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0" r:id="rId7"/>
    <p:sldId id="264" r:id="rId8"/>
    <p:sldId id="265" r:id="rId9"/>
    <p:sldId id="266" r:id="rId10"/>
    <p:sldId id="263" r:id="rId11"/>
    <p:sldId id="262" r:id="rId12"/>
    <p:sldId id="267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61" autoAdjust="0"/>
  </p:normalViewPr>
  <p:slideViewPr>
    <p:cSldViewPr snapToGrid="0">
      <p:cViewPr varScale="1">
        <p:scale>
          <a:sx n="104" d="100"/>
          <a:sy n="104" d="100"/>
        </p:scale>
        <p:origin x="8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C3100E-6413-42E6-A181-A951B90B155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AE886C43-4993-425B-AFC9-078A384FF99E}">
      <dgm:prSet custT="1"/>
      <dgm:spPr/>
      <dgm:t>
        <a:bodyPr/>
        <a:lstStyle/>
        <a:p>
          <a:pPr>
            <a:defRPr b="1"/>
          </a:pPr>
          <a:endParaRPr lang="en-US" sz="1400" b="1" dirty="0"/>
        </a:p>
        <a:p>
          <a:pPr>
            <a:defRPr b="1"/>
          </a:pPr>
          <a:endParaRPr lang="en-US" sz="1400" b="1" dirty="0"/>
        </a:p>
        <a:p>
          <a:pPr>
            <a:defRPr b="1"/>
          </a:pPr>
          <a:r>
            <a:rPr lang="en-US" sz="1600" b="1" dirty="0"/>
            <a:t>PostgreSQL</a:t>
          </a:r>
          <a:r>
            <a:rPr lang="en-US" sz="1600" b="0" dirty="0"/>
            <a:t> </a:t>
          </a:r>
          <a:r>
            <a:rPr lang="en-US" sz="1600" b="0" dirty="0" err="1"/>
            <a:t>p</a:t>
          </a:r>
          <a:r>
            <a:rPr lang="en-US" sz="1800" b="0" dirty="0" err="1"/>
            <a:t>odatkovna</a:t>
          </a:r>
          <a:r>
            <a:rPr lang="en-US" sz="1600" b="0" dirty="0"/>
            <a:t> </a:t>
          </a:r>
          <a:r>
            <a:rPr lang="en-US" sz="1600" b="0" dirty="0" err="1"/>
            <a:t>baza</a:t>
          </a:r>
          <a:endParaRPr lang="en-US" sz="1600" b="0" dirty="0"/>
        </a:p>
      </dgm:t>
    </dgm:pt>
    <dgm:pt modelId="{E69B90EA-EF64-41E1-AD8C-9351DB53BDB7}" type="parTrans" cxnId="{61730BCC-CABA-426D-900D-0F5B8834CD8A}">
      <dgm:prSet/>
      <dgm:spPr/>
      <dgm:t>
        <a:bodyPr/>
        <a:lstStyle/>
        <a:p>
          <a:endParaRPr lang="en-US"/>
        </a:p>
      </dgm:t>
    </dgm:pt>
    <dgm:pt modelId="{792EA27A-95A8-45BA-B066-DD66E5792F69}" type="sibTrans" cxnId="{61730BCC-CABA-426D-900D-0F5B8834CD8A}">
      <dgm:prSet/>
      <dgm:spPr/>
      <dgm:t>
        <a:bodyPr/>
        <a:lstStyle/>
        <a:p>
          <a:endParaRPr lang="en-US"/>
        </a:p>
      </dgm:t>
    </dgm:pt>
    <dgm:pt modelId="{DBDAC13B-2594-4C2B-A08D-E02BAEEEFDA4}">
      <dgm:prSet custT="1"/>
      <dgm:spPr/>
      <dgm:t>
        <a:bodyPr/>
        <a:lstStyle/>
        <a:p>
          <a:pPr>
            <a:defRPr b="1"/>
          </a:pPr>
          <a:r>
            <a:rPr lang="en-US" sz="1600" b="1" dirty="0" err="1"/>
            <a:t>Tabele</a:t>
          </a:r>
          <a:r>
            <a:rPr lang="en-US" sz="1600" b="1" dirty="0"/>
            <a:t>: </a:t>
          </a:r>
          <a:r>
            <a:rPr lang="en-US" sz="1600" b="0" dirty="0"/>
            <a:t>coaches, cyclists, </a:t>
          </a:r>
          <a:r>
            <a:rPr lang="en-US" sz="1600" b="0" dirty="0" err="1"/>
            <a:t>training_sessions</a:t>
          </a:r>
          <a:r>
            <a:rPr lang="en-US" sz="1600" b="0" dirty="0"/>
            <a:t>, </a:t>
          </a:r>
          <a:r>
            <a:rPr lang="en-US" sz="1600" b="0" dirty="0" err="1"/>
            <a:t>training_plans</a:t>
          </a:r>
          <a:r>
            <a:rPr lang="en-US" sz="1600" b="0" dirty="0"/>
            <a:t>, </a:t>
          </a:r>
          <a:r>
            <a:rPr lang="en-US" sz="1600" b="0" dirty="0" err="1"/>
            <a:t>training_plan_templates</a:t>
          </a:r>
          <a:r>
            <a:rPr lang="en-US" sz="1600" b="0" dirty="0"/>
            <a:t>, </a:t>
          </a:r>
          <a:r>
            <a:rPr lang="en-US" sz="1600" b="0" dirty="0" err="1"/>
            <a:t>cyclist_training_plans</a:t>
          </a:r>
          <a:endParaRPr lang="en-US" sz="1600" b="0" dirty="0"/>
        </a:p>
      </dgm:t>
    </dgm:pt>
    <dgm:pt modelId="{1D8E63D1-D024-4874-954C-A6EB6533541E}" type="parTrans" cxnId="{7C350187-E07C-418E-889E-A2909BF68AA5}">
      <dgm:prSet/>
      <dgm:spPr/>
      <dgm:t>
        <a:bodyPr/>
        <a:lstStyle/>
        <a:p>
          <a:endParaRPr lang="en-US"/>
        </a:p>
      </dgm:t>
    </dgm:pt>
    <dgm:pt modelId="{A94A0C1B-F04F-45D1-9E09-C0BD782AAA13}" type="sibTrans" cxnId="{7C350187-E07C-418E-889E-A2909BF68AA5}">
      <dgm:prSet/>
      <dgm:spPr/>
      <dgm:t>
        <a:bodyPr/>
        <a:lstStyle/>
        <a:p>
          <a:endParaRPr lang="en-US"/>
        </a:p>
      </dgm:t>
    </dgm:pt>
    <dgm:pt modelId="{F7A178AC-0B1F-4FF8-B75E-D9D7714F29B4}" type="pres">
      <dgm:prSet presAssocID="{8EC3100E-6413-42E6-A181-A951B90B1551}" presName="root" presStyleCnt="0">
        <dgm:presLayoutVars>
          <dgm:dir/>
          <dgm:resizeHandles val="exact"/>
        </dgm:presLayoutVars>
      </dgm:prSet>
      <dgm:spPr/>
    </dgm:pt>
    <dgm:pt modelId="{E88454F3-9EE4-4A2B-930D-CB62EA54ABD3}" type="pres">
      <dgm:prSet presAssocID="{AE886C43-4993-425B-AFC9-078A384FF99E}" presName="compNode" presStyleCnt="0"/>
      <dgm:spPr/>
    </dgm:pt>
    <dgm:pt modelId="{9A73FA8E-B999-49A4-9CA9-704D821D166A}" type="pres">
      <dgm:prSet presAssocID="{AE886C43-4993-425B-AFC9-078A384FF99E}" presName="iconRect" presStyleLbl="node1" presStyleIdx="0" presStyleCnt="2" custLinFactX="188934" custLinFactNeighborX="200000" custLinFactNeighborY="6883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47E82A8-6D7B-49CD-87FE-2EF826C0B77F}" type="pres">
      <dgm:prSet presAssocID="{AE886C43-4993-425B-AFC9-078A384FF99E}" presName="iconSpace" presStyleCnt="0"/>
      <dgm:spPr/>
    </dgm:pt>
    <dgm:pt modelId="{C1FF4B40-E3C9-4022-AED6-41B6B31EF095}" type="pres">
      <dgm:prSet presAssocID="{AE886C43-4993-425B-AFC9-078A384FF99E}" presName="parTx" presStyleLbl="revTx" presStyleIdx="0" presStyleCnt="4" custLinFactX="11534" custLinFactNeighborX="100000" custLinFactNeighborY="17730">
        <dgm:presLayoutVars>
          <dgm:chMax val="0"/>
          <dgm:chPref val="0"/>
        </dgm:presLayoutVars>
      </dgm:prSet>
      <dgm:spPr/>
    </dgm:pt>
    <dgm:pt modelId="{B750F3A6-C09A-4A50-8CC2-8EA1D62FBDA1}" type="pres">
      <dgm:prSet presAssocID="{AE886C43-4993-425B-AFC9-078A384FF99E}" presName="txSpace" presStyleCnt="0"/>
      <dgm:spPr/>
    </dgm:pt>
    <dgm:pt modelId="{026AE18A-0A85-4C7B-8D71-1940414EE57A}" type="pres">
      <dgm:prSet presAssocID="{AE886C43-4993-425B-AFC9-078A384FF99E}" presName="desTx" presStyleLbl="revTx" presStyleIdx="1" presStyleCnt="4">
        <dgm:presLayoutVars/>
      </dgm:prSet>
      <dgm:spPr/>
    </dgm:pt>
    <dgm:pt modelId="{5488575E-B878-436C-9566-1A19A3510A41}" type="pres">
      <dgm:prSet presAssocID="{792EA27A-95A8-45BA-B066-DD66E5792F69}" presName="sibTrans" presStyleCnt="0"/>
      <dgm:spPr/>
    </dgm:pt>
    <dgm:pt modelId="{4E2D9379-ABB5-460F-B2BB-696CE27BDD36}" type="pres">
      <dgm:prSet presAssocID="{DBDAC13B-2594-4C2B-A08D-E02BAEEEFDA4}" presName="compNode" presStyleCnt="0"/>
      <dgm:spPr/>
    </dgm:pt>
    <dgm:pt modelId="{E5889000-9C2E-4EA4-8C6D-46F31A7BFAFA}" type="pres">
      <dgm:prSet presAssocID="{DBDAC13B-2594-4C2B-A08D-E02BAEEEFDA4}" presName="iconRect" presStyleLbl="node1" presStyleIdx="1" presStyleCnt="2" custLinFactX="-100000" custLinFactNeighborX="-180908" custLinFactNeighborY="-1133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9C6AB2DE-2567-4911-AACE-6FAC8400BA36}" type="pres">
      <dgm:prSet presAssocID="{DBDAC13B-2594-4C2B-A08D-E02BAEEEFDA4}" presName="iconSpace" presStyleCnt="0"/>
      <dgm:spPr/>
    </dgm:pt>
    <dgm:pt modelId="{CCE00FEC-FA27-4184-A83A-841F8A2D5FD3}" type="pres">
      <dgm:prSet presAssocID="{DBDAC13B-2594-4C2B-A08D-E02BAEEEFDA4}" presName="parTx" presStyleLbl="revTx" presStyleIdx="2" presStyleCnt="4" custLinFactX="-13351" custLinFactNeighborX="-100000" custLinFactNeighborY="17730">
        <dgm:presLayoutVars>
          <dgm:chMax val="0"/>
          <dgm:chPref val="0"/>
        </dgm:presLayoutVars>
      </dgm:prSet>
      <dgm:spPr/>
    </dgm:pt>
    <dgm:pt modelId="{7C9BCF6C-0FE2-4E94-B1BA-64D0D8835CD6}" type="pres">
      <dgm:prSet presAssocID="{DBDAC13B-2594-4C2B-A08D-E02BAEEEFDA4}" presName="txSpace" presStyleCnt="0"/>
      <dgm:spPr/>
    </dgm:pt>
    <dgm:pt modelId="{4793CEFD-DDD7-4BBD-A6E1-6392A03FCC1F}" type="pres">
      <dgm:prSet presAssocID="{DBDAC13B-2594-4C2B-A08D-E02BAEEEFDA4}" presName="desTx" presStyleLbl="revTx" presStyleIdx="3" presStyleCnt="4">
        <dgm:presLayoutVars/>
      </dgm:prSet>
      <dgm:spPr/>
    </dgm:pt>
  </dgm:ptLst>
  <dgm:cxnLst>
    <dgm:cxn modelId="{233F5A3B-E899-47B7-9530-393DD2FACE27}" type="presOf" srcId="{AE886C43-4993-425B-AFC9-078A384FF99E}" destId="{C1FF4B40-E3C9-4022-AED6-41B6B31EF095}" srcOrd="0" destOrd="0" presId="urn:microsoft.com/office/officeart/2018/2/layout/IconLabelDescriptionList"/>
    <dgm:cxn modelId="{83900B61-4B8B-4838-BB1D-D2D29B568E18}" type="presOf" srcId="{8EC3100E-6413-42E6-A181-A951B90B1551}" destId="{F7A178AC-0B1F-4FF8-B75E-D9D7714F29B4}" srcOrd="0" destOrd="0" presId="urn:microsoft.com/office/officeart/2018/2/layout/IconLabelDescriptionList"/>
    <dgm:cxn modelId="{D9A24456-5642-4418-A7FE-8F8B06CAEA5B}" type="presOf" srcId="{DBDAC13B-2594-4C2B-A08D-E02BAEEEFDA4}" destId="{CCE00FEC-FA27-4184-A83A-841F8A2D5FD3}" srcOrd="0" destOrd="0" presId="urn:microsoft.com/office/officeart/2018/2/layout/IconLabelDescriptionList"/>
    <dgm:cxn modelId="{7C350187-E07C-418E-889E-A2909BF68AA5}" srcId="{8EC3100E-6413-42E6-A181-A951B90B1551}" destId="{DBDAC13B-2594-4C2B-A08D-E02BAEEEFDA4}" srcOrd="1" destOrd="0" parTransId="{1D8E63D1-D024-4874-954C-A6EB6533541E}" sibTransId="{A94A0C1B-F04F-45D1-9E09-C0BD782AAA13}"/>
    <dgm:cxn modelId="{61730BCC-CABA-426D-900D-0F5B8834CD8A}" srcId="{8EC3100E-6413-42E6-A181-A951B90B1551}" destId="{AE886C43-4993-425B-AFC9-078A384FF99E}" srcOrd="0" destOrd="0" parTransId="{E69B90EA-EF64-41E1-AD8C-9351DB53BDB7}" sibTransId="{792EA27A-95A8-45BA-B066-DD66E5792F69}"/>
    <dgm:cxn modelId="{D9FDF30D-D454-4291-85A7-2EE4E34E430D}" type="presParOf" srcId="{F7A178AC-0B1F-4FF8-B75E-D9D7714F29B4}" destId="{E88454F3-9EE4-4A2B-930D-CB62EA54ABD3}" srcOrd="0" destOrd="0" presId="urn:microsoft.com/office/officeart/2018/2/layout/IconLabelDescriptionList"/>
    <dgm:cxn modelId="{72BB371E-6468-46E2-B566-8A2996C233B2}" type="presParOf" srcId="{E88454F3-9EE4-4A2B-930D-CB62EA54ABD3}" destId="{9A73FA8E-B999-49A4-9CA9-704D821D166A}" srcOrd="0" destOrd="0" presId="urn:microsoft.com/office/officeart/2018/2/layout/IconLabelDescriptionList"/>
    <dgm:cxn modelId="{AA7746B6-B462-4A1B-BA19-AA3FF0EAC2E7}" type="presParOf" srcId="{E88454F3-9EE4-4A2B-930D-CB62EA54ABD3}" destId="{147E82A8-6D7B-49CD-87FE-2EF826C0B77F}" srcOrd="1" destOrd="0" presId="urn:microsoft.com/office/officeart/2018/2/layout/IconLabelDescriptionList"/>
    <dgm:cxn modelId="{EC35AD96-E707-4B4C-A5E1-5D9BE6527706}" type="presParOf" srcId="{E88454F3-9EE4-4A2B-930D-CB62EA54ABD3}" destId="{C1FF4B40-E3C9-4022-AED6-41B6B31EF095}" srcOrd="2" destOrd="0" presId="urn:microsoft.com/office/officeart/2018/2/layout/IconLabelDescriptionList"/>
    <dgm:cxn modelId="{51DB2A89-D6BD-4DB5-9E8D-21552C09BA04}" type="presParOf" srcId="{E88454F3-9EE4-4A2B-930D-CB62EA54ABD3}" destId="{B750F3A6-C09A-4A50-8CC2-8EA1D62FBDA1}" srcOrd="3" destOrd="0" presId="urn:microsoft.com/office/officeart/2018/2/layout/IconLabelDescriptionList"/>
    <dgm:cxn modelId="{9BC3BA11-1ACA-4A2A-A61C-44682A2F73CA}" type="presParOf" srcId="{E88454F3-9EE4-4A2B-930D-CB62EA54ABD3}" destId="{026AE18A-0A85-4C7B-8D71-1940414EE57A}" srcOrd="4" destOrd="0" presId="urn:microsoft.com/office/officeart/2018/2/layout/IconLabelDescriptionList"/>
    <dgm:cxn modelId="{47D5BE20-0A46-41F6-9045-4C90180D02CA}" type="presParOf" srcId="{F7A178AC-0B1F-4FF8-B75E-D9D7714F29B4}" destId="{5488575E-B878-436C-9566-1A19A3510A41}" srcOrd="1" destOrd="0" presId="urn:microsoft.com/office/officeart/2018/2/layout/IconLabelDescriptionList"/>
    <dgm:cxn modelId="{FF23CE7E-1EE4-410A-AC68-65BE8998731A}" type="presParOf" srcId="{F7A178AC-0B1F-4FF8-B75E-D9D7714F29B4}" destId="{4E2D9379-ABB5-460F-B2BB-696CE27BDD36}" srcOrd="2" destOrd="0" presId="urn:microsoft.com/office/officeart/2018/2/layout/IconLabelDescriptionList"/>
    <dgm:cxn modelId="{ADA74B1B-EE02-488C-8E48-F9CB2CD7FB2B}" type="presParOf" srcId="{4E2D9379-ABB5-460F-B2BB-696CE27BDD36}" destId="{E5889000-9C2E-4EA4-8C6D-46F31A7BFAFA}" srcOrd="0" destOrd="0" presId="urn:microsoft.com/office/officeart/2018/2/layout/IconLabelDescriptionList"/>
    <dgm:cxn modelId="{7BA04B08-2B17-4F2E-AA6F-2024740A144A}" type="presParOf" srcId="{4E2D9379-ABB5-460F-B2BB-696CE27BDD36}" destId="{9C6AB2DE-2567-4911-AACE-6FAC8400BA36}" srcOrd="1" destOrd="0" presId="urn:microsoft.com/office/officeart/2018/2/layout/IconLabelDescriptionList"/>
    <dgm:cxn modelId="{1786FCF3-1449-41BA-8BB8-2FD8DB9E9244}" type="presParOf" srcId="{4E2D9379-ABB5-460F-B2BB-696CE27BDD36}" destId="{CCE00FEC-FA27-4184-A83A-841F8A2D5FD3}" srcOrd="2" destOrd="0" presId="urn:microsoft.com/office/officeart/2018/2/layout/IconLabelDescriptionList"/>
    <dgm:cxn modelId="{625FB904-5240-4B9F-B4F9-7845421D9286}" type="presParOf" srcId="{4E2D9379-ABB5-460F-B2BB-696CE27BDD36}" destId="{7C9BCF6C-0FE2-4E94-B1BA-64D0D8835CD6}" srcOrd="3" destOrd="0" presId="urn:microsoft.com/office/officeart/2018/2/layout/IconLabelDescriptionList"/>
    <dgm:cxn modelId="{3EB068E5-AC06-48CD-85BE-D5BB1D567F66}" type="presParOf" srcId="{4E2D9379-ABB5-460F-B2BB-696CE27BDD36}" destId="{4793CEFD-DDD7-4BBD-A6E1-6392A03FCC1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3FA8E-B999-49A4-9CA9-704D821D166A}">
      <dsp:nvSpPr>
        <dsp:cNvPr id="0" name=""/>
        <dsp:cNvSpPr/>
      </dsp:nvSpPr>
      <dsp:spPr>
        <a:xfrm>
          <a:off x="3338033" y="1174901"/>
          <a:ext cx="857882" cy="8578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F4B40-E3C9-4022-AED6-41B6B31EF095}">
      <dsp:nvSpPr>
        <dsp:cNvPr id="0" name=""/>
        <dsp:cNvSpPr/>
      </dsp:nvSpPr>
      <dsp:spPr>
        <a:xfrm>
          <a:off x="2735238" y="1744865"/>
          <a:ext cx="2451093" cy="1119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400" b="1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400" b="1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/>
            <a:t>PostgreSQL</a:t>
          </a:r>
          <a:r>
            <a:rPr lang="en-US" sz="1600" b="0" kern="1200" dirty="0"/>
            <a:t> </a:t>
          </a:r>
          <a:r>
            <a:rPr lang="en-US" sz="1600" b="0" kern="1200" dirty="0" err="1"/>
            <a:t>p</a:t>
          </a:r>
          <a:r>
            <a:rPr lang="en-US" sz="1800" b="0" kern="1200" dirty="0" err="1"/>
            <a:t>odatkovna</a:t>
          </a:r>
          <a:r>
            <a:rPr lang="en-US" sz="1600" b="0" kern="1200" dirty="0"/>
            <a:t> </a:t>
          </a:r>
          <a:r>
            <a:rPr lang="en-US" sz="1600" b="0" kern="1200" dirty="0" err="1"/>
            <a:t>baza</a:t>
          </a:r>
          <a:endParaRPr lang="en-US" sz="1600" b="0" kern="1200" dirty="0"/>
        </a:p>
      </dsp:txBody>
      <dsp:txXfrm>
        <a:off x="2735238" y="1744865"/>
        <a:ext cx="2451093" cy="1119318"/>
      </dsp:txXfrm>
    </dsp:sp>
    <dsp:sp modelId="{026AE18A-0A85-4C7B-8D71-1940414EE57A}">
      <dsp:nvSpPr>
        <dsp:cNvPr id="0" name=""/>
        <dsp:cNvSpPr/>
      </dsp:nvSpPr>
      <dsp:spPr>
        <a:xfrm>
          <a:off x="1435" y="2714177"/>
          <a:ext cx="2451093" cy="292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889000-9C2E-4EA4-8C6D-46F31A7BFAFA}">
      <dsp:nvSpPr>
        <dsp:cNvPr id="0" name=""/>
        <dsp:cNvSpPr/>
      </dsp:nvSpPr>
      <dsp:spPr>
        <a:xfrm>
          <a:off x="471609" y="487084"/>
          <a:ext cx="857882" cy="8578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00FEC-FA27-4184-A83A-841F8A2D5FD3}">
      <dsp:nvSpPr>
        <dsp:cNvPr id="0" name=""/>
        <dsp:cNvSpPr/>
      </dsp:nvSpPr>
      <dsp:spPr>
        <a:xfrm>
          <a:off x="103131" y="1744865"/>
          <a:ext cx="2451093" cy="1119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 err="1"/>
            <a:t>Tabele</a:t>
          </a:r>
          <a:r>
            <a:rPr lang="en-US" sz="1600" b="1" kern="1200" dirty="0"/>
            <a:t>: </a:t>
          </a:r>
          <a:r>
            <a:rPr lang="en-US" sz="1600" b="0" kern="1200" dirty="0"/>
            <a:t>coaches, cyclists, </a:t>
          </a:r>
          <a:r>
            <a:rPr lang="en-US" sz="1600" b="0" kern="1200" dirty="0" err="1"/>
            <a:t>training_sessions</a:t>
          </a:r>
          <a:r>
            <a:rPr lang="en-US" sz="1600" b="0" kern="1200" dirty="0"/>
            <a:t>, </a:t>
          </a:r>
          <a:r>
            <a:rPr lang="en-US" sz="1600" b="0" kern="1200" dirty="0" err="1"/>
            <a:t>training_plans</a:t>
          </a:r>
          <a:r>
            <a:rPr lang="en-US" sz="1600" b="0" kern="1200" dirty="0"/>
            <a:t>, </a:t>
          </a:r>
          <a:r>
            <a:rPr lang="en-US" sz="1600" b="0" kern="1200" dirty="0" err="1"/>
            <a:t>training_plan_templates</a:t>
          </a:r>
          <a:r>
            <a:rPr lang="en-US" sz="1600" b="0" kern="1200" dirty="0"/>
            <a:t>, </a:t>
          </a:r>
          <a:r>
            <a:rPr lang="en-US" sz="1600" b="0" kern="1200" dirty="0" err="1"/>
            <a:t>cyclist_training_plans</a:t>
          </a:r>
          <a:endParaRPr lang="en-US" sz="1600" b="0" kern="1200" dirty="0"/>
        </a:p>
      </dsp:txBody>
      <dsp:txXfrm>
        <a:off x="103131" y="1744865"/>
        <a:ext cx="2451093" cy="1119318"/>
      </dsp:txXfrm>
    </dsp:sp>
    <dsp:sp modelId="{4793CEFD-DDD7-4BBD-A6E1-6392A03FCC1F}">
      <dsp:nvSpPr>
        <dsp:cNvPr id="0" name=""/>
        <dsp:cNvSpPr/>
      </dsp:nvSpPr>
      <dsp:spPr>
        <a:xfrm>
          <a:off x="2881470" y="2714177"/>
          <a:ext cx="2451093" cy="292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M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8546D-C959-43F2-BBFF-1783268FA0BC}" type="datetimeFigureOut">
              <a:rPr lang="sr-Latn-ME" smtClean="0"/>
              <a:t>4.7.2024.</a:t>
            </a:fld>
            <a:endParaRPr lang="sr-Latn-M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M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M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M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BEC37-D0E3-4481-ABEA-A375FFC43782}" type="slidenum">
              <a:rPr lang="sr-Latn-ME" smtClean="0"/>
              <a:t>‹#›</a:t>
            </a:fld>
            <a:endParaRPr lang="sr-Latn-ME"/>
          </a:p>
        </p:txBody>
      </p:sp>
    </p:spTree>
    <p:extLst>
      <p:ext uri="{BB962C8B-B14F-4D97-AF65-F5344CB8AC3E}">
        <p14:creationId xmlns:p14="http://schemas.microsoft.com/office/powerpoint/2010/main" val="2463926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M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BEC37-D0E3-4481-ABEA-A375FFC43782}" type="slidenum">
              <a:rPr lang="sr-Latn-ME" smtClean="0"/>
              <a:t>9</a:t>
            </a:fld>
            <a:endParaRPr lang="sr-Latn-ME"/>
          </a:p>
        </p:txBody>
      </p:sp>
    </p:spTree>
    <p:extLst>
      <p:ext uri="{BB962C8B-B14F-4D97-AF65-F5344CB8AC3E}">
        <p14:creationId xmlns:p14="http://schemas.microsoft.com/office/powerpoint/2010/main" val="238191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4110-923D-1592-6FC0-CE0BEE7A4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B1C63-A7D5-CB89-E864-1A5C89554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D02C4-67E7-EBDB-3D7A-68145712F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398-E993-4C4B-9B86-AE87485B59E2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2882D-4F27-D87B-FEFD-32990443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895E3-DE54-AFEA-8A36-72341E9A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6930-0FBF-4EA4-B964-158CC65D3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1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1EA2-EC44-60ED-9012-821AFD63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B3C7B-8BC8-D79E-F7EB-10F2A3CBC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AD843-B6AB-00CC-10DC-E8EB0AFF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398-E993-4C4B-9B86-AE87485B59E2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90E47-6D8D-1955-E282-3AE753BC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23DFC-7C0C-EC0E-94BE-EC56E7FE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6930-0FBF-4EA4-B964-158CC65D3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2305E-1582-880D-3C38-C90EF3B09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AD419-6D73-397C-E1F8-7A8D3557E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7315E-310D-FDCB-6DDC-7DCA0D0B9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398-E993-4C4B-9B86-AE87485B59E2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3F677-C808-6BB8-8C1A-3B66C5E10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EB7CC-B94F-9357-3E2F-E5CDFB81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6930-0FBF-4EA4-B964-158CC65D3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1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F933-78D0-A3BE-E5D8-2EF92ABC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6C508-E2B4-9C40-B609-18B0C4BFC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C23EB-77D2-E4DB-37D7-EC840DF4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398-E993-4C4B-9B86-AE87485B59E2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FFE64-918C-2878-4D24-23D3C00C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15020-18DA-7E31-F3BA-E4715CB7C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6930-0FBF-4EA4-B964-158CC65D3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1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93E3-AD44-F420-7E2C-F558258DA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C517A-05A1-6801-08C4-A454DACF5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0E8CD-BCFA-4823-DFF1-A71832FF6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398-E993-4C4B-9B86-AE87485B59E2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6588D-CFDD-5528-1416-71B7287F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D1472-ED5E-4634-3EC2-FB243F69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6930-0FBF-4EA4-B964-158CC65D3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5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4C9A6-38F7-8271-5B85-E5E88CDBC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5FD32-2676-F80D-E1E6-9FFCE64C2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CA27B-629E-8D34-77DC-012954420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193C9-9441-F6B8-9DF7-1EF133A38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398-E993-4C4B-9B86-AE87485B59E2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EB93F-4709-6004-604A-625964D1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22E97-99FD-CCDB-3859-23277FF3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6930-0FBF-4EA4-B964-158CC65D3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7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03F2-FF6A-DED9-5916-B27E2F41F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29B37-CA94-2FFC-2614-06E21B684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5C6D6-64F9-B65D-1A59-BDAFFF67A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296CF-DB16-C9FA-072C-8AA6C87BC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879AA-88EA-6367-BDC9-CF8EF4D97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A8EDA-DA60-9DDD-275D-4FE79BC9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398-E993-4C4B-9B86-AE87485B59E2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5ADC25-CA44-44B5-55B4-CD829B71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37959-923F-C8DA-C36A-1246CF65F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6930-0FBF-4EA4-B964-158CC65D3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1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E4A4-8E72-A96E-9863-1E1F6E0FD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6179D-7514-E414-49CB-FA9B41E4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398-E993-4C4B-9B86-AE87485B59E2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55067-2E1F-506E-D714-047F4039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18E0D-B36F-B428-38E1-F43845D2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6930-0FBF-4EA4-B964-158CC65D3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4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F7B35-C750-ED66-E430-DA659177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398-E993-4C4B-9B86-AE87485B59E2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24F5B-7F38-1A0F-A975-5CAED0EE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5CFBB-8306-869D-5CCA-96C03852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6930-0FBF-4EA4-B964-158CC65D3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1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856C-D68D-AD7E-C3C7-6D12E4FDD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ED69-4555-D977-0FFB-3D50056B4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81D92-E83E-24EA-568A-3AB38903E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7CC2B-5F3E-090F-40A3-49DAC77F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398-E993-4C4B-9B86-AE87485B59E2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B9439-934D-34B4-79AF-E9733199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AC8FB-C0C1-3753-0555-620F1336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6930-0FBF-4EA4-B964-158CC65D3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3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0D064-3EC5-2A48-8DA4-74B7B9437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E5DC2-F31F-1EE9-B218-5E91685E1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E9555-38E0-DBA2-DBE9-EC4DFD4D9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20490-8888-2849-D7A1-FB69B5FC1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398-E993-4C4B-9B86-AE87485B59E2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16EEB-2516-5B36-B12D-64B2B262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A428F-6ABA-F6EE-CABF-25B7BC96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6930-0FBF-4EA4-B964-158CC65D3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3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5F256-2B8E-1E5D-9258-F85501B40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97634-5B16-0116-8C3E-9EA637C4C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94FCF-10B0-923D-0077-3CC6467BB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82D398-E993-4C4B-9B86-AE87485B59E2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9D67D-382E-9B87-12D1-2D4A0C999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B82D8-AD67-A0A8-887D-D374302A5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296930-0FBF-4EA4-B964-158CC65D3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6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riding a bike&#10;&#10;Description automatically generated">
            <a:extLst>
              <a:ext uri="{FF2B5EF4-FFF2-40B4-BE49-F238E27FC236}">
                <a16:creationId xmlns:a16="http://schemas.microsoft.com/office/drawing/2014/main" id="{514E95BE-5018-593E-B541-3220160264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4" t="9091" r="1397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0C58E-B095-537A-9CD9-74B65B759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 err="1">
                <a:solidFill>
                  <a:schemeClr val="bg1"/>
                </a:solidFill>
              </a:rPr>
              <a:t>CYCLearn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7EA6C-34FD-7E76-1B4F-0292C03BC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600" dirty="0" err="1">
                <a:solidFill>
                  <a:schemeClr val="bg1"/>
                </a:solidFill>
              </a:rPr>
              <a:t>Preoblikovanje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treninga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kolesarjev</a:t>
            </a:r>
            <a:r>
              <a:rPr lang="en-US" sz="1600" dirty="0">
                <a:solidFill>
                  <a:schemeClr val="bg1"/>
                </a:solidFill>
              </a:rPr>
              <a:t> z </a:t>
            </a:r>
            <a:r>
              <a:rPr lang="en-US" sz="1600" dirty="0" err="1">
                <a:solidFill>
                  <a:schemeClr val="bg1"/>
                </a:solidFill>
              </a:rPr>
              <a:t>napredno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avtomatizacijo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dirty="0" err="1">
                <a:solidFill>
                  <a:schemeClr val="bg1"/>
                </a:solidFill>
              </a:rPr>
              <a:t>analizo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podatkov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820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49C85-67CE-F5B2-BA7B-CFA141E5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Zagotavljanje kakovosti in testiranje aplikacije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D72CB-B14D-51A9-6FAA-7AFD365C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r>
              <a:rPr lang="en-US" sz="2000" b="1" dirty="0"/>
              <a:t>End-to-End </a:t>
            </a:r>
            <a:r>
              <a:rPr lang="en-US" sz="2000" b="1" dirty="0" err="1"/>
              <a:t>testiranje</a:t>
            </a:r>
            <a:r>
              <a:rPr lang="en-US" sz="2000" b="1" dirty="0"/>
              <a:t>:</a:t>
            </a:r>
          </a:p>
          <a:p>
            <a:pPr lvl="1"/>
            <a:r>
              <a:rPr lang="en-US" sz="2000" dirty="0" err="1"/>
              <a:t>Izvedeno</a:t>
            </a:r>
            <a:r>
              <a:rPr lang="en-US" sz="2000" dirty="0"/>
              <a:t> s Cypress. </a:t>
            </a:r>
            <a:r>
              <a:rPr lang="en-US" sz="2000" dirty="0" err="1"/>
              <a:t>Testi</a:t>
            </a:r>
            <a:r>
              <a:rPr lang="en-US" sz="2000" dirty="0"/>
              <a:t> za </a:t>
            </a:r>
            <a:r>
              <a:rPr lang="en-US" sz="2000" dirty="0" err="1"/>
              <a:t>funkcionalnost</a:t>
            </a:r>
            <a:r>
              <a:rPr lang="en-US" sz="2000" dirty="0"/>
              <a:t> </a:t>
            </a:r>
            <a:r>
              <a:rPr lang="en-US" sz="2000" dirty="0" err="1"/>
              <a:t>profilov</a:t>
            </a:r>
            <a:r>
              <a:rPr lang="en-US" sz="2000" dirty="0"/>
              <a:t> </a:t>
            </a:r>
            <a:r>
              <a:rPr lang="en-US" sz="2000" dirty="0" err="1"/>
              <a:t>športnikov</a:t>
            </a:r>
            <a:r>
              <a:rPr lang="en-US" sz="2000" dirty="0"/>
              <a:t>, </a:t>
            </a:r>
            <a:r>
              <a:rPr lang="en-US" sz="2000" dirty="0" err="1"/>
              <a:t>ustvarjanje</a:t>
            </a:r>
            <a:r>
              <a:rPr lang="en-US" sz="2000" dirty="0"/>
              <a:t> </a:t>
            </a:r>
            <a:r>
              <a:rPr lang="en-US" sz="2000" dirty="0" err="1"/>
              <a:t>načrtov</a:t>
            </a:r>
            <a:r>
              <a:rPr lang="en-US" sz="2000" dirty="0"/>
              <a:t> </a:t>
            </a:r>
            <a:r>
              <a:rPr lang="en-US" sz="2000" dirty="0" err="1"/>
              <a:t>treningov</a:t>
            </a:r>
            <a:r>
              <a:rPr lang="en-US" sz="2000" dirty="0"/>
              <a:t>, </a:t>
            </a:r>
            <a:r>
              <a:rPr lang="en-US" sz="2000" dirty="0" err="1"/>
              <a:t>prijavo</a:t>
            </a:r>
            <a:r>
              <a:rPr lang="en-US" sz="2000" dirty="0"/>
              <a:t>, </a:t>
            </a:r>
            <a:r>
              <a:rPr lang="en-US" sz="2000" dirty="0" err="1"/>
              <a:t>obnovitev</a:t>
            </a:r>
            <a:r>
              <a:rPr lang="en-US" sz="2000" dirty="0"/>
              <a:t> </a:t>
            </a:r>
            <a:r>
              <a:rPr lang="en-US" sz="2000" dirty="0" err="1"/>
              <a:t>gesla</a:t>
            </a:r>
            <a:r>
              <a:rPr lang="en-US" sz="2000" dirty="0"/>
              <a:t> in </a:t>
            </a:r>
            <a:r>
              <a:rPr lang="en-US" sz="2000" dirty="0" err="1"/>
              <a:t>registracijo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0943FD6-BFB0-A33C-86F1-839404CF46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75"/>
          <a:stretch/>
        </p:blipFill>
        <p:spPr bwMode="auto">
          <a:xfrm>
            <a:off x="5650992" y="10"/>
            <a:ext cx="6541008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196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F7B3A-15F3-E2F2-A613-31C25359B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en-US" sz="2800"/>
              <a:t>Zagotavljanje kakovosti in testiranje aplikacije</a:t>
            </a:r>
          </a:p>
        </p:txBody>
      </p:sp>
      <p:pic>
        <p:nvPicPr>
          <p:cNvPr id="5" name="Picture 4" descr="A black background with red and blue lines&#10;&#10;Description automatically generated">
            <a:extLst>
              <a:ext uri="{FF2B5EF4-FFF2-40B4-BE49-F238E27FC236}">
                <a16:creationId xmlns:a16="http://schemas.microsoft.com/office/drawing/2014/main" id="{CF8619D4-3901-C368-2664-4846BE5C9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597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E9024-2DF5-EE47-8063-EFA275F3E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r>
              <a:rPr lang="en-US" sz="2000" b="1" dirty="0"/>
              <a:t>Unit </a:t>
            </a:r>
            <a:r>
              <a:rPr lang="en-US" sz="2000" b="1" dirty="0" err="1"/>
              <a:t>testi</a:t>
            </a:r>
            <a:r>
              <a:rPr lang="en-US" sz="2000" b="1" dirty="0"/>
              <a:t>:</a:t>
            </a:r>
          </a:p>
          <a:p>
            <a:pPr lvl="1"/>
            <a:r>
              <a:rPr lang="en-US" sz="2000" dirty="0" err="1"/>
              <a:t>Izvedeno</a:t>
            </a:r>
            <a:r>
              <a:rPr lang="en-US" sz="2000" dirty="0"/>
              <a:t> s </a:t>
            </a:r>
            <a:r>
              <a:rPr lang="en-US" sz="2000" dirty="0" err="1"/>
              <a:t>pomočjo</a:t>
            </a:r>
            <a:r>
              <a:rPr lang="en-US" sz="2000" dirty="0"/>
              <a:t> </a:t>
            </a:r>
            <a:r>
              <a:rPr lang="en-US" sz="2000" dirty="0" err="1"/>
              <a:t>knjižnice</a:t>
            </a:r>
            <a:r>
              <a:rPr lang="en-US" sz="2000" dirty="0"/>
              <a:t> Python </a:t>
            </a:r>
            <a:r>
              <a:rPr lang="en-US" sz="2000" dirty="0" err="1"/>
              <a:t>unittest</a:t>
            </a:r>
            <a:r>
              <a:rPr lang="en-US" sz="2000" dirty="0"/>
              <a:t>. </a:t>
            </a:r>
            <a:r>
              <a:rPr lang="en-US" sz="2000" dirty="0" err="1"/>
              <a:t>Testi</a:t>
            </a:r>
            <a:r>
              <a:rPr lang="en-US" sz="2000" dirty="0"/>
              <a:t> za </a:t>
            </a:r>
            <a:r>
              <a:rPr lang="en-US" sz="2000" dirty="0" err="1"/>
              <a:t>registracijo</a:t>
            </a:r>
            <a:r>
              <a:rPr lang="en-US" sz="2000" dirty="0"/>
              <a:t> </a:t>
            </a:r>
            <a:r>
              <a:rPr lang="en-US" sz="2000" dirty="0" err="1"/>
              <a:t>uporabnikov</a:t>
            </a:r>
            <a:r>
              <a:rPr lang="en-US" sz="2000" dirty="0"/>
              <a:t>, </a:t>
            </a:r>
            <a:r>
              <a:rPr lang="en-US" sz="2000" dirty="0" err="1"/>
              <a:t>prijavo</a:t>
            </a:r>
            <a:r>
              <a:rPr lang="en-US" sz="2000" dirty="0"/>
              <a:t>, </a:t>
            </a:r>
            <a:r>
              <a:rPr lang="en-US" sz="2000" dirty="0" err="1"/>
              <a:t>dostop</a:t>
            </a:r>
            <a:r>
              <a:rPr lang="en-US" sz="2000" dirty="0"/>
              <a:t> do </a:t>
            </a:r>
            <a:r>
              <a:rPr lang="en-US" sz="2000" dirty="0" err="1"/>
              <a:t>profilov</a:t>
            </a:r>
            <a:r>
              <a:rPr lang="en-US" sz="2000" dirty="0"/>
              <a:t> in </a:t>
            </a:r>
            <a:r>
              <a:rPr lang="en-US" sz="2000" dirty="0" err="1"/>
              <a:t>poti</a:t>
            </a:r>
            <a:r>
              <a:rPr lang="en-US" sz="2000" dirty="0"/>
              <a:t> za </a:t>
            </a:r>
            <a:r>
              <a:rPr lang="en-US" sz="2000" dirty="0" err="1"/>
              <a:t>trenerje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44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49C85-67CE-F5B2-BA7B-CFA141E5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anchor="t">
            <a:normAutofit/>
          </a:bodyPr>
          <a:lstStyle/>
          <a:p>
            <a:pPr algn="r"/>
            <a:r>
              <a:rPr lang="en-US" sz="4000"/>
              <a:t>Zagotavljanje kakovosti in testiranje aplikacije</a:t>
            </a:r>
          </a:p>
        </p:txBody>
      </p:sp>
      <p:pic>
        <p:nvPicPr>
          <p:cNvPr id="5" name="Picture 4" descr="A black background with text&#10;&#10;Description automatically generated">
            <a:extLst>
              <a:ext uri="{FF2B5EF4-FFF2-40B4-BE49-F238E27FC236}">
                <a16:creationId xmlns:a16="http://schemas.microsoft.com/office/drawing/2014/main" id="{5F2EE5EE-4159-B432-F4A6-15EA289B0E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0"/>
            <a:ext cx="12231991" cy="360843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D72CB-B14D-51A9-6FAA-7AFD365C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415" y="4230094"/>
            <a:ext cx="6235268" cy="18001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sr-Latn-ME" sz="1900" b="1" dirty="0"/>
              <a:t>Izboljšave kode in refaktoringi z uporabo Pylint</a:t>
            </a:r>
            <a:endParaRPr lang="sr-Latn-ME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sr-Latn-ME" sz="1900" dirty="0"/>
              <a:t>Modularizacija in ločitev funkcionalnosti v utils.py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ME" sz="1900" dirty="0"/>
              <a:t>Izboljšano ravnanje z izjemami in dodana dokumentacija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ME" sz="1900" dirty="0"/>
              <a:t>Izboljšana berljivost in doslednost kode</a:t>
            </a:r>
          </a:p>
          <a:p>
            <a:endParaRPr lang="en-US" sz="1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73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49C85-67CE-F5B2-BA7B-CFA141E5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040" y="3484285"/>
            <a:ext cx="3344612" cy="1556870"/>
          </a:xfrm>
        </p:spPr>
        <p:txBody>
          <a:bodyPr anchor="b">
            <a:normAutofit fontScale="90000"/>
          </a:bodyPr>
          <a:lstStyle/>
          <a:p>
            <a:r>
              <a:rPr lang="en-US" sz="4000" dirty="0" err="1"/>
              <a:t>Zagotavljanje</a:t>
            </a:r>
            <a:r>
              <a:rPr lang="en-US" sz="4000" dirty="0"/>
              <a:t> </a:t>
            </a:r>
            <a:r>
              <a:rPr lang="en-US" sz="4000" dirty="0" err="1"/>
              <a:t>kakovosti</a:t>
            </a:r>
            <a:r>
              <a:rPr lang="en-US" sz="4000" dirty="0"/>
              <a:t> in </a:t>
            </a:r>
            <a:r>
              <a:rPr lang="en-US" sz="4000" dirty="0" err="1"/>
              <a:t>testiranje</a:t>
            </a:r>
            <a:r>
              <a:rPr lang="en-US" sz="4000" dirty="0"/>
              <a:t> </a:t>
            </a:r>
            <a:r>
              <a:rPr lang="en-US" sz="4000" dirty="0" err="1"/>
              <a:t>aplikacije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D72CB-B14D-51A9-6FAA-7AFD365C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137" y="2939644"/>
            <a:ext cx="5814239" cy="3461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ME" sz="2000" b="1" dirty="0"/>
              <a:t>Izboljšave kode in refaktoringi z uporabo Pylint</a:t>
            </a:r>
            <a:endParaRPr lang="sr-Latn-M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sr-Latn-ME" sz="2000" dirty="0"/>
              <a:t>Modularizacija in ločitev funkcionalnosti v utils.py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ME" sz="2000" dirty="0"/>
              <a:t>Izboljšano ravnanje z izjemami in dodana dokumentacija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ME" sz="2000" dirty="0"/>
              <a:t>Izboljšana berljivost in doslednost kode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5AEF8-A426-7C65-1104-BD991AE82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3896" y="5138345"/>
            <a:ext cx="11248105" cy="1280159"/>
          </a:xfrm>
          <a:prstGeom prst="rect">
            <a:avLst/>
          </a:prstGeom>
          <a:noFill/>
        </p:spPr>
      </p:pic>
      <p:pic>
        <p:nvPicPr>
          <p:cNvPr id="5" name="Picture 4" descr="A black background with text&#10;&#10;Description automatically generated">
            <a:extLst>
              <a:ext uri="{FF2B5EF4-FFF2-40B4-BE49-F238E27FC236}">
                <a16:creationId xmlns:a16="http://schemas.microsoft.com/office/drawing/2014/main" id="{5F2EE5EE-4159-B432-F4A6-15EA289B0E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" y="2407"/>
            <a:ext cx="8590893" cy="2771158"/>
          </a:xfrm>
          <a:prstGeom prst="rect">
            <a:avLst/>
          </a:prstGeom>
          <a:noFill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23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9138B-39AF-F82F-0D05-F1B2225CE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Demonstracija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584D6-3784-B142-3288-9D16C06F7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 dirty="0"/>
              <a:t>O </a:t>
            </a:r>
            <a:r>
              <a:rPr lang="en-US" sz="4000" dirty="0" err="1"/>
              <a:t>CYCLearn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AEA45-8154-3465-046E-3D6B11D8F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276272"/>
            <a:ext cx="5323715" cy="3664705"/>
          </a:xfrm>
        </p:spPr>
        <p:txBody>
          <a:bodyPr anchor="t">
            <a:noAutofit/>
          </a:bodyPr>
          <a:lstStyle/>
          <a:p>
            <a:r>
              <a:rPr lang="en-US" sz="1800" dirty="0" err="1"/>
              <a:t>CYCLearn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prizadeva</a:t>
            </a:r>
            <a:r>
              <a:rPr lang="en-US" sz="1800" dirty="0"/>
              <a:t> </a:t>
            </a:r>
            <a:r>
              <a:rPr lang="en-US" sz="1800" dirty="0" err="1"/>
              <a:t>razviti</a:t>
            </a:r>
            <a:r>
              <a:rPr lang="en-US" sz="1800" dirty="0"/>
              <a:t> </a:t>
            </a:r>
            <a:r>
              <a:rPr lang="en-US" sz="1800" dirty="0" err="1"/>
              <a:t>uporabniku</a:t>
            </a:r>
            <a:r>
              <a:rPr lang="en-US" sz="1800" dirty="0"/>
              <a:t> </a:t>
            </a:r>
            <a:r>
              <a:rPr lang="en-US" sz="1800" dirty="0" err="1"/>
              <a:t>prijazno</a:t>
            </a:r>
            <a:r>
              <a:rPr lang="en-US" sz="1800" dirty="0"/>
              <a:t> </a:t>
            </a:r>
            <a:r>
              <a:rPr lang="en-US" sz="1800" dirty="0" err="1"/>
              <a:t>platformo</a:t>
            </a:r>
            <a:r>
              <a:rPr lang="en-US" sz="1800" dirty="0"/>
              <a:t> za </a:t>
            </a:r>
            <a:r>
              <a:rPr lang="en-US" sz="1800" dirty="0" err="1"/>
              <a:t>analizo</a:t>
            </a:r>
            <a:r>
              <a:rPr lang="en-US" sz="1800" dirty="0"/>
              <a:t> in </a:t>
            </a:r>
            <a:r>
              <a:rPr lang="en-US" sz="1800" dirty="0" err="1"/>
              <a:t>vizualizacijo</a:t>
            </a:r>
            <a:r>
              <a:rPr lang="en-US" sz="1800" dirty="0"/>
              <a:t> </a:t>
            </a:r>
            <a:r>
              <a:rPr lang="en-US" sz="1800" dirty="0" err="1"/>
              <a:t>podatkov</a:t>
            </a:r>
            <a:r>
              <a:rPr lang="en-US" sz="1800" dirty="0"/>
              <a:t> o </a:t>
            </a:r>
            <a:r>
              <a:rPr lang="en-US" sz="1800" dirty="0" err="1"/>
              <a:t>treningih</a:t>
            </a:r>
            <a:r>
              <a:rPr lang="en-US" sz="1800" dirty="0"/>
              <a:t> </a:t>
            </a:r>
            <a:r>
              <a:rPr lang="en-US" sz="1800" dirty="0" err="1"/>
              <a:t>kolesarjev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Izboljšuje</a:t>
            </a:r>
            <a:r>
              <a:rPr lang="en-US" sz="1800" dirty="0"/>
              <a:t> </a:t>
            </a:r>
            <a:r>
              <a:rPr lang="en-US" sz="1800" dirty="0" err="1"/>
              <a:t>učinkovitost</a:t>
            </a:r>
            <a:r>
              <a:rPr lang="en-US" sz="1800" dirty="0"/>
              <a:t> </a:t>
            </a:r>
            <a:r>
              <a:rPr lang="en-US" sz="1800" dirty="0" err="1"/>
              <a:t>treninga</a:t>
            </a:r>
            <a:r>
              <a:rPr lang="en-US" sz="1800" dirty="0"/>
              <a:t> z </a:t>
            </a:r>
            <a:r>
              <a:rPr lang="en-US" sz="1800" dirty="0" err="1"/>
              <a:t>avtomatizacijo</a:t>
            </a:r>
            <a:r>
              <a:rPr lang="en-US" sz="1800" dirty="0"/>
              <a:t> </a:t>
            </a:r>
            <a:r>
              <a:rPr lang="en-US" sz="1800" dirty="0" err="1"/>
              <a:t>podatkov</a:t>
            </a:r>
            <a:r>
              <a:rPr lang="en-US" sz="1800" dirty="0"/>
              <a:t> in </a:t>
            </a:r>
            <a:r>
              <a:rPr lang="en-US" sz="1800" dirty="0" err="1"/>
              <a:t>analitiko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Nudi</a:t>
            </a:r>
            <a:r>
              <a:rPr lang="en-US" sz="1800" dirty="0"/>
              <a:t> </a:t>
            </a:r>
            <a:r>
              <a:rPr lang="en-US" sz="1800" dirty="0" err="1"/>
              <a:t>vpogled</a:t>
            </a:r>
            <a:r>
              <a:rPr lang="en-US" sz="1800" dirty="0"/>
              <a:t> v </a:t>
            </a:r>
            <a:r>
              <a:rPr lang="en-US" sz="1800" dirty="0" err="1"/>
              <a:t>uspešnost</a:t>
            </a:r>
            <a:r>
              <a:rPr lang="en-US" sz="1800" dirty="0"/>
              <a:t> </a:t>
            </a:r>
            <a:r>
              <a:rPr lang="en-US" sz="1800" dirty="0" err="1"/>
              <a:t>športnikov</a:t>
            </a:r>
            <a:r>
              <a:rPr lang="en-US" sz="1800" dirty="0"/>
              <a:t>.</a:t>
            </a:r>
          </a:p>
          <a:p>
            <a:r>
              <a:rPr lang="en-US" sz="1800" b="1" dirty="0" err="1"/>
              <a:t>Cilji</a:t>
            </a:r>
            <a:r>
              <a:rPr lang="en-US" sz="1800" b="1" dirty="0"/>
              <a:t> </a:t>
            </a:r>
            <a:r>
              <a:rPr lang="en-US" sz="1800" b="1" dirty="0" err="1"/>
              <a:t>projekta</a:t>
            </a:r>
            <a:r>
              <a:rPr lang="en-US" sz="1800" b="1" dirty="0"/>
              <a:t>:	</a:t>
            </a:r>
          </a:p>
          <a:p>
            <a:pPr lvl="1"/>
            <a:r>
              <a:rPr lang="en-US" sz="1800" dirty="0" err="1"/>
              <a:t>Vizualizacija</a:t>
            </a:r>
            <a:r>
              <a:rPr lang="en-US" sz="1800" dirty="0"/>
              <a:t> </a:t>
            </a:r>
            <a:r>
              <a:rPr lang="en-US" sz="1800" dirty="0" err="1"/>
              <a:t>meritev</a:t>
            </a:r>
            <a:r>
              <a:rPr lang="en-US" sz="1800" dirty="0"/>
              <a:t> </a:t>
            </a:r>
            <a:r>
              <a:rPr lang="en-US" sz="1800" dirty="0" err="1"/>
              <a:t>treninga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Analiza </a:t>
            </a:r>
            <a:r>
              <a:rPr lang="en-US" sz="1800" dirty="0" err="1"/>
              <a:t>uspešnosti</a:t>
            </a:r>
            <a:r>
              <a:rPr lang="en-US" sz="1800" dirty="0"/>
              <a:t> z </a:t>
            </a:r>
            <a:r>
              <a:rPr lang="en-US" sz="1800" dirty="0" err="1"/>
              <a:t>naprednimi</a:t>
            </a:r>
            <a:r>
              <a:rPr lang="en-US" sz="1800" dirty="0"/>
              <a:t> </a:t>
            </a:r>
            <a:r>
              <a:rPr lang="en-US" sz="1800" dirty="0" err="1"/>
              <a:t>algoritmi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Napovedna</a:t>
            </a:r>
            <a:r>
              <a:rPr lang="en-US" sz="1800" dirty="0"/>
              <a:t> </a:t>
            </a:r>
            <a:r>
              <a:rPr lang="en-US" sz="1800" dirty="0" err="1"/>
              <a:t>analitika</a:t>
            </a:r>
            <a:r>
              <a:rPr lang="en-US" sz="1800" dirty="0"/>
              <a:t> za </a:t>
            </a:r>
            <a:r>
              <a:rPr lang="en-US" sz="1800" dirty="0" err="1"/>
              <a:t>predvidevanje</a:t>
            </a:r>
            <a:r>
              <a:rPr lang="en-US" sz="1800" dirty="0"/>
              <a:t> </a:t>
            </a:r>
            <a:r>
              <a:rPr lang="en-US" sz="1800" dirty="0" err="1"/>
              <a:t>morebitnih</a:t>
            </a:r>
            <a:r>
              <a:rPr lang="en-US" sz="1800" dirty="0"/>
              <a:t> </a:t>
            </a:r>
            <a:r>
              <a:rPr lang="en-US" sz="1800" dirty="0" err="1"/>
              <a:t>zdravstvenih</a:t>
            </a:r>
            <a:r>
              <a:rPr lang="en-US" sz="1800" dirty="0"/>
              <a:t> </a:t>
            </a:r>
            <a:r>
              <a:rPr lang="en-US" sz="1800" dirty="0" err="1"/>
              <a:t>tveganj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Izboljšanje</a:t>
            </a:r>
            <a:r>
              <a:rPr lang="en-US" sz="1800" dirty="0"/>
              <a:t> </a:t>
            </a:r>
            <a:r>
              <a:rPr lang="en-US" sz="1800" dirty="0" err="1"/>
              <a:t>učinkovitosti</a:t>
            </a:r>
            <a:r>
              <a:rPr lang="en-US" sz="1800" dirty="0"/>
              <a:t> </a:t>
            </a:r>
            <a:r>
              <a:rPr lang="en-US" sz="1800" dirty="0" err="1"/>
              <a:t>treninga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Uporabniku</a:t>
            </a:r>
            <a:r>
              <a:rPr lang="en-US" sz="1800" dirty="0"/>
              <a:t> </a:t>
            </a:r>
            <a:r>
              <a:rPr lang="en-US" sz="1800" dirty="0" err="1"/>
              <a:t>prijazen</a:t>
            </a:r>
            <a:r>
              <a:rPr lang="en-US" sz="1800" dirty="0"/>
              <a:t> </a:t>
            </a:r>
            <a:r>
              <a:rPr lang="en-US" sz="1800" dirty="0" err="1"/>
              <a:t>vmesnik</a:t>
            </a:r>
            <a:r>
              <a:rPr lang="en-US" sz="1800" dirty="0"/>
              <a:t>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Metal tic-tac-toe game pieces">
            <a:extLst>
              <a:ext uri="{FF2B5EF4-FFF2-40B4-BE49-F238E27FC236}">
                <a16:creationId xmlns:a16="http://schemas.microsoft.com/office/drawing/2014/main" id="{5F75CC45-DCA8-BAE7-3A43-A89EDF9E94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10" r="27646" b="-1"/>
          <a:stretch/>
        </p:blipFill>
        <p:spPr>
          <a:xfrm>
            <a:off x="7191932" y="909081"/>
            <a:ext cx="3938599" cy="507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7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omputer script on a screen">
            <a:extLst>
              <a:ext uri="{FF2B5EF4-FFF2-40B4-BE49-F238E27FC236}">
                <a16:creationId xmlns:a16="http://schemas.microsoft.com/office/drawing/2014/main" id="{8BC75DE5-7A49-DC06-FA85-AE188F5850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4" r="43557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11143-7536-6EF0-0CE3-D2E059DB9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dirty="0" err="1"/>
              <a:t>Uporabljene</a:t>
            </a:r>
            <a:r>
              <a:rPr lang="en-US" sz="4000" dirty="0"/>
              <a:t> </a:t>
            </a:r>
            <a:r>
              <a:rPr lang="en-US" sz="4000" dirty="0" err="1"/>
              <a:t>tehnologije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5DEFB-CC61-D418-070A-1D78A9CD2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1800" b="1" dirty="0" err="1"/>
              <a:t>Baza</a:t>
            </a:r>
            <a:r>
              <a:rPr lang="en-US" sz="1800" b="1" dirty="0"/>
              <a:t> </a:t>
            </a:r>
            <a:r>
              <a:rPr lang="en-US" sz="1800" b="1" dirty="0" err="1"/>
              <a:t>podatkov</a:t>
            </a:r>
            <a:r>
              <a:rPr lang="en-US" sz="1800" b="1" dirty="0"/>
              <a:t>:</a:t>
            </a:r>
          </a:p>
          <a:p>
            <a:pPr lvl="1"/>
            <a:r>
              <a:rPr lang="en-US" sz="1800" dirty="0"/>
              <a:t>PostgreSQL za </a:t>
            </a:r>
            <a:r>
              <a:rPr lang="en-US" sz="1800" dirty="0" err="1"/>
              <a:t>robustno</a:t>
            </a:r>
            <a:r>
              <a:rPr lang="en-US" sz="1800" dirty="0"/>
              <a:t> in </a:t>
            </a:r>
            <a:r>
              <a:rPr lang="en-US" sz="1800" dirty="0" err="1"/>
              <a:t>razširljivo</a:t>
            </a:r>
            <a:r>
              <a:rPr lang="en-US" sz="1800" dirty="0"/>
              <a:t> </a:t>
            </a:r>
            <a:r>
              <a:rPr lang="en-US" sz="1800" dirty="0" err="1"/>
              <a:t>shranjevanje</a:t>
            </a:r>
            <a:r>
              <a:rPr lang="en-US" sz="1800" dirty="0"/>
              <a:t> </a:t>
            </a:r>
            <a:r>
              <a:rPr lang="en-US" sz="1800" dirty="0" err="1"/>
              <a:t>podatkov</a:t>
            </a:r>
            <a:r>
              <a:rPr lang="en-US" sz="1800" dirty="0"/>
              <a:t>.</a:t>
            </a:r>
          </a:p>
          <a:p>
            <a:r>
              <a:rPr lang="en-US" sz="1800" b="1" dirty="0"/>
              <a:t>Frontend:</a:t>
            </a:r>
          </a:p>
          <a:p>
            <a:pPr lvl="1"/>
            <a:r>
              <a:rPr lang="en-US" sz="1800" dirty="0"/>
              <a:t>React za </a:t>
            </a:r>
            <a:r>
              <a:rPr lang="en-US" sz="1800" dirty="0" err="1"/>
              <a:t>izdelavo</a:t>
            </a:r>
            <a:r>
              <a:rPr lang="en-US" sz="1800" dirty="0"/>
              <a:t> </a:t>
            </a:r>
            <a:r>
              <a:rPr lang="en-US" sz="1800" dirty="0" err="1"/>
              <a:t>interaktivnih</a:t>
            </a:r>
            <a:r>
              <a:rPr lang="en-US" sz="1800" dirty="0"/>
              <a:t> </a:t>
            </a:r>
            <a:r>
              <a:rPr lang="en-US" sz="1800" dirty="0" err="1"/>
              <a:t>uporabniških</a:t>
            </a:r>
            <a:r>
              <a:rPr lang="en-US" sz="1800" dirty="0"/>
              <a:t> </a:t>
            </a:r>
            <a:r>
              <a:rPr lang="en-US" sz="1800" dirty="0" err="1"/>
              <a:t>vmesnikov</a:t>
            </a:r>
            <a:r>
              <a:rPr lang="en-US" sz="1800" dirty="0"/>
              <a:t>.</a:t>
            </a:r>
          </a:p>
          <a:p>
            <a:r>
              <a:rPr lang="en-US" sz="1800" b="1" dirty="0"/>
              <a:t>Backend:</a:t>
            </a:r>
          </a:p>
          <a:p>
            <a:pPr lvl="1"/>
            <a:r>
              <a:rPr lang="en-US" sz="1800" dirty="0"/>
              <a:t>Python in Flask za </a:t>
            </a:r>
            <a:r>
              <a:rPr lang="en-US" sz="1800" dirty="0" err="1"/>
              <a:t>logiko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strežniški</a:t>
            </a:r>
            <a:r>
              <a:rPr lang="en-US" sz="1800" dirty="0"/>
              <a:t> </a:t>
            </a:r>
            <a:r>
              <a:rPr lang="en-US" sz="1800" dirty="0" err="1"/>
              <a:t>strani</a:t>
            </a:r>
            <a:r>
              <a:rPr lang="en-US" sz="1800" dirty="0"/>
              <a:t> in </a:t>
            </a:r>
            <a:r>
              <a:rPr lang="en-US" sz="1800" dirty="0" err="1"/>
              <a:t>razvoj</a:t>
            </a:r>
            <a:r>
              <a:rPr lang="en-US" sz="1800" dirty="0"/>
              <a:t> API-</a:t>
            </a:r>
            <a:r>
              <a:rPr lang="en-US" sz="1800" dirty="0" err="1"/>
              <a:t>jev</a:t>
            </a:r>
            <a:r>
              <a:rPr lang="en-US" sz="1800" dirty="0"/>
              <a:t>.</a:t>
            </a:r>
          </a:p>
          <a:p>
            <a:r>
              <a:rPr lang="en-US" sz="1800" b="1" dirty="0" err="1"/>
              <a:t>Strojno</a:t>
            </a:r>
            <a:r>
              <a:rPr lang="en-US" sz="1800" b="1" dirty="0"/>
              <a:t> </a:t>
            </a:r>
            <a:r>
              <a:rPr lang="en-US" sz="1800" b="1" dirty="0" err="1"/>
              <a:t>učenje</a:t>
            </a:r>
            <a:r>
              <a:rPr lang="en-US" sz="1800" b="1" dirty="0"/>
              <a:t>:</a:t>
            </a:r>
          </a:p>
          <a:p>
            <a:pPr lvl="1"/>
            <a:r>
              <a:rPr lang="en-US" sz="1800" dirty="0" err="1"/>
              <a:t>NiaARM</a:t>
            </a:r>
            <a:r>
              <a:rPr lang="en-US" sz="1800" dirty="0"/>
              <a:t> za </a:t>
            </a:r>
            <a:r>
              <a:rPr lang="en-US" sz="1800" dirty="0" err="1"/>
              <a:t>rudarjenje</a:t>
            </a:r>
            <a:r>
              <a:rPr lang="en-US" sz="1800" dirty="0"/>
              <a:t> </a:t>
            </a:r>
            <a:r>
              <a:rPr lang="en-US" sz="1800" dirty="0" err="1"/>
              <a:t>asociativnih</a:t>
            </a:r>
            <a:r>
              <a:rPr lang="en-US" sz="1800" dirty="0"/>
              <a:t> </a:t>
            </a:r>
            <a:r>
              <a:rPr lang="en-US" sz="1800"/>
              <a:t>pravil.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7176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4A73-2703-E33E-BF66-4C28E7830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140" y="2284287"/>
            <a:ext cx="5334000" cy="1402470"/>
          </a:xfrm>
        </p:spPr>
        <p:txBody>
          <a:bodyPr anchor="t">
            <a:normAutofit/>
          </a:bodyPr>
          <a:lstStyle/>
          <a:p>
            <a:r>
              <a:rPr lang="en-US" sz="3200" dirty="0" err="1"/>
              <a:t>Arhitektura</a:t>
            </a:r>
            <a:r>
              <a:rPr lang="en-US" sz="3200" dirty="0"/>
              <a:t> in </a:t>
            </a:r>
            <a:r>
              <a:rPr lang="en-US" sz="3200" dirty="0" err="1"/>
              <a:t>tehnologije</a:t>
            </a:r>
            <a:endParaRPr lang="en-US" sz="32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Close up of a blue surface&#10;&#10;Description automatically generated">
            <a:extLst>
              <a:ext uri="{FF2B5EF4-FFF2-40B4-BE49-F238E27FC236}">
                <a16:creationId xmlns:a16="http://schemas.microsoft.com/office/drawing/2014/main" id="{96E338B6-5B9B-CE6F-979C-C885F1CC70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4" r="-1" b="-1"/>
          <a:stretch/>
        </p:blipFill>
        <p:spPr>
          <a:xfrm>
            <a:off x="0" y="1"/>
            <a:ext cx="12191991" cy="1819071"/>
          </a:xfrm>
          <a:prstGeom prst="rect">
            <a:avLst/>
          </a:prstGeom>
        </p:spPr>
      </p:pic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59D38B52-203E-D1B6-2A7D-07E25EF98B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841322"/>
              </p:ext>
            </p:extLst>
          </p:nvPr>
        </p:nvGraphicFramePr>
        <p:xfrm>
          <a:off x="762000" y="2551176"/>
          <a:ext cx="5334000" cy="3591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689F898-550F-EB92-F19A-825ED75B5E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885" y="2441643"/>
            <a:ext cx="6068116" cy="436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49C85-67CE-F5B2-BA7B-CFA141E5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 err="1"/>
              <a:t>Arhitektura</a:t>
            </a:r>
            <a:r>
              <a:rPr lang="en-US" sz="4000" dirty="0"/>
              <a:t> in </a:t>
            </a:r>
            <a:r>
              <a:rPr lang="en-US" sz="4000" dirty="0" err="1"/>
              <a:t>tehnologije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D72CB-B14D-51A9-6FAA-7AFD365C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Autofit/>
          </a:bodyPr>
          <a:lstStyle/>
          <a:p>
            <a:r>
              <a:rPr lang="en-US" sz="1800" b="1" dirty="0" err="1"/>
              <a:t>Implementacija</a:t>
            </a:r>
            <a:r>
              <a:rPr lang="en-US" sz="1800" b="1" dirty="0"/>
              <a:t> Frontend-a v React-u:</a:t>
            </a:r>
          </a:p>
          <a:p>
            <a:pPr lvl="1"/>
            <a:r>
              <a:rPr lang="en-US" sz="1800" dirty="0" err="1"/>
              <a:t>Nudi</a:t>
            </a:r>
            <a:r>
              <a:rPr lang="en-US" sz="1800" dirty="0"/>
              <a:t> </a:t>
            </a:r>
            <a:r>
              <a:rPr lang="en-US" sz="1800" dirty="0" err="1"/>
              <a:t>celovit</a:t>
            </a:r>
            <a:r>
              <a:rPr lang="en-US" sz="1800" dirty="0"/>
              <a:t> in </a:t>
            </a:r>
            <a:r>
              <a:rPr lang="en-US" sz="1800" dirty="0" err="1"/>
              <a:t>uporabniku</a:t>
            </a:r>
            <a:r>
              <a:rPr lang="en-US" sz="1800" dirty="0"/>
              <a:t> </a:t>
            </a:r>
            <a:r>
              <a:rPr lang="en-US" sz="1800" dirty="0" err="1"/>
              <a:t>prijazen</a:t>
            </a:r>
            <a:r>
              <a:rPr lang="en-US" sz="1800" dirty="0"/>
              <a:t> </a:t>
            </a:r>
            <a:r>
              <a:rPr lang="en-US" sz="1800" dirty="0" err="1"/>
              <a:t>vmesnik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Uporablja</a:t>
            </a:r>
            <a:r>
              <a:rPr lang="en-US" sz="1800" dirty="0"/>
              <a:t> React, </a:t>
            </a:r>
            <a:r>
              <a:rPr lang="en-US" sz="1800" dirty="0" err="1"/>
              <a:t>Axios</a:t>
            </a:r>
            <a:r>
              <a:rPr lang="en-US" sz="1800" dirty="0"/>
              <a:t>, Chart.js, react-calendar, </a:t>
            </a:r>
            <a:r>
              <a:rPr lang="en-US" sz="1800" dirty="0" err="1"/>
              <a:t>OpenWeatherMap</a:t>
            </a:r>
            <a:r>
              <a:rPr lang="en-US" sz="1800" dirty="0"/>
              <a:t> API, OpenStreetMap in CSS.</a:t>
            </a:r>
          </a:p>
          <a:p>
            <a:endParaRPr lang="en-US" sz="1800" dirty="0"/>
          </a:p>
          <a:p>
            <a:r>
              <a:rPr lang="en-US" sz="1800" b="1" dirty="0" err="1"/>
              <a:t>Implementacija</a:t>
            </a:r>
            <a:r>
              <a:rPr lang="en-US" sz="1800" b="1" dirty="0"/>
              <a:t> Backend-a v Python-u:</a:t>
            </a:r>
          </a:p>
          <a:p>
            <a:pPr lvl="1"/>
            <a:r>
              <a:rPr lang="en-US" sz="1800" dirty="0" err="1"/>
              <a:t>Učinkovito</a:t>
            </a:r>
            <a:r>
              <a:rPr lang="en-US" sz="1800" dirty="0"/>
              <a:t> </a:t>
            </a:r>
            <a:r>
              <a:rPr lang="en-US" sz="1800" dirty="0" err="1"/>
              <a:t>upravljanje</a:t>
            </a:r>
            <a:r>
              <a:rPr lang="en-US" sz="1800" dirty="0"/>
              <a:t> </a:t>
            </a:r>
            <a:r>
              <a:rPr lang="en-US" sz="1800" dirty="0" err="1"/>
              <a:t>avtentikacije</a:t>
            </a:r>
            <a:r>
              <a:rPr lang="en-US" sz="1800" dirty="0"/>
              <a:t> </a:t>
            </a:r>
            <a:r>
              <a:rPr lang="en-US" sz="1800" dirty="0" err="1"/>
              <a:t>uporabnikov</a:t>
            </a:r>
            <a:r>
              <a:rPr lang="en-US" sz="1800" dirty="0"/>
              <a:t>, </a:t>
            </a:r>
            <a:r>
              <a:rPr lang="en-US" sz="1800" dirty="0" err="1"/>
              <a:t>obdelave</a:t>
            </a:r>
            <a:r>
              <a:rPr lang="en-US" sz="1800" dirty="0"/>
              <a:t> </a:t>
            </a:r>
            <a:r>
              <a:rPr lang="en-US" sz="1800" dirty="0" err="1"/>
              <a:t>podatkov</a:t>
            </a:r>
            <a:r>
              <a:rPr lang="en-US" sz="1800" dirty="0"/>
              <a:t> in </a:t>
            </a:r>
            <a:r>
              <a:rPr lang="en-US" sz="1800" dirty="0" err="1"/>
              <a:t>interakcije</a:t>
            </a:r>
            <a:r>
              <a:rPr lang="en-US" sz="1800" dirty="0"/>
              <a:t> z </a:t>
            </a:r>
            <a:r>
              <a:rPr lang="en-US" sz="1800" dirty="0" err="1"/>
              <a:t>bazo</a:t>
            </a:r>
            <a:r>
              <a:rPr lang="en-US" sz="1800" dirty="0"/>
              <a:t> </a:t>
            </a:r>
            <a:r>
              <a:rPr lang="en-US" sz="1800" dirty="0" err="1"/>
              <a:t>podatkov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Uporablja</a:t>
            </a:r>
            <a:r>
              <a:rPr lang="en-US" sz="1800" dirty="0"/>
              <a:t> Flask, </a:t>
            </a:r>
            <a:r>
              <a:rPr lang="en-US" sz="1800" dirty="0" err="1"/>
              <a:t>SQLAlchemy</a:t>
            </a:r>
            <a:r>
              <a:rPr lang="en-US" sz="1800" dirty="0"/>
              <a:t>, Pandas, Flask-JWT-Extended, Requests, Python-</a:t>
            </a:r>
            <a:r>
              <a:rPr lang="en-US" sz="1800" dirty="0" err="1"/>
              <a:t>dotenv</a:t>
            </a:r>
            <a:r>
              <a:rPr lang="en-US" sz="1800" dirty="0"/>
              <a:t>, </a:t>
            </a:r>
            <a:r>
              <a:rPr lang="en-US" sz="1800" dirty="0" err="1"/>
              <a:t>NiaARM</a:t>
            </a:r>
            <a:r>
              <a:rPr lang="en-US" sz="1800" dirty="0"/>
              <a:t>, </a:t>
            </a:r>
            <a:r>
              <a:rPr lang="en-US" sz="1800" dirty="0" err="1"/>
              <a:t>Numpy</a:t>
            </a:r>
            <a:r>
              <a:rPr lang="en-US" sz="1800" dirty="0"/>
              <a:t>, </a:t>
            </a:r>
            <a:r>
              <a:rPr lang="en-US" sz="1800" dirty="0" err="1"/>
              <a:t>Niapy</a:t>
            </a:r>
            <a:r>
              <a:rPr lang="en-US" sz="1800" dirty="0"/>
              <a:t>.</a:t>
            </a:r>
          </a:p>
        </p:txBody>
      </p:sp>
      <p:pic>
        <p:nvPicPr>
          <p:cNvPr id="14" name="Picture 13" descr="Computer script on a screen">
            <a:extLst>
              <a:ext uri="{FF2B5EF4-FFF2-40B4-BE49-F238E27FC236}">
                <a16:creationId xmlns:a16="http://schemas.microsoft.com/office/drawing/2014/main" id="{6FD7D3F0-C7D1-CB11-9E7B-898050E11A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" r="40512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5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180FD-0579-B4DA-2768-B90FE7BE1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851" y="1015651"/>
            <a:ext cx="7463429" cy="953660"/>
          </a:xfrm>
        </p:spPr>
        <p:txBody>
          <a:bodyPr anchor="b">
            <a:normAutofit fontScale="90000"/>
          </a:bodyPr>
          <a:lstStyle/>
          <a:p>
            <a:r>
              <a:rPr lang="sr-Latn-ME" sz="4100" b="1" dirty="0"/>
              <a:t>Organizacija in metodologija</a:t>
            </a:r>
            <a:br>
              <a:rPr lang="sr-Latn-ME" sz="4100" dirty="0"/>
            </a:br>
            <a:endParaRPr lang="sr-Latn-ME" sz="41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4FAFA4E-379B-3553-F011-7A105FD54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18" y="1744825"/>
            <a:ext cx="7535162" cy="385173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B2E2-8E87-651E-7D28-CB0C120A4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5280" y="1235827"/>
            <a:ext cx="3218178" cy="298739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ME" sz="2000" dirty="0"/>
              <a:t>Kanban metodologija za upravljanje nalog.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ME" sz="2000" dirty="0"/>
              <a:t>Kanban deska z stolpci: To Do, In Progress, Done, Reviewed.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ME" sz="2000" dirty="0"/>
              <a:t>JIRA za upravljanje projektov in sledenje hroščem.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ME" sz="2000" dirty="0"/>
              <a:t>Sledenje nalogam in hroščem na Kanban deski.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ME" sz="2000" dirty="0"/>
              <a:t>Produktni backlog za funkcije, izboljšave in popravke napak.</a:t>
            </a:r>
          </a:p>
          <a:p>
            <a:endParaRPr lang="sr-Latn-ME" sz="2000" dirty="0"/>
          </a:p>
        </p:txBody>
      </p:sp>
    </p:spTree>
    <p:extLst>
      <p:ext uri="{BB962C8B-B14F-4D97-AF65-F5344CB8AC3E}">
        <p14:creationId xmlns:p14="http://schemas.microsoft.com/office/powerpoint/2010/main" val="214930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02E698-3B49-073E-8C77-136A6C702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Dokumentacija UML in načrtovanje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B4358-F0FC-B8FC-FA59-0C3F9053D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n-US" sz="2000" b="1" dirty="0"/>
              <a:t>Diagram </a:t>
            </a:r>
            <a:r>
              <a:rPr lang="en-US" sz="2000" b="1" dirty="0" err="1"/>
              <a:t>primerov</a:t>
            </a:r>
            <a:r>
              <a:rPr lang="en-US" sz="2000" b="1" dirty="0"/>
              <a:t> </a:t>
            </a:r>
            <a:r>
              <a:rPr lang="en-US" sz="2000" b="1" dirty="0" err="1"/>
              <a:t>uporabe</a:t>
            </a:r>
            <a:r>
              <a:rPr lang="en-US" sz="2000" b="1" dirty="0"/>
              <a:t> in </a:t>
            </a:r>
            <a:r>
              <a:rPr lang="en-US" sz="2000" b="1" dirty="0" err="1"/>
              <a:t>uporabniške</a:t>
            </a:r>
            <a:r>
              <a:rPr lang="en-US" sz="2000" b="1" dirty="0"/>
              <a:t> </a:t>
            </a:r>
            <a:r>
              <a:rPr lang="en-US" sz="2000" b="1" dirty="0" err="1"/>
              <a:t>zgodbe</a:t>
            </a:r>
            <a:r>
              <a:rPr lang="en-US" sz="2000" b="1" dirty="0"/>
              <a:t>:</a:t>
            </a:r>
          </a:p>
          <a:p>
            <a:pPr lvl="1"/>
            <a:r>
              <a:rPr lang="en-US" sz="2000" dirty="0" err="1"/>
              <a:t>Podrobni</a:t>
            </a:r>
            <a:r>
              <a:rPr lang="en-US" sz="2000" dirty="0"/>
              <a:t> </a:t>
            </a:r>
            <a:r>
              <a:rPr lang="en-US" sz="2000" dirty="0" err="1"/>
              <a:t>diagrami</a:t>
            </a:r>
            <a:r>
              <a:rPr lang="en-US" sz="2000" dirty="0"/>
              <a:t> </a:t>
            </a:r>
            <a:r>
              <a:rPr lang="en-US" sz="2000" dirty="0" err="1"/>
              <a:t>primerov</a:t>
            </a:r>
            <a:r>
              <a:rPr lang="en-US" sz="2000" dirty="0"/>
              <a:t> </a:t>
            </a:r>
            <a:r>
              <a:rPr lang="en-US" sz="2000" dirty="0" err="1"/>
              <a:t>uporabe</a:t>
            </a:r>
            <a:r>
              <a:rPr lang="en-US" sz="2000" dirty="0"/>
              <a:t> in </a:t>
            </a:r>
            <a:r>
              <a:rPr lang="en-US" sz="2000" dirty="0" err="1"/>
              <a:t>uporabniške</a:t>
            </a:r>
            <a:r>
              <a:rPr lang="en-US" sz="2000" dirty="0"/>
              <a:t> </a:t>
            </a:r>
            <a:r>
              <a:rPr lang="en-US" sz="2000" dirty="0" err="1"/>
              <a:t>zgodbe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Zagotavlja</a:t>
            </a:r>
            <a:r>
              <a:rPr lang="en-US" sz="2000" dirty="0"/>
              <a:t>, da </a:t>
            </a:r>
            <a:r>
              <a:rPr lang="en-US" sz="2000" dirty="0" err="1"/>
              <a:t>platforma</a:t>
            </a:r>
            <a:r>
              <a:rPr lang="en-US" sz="2000" dirty="0"/>
              <a:t> </a:t>
            </a:r>
            <a:r>
              <a:rPr lang="en-US" sz="2000" dirty="0" err="1"/>
              <a:t>izpolnjuje</a:t>
            </a:r>
            <a:r>
              <a:rPr lang="en-US" sz="2000" dirty="0"/>
              <a:t> </a:t>
            </a:r>
            <a:r>
              <a:rPr lang="en-US" sz="2000" dirty="0" err="1"/>
              <a:t>specifične</a:t>
            </a:r>
            <a:r>
              <a:rPr lang="en-US" sz="2000" dirty="0"/>
              <a:t> </a:t>
            </a:r>
            <a:r>
              <a:rPr lang="en-US" sz="2000" dirty="0" err="1"/>
              <a:t>potrebe</a:t>
            </a:r>
            <a:r>
              <a:rPr lang="en-US" sz="2000" dirty="0"/>
              <a:t> </a:t>
            </a:r>
            <a:r>
              <a:rPr lang="en-US" sz="2000" dirty="0" err="1"/>
              <a:t>uporabnikov</a:t>
            </a:r>
            <a:r>
              <a:rPr lang="en-US" sz="2000" dirty="0"/>
              <a:t> z </a:t>
            </a:r>
            <a:r>
              <a:rPr lang="en-US" sz="2000" dirty="0" err="1"/>
              <a:t>uporabniško</a:t>
            </a:r>
            <a:r>
              <a:rPr lang="en-US" sz="2000" dirty="0"/>
              <a:t> </a:t>
            </a:r>
            <a:r>
              <a:rPr lang="en-US" sz="2000" dirty="0" err="1"/>
              <a:t>usmerjenim</a:t>
            </a:r>
            <a:r>
              <a:rPr lang="en-US" sz="2000" dirty="0"/>
              <a:t> </a:t>
            </a:r>
            <a:r>
              <a:rPr lang="en-US" sz="2000" dirty="0" err="1"/>
              <a:t>oblikovanjem</a:t>
            </a:r>
            <a:r>
              <a:rPr lang="en-US" sz="2000" dirty="0"/>
              <a:t>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7A70E9BE-110A-EA77-C7F8-7838A3ED0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112" y="1060315"/>
            <a:ext cx="5460946" cy="473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28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10A7DF-6FD9-66EB-229E-A9EE7D26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Dokumentacija UML in načrtovanje</a:t>
            </a:r>
          </a:p>
        </p:txBody>
      </p:sp>
      <p:pic>
        <p:nvPicPr>
          <p:cNvPr id="7" name="Picture 6" descr="A diagram of a process&#10;&#10;Description automatically generated">
            <a:extLst>
              <a:ext uri="{FF2B5EF4-FFF2-40B4-BE49-F238E27FC236}">
                <a16:creationId xmlns:a16="http://schemas.microsoft.com/office/drawing/2014/main" id="{D9034B5C-3C75-99E1-0FBE-A6191840A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25" y="1831535"/>
            <a:ext cx="4366505" cy="3962604"/>
          </a:xfrm>
          <a:prstGeom prst="rect">
            <a:avLst/>
          </a:prstGeom>
        </p:spPr>
      </p:pic>
      <p:pic>
        <p:nvPicPr>
          <p:cNvPr id="5" name="Picture 4" descr="A diagram of a cycle&#10;&#10;Description automatically generated">
            <a:extLst>
              <a:ext uri="{FF2B5EF4-FFF2-40B4-BE49-F238E27FC236}">
                <a16:creationId xmlns:a16="http://schemas.microsoft.com/office/drawing/2014/main" id="{8FC38554-3A6D-7AE9-B795-FAF814E7A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672" y="1818143"/>
            <a:ext cx="4459322" cy="399109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8B685-92E7-9C31-490E-2619E79DE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6003696"/>
            <a:ext cx="9496427" cy="644747"/>
          </a:xfrm>
        </p:spPr>
        <p:txBody>
          <a:bodyPr>
            <a:normAutofit lnSpcReduction="10000"/>
          </a:bodyPr>
          <a:lstStyle/>
          <a:p>
            <a:r>
              <a:rPr lang="en-US" sz="2000" b="1" dirty="0" err="1"/>
              <a:t>Diagrami</a:t>
            </a:r>
            <a:r>
              <a:rPr lang="en-US" sz="2000" b="1" dirty="0"/>
              <a:t> </a:t>
            </a:r>
            <a:r>
              <a:rPr lang="en-US" sz="2000" b="1" dirty="0" err="1"/>
              <a:t>aktivnosti</a:t>
            </a:r>
            <a:r>
              <a:rPr lang="en-US" sz="2000" b="1" dirty="0"/>
              <a:t>:</a:t>
            </a:r>
          </a:p>
          <a:p>
            <a:pPr lvl="1"/>
            <a:r>
              <a:rPr lang="en-US" sz="2000" dirty="0" err="1"/>
              <a:t>Vizualizirajo</a:t>
            </a:r>
            <a:r>
              <a:rPr lang="en-US" sz="2000" dirty="0"/>
              <a:t> </a:t>
            </a:r>
            <a:r>
              <a:rPr lang="en-US" sz="2000" dirty="0" err="1"/>
              <a:t>potek</a:t>
            </a:r>
            <a:r>
              <a:rPr lang="en-US" sz="2000" dirty="0"/>
              <a:t> </a:t>
            </a:r>
            <a:r>
              <a:rPr lang="en-US" sz="2000" dirty="0" err="1"/>
              <a:t>dejanj</a:t>
            </a:r>
            <a:r>
              <a:rPr lang="en-US" sz="2000" dirty="0"/>
              <a:t> in </a:t>
            </a:r>
            <a:r>
              <a:rPr lang="en-US" sz="2000" dirty="0" err="1"/>
              <a:t>korake</a:t>
            </a:r>
            <a:r>
              <a:rPr lang="en-US" sz="2000" dirty="0"/>
              <a:t>, </a:t>
            </a:r>
            <a:r>
              <a:rPr lang="en-US" sz="2000" dirty="0" err="1"/>
              <a:t>vključene</a:t>
            </a:r>
            <a:r>
              <a:rPr lang="en-US" sz="2000" dirty="0"/>
              <a:t> v </a:t>
            </a:r>
            <a:r>
              <a:rPr lang="en-US" sz="2000" dirty="0" err="1"/>
              <a:t>različne</a:t>
            </a:r>
            <a:r>
              <a:rPr lang="en-US" sz="2000" dirty="0"/>
              <a:t> </a:t>
            </a:r>
            <a:r>
              <a:rPr lang="en-US" sz="2000" dirty="0" err="1"/>
              <a:t>funkcionalnosti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7412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F4FBE-8F26-52F7-5FF6-9353C455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33" y="2940672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Ustvarjanje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plana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treninga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aktivnosti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A diagram with text and symbols&#10;&#10;Description automatically generated with medium confidence">
            <a:extLst>
              <a:ext uri="{FF2B5EF4-FFF2-40B4-BE49-F238E27FC236}">
                <a16:creationId xmlns:a16="http://schemas.microsoft.com/office/drawing/2014/main" id="{74B6A668-DD9D-138D-EE7E-C3B5BEBDB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509" y="467208"/>
            <a:ext cx="4605585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7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452</Words>
  <Application>Microsoft Office PowerPoint</Application>
  <PresentationFormat>Widescreen</PresentationFormat>
  <Paragraphs>66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Office Theme</vt:lpstr>
      <vt:lpstr>CYCLearn</vt:lpstr>
      <vt:lpstr>O CYCLearn</vt:lpstr>
      <vt:lpstr>Uporabljene tehnologije</vt:lpstr>
      <vt:lpstr>Arhitektura in tehnologije</vt:lpstr>
      <vt:lpstr>Arhitektura in tehnologije</vt:lpstr>
      <vt:lpstr>Organizacija in metodologija </vt:lpstr>
      <vt:lpstr>Dokumentacija UML in načrtovanje</vt:lpstr>
      <vt:lpstr>Dokumentacija UML in načrtovanje</vt:lpstr>
      <vt:lpstr>Ustvarjanje  plana treninga  diagram aktivnosti</vt:lpstr>
      <vt:lpstr>Zagotavljanje kakovosti in testiranje aplikacije</vt:lpstr>
      <vt:lpstr>Zagotavljanje kakovosti in testiranje aplikacije</vt:lpstr>
      <vt:lpstr>Zagotavljanje kakovosti in testiranje aplikacije</vt:lpstr>
      <vt:lpstr>Zagotavljanje kakovosti in testiranje aplikacije</vt:lpstr>
      <vt:lpstr>Demonstracija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Vanja Pajović</dc:creator>
  <cp:lastModifiedBy>Bogdan Kašćelan</cp:lastModifiedBy>
  <cp:revision>3</cp:revision>
  <dcterms:created xsi:type="dcterms:W3CDTF">2024-06-28T17:06:48Z</dcterms:created>
  <dcterms:modified xsi:type="dcterms:W3CDTF">2024-07-04T10:34:43Z</dcterms:modified>
</cp:coreProperties>
</file>