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3A723-4D1D-D475-0AD7-B1EDE11C340A}" v="42" dt="2024-05-09T13:31:19.096"/>
    <p1510:client id="{5D464FB5-7CE9-EF4A-D1CD-7023A479280C}" v="122" dt="2024-05-09T15:09:49.180"/>
    <p1510:client id="{DC60E132-CCFD-C520-B6B8-C7D5E7ABB104}" v="283" dt="2024-05-09T13:27:57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01D0E-242A-4245-B54A-272EEF37EF5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C8D7B7-E014-4ABC-ADA8-DD5498E79964}">
      <dgm:prSet/>
      <dgm:spPr/>
      <dgm:t>
        <a:bodyPr/>
        <a:lstStyle/>
        <a:p>
          <a:r>
            <a:rPr lang="en-US"/>
            <a:t>Extract the history data of bug reports from open-source projects.</a:t>
          </a:r>
        </a:p>
      </dgm:t>
    </dgm:pt>
    <dgm:pt modelId="{50642C16-2877-41D7-8FCB-82B9DBE94F35}" type="parTrans" cxnId="{169B48C5-EFA5-4DF8-A7CD-5708CE7A4FD9}">
      <dgm:prSet/>
      <dgm:spPr/>
      <dgm:t>
        <a:bodyPr/>
        <a:lstStyle/>
        <a:p>
          <a:endParaRPr lang="en-US"/>
        </a:p>
      </dgm:t>
    </dgm:pt>
    <dgm:pt modelId="{29FB8031-B1A0-440C-8EE4-59E233A0697E}" type="sibTrans" cxnId="{169B48C5-EFA5-4DF8-A7CD-5708CE7A4FD9}">
      <dgm:prSet/>
      <dgm:spPr/>
      <dgm:t>
        <a:bodyPr/>
        <a:lstStyle/>
        <a:p>
          <a:endParaRPr lang="en-US"/>
        </a:p>
      </dgm:t>
    </dgm:pt>
    <dgm:pt modelId="{F71DC305-97A1-4E70-8D4B-EBF46E82BE90}">
      <dgm:prSet/>
      <dgm:spPr/>
      <dgm:t>
        <a:bodyPr/>
        <a:lstStyle/>
        <a:p>
          <a:r>
            <a:rPr lang="en-US"/>
            <a:t>Preprocess the bug reports using natural language processing techniques.</a:t>
          </a:r>
        </a:p>
      </dgm:t>
    </dgm:pt>
    <dgm:pt modelId="{CE3DAD15-A54D-4BB9-9F35-61A0975E27EC}" type="parTrans" cxnId="{0A13E07F-C48A-4F3C-A07D-BF24B58BF2E8}">
      <dgm:prSet/>
      <dgm:spPr/>
      <dgm:t>
        <a:bodyPr/>
        <a:lstStyle/>
        <a:p>
          <a:endParaRPr lang="en-US"/>
        </a:p>
      </dgm:t>
    </dgm:pt>
    <dgm:pt modelId="{9010E034-1244-4A18-97EE-DF2940DE7320}" type="sibTrans" cxnId="{0A13E07F-C48A-4F3C-A07D-BF24B58BF2E8}">
      <dgm:prSet/>
      <dgm:spPr/>
      <dgm:t>
        <a:bodyPr/>
        <a:lstStyle/>
        <a:p>
          <a:endParaRPr lang="en-US"/>
        </a:p>
      </dgm:t>
    </dgm:pt>
    <dgm:pt modelId="{312A8E08-07CC-4C82-A6B7-D921C9F37ECE}">
      <dgm:prSet/>
      <dgm:spPr/>
      <dgm:t>
        <a:bodyPr/>
        <a:lstStyle/>
        <a:p>
          <a:r>
            <a:rPr lang="en-US"/>
            <a:t>Compute and assign an emotion score to each bug report.</a:t>
          </a:r>
        </a:p>
      </dgm:t>
    </dgm:pt>
    <dgm:pt modelId="{EAF5DF13-29E0-41A2-B8AC-C4AD57C39DDD}" type="parTrans" cxnId="{85DF5384-214E-4914-A58D-E0AB2591571F}">
      <dgm:prSet/>
      <dgm:spPr/>
      <dgm:t>
        <a:bodyPr/>
        <a:lstStyle/>
        <a:p>
          <a:endParaRPr lang="en-US"/>
        </a:p>
      </dgm:t>
    </dgm:pt>
    <dgm:pt modelId="{C029A3FC-84DD-4DB8-BC3E-286C0308E014}" type="sibTrans" cxnId="{85DF5384-214E-4914-A58D-E0AB2591571F}">
      <dgm:prSet/>
      <dgm:spPr/>
      <dgm:t>
        <a:bodyPr/>
        <a:lstStyle/>
        <a:p>
          <a:endParaRPr lang="en-US"/>
        </a:p>
      </dgm:t>
    </dgm:pt>
    <dgm:pt modelId="{71F753C3-417C-4BE8-8D39-3FECE9115471}">
      <dgm:prSet/>
      <dgm:spPr/>
      <dgm:t>
        <a:bodyPr/>
        <a:lstStyle/>
        <a:p>
          <a:r>
            <a:rPr lang="en-US"/>
            <a:t>Create a vector (word-embeddings) for each preprocessed bug report.</a:t>
          </a:r>
        </a:p>
      </dgm:t>
    </dgm:pt>
    <dgm:pt modelId="{34E17BCA-F38B-4FC6-9AFA-7432157E2DA7}" type="parTrans" cxnId="{34DE6570-ECC1-4B0E-8260-E97D6BDFBDEA}">
      <dgm:prSet/>
      <dgm:spPr/>
      <dgm:t>
        <a:bodyPr/>
        <a:lstStyle/>
        <a:p>
          <a:endParaRPr lang="en-US"/>
        </a:p>
      </dgm:t>
    </dgm:pt>
    <dgm:pt modelId="{27E1145B-BB21-44CA-BCA5-A01197A94F9D}" type="sibTrans" cxnId="{34DE6570-ECC1-4B0E-8260-E97D6BDFBDEA}">
      <dgm:prSet/>
      <dgm:spPr/>
      <dgm:t>
        <a:bodyPr/>
        <a:lstStyle/>
        <a:p>
          <a:endParaRPr lang="en-US"/>
        </a:p>
      </dgm:t>
    </dgm:pt>
    <dgm:pt modelId="{156A643C-120D-4D69-BCF7-72D12E3436C2}">
      <dgm:prSet/>
      <dgm:spPr/>
      <dgm:t>
        <a:bodyPr/>
        <a:lstStyle/>
        <a:p>
          <a:r>
            <a:rPr lang="en-US"/>
            <a:t>Train a deep learning-based classifier for severity prediction. </a:t>
          </a:r>
        </a:p>
      </dgm:t>
    </dgm:pt>
    <dgm:pt modelId="{058CE6C5-720D-476A-AAEE-89FCB200F1A6}" type="parTrans" cxnId="{ED526818-A3A8-4EBF-85A5-D0FF51A3220B}">
      <dgm:prSet/>
      <dgm:spPr/>
      <dgm:t>
        <a:bodyPr/>
        <a:lstStyle/>
        <a:p>
          <a:endParaRPr lang="en-US"/>
        </a:p>
      </dgm:t>
    </dgm:pt>
    <dgm:pt modelId="{6DD430FB-485E-4854-B3E3-192B201284F1}" type="sibTrans" cxnId="{ED526818-A3A8-4EBF-85A5-D0FF51A3220B}">
      <dgm:prSet/>
      <dgm:spPr/>
      <dgm:t>
        <a:bodyPr/>
        <a:lstStyle/>
        <a:p>
          <a:endParaRPr lang="en-US"/>
        </a:p>
      </dgm:t>
    </dgm:pt>
    <dgm:pt modelId="{D33321AC-937C-4BA9-803B-B444A35F21F1}">
      <dgm:prSet/>
      <dgm:spPr/>
      <dgm:t>
        <a:bodyPr/>
        <a:lstStyle/>
        <a:p>
          <a:r>
            <a:rPr lang="en-US"/>
            <a:t>Input the emotion score and the vector of each bug report to the classifier for its severity prediction.</a:t>
          </a:r>
        </a:p>
      </dgm:t>
    </dgm:pt>
    <dgm:pt modelId="{A9A72687-D227-43C9-B598-B921712279E3}" type="parTrans" cxnId="{17A5FD6F-6D0C-471F-8133-AA28E8BBBACD}">
      <dgm:prSet/>
      <dgm:spPr/>
      <dgm:t>
        <a:bodyPr/>
        <a:lstStyle/>
        <a:p>
          <a:endParaRPr lang="en-US"/>
        </a:p>
      </dgm:t>
    </dgm:pt>
    <dgm:pt modelId="{FBD374CB-CEB7-4165-87D7-CFDDC1283446}" type="sibTrans" cxnId="{17A5FD6F-6D0C-471F-8133-AA28E8BBBACD}">
      <dgm:prSet/>
      <dgm:spPr/>
      <dgm:t>
        <a:bodyPr/>
        <a:lstStyle/>
        <a:p>
          <a:endParaRPr lang="en-US"/>
        </a:p>
      </dgm:t>
    </dgm:pt>
    <dgm:pt modelId="{50DF4D47-81D2-4E88-8A9F-C6ABE35B917B}" type="pres">
      <dgm:prSet presAssocID="{77601D0E-242A-4245-B54A-272EEF37EF54}" presName="Name0" presStyleCnt="0">
        <dgm:presLayoutVars>
          <dgm:dir/>
          <dgm:resizeHandles val="exact"/>
        </dgm:presLayoutVars>
      </dgm:prSet>
      <dgm:spPr/>
    </dgm:pt>
    <dgm:pt modelId="{CF167610-A553-4DE4-950F-A52E612055C1}" type="pres">
      <dgm:prSet presAssocID="{EBC8D7B7-E014-4ABC-ADA8-DD5498E79964}" presName="node" presStyleLbl="node1" presStyleIdx="0" presStyleCnt="6">
        <dgm:presLayoutVars>
          <dgm:bulletEnabled val="1"/>
        </dgm:presLayoutVars>
      </dgm:prSet>
      <dgm:spPr/>
    </dgm:pt>
    <dgm:pt modelId="{6422FF2A-DDB9-41F6-861D-573756EAB9DB}" type="pres">
      <dgm:prSet presAssocID="{29FB8031-B1A0-440C-8EE4-59E233A0697E}" presName="sibTrans" presStyleLbl="sibTrans1D1" presStyleIdx="0" presStyleCnt="5"/>
      <dgm:spPr/>
    </dgm:pt>
    <dgm:pt modelId="{112E6FEE-7251-42F9-8F42-25B1EC61E8BA}" type="pres">
      <dgm:prSet presAssocID="{29FB8031-B1A0-440C-8EE4-59E233A0697E}" presName="connectorText" presStyleLbl="sibTrans1D1" presStyleIdx="0" presStyleCnt="5"/>
      <dgm:spPr/>
    </dgm:pt>
    <dgm:pt modelId="{C181D0DA-0512-4DF5-A992-85C26C6488C1}" type="pres">
      <dgm:prSet presAssocID="{F71DC305-97A1-4E70-8D4B-EBF46E82BE90}" presName="node" presStyleLbl="node1" presStyleIdx="1" presStyleCnt="6">
        <dgm:presLayoutVars>
          <dgm:bulletEnabled val="1"/>
        </dgm:presLayoutVars>
      </dgm:prSet>
      <dgm:spPr/>
    </dgm:pt>
    <dgm:pt modelId="{8AC87A04-8F53-4A65-8C40-CFE3EAF809AA}" type="pres">
      <dgm:prSet presAssocID="{9010E034-1244-4A18-97EE-DF2940DE7320}" presName="sibTrans" presStyleLbl="sibTrans1D1" presStyleIdx="1" presStyleCnt="5"/>
      <dgm:spPr/>
    </dgm:pt>
    <dgm:pt modelId="{89ADA6B7-2C48-4606-BED5-B4C0E41AB62F}" type="pres">
      <dgm:prSet presAssocID="{9010E034-1244-4A18-97EE-DF2940DE7320}" presName="connectorText" presStyleLbl="sibTrans1D1" presStyleIdx="1" presStyleCnt="5"/>
      <dgm:spPr/>
    </dgm:pt>
    <dgm:pt modelId="{568B162C-7F3C-421F-B8F5-F396679DE7BC}" type="pres">
      <dgm:prSet presAssocID="{312A8E08-07CC-4C82-A6B7-D921C9F37ECE}" presName="node" presStyleLbl="node1" presStyleIdx="2" presStyleCnt="6">
        <dgm:presLayoutVars>
          <dgm:bulletEnabled val="1"/>
        </dgm:presLayoutVars>
      </dgm:prSet>
      <dgm:spPr/>
    </dgm:pt>
    <dgm:pt modelId="{1DE5EC1E-83C4-4BFD-8DC2-2EDABDED4129}" type="pres">
      <dgm:prSet presAssocID="{C029A3FC-84DD-4DB8-BC3E-286C0308E014}" presName="sibTrans" presStyleLbl="sibTrans1D1" presStyleIdx="2" presStyleCnt="5"/>
      <dgm:spPr/>
    </dgm:pt>
    <dgm:pt modelId="{16E0BC5B-E935-436F-B7B5-4863C90463D9}" type="pres">
      <dgm:prSet presAssocID="{C029A3FC-84DD-4DB8-BC3E-286C0308E014}" presName="connectorText" presStyleLbl="sibTrans1D1" presStyleIdx="2" presStyleCnt="5"/>
      <dgm:spPr/>
    </dgm:pt>
    <dgm:pt modelId="{4058067B-8B87-4821-8B59-F3ED470E1F04}" type="pres">
      <dgm:prSet presAssocID="{71F753C3-417C-4BE8-8D39-3FECE9115471}" presName="node" presStyleLbl="node1" presStyleIdx="3" presStyleCnt="6">
        <dgm:presLayoutVars>
          <dgm:bulletEnabled val="1"/>
        </dgm:presLayoutVars>
      </dgm:prSet>
      <dgm:spPr/>
    </dgm:pt>
    <dgm:pt modelId="{EE2C5831-6827-48A0-9940-81D4BF3F23E8}" type="pres">
      <dgm:prSet presAssocID="{27E1145B-BB21-44CA-BCA5-A01197A94F9D}" presName="sibTrans" presStyleLbl="sibTrans1D1" presStyleIdx="3" presStyleCnt="5"/>
      <dgm:spPr/>
    </dgm:pt>
    <dgm:pt modelId="{EA0E434D-9757-49F7-A421-3D60A99F645B}" type="pres">
      <dgm:prSet presAssocID="{27E1145B-BB21-44CA-BCA5-A01197A94F9D}" presName="connectorText" presStyleLbl="sibTrans1D1" presStyleIdx="3" presStyleCnt="5"/>
      <dgm:spPr/>
    </dgm:pt>
    <dgm:pt modelId="{E10768BD-33DF-4805-996C-DB11C5D76313}" type="pres">
      <dgm:prSet presAssocID="{156A643C-120D-4D69-BCF7-72D12E3436C2}" presName="node" presStyleLbl="node1" presStyleIdx="4" presStyleCnt="6">
        <dgm:presLayoutVars>
          <dgm:bulletEnabled val="1"/>
        </dgm:presLayoutVars>
      </dgm:prSet>
      <dgm:spPr/>
    </dgm:pt>
    <dgm:pt modelId="{C2E23DA0-7F59-4652-A0F4-D231BA3AA01A}" type="pres">
      <dgm:prSet presAssocID="{6DD430FB-485E-4854-B3E3-192B201284F1}" presName="sibTrans" presStyleLbl="sibTrans1D1" presStyleIdx="4" presStyleCnt="5"/>
      <dgm:spPr/>
    </dgm:pt>
    <dgm:pt modelId="{3B1864F2-009A-4FCB-85BC-4076A6F980A3}" type="pres">
      <dgm:prSet presAssocID="{6DD430FB-485E-4854-B3E3-192B201284F1}" presName="connectorText" presStyleLbl="sibTrans1D1" presStyleIdx="4" presStyleCnt="5"/>
      <dgm:spPr/>
    </dgm:pt>
    <dgm:pt modelId="{526E1F7A-515B-40D5-A7DC-9AAA2BAFA248}" type="pres">
      <dgm:prSet presAssocID="{D33321AC-937C-4BA9-803B-B444A35F21F1}" presName="node" presStyleLbl="node1" presStyleIdx="5" presStyleCnt="6">
        <dgm:presLayoutVars>
          <dgm:bulletEnabled val="1"/>
        </dgm:presLayoutVars>
      </dgm:prSet>
      <dgm:spPr/>
    </dgm:pt>
  </dgm:ptLst>
  <dgm:cxnLst>
    <dgm:cxn modelId="{5C368F05-E110-45B0-9BE9-2B17074D329B}" type="presOf" srcId="{312A8E08-07CC-4C82-A6B7-D921C9F37ECE}" destId="{568B162C-7F3C-421F-B8F5-F396679DE7BC}" srcOrd="0" destOrd="0" presId="urn:microsoft.com/office/officeart/2016/7/layout/RepeatingBendingProcessNew"/>
    <dgm:cxn modelId="{FDA78715-5069-45C3-A974-C241A98101C8}" type="presOf" srcId="{9010E034-1244-4A18-97EE-DF2940DE7320}" destId="{89ADA6B7-2C48-4606-BED5-B4C0E41AB62F}" srcOrd="1" destOrd="0" presId="urn:microsoft.com/office/officeart/2016/7/layout/RepeatingBendingProcessNew"/>
    <dgm:cxn modelId="{ED526818-A3A8-4EBF-85A5-D0FF51A3220B}" srcId="{77601D0E-242A-4245-B54A-272EEF37EF54}" destId="{156A643C-120D-4D69-BCF7-72D12E3436C2}" srcOrd="4" destOrd="0" parTransId="{058CE6C5-720D-476A-AAEE-89FCB200F1A6}" sibTransId="{6DD430FB-485E-4854-B3E3-192B201284F1}"/>
    <dgm:cxn modelId="{40D5E629-7268-4831-8CEB-8F65BF2DD1EC}" type="presOf" srcId="{D33321AC-937C-4BA9-803B-B444A35F21F1}" destId="{526E1F7A-515B-40D5-A7DC-9AAA2BAFA248}" srcOrd="0" destOrd="0" presId="urn:microsoft.com/office/officeart/2016/7/layout/RepeatingBendingProcessNew"/>
    <dgm:cxn modelId="{281C5B30-4949-4E0A-B8CA-7F4D8D598D8A}" type="presOf" srcId="{156A643C-120D-4D69-BCF7-72D12E3436C2}" destId="{E10768BD-33DF-4805-996C-DB11C5D76313}" srcOrd="0" destOrd="0" presId="urn:microsoft.com/office/officeart/2016/7/layout/RepeatingBendingProcessNew"/>
    <dgm:cxn modelId="{C1289737-B339-4B66-B78A-C9C2132D581D}" type="presOf" srcId="{C029A3FC-84DD-4DB8-BC3E-286C0308E014}" destId="{1DE5EC1E-83C4-4BFD-8DC2-2EDABDED4129}" srcOrd="0" destOrd="0" presId="urn:microsoft.com/office/officeart/2016/7/layout/RepeatingBendingProcessNew"/>
    <dgm:cxn modelId="{0110665E-DD7E-4491-81AF-D2E92826D335}" type="presOf" srcId="{6DD430FB-485E-4854-B3E3-192B201284F1}" destId="{C2E23DA0-7F59-4652-A0F4-D231BA3AA01A}" srcOrd="0" destOrd="0" presId="urn:microsoft.com/office/officeart/2016/7/layout/RepeatingBendingProcessNew"/>
    <dgm:cxn modelId="{B798DB44-973E-4498-B1A7-BFB26C976A14}" type="presOf" srcId="{27E1145B-BB21-44CA-BCA5-A01197A94F9D}" destId="{EE2C5831-6827-48A0-9940-81D4BF3F23E8}" srcOrd="0" destOrd="0" presId="urn:microsoft.com/office/officeart/2016/7/layout/RepeatingBendingProcessNew"/>
    <dgm:cxn modelId="{17A5FD6F-6D0C-471F-8133-AA28E8BBBACD}" srcId="{77601D0E-242A-4245-B54A-272EEF37EF54}" destId="{D33321AC-937C-4BA9-803B-B444A35F21F1}" srcOrd="5" destOrd="0" parTransId="{A9A72687-D227-43C9-B598-B921712279E3}" sibTransId="{FBD374CB-CEB7-4165-87D7-CFDDC1283446}"/>
    <dgm:cxn modelId="{34DE6570-ECC1-4B0E-8260-E97D6BDFBDEA}" srcId="{77601D0E-242A-4245-B54A-272EEF37EF54}" destId="{71F753C3-417C-4BE8-8D39-3FECE9115471}" srcOrd="3" destOrd="0" parTransId="{34E17BCA-F38B-4FC6-9AFA-7432157E2DA7}" sibTransId="{27E1145B-BB21-44CA-BCA5-A01197A94F9D}"/>
    <dgm:cxn modelId="{425E6B70-B5AE-4748-807E-D3D64D4BA706}" type="presOf" srcId="{29FB8031-B1A0-440C-8EE4-59E233A0697E}" destId="{112E6FEE-7251-42F9-8F42-25B1EC61E8BA}" srcOrd="1" destOrd="0" presId="urn:microsoft.com/office/officeart/2016/7/layout/RepeatingBendingProcessNew"/>
    <dgm:cxn modelId="{1EC86057-8145-4512-9FA3-EB1DE9217451}" type="presOf" srcId="{EBC8D7B7-E014-4ABC-ADA8-DD5498E79964}" destId="{CF167610-A553-4DE4-950F-A52E612055C1}" srcOrd="0" destOrd="0" presId="urn:microsoft.com/office/officeart/2016/7/layout/RepeatingBendingProcessNew"/>
    <dgm:cxn modelId="{0A13E07F-C48A-4F3C-A07D-BF24B58BF2E8}" srcId="{77601D0E-242A-4245-B54A-272EEF37EF54}" destId="{F71DC305-97A1-4E70-8D4B-EBF46E82BE90}" srcOrd="1" destOrd="0" parTransId="{CE3DAD15-A54D-4BB9-9F35-61A0975E27EC}" sibTransId="{9010E034-1244-4A18-97EE-DF2940DE7320}"/>
    <dgm:cxn modelId="{DDE31881-3B39-4ADD-8D8C-D9411B7B2227}" type="presOf" srcId="{27E1145B-BB21-44CA-BCA5-A01197A94F9D}" destId="{EA0E434D-9757-49F7-A421-3D60A99F645B}" srcOrd="1" destOrd="0" presId="urn:microsoft.com/office/officeart/2016/7/layout/RepeatingBendingProcessNew"/>
    <dgm:cxn modelId="{0017FD81-22AC-4DB1-8E1A-BDA21FEE270A}" type="presOf" srcId="{C029A3FC-84DD-4DB8-BC3E-286C0308E014}" destId="{16E0BC5B-E935-436F-B7B5-4863C90463D9}" srcOrd="1" destOrd="0" presId="urn:microsoft.com/office/officeart/2016/7/layout/RepeatingBendingProcessNew"/>
    <dgm:cxn modelId="{85DF5384-214E-4914-A58D-E0AB2591571F}" srcId="{77601D0E-242A-4245-B54A-272EEF37EF54}" destId="{312A8E08-07CC-4C82-A6B7-D921C9F37ECE}" srcOrd="2" destOrd="0" parTransId="{EAF5DF13-29E0-41A2-B8AC-C4AD57C39DDD}" sibTransId="{C029A3FC-84DD-4DB8-BC3E-286C0308E014}"/>
    <dgm:cxn modelId="{81FA11B0-0BDF-40FC-A75F-7B45BDC8C960}" type="presOf" srcId="{9010E034-1244-4A18-97EE-DF2940DE7320}" destId="{8AC87A04-8F53-4A65-8C40-CFE3EAF809AA}" srcOrd="0" destOrd="0" presId="urn:microsoft.com/office/officeart/2016/7/layout/RepeatingBendingProcessNew"/>
    <dgm:cxn modelId="{169B48C5-EFA5-4DF8-A7CD-5708CE7A4FD9}" srcId="{77601D0E-242A-4245-B54A-272EEF37EF54}" destId="{EBC8D7B7-E014-4ABC-ADA8-DD5498E79964}" srcOrd="0" destOrd="0" parTransId="{50642C16-2877-41D7-8FCB-82B9DBE94F35}" sibTransId="{29FB8031-B1A0-440C-8EE4-59E233A0697E}"/>
    <dgm:cxn modelId="{1EE191C9-B874-42E3-9528-277CB39E46F5}" type="presOf" srcId="{29FB8031-B1A0-440C-8EE4-59E233A0697E}" destId="{6422FF2A-DDB9-41F6-861D-573756EAB9DB}" srcOrd="0" destOrd="0" presId="urn:microsoft.com/office/officeart/2016/7/layout/RepeatingBendingProcessNew"/>
    <dgm:cxn modelId="{7F1A9AE4-32EE-4BAD-97C1-D8C580FDA9B9}" type="presOf" srcId="{F71DC305-97A1-4E70-8D4B-EBF46E82BE90}" destId="{C181D0DA-0512-4DF5-A992-85C26C6488C1}" srcOrd="0" destOrd="0" presId="urn:microsoft.com/office/officeart/2016/7/layout/RepeatingBendingProcessNew"/>
    <dgm:cxn modelId="{C62232ED-46BA-49E2-98A1-20FF2F7759F8}" type="presOf" srcId="{6DD430FB-485E-4854-B3E3-192B201284F1}" destId="{3B1864F2-009A-4FCB-85BC-4076A6F980A3}" srcOrd="1" destOrd="0" presId="urn:microsoft.com/office/officeart/2016/7/layout/RepeatingBendingProcessNew"/>
    <dgm:cxn modelId="{A85A23EE-8129-494D-9548-4F24B400B332}" type="presOf" srcId="{77601D0E-242A-4245-B54A-272EEF37EF54}" destId="{50DF4D47-81D2-4E88-8A9F-C6ABE35B917B}" srcOrd="0" destOrd="0" presId="urn:microsoft.com/office/officeart/2016/7/layout/RepeatingBendingProcessNew"/>
    <dgm:cxn modelId="{27D6E1F2-3D55-4CE3-8999-E83E14B84604}" type="presOf" srcId="{71F753C3-417C-4BE8-8D39-3FECE9115471}" destId="{4058067B-8B87-4821-8B59-F3ED470E1F04}" srcOrd="0" destOrd="0" presId="urn:microsoft.com/office/officeart/2016/7/layout/RepeatingBendingProcessNew"/>
    <dgm:cxn modelId="{95C5AB47-4A5D-40CE-9264-4ADCF808C1B6}" type="presParOf" srcId="{50DF4D47-81D2-4E88-8A9F-C6ABE35B917B}" destId="{CF167610-A553-4DE4-950F-A52E612055C1}" srcOrd="0" destOrd="0" presId="urn:microsoft.com/office/officeart/2016/7/layout/RepeatingBendingProcessNew"/>
    <dgm:cxn modelId="{A9F76696-2DAF-4D1C-8BBB-F44FB03F9E65}" type="presParOf" srcId="{50DF4D47-81D2-4E88-8A9F-C6ABE35B917B}" destId="{6422FF2A-DDB9-41F6-861D-573756EAB9DB}" srcOrd="1" destOrd="0" presId="urn:microsoft.com/office/officeart/2016/7/layout/RepeatingBendingProcessNew"/>
    <dgm:cxn modelId="{B3BD404D-0B0F-4121-9223-BDCA8B083072}" type="presParOf" srcId="{6422FF2A-DDB9-41F6-861D-573756EAB9DB}" destId="{112E6FEE-7251-42F9-8F42-25B1EC61E8BA}" srcOrd="0" destOrd="0" presId="urn:microsoft.com/office/officeart/2016/7/layout/RepeatingBendingProcessNew"/>
    <dgm:cxn modelId="{730E7C47-1437-4227-8FB7-A4129271A41D}" type="presParOf" srcId="{50DF4D47-81D2-4E88-8A9F-C6ABE35B917B}" destId="{C181D0DA-0512-4DF5-A992-85C26C6488C1}" srcOrd="2" destOrd="0" presId="urn:microsoft.com/office/officeart/2016/7/layout/RepeatingBendingProcessNew"/>
    <dgm:cxn modelId="{4F3708CF-D98B-48B0-9A4D-AEB60FCBC3B1}" type="presParOf" srcId="{50DF4D47-81D2-4E88-8A9F-C6ABE35B917B}" destId="{8AC87A04-8F53-4A65-8C40-CFE3EAF809AA}" srcOrd="3" destOrd="0" presId="urn:microsoft.com/office/officeart/2016/7/layout/RepeatingBendingProcessNew"/>
    <dgm:cxn modelId="{80A7D746-DA54-440C-890C-DA1E9CBF6778}" type="presParOf" srcId="{8AC87A04-8F53-4A65-8C40-CFE3EAF809AA}" destId="{89ADA6B7-2C48-4606-BED5-B4C0E41AB62F}" srcOrd="0" destOrd="0" presId="urn:microsoft.com/office/officeart/2016/7/layout/RepeatingBendingProcessNew"/>
    <dgm:cxn modelId="{F7036EA3-D956-4A02-8FB5-524DDAFAD107}" type="presParOf" srcId="{50DF4D47-81D2-4E88-8A9F-C6ABE35B917B}" destId="{568B162C-7F3C-421F-B8F5-F396679DE7BC}" srcOrd="4" destOrd="0" presId="urn:microsoft.com/office/officeart/2016/7/layout/RepeatingBendingProcessNew"/>
    <dgm:cxn modelId="{90841635-E85E-4A08-AD99-086B09F8147E}" type="presParOf" srcId="{50DF4D47-81D2-4E88-8A9F-C6ABE35B917B}" destId="{1DE5EC1E-83C4-4BFD-8DC2-2EDABDED4129}" srcOrd="5" destOrd="0" presId="urn:microsoft.com/office/officeart/2016/7/layout/RepeatingBendingProcessNew"/>
    <dgm:cxn modelId="{004B2A61-2949-4332-A3D2-E3E2BEFDC857}" type="presParOf" srcId="{1DE5EC1E-83C4-4BFD-8DC2-2EDABDED4129}" destId="{16E0BC5B-E935-436F-B7B5-4863C90463D9}" srcOrd="0" destOrd="0" presId="urn:microsoft.com/office/officeart/2016/7/layout/RepeatingBendingProcessNew"/>
    <dgm:cxn modelId="{3F93EF3D-5E6F-42CE-B223-59A7475E85D8}" type="presParOf" srcId="{50DF4D47-81D2-4E88-8A9F-C6ABE35B917B}" destId="{4058067B-8B87-4821-8B59-F3ED470E1F04}" srcOrd="6" destOrd="0" presId="urn:microsoft.com/office/officeart/2016/7/layout/RepeatingBendingProcessNew"/>
    <dgm:cxn modelId="{8664AB91-8D92-4D87-8FF9-0871529EDDF3}" type="presParOf" srcId="{50DF4D47-81D2-4E88-8A9F-C6ABE35B917B}" destId="{EE2C5831-6827-48A0-9940-81D4BF3F23E8}" srcOrd="7" destOrd="0" presId="urn:microsoft.com/office/officeart/2016/7/layout/RepeatingBendingProcessNew"/>
    <dgm:cxn modelId="{0E421D70-0CDF-450F-875A-3A9B3EA80685}" type="presParOf" srcId="{EE2C5831-6827-48A0-9940-81D4BF3F23E8}" destId="{EA0E434D-9757-49F7-A421-3D60A99F645B}" srcOrd="0" destOrd="0" presId="urn:microsoft.com/office/officeart/2016/7/layout/RepeatingBendingProcessNew"/>
    <dgm:cxn modelId="{B864E666-9907-49A9-9C8D-68C86C63F0AB}" type="presParOf" srcId="{50DF4D47-81D2-4E88-8A9F-C6ABE35B917B}" destId="{E10768BD-33DF-4805-996C-DB11C5D76313}" srcOrd="8" destOrd="0" presId="urn:microsoft.com/office/officeart/2016/7/layout/RepeatingBendingProcessNew"/>
    <dgm:cxn modelId="{F2AEB269-88D0-49B4-94C8-F00F6B5A90E2}" type="presParOf" srcId="{50DF4D47-81D2-4E88-8A9F-C6ABE35B917B}" destId="{C2E23DA0-7F59-4652-A0F4-D231BA3AA01A}" srcOrd="9" destOrd="0" presId="urn:microsoft.com/office/officeart/2016/7/layout/RepeatingBendingProcessNew"/>
    <dgm:cxn modelId="{EFD909CF-D50D-4855-B9EA-C25102643FEE}" type="presParOf" srcId="{C2E23DA0-7F59-4652-A0F4-D231BA3AA01A}" destId="{3B1864F2-009A-4FCB-85BC-4076A6F980A3}" srcOrd="0" destOrd="0" presId="urn:microsoft.com/office/officeart/2016/7/layout/RepeatingBendingProcessNew"/>
    <dgm:cxn modelId="{0FA6C03D-6597-4A70-9AA0-6F58B7D60A1F}" type="presParOf" srcId="{50DF4D47-81D2-4E88-8A9F-C6ABE35B917B}" destId="{526E1F7A-515B-40D5-A7DC-9AAA2BAFA24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FF2A-DDB9-41F6-861D-573756EAB9DB}">
      <dsp:nvSpPr>
        <dsp:cNvPr id="0" name=""/>
        <dsp:cNvSpPr/>
      </dsp:nvSpPr>
      <dsp:spPr>
        <a:xfrm>
          <a:off x="3413049" y="609914"/>
          <a:ext cx="471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778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6379" y="653122"/>
        <a:ext cx="25118" cy="5023"/>
      </dsp:txXfrm>
    </dsp:sp>
    <dsp:sp modelId="{CF167610-A553-4DE4-950F-A52E612055C1}">
      <dsp:nvSpPr>
        <dsp:cNvPr id="0" name=""/>
        <dsp:cNvSpPr/>
      </dsp:nvSpPr>
      <dsp:spPr>
        <a:xfrm>
          <a:off x="1230594" y="357"/>
          <a:ext cx="2184255" cy="131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030" tIns="112347" rIns="107030" bIns="11234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Extract the history data of bug reports from open-source projects.</a:t>
          </a:r>
        </a:p>
      </dsp:txBody>
      <dsp:txXfrm>
        <a:off x="1230594" y="357"/>
        <a:ext cx="2184255" cy="1310553"/>
      </dsp:txXfrm>
    </dsp:sp>
    <dsp:sp modelId="{8AC87A04-8F53-4A65-8C40-CFE3EAF809AA}">
      <dsp:nvSpPr>
        <dsp:cNvPr id="0" name=""/>
        <dsp:cNvSpPr/>
      </dsp:nvSpPr>
      <dsp:spPr>
        <a:xfrm>
          <a:off x="6099684" y="609914"/>
          <a:ext cx="471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778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3014" y="653122"/>
        <a:ext cx="25118" cy="5023"/>
      </dsp:txXfrm>
    </dsp:sp>
    <dsp:sp modelId="{C181D0DA-0512-4DF5-A992-85C26C6488C1}">
      <dsp:nvSpPr>
        <dsp:cNvPr id="0" name=""/>
        <dsp:cNvSpPr/>
      </dsp:nvSpPr>
      <dsp:spPr>
        <a:xfrm>
          <a:off x="3917228" y="357"/>
          <a:ext cx="2184255" cy="131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030" tIns="112347" rIns="107030" bIns="11234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Preprocess the bug reports using natural language processing techniques.</a:t>
          </a:r>
        </a:p>
      </dsp:txBody>
      <dsp:txXfrm>
        <a:off x="3917228" y="357"/>
        <a:ext cx="2184255" cy="1310553"/>
      </dsp:txXfrm>
    </dsp:sp>
    <dsp:sp modelId="{1DE5EC1E-83C4-4BFD-8DC2-2EDABDED4129}">
      <dsp:nvSpPr>
        <dsp:cNvPr id="0" name=""/>
        <dsp:cNvSpPr/>
      </dsp:nvSpPr>
      <dsp:spPr>
        <a:xfrm>
          <a:off x="2322722" y="1309111"/>
          <a:ext cx="5373268" cy="471778"/>
        </a:xfrm>
        <a:custGeom>
          <a:avLst/>
          <a:gdLst/>
          <a:ahLst/>
          <a:cxnLst/>
          <a:rect l="0" t="0" r="0" b="0"/>
          <a:pathLst>
            <a:path>
              <a:moveTo>
                <a:pt x="5373268" y="0"/>
              </a:moveTo>
              <a:lnTo>
                <a:pt x="5373268" y="252989"/>
              </a:lnTo>
              <a:lnTo>
                <a:pt x="0" y="252989"/>
              </a:lnTo>
              <a:lnTo>
                <a:pt x="0" y="471778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4438" y="1542488"/>
        <a:ext cx="269835" cy="5023"/>
      </dsp:txXfrm>
    </dsp:sp>
    <dsp:sp modelId="{568B162C-7F3C-421F-B8F5-F396679DE7BC}">
      <dsp:nvSpPr>
        <dsp:cNvPr id="0" name=""/>
        <dsp:cNvSpPr/>
      </dsp:nvSpPr>
      <dsp:spPr>
        <a:xfrm>
          <a:off x="6603863" y="357"/>
          <a:ext cx="2184255" cy="131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030" tIns="112347" rIns="107030" bIns="11234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Compute and assign an emotion score to each bug report.</a:t>
          </a:r>
        </a:p>
      </dsp:txBody>
      <dsp:txXfrm>
        <a:off x="6603863" y="357"/>
        <a:ext cx="2184255" cy="1310553"/>
      </dsp:txXfrm>
    </dsp:sp>
    <dsp:sp modelId="{EE2C5831-6827-48A0-9940-81D4BF3F23E8}">
      <dsp:nvSpPr>
        <dsp:cNvPr id="0" name=""/>
        <dsp:cNvSpPr/>
      </dsp:nvSpPr>
      <dsp:spPr>
        <a:xfrm>
          <a:off x="3413049" y="2422846"/>
          <a:ext cx="471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778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6379" y="2466054"/>
        <a:ext cx="25118" cy="5023"/>
      </dsp:txXfrm>
    </dsp:sp>
    <dsp:sp modelId="{4058067B-8B87-4821-8B59-F3ED470E1F04}">
      <dsp:nvSpPr>
        <dsp:cNvPr id="0" name=""/>
        <dsp:cNvSpPr/>
      </dsp:nvSpPr>
      <dsp:spPr>
        <a:xfrm>
          <a:off x="1230594" y="1813289"/>
          <a:ext cx="2184255" cy="131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030" tIns="112347" rIns="107030" bIns="11234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vector (word-embeddings) for each preprocessed bug report.</a:t>
          </a:r>
        </a:p>
      </dsp:txBody>
      <dsp:txXfrm>
        <a:off x="1230594" y="1813289"/>
        <a:ext cx="2184255" cy="1310553"/>
      </dsp:txXfrm>
    </dsp:sp>
    <dsp:sp modelId="{C2E23DA0-7F59-4652-A0F4-D231BA3AA01A}">
      <dsp:nvSpPr>
        <dsp:cNvPr id="0" name=""/>
        <dsp:cNvSpPr/>
      </dsp:nvSpPr>
      <dsp:spPr>
        <a:xfrm>
          <a:off x="6099684" y="2422846"/>
          <a:ext cx="471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778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3014" y="2466054"/>
        <a:ext cx="25118" cy="5023"/>
      </dsp:txXfrm>
    </dsp:sp>
    <dsp:sp modelId="{E10768BD-33DF-4805-996C-DB11C5D76313}">
      <dsp:nvSpPr>
        <dsp:cNvPr id="0" name=""/>
        <dsp:cNvSpPr/>
      </dsp:nvSpPr>
      <dsp:spPr>
        <a:xfrm>
          <a:off x="3917228" y="1813289"/>
          <a:ext cx="2184255" cy="131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030" tIns="112347" rIns="107030" bIns="11234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 a deep learning-based classifier for severity prediction. </a:t>
          </a:r>
        </a:p>
      </dsp:txBody>
      <dsp:txXfrm>
        <a:off x="3917228" y="1813289"/>
        <a:ext cx="2184255" cy="1310553"/>
      </dsp:txXfrm>
    </dsp:sp>
    <dsp:sp modelId="{526E1F7A-515B-40D5-A7DC-9AAA2BAFA248}">
      <dsp:nvSpPr>
        <dsp:cNvPr id="0" name=""/>
        <dsp:cNvSpPr/>
      </dsp:nvSpPr>
      <dsp:spPr>
        <a:xfrm>
          <a:off x="6603863" y="1813289"/>
          <a:ext cx="2184255" cy="131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030" tIns="112347" rIns="107030" bIns="11234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 the emotion score and the vector of each bug report to the classifier for its severity prediction.</a:t>
          </a:r>
        </a:p>
      </dsp:txBody>
      <dsp:txXfrm>
        <a:off x="6603863" y="1813289"/>
        <a:ext cx="2184255" cy="131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380FF-5479-472C-B883-49390EEC8387}" type="datetimeFigureOut"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3983A-3C69-4328-9059-C2313DAA2A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83A-3C69-4328-9059-C2313DAA2A6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9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8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0.4546" TargetMode="External"/><Relationship Id="rId2" Type="http://schemas.openxmlformats.org/officeDocument/2006/relationships/hyperlink" Target="https://ieeexplore.ieee.org/document/86851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ltk.org/" TargetMode="External"/><Relationship Id="rId4" Type="http://schemas.openxmlformats.org/officeDocument/2006/relationships/hyperlink" Target="https://ieeexplore.ieee.org/document/736339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uman brain nerve cells">
            <a:extLst>
              <a:ext uri="{FF2B5EF4-FFF2-40B4-BE49-F238E27FC236}">
                <a16:creationId xmlns:a16="http://schemas.microsoft.com/office/drawing/2014/main" id="{8E5B25B8-222A-B342-67F7-DDA571CB2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6" r="3159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200" b="1">
                <a:latin typeface="Arial"/>
                <a:cs typeface="Arial"/>
              </a:rPr>
              <a:t>Deep Neural Network-Based Severity Prediction of Bug Reports</a:t>
            </a:r>
            <a:endParaRPr lang="en-US" sz="3200"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8" y="2666999"/>
            <a:ext cx="558546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Abhigyan Pandey (22075001) </a:t>
            </a:r>
          </a:p>
          <a:p>
            <a:pPr algn="l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Param Ramesh </a:t>
            </a:r>
            <a:r>
              <a:rPr lang="en-US" sz="2400" err="1">
                <a:latin typeface="Arial"/>
                <a:cs typeface="Arial"/>
              </a:rPr>
              <a:t>Parsewar</a:t>
            </a:r>
            <a:r>
              <a:rPr lang="en-US" sz="2400">
                <a:latin typeface="Arial"/>
                <a:cs typeface="Arial"/>
              </a:rPr>
              <a:t> (22075057) </a:t>
            </a:r>
          </a:p>
          <a:p>
            <a:pPr algn="l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Piyush Goyal (22075058)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B45D-5CD0-6F68-241B-2821697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01391" y="5933242"/>
            <a:ext cx="6697487" cy="92725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Under the guidance of:</a:t>
            </a:r>
            <a:endParaRPr lang="en-US" b="1">
              <a:solidFill>
                <a:srgbClr val="000000"/>
              </a:solidFill>
              <a:latin typeface="Corbel" panose="020B0503020204020204"/>
              <a:cs typeface="Arial"/>
            </a:endParaRP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Arial"/>
                <a:cs typeface="Arial"/>
              </a:rPr>
              <a:t>Dr. Amrita Chaturvedi</a:t>
            </a:r>
            <a:endParaRPr lang="en-US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F970-4EAD-57DC-5E8C-DDFCF2BC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04"/>
            <a:ext cx="10018713" cy="1185333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2E9B-7F7D-2C16-7DBC-CD746574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12830"/>
            <a:ext cx="8103268" cy="5449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rial"/>
                <a:ea typeface="+mn-lt"/>
                <a:cs typeface="+mn-lt"/>
              </a:rPr>
              <a:t>Word Embeddings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 sz="1600">
                <a:latin typeface="Arial"/>
                <a:ea typeface="+mn-lt"/>
                <a:cs typeface="Arial"/>
              </a:rPr>
              <a:t>CNN with settings : </a:t>
            </a:r>
            <a:r>
              <a:rPr lang="en-US" sz="1600" b="1">
                <a:latin typeface="Arial"/>
                <a:ea typeface="+mn-lt"/>
                <a:cs typeface="Arial"/>
              </a:rPr>
              <a:t>filter </a:t>
            </a:r>
            <a:r>
              <a:rPr lang="en-US" sz="1600">
                <a:latin typeface="Arial"/>
                <a:ea typeface="+mn-lt"/>
                <a:cs typeface="Arial"/>
              </a:rPr>
              <a:t>= 128, </a:t>
            </a:r>
            <a:r>
              <a:rPr lang="en-US" sz="1600" b="1">
                <a:latin typeface="Arial"/>
                <a:ea typeface="+mn-lt"/>
                <a:cs typeface="Arial"/>
              </a:rPr>
              <a:t>kernel size</a:t>
            </a:r>
            <a:r>
              <a:rPr lang="en-US" sz="1600">
                <a:latin typeface="Arial"/>
                <a:ea typeface="+mn-lt"/>
                <a:cs typeface="Arial"/>
              </a:rPr>
              <a:t> = 1 and </a:t>
            </a:r>
            <a:r>
              <a:rPr lang="en-US" sz="1600" b="1">
                <a:latin typeface="Arial"/>
                <a:ea typeface="+mn-lt"/>
                <a:cs typeface="Arial"/>
              </a:rPr>
              <a:t>activation </a:t>
            </a:r>
            <a:r>
              <a:rPr lang="en-US" sz="1600">
                <a:latin typeface="Arial"/>
                <a:ea typeface="+mn-lt"/>
                <a:cs typeface="Arial"/>
              </a:rPr>
              <a:t>= tanh used</a:t>
            </a:r>
          </a:p>
          <a:p>
            <a:pPr lvl="1">
              <a:buClr>
                <a:srgbClr val="1287C3"/>
              </a:buClr>
            </a:pPr>
            <a:r>
              <a:rPr lang="en-US" sz="1600">
                <a:latin typeface="Arial"/>
                <a:ea typeface="+mn-lt"/>
                <a:cs typeface="Arial"/>
              </a:rPr>
              <a:t>3 such CNN layers used for optimal performance</a:t>
            </a:r>
          </a:p>
          <a:p>
            <a:pPr>
              <a:buClr>
                <a:srgbClr val="1287C3"/>
              </a:buClr>
            </a:pPr>
            <a:endParaRPr lang="en-US" sz="2000">
              <a:latin typeface="Arial"/>
              <a:ea typeface="+mn-lt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ea typeface="+mn-lt"/>
                <a:cs typeface="Arial"/>
              </a:rPr>
              <a:t>Emotional Score</a:t>
            </a:r>
          </a:p>
          <a:p>
            <a:pPr lvl="1">
              <a:buClr>
                <a:srgbClr val="1287C3"/>
              </a:buClr>
            </a:pPr>
            <a:r>
              <a:rPr lang="en-US" sz="1600">
                <a:latin typeface="Arial"/>
                <a:ea typeface="+mn-lt"/>
                <a:cs typeface="Arial"/>
              </a:rPr>
              <a:t>CNN with settings : </a:t>
            </a:r>
            <a:r>
              <a:rPr lang="en-US" sz="1600" b="1">
                <a:latin typeface="Arial"/>
                <a:ea typeface="+mn-lt"/>
                <a:cs typeface="Arial"/>
              </a:rPr>
              <a:t>filter </a:t>
            </a:r>
            <a:r>
              <a:rPr lang="en-US" sz="1600">
                <a:latin typeface="Arial"/>
                <a:ea typeface="+mn-lt"/>
                <a:cs typeface="Arial"/>
              </a:rPr>
              <a:t>= 128, </a:t>
            </a:r>
            <a:r>
              <a:rPr lang="en-US" sz="1600" b="1">
                <a:latin typeface="Arial"/>
                <a:ea typeface="+mn-lt"/>
                <a:cs typeface="Arial"/>
              </a:rPr>
              <a:t>kernel size</a:t>
            </a:r>
            <a:r>
              <a:rPr lang="en-US" sz="1600">
                <a:latin typeface="Arial"/>
                <a:ea typeface="+mn-lt"/>
                <a:cs typeface="Arial"/>
              </a:rPr>
              <a:t> = 1 and</a:t>
            </a:r>
            <a:r>
              <a:rPr lang="en-US" sz="1600" b="1">
                <a:latin typeface="Arial"/>
                <a:ea typeface="+mn-lt"/>
                <a:cs typeface="Arial"/>
              </a:rPr>
              <a:t> activation</a:t>
            </a:r>
            <a:r>
              <a:rPr lang="en-US" sz="1600">
                <a:latin typeface="Arial"/>
                <a:ea typeface="+mn-lt"/>
                <a:cs typeface="Arial"/>
              </a:rPr>
              <a:t> = tanh used</a:t>
            </a:r>
          </a:p>
          <a:p>
            <a:pPr lvl="1">
              <a:buClr>
                <a:srgbClr val="1287C3"/>
              </a:buClr>
            </a:pPr>
            <a:endParaRPr lang="en-US" sz="1600">
              <a:latin typeface="Arial"/>
              <a:ea typeface="+mn-lt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ea typeface="+mn-lt"/>
                <a:cs typeface="Arial"/>
              </a:rPr>
              <a:t>Merge</a:t>
            </a:r>
          </a:p>
          <a:p>
            <a:pPr lvl="1">
              <a:buClr>
                <a:srgbClr val="1287C3"/>
              </a:buClr>
            </a:pPr>
            <a:r>
              <a:rPr lang="en-US" sz="1600">
                <a:latin typeface="Arial"/>
                <a:ea typeface="+mn-lt"/>
                <a:cs typeface="Arial"/>
              </a:rPr>
              <a:t>Output of both Word embedding and emotional score layer are flattened and Merged.</a:t>
            </a:r>
          </a:p>
          <a:p>
            <a:pPr lvl="1">
              <a:buClr>
                <a:srgbClr val="1287C3"/>
              </a:buClr>
            </a:pPr>
            <a:endParaRPr lang="en-US" sz="1600">
              <a:latin typeface="Arial"/>
              <a:ea typeface="+mn-lt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ea typeface="+mn-lt"/>
                <a:cs typeface="Arial"/>
              </a:rPr>
              <a:t>Dense and Output</a:t>
            </a:r>
          </a:p>
          <a:p>
            <a:pPr lvl="1">
              <a:buClr>
                <a:srgbClr val="1287C3"/>
              </a:buClr>
            </a:pPr>
            <a:r>
              <a:rPr lang="en-US" sz="1600">
                <a:latin typeface="Arial"/>
                <a:ea typeface="+mn-lt"/>
                <a:cs typeface="Arial"/>
              </a:rPr>
              <a:t>A Dense layer with 128 neurons and Output layer with 1 neuron used.</a:t>
            </a:r>
          </a:p>
          <a:p>
            <a:pPr>
              <a:buClr>
                <a:srgbClr val="1287C3"/>
              </a:buClr>
            </a:pPr>
            <a:endParaRPr lang="en-US" sz="2000">
              <a:latin typeface="Arial"/>
              <a:ea typeface="+mn-lt"/>
              <a:cs typeface="Arial"/>
            </a:endParaRPr>
          </a:p>
          <a:p>
            <a:pPr lvl="1">
              <a:buClr>
                <a:srgbClr val="1287C3"/>
              </a:buClr>
            </a:pPr>
            <a:endParaRPr lang="en-US" sz="1600">
              <a:latin typeface="Arial"/>
              <a:ea typeface="+mn-lt"/>
              <a:cs typeface="Arial"/>
            </a:endParaRPr>
          </a:p>
        </p:txBody>
      </p:sp>
      <p:pic>
        <p:nvPicPr>
          <p:cNvPr id="5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F8C7D5FB-BEE0-10B5-8D9B-E66B78E8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286" y="1280306"/>
            <a:ext cx="2366273" cy="4299516"/>
          </a:xfrm>
          <a:prstGeom prst="roundRect">
            <a:avLst>
              <a:gd name="adj" fmla="val 4380"/>
            </a:avLst>
          </a:prstGeom>
          <a:ln w="38100">
            <a:solidFill>
              <a:schemeClr val="accent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008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97CA-EC1F-2FFD-1D65-7E7E1845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9B9D-2C3A-7F63-2B87-C61C82A6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6129"/>
            <a:ext cx="10018713" cy="3124201"/>
          </a:xfrm>
        </p:spPr>
        <p:txBody>
          <a:bodyPr/>
          <a:lstStyle/>
          <a:p>
            <a:r>
              <a:rPr lang="en-US" dirty="0"/>
              <a:t>Accuracy</a:t>
            </a:r>
          </a:p>
          <a:p>
            <a:pPr>
              <a:buClr>
                <a:srgbClr val="1287C3"/>
              </a:buClr>
            </a:pPr>
            <a:r>
              <a:rPr lang="en-US" dirty="0"/>
              <a:t>Precision</a:t>
            </a:r>
          </a:p>
          <a:p>
            <a:pPr>
              <a:buClr>
                <a:srgbClr val="1287C3"/>
              </a:buClr>
            </a:pPr>
            <a:r>
              <a:rPr lang="en-US" dirty="0"/>
              <a:t>Recall</a:t>
            </a:r>
          </a:p>
          <a:p>
            <a:pPr>
              <a:buClr>
                <a:srgbClr val="1287C3"/>
              </a:buClr>
            </a:pPr>
            <a:r>
              <a:rPr lang="en-US" dirty="0"/>
              <a:t>F1 - Score</a:t>
            </a:r>
          </a:p>
        </p:txBody>
      </p:sp>
    </p:spTree>
    <p:extLst>
      <p:ext uri="{BB962C8B-B14F-4D97-AF65-F5344CB8AC3E}">
        <p14:creationId xmlns:p14="http://schemas.microsoft.com/office/powerpoint/2010/main" val="91510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1F4B-913B-6E91-F156-2EC5D0CF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196A-2FEF-1808-73C6-9FDA0F3A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have used three models for results and discussions</a:t>
            </a:r>
          </a:p>
          <a:p>
            <a:r>
              <a:rPr lang="en-US" sz="2000" dirty="0"/>
              <a:t>Convolutional Neural network with emotional scores</a:t>
            </a:r>
            <a:endParaRPr lang="en-US" sz="2800" dirty="0"/>
          </a:p>
          <a:p>
            <a:pPr>
              <a:buClr>
                <a:srgbClr val="1287C3"/>
              </a:buClr>
            </a:pPr>
            <a:r>
              <a:rPr lang="en-US" sz="2000" dirty="0"/>
              <a:t>Convolutional Neural network without emotional scores</a:t>
            </a:r>
          </a:p>
          <a:p>
            <a:pPr>
              <a:buClr>
                <a:srgbClr val="1287C3"/>
              </a:buClr>
            </a:pPr>
            <a:r>
              <a:rPr lang="en-US" sz="2000" dirty="0"/>
              <a:t>LSTM with emotional scores</a:t>
            </a:r>
          </a:p>
        </p:txBody>
      </p:sp>
    </p:spTree>
    <p:extLst>
      <p:ext uri="{BB962C8B-B14F-4D97-AF65-F5344CB8AC3E}">
        <p14:creationId xmlns:p14="http://schemas.microsoft.com/office/powerpoint/2010/main" val="224945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386E-79CA-70DB-8306-A9E64022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104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Convolutional Neural Network without emotional score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4F2C6C5-B80F-A623-3820-B82C31B11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098812"/>
              </p:ext>
            </p:extLst>
          </p:nvPr>
        </p:nvGraphicFramePr>
        <p:xfrm>
          <a:off x="1159565" y="2396435"/>
          <a:ext cx="5504590" cy="3235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00918">
                  <a:extLst>
                    <a:ext uri="{9D8B030D-6E8A-4147-A177-3AD203B41FA5}">
                      <a16:colId xmlns:a16="http://schemas.microsoft.com/office/drawing/2014/main" val="3504742576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2871139694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2372047886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1891822834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61498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PDE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2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Bugzilla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9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0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Thunderbird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0.765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6778"/>
                  </a:ext>
                </a:extLst>
              </a:tr>
            </a:tbl>
          </a:graphicData>
        </a:graphic>
      </p:graphicFrame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805274B-8222-90E8-9F87-ADCF2945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21" y="2009361"/>
            <a:ext cx="5055705" cy="37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386E-79CA-70DB-8306-A9E64022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104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Convolutional Neural Network with emotional score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4F2C6C5-B80F-A623-3820-B82C31B11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46255"/>
              </p:ext>
            </p:extLst>
          </p:nvPr>
        </p:nvGraphicFramePr>
        <p:xfrm>
          <a:off x="1159565" y="2396435"/>
          <a:ext cx="5504590" cy="3235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00918">
                  <a:extLst>
                    <a:ext uri="{9D8B030D-6E8A-4147-A177-3AD203B41FA5}">
                      <a16:colId xmlns:a16="http://schemas.microsoft.com/office/drawing/2014/main" val="3504742576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2871139694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2372047886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1891822834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61498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PDE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2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Bugzilla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9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0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Thunderbird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6778"/>
                  </a:ext>
                </a:extLst>
              </a:tr>
            </a:tbl>
          </a:graphicData>
        </a:graphic>
      </p:graphicFrame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CED3264-4850-1568-C3CA-C13C2998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63" y="2172253"/>
            <a:ext cx="4956312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386E-79CA-70DB-8306-A9E64022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104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LSTM with emotional score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4F2C6C5-B80F-A623-3820-B82C31B11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17765"/>
              </p:ext>
            </p:extLst>
          </p:nvPr>
        </p:nvGraphicFramePr>
        <p:xfrm>
          <a:off x="1159565" y="2396435"/>
          <a:ext cx="5504590" cy="3235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00918">
                  <a:extLst>
                    <a:ext uri="{9D8B030D-6E8A-4147-A177-3AD203B41FA5}">
                      <a16:colId xmlns:a16="http://schemas.microsoft.com/office/drawing/2014/main" val="3504742576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2871139694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2372047886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1891822834"/>
                    </a:ext>
                  </a:extLst>
                </a:gridCol>
                <a:gridCol w="1100918">
                  <a:extLst>
                    <a:ext uri="{9D8B030D-6E8A-4147-A177-3AD203B41FA5}">
                      <a16:colId xmlns:a16="http://schemas.microsoft.com/office/drawing/2014/main" val="61498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PDE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2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Bugzilla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9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0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Thunderbird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6778"/>
                  </a:ext>
                </a:extLst>
              </a:tr>
            </a:tbl>
          </a:graphicData>
        </a:graphic>
      </p:graphicFrame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88A9701-B27E-BC09-C3B9-99614353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147" y="1992797"/>
            <a:ext cx="5144052" cy="37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F035-B173-D2A2-6A0A-C278E76C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2777-42D2-D505-FC3A-1A60EBDD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77955"/>
            <a:ext cx="10018713" cy="3124201"/>
          </a:xfrm>
        </p:spPr>
        <p:txBody>
          <a:bodyPr/>
          <a:lstStyle/>
          <a:p>
            <a:r>
              <a:rPr lang="en-US" dirty="0"/>
              <a:t>Major improvement in accuracy when using emotional analysis</a:t>
            </a:r>
          </a:p>
          <a:p>
            <a:pPr>
              <a:buClr>
                <a:srgbClr val="1287C3"/>
              </a:buClr>
            </a:pPr>
            <a:r>
              <a:rPr lang="en-US"/>
              <a:t>Improvement in accuracy = 3.66%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361D4C-87D9-CA1C-5BD1-F784BB8F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1150"/>
              </p:ext>
            </p:extLst>
          </p:nvPr>
        </p:nvGraphicFramePr>
        <p:xfrm>
          <a:off x="2297044" y="3114260"/>
          <a:ext cx="758398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5995">
                  <a:extLst>
                    <a:ext uri="{9D8B030D-6E8A-4147-A177-3AD203B41FA5}">
                      <a16:colId xmlns:a16="http://schemas.microsoft.com/office/drawing/2014/main" val="3113208722"/>
                    </a:ext>
                  </a:extLst>
                </a:gridCol>
                <a:gridCol w="1895995">
                  <a:extLst>
                    <a:ext uri="{9D8B030D-6E8A-4147-A177-3AD203B41FA5}">
                      <a16:colId xmlns:a16="http://schemas.microsoft.com/office/drawing/2014/main" val="2352186566"/>
                    </a:ext>
                  </a:extLst>
                </a:gridCol>
                <a:gridCol w="1895995">
                  <a:extLst>
                    <a:ext uri="{9D8B030D-6E8A-4147-A177-3AD203B41FA5}">
                      <a16:colId xmlns:a16="http://schemas.microsoft.com/office/drawing/2014/main" val="1932654626"/>
                    </a:ext>
                  </a:extLst>
                </a:gridCol>
                <a:gridCol w="1895995">
                  <a:extLst>
                    <a:ext uri="{9D8B030D-6E8A-4147-A177-3AD203B41FA5}">
                      <a16:colId xmlns:a16="http://schemas.microsoft.com/office/drawing/2014/main" val="225988486"/>
                    </a:ext>
                  </a:extLst>
                </a:gridCol>
              </a:tblGrid>
              <a:tr h="216623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without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with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90984"/>
                  </a:ext>
                </a:extLst>
              </a:tr>
              <a:tr h="216623">
                <a:tc>
                  <a:txBody>
                    <a:bodyPr/>
                    <a:lstStyle/>
                    <a:p>
                      <a:r>
                        <a:rPr lang="en-US" dirty="0"/>
                        <a:t>JDT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91847"/>
                  </a:ext>
                </a:extLst>
              </a:tr>
              <a:tr h="216623">
                <a:tc>
                  <a:txBody>
                    <a:bodyPr/>
                    <a:lstStyle/>
                    <a:p>
                      <a:r>
                        <a:rPr lang="en-US" dirty="0"/>
                        <a:t>PDE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0468"/>
                  </a:ext>
                </a:extLst>
              </a:tr>
              <a:tr h="216623">
                <a:tc>
                  <a:txBody>
                    <a:bodyPr/>
                    <a:lstStyle/>
                    <a:p>
                      <a:r>
                        <a:rPr lang="en-US" dirty="0"/>
                        <a:t>Bugzilla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46214"/>
                  </a:ext>
                </a:extLst>
              </a:tr>
              <a:tr h="216623">
                <a:tc>
                  <a:txBody>
                    <a:bodyPr/>
                    <a:lstStyle/>
                    <a:p>
                      <a:r>
                        <a:rPr lang="en-US" dirty="0"/>
                        <a:t>CDT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16121"/>
                  </a:ext>
                </a:extLst>
              </a:tr>
              <a:tr h="216623">
                <a:tc>
                  <a:txBody>
                    <a:bodyPr/>
                    <a:lstStyle/>
                    <a:p>
                      <a:r>
                        <a:rPr lang="en-US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34933"/>
                  </a:ext>
                </a:extLst>
              </a:tr>
              <a:tr h="216623">
                <a:tc>
                  <a:txBody>
                    <a:bodyPr/>
                    <a:lstStyle/>
                    <a:p>
                      <a:r>
                        <a:rPr lang="en-US" dirty="0"/>
                        <a:t>Thunderbird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99561"/>
                  </a:ext>
                </a:extLst>
              </a:tr>
              <a:tr h="21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69%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73%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3.66%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1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D12-A155-0C83-1262-5563E0E2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FE06-F814-F6C5-CEEE-EE38AB6D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3608"/>
            <a:ext cx="10018713" cy="3124201"/>
          </a:xfrm>
        </p:spPr>
        <p:txBody>
          <a:bodyPr/>
          <a:lstStyle/>
          <a:p>
            <a:r>
              <a:rPr lang="en-US" dirty="0"/>
              <a:t>Better Word-2-Vec model that not only encapsulates the similarities between words but also the contrast between words</a:t>
            </a:r>
          </a:p>
          <a:p>
            <a:pPr>
              <a:buClr>
                <a:srgbClr val="1287C3"/>
              </a:buClr>
            </a:pPr>
            <a:r>
              <a:rPr lang="en-US" dirty="0"/>
              <a:t>Use of other new and advanced classification models like Transformers.</a:t>
            </a:r>
          </a:p>
          <a:p>
            <a:pPr>
              <a:buClr>
                <a:srgbClr val="1287C3"/>
              </a:buClr>
            </a:pPr>
            <a:r>
              <a:rPr lang="en-US" dirty="0"/>
              <a:t>Try to establish similarities between different software for better bug classification on cross-validation</a:t>
            </a:r>
          </a:p>
          <a:p>
            <a:pPr>
              <a:buClr>
                <a:srgbClr val="1287C3"/>
              </a:buClr>
            </a:pPr>
            <a:r>
              <a:rPr lang="en-US" dirty="0"/>
              <a:t>Improvements in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0963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AC8A-467D-6878-251E-8C9C3B6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6615-9DCE-F839-370A-398D5F28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333333"/>
                </a:solidFill>
                <a:hlinkClick r:id="rId2"/>
              </a:rPr>
              <a:t>[1]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W. Y. Ramay, Q. Umer, X. C. Yin, C. Zhu, and I. 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Illahi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, “Deep neural network based severity prediction of bug report.”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33333"/>
                </a:solidFill>
                <a:ea typeface="+mn-lt"/>
                <a:cs typeface="+mn-lt"/>
                <a:hlinkClick r:id="rId3"/>
              </a:rPr>
              <a:t>[2]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T.Mikolov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, I. 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Sutskever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, K. Chen, G. Corrado, and J. Dean. (2013). “Distributed representations of words and phrases and their compositionality”.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33333"/>
                </a:solidFill>
                <a:ea typeface="+mn-lt"/>
                <a:cs typeface="+mn-lt"/>
                <a:hlinkClick r:id="rId4"/>
              </a:rPr>
              <a:t>[3]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  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X.Ouyang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, P. Zhou, C. H. Li, and L. Liu, “Sentiment analysis using convolutional neural network,” in Proc. IEEE Int. Conf. 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Comput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. Inf. Technol., Ubiquitous 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Comput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. Commun., Dependable, Autonomic Secure 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Comput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., Pervasive Intell. 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Comput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., Oct. 2015, pp. 2359–2364.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33333"/>
                </a:solidFill>
                <a:ea typeface="+mn-lt"/>
                <a:cs typeface="+mn-lt"/>
                <a:hlinkClick r:id="rId5"/>
              </a:rPr>
              <a:t>[4]</a:t>
            </a:r>
            <a:r>
              <a:rPr lang="en-US" dirty="0">
                <a:solidFill>
                  <a:srgbClr val="333333"/>
                </a:solidFill>
                <a:ea typeface="+mn-lt"/>
                <a:cs typeface="+mn-lt"/>
              </a:rPr>
              <a:t> E. Loper and S. Bird, “NLTK: The natural language toolkit,” in Proc. Workshop Effective Tools Methodologies Teach. Natural Lang. Process.</a:t>
            </a:r>
            <a:endParaRPr lang="en-US" dirty="0"/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solidFill>
                  <a:srgbClr val="333333"/>
                </a:solidFill>
              </a:rPr>
              <a:t>    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8B27-3F4E-EE6E-5E4A-24E60E3E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/>
                <a:cs typeface="Arial"/>
              </a:rPr>
              <a:t>Introduction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C996-7E54-E661-86FD-4843918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Software maintenance is an essential phase of software development. </a:t>
            </a:r>
          </a:p>
          <a:p>
            <a:pPr>
              <a:buClr>
                <a:srgbClr val="1287C3"/>
              </a:buClr>
            </a:pPr>
            <a:r>
              <a:rPr lang="en-US"/>
              <a:t>Software maintenance includes dealing with bugs.</a:t>
            </a:r>
          </a:p>
          <a:p>
            <a:pPr>
              <a:buClr>
                <a:srgbClr val="1287C3"/>
              </a:buClr>
            </a:pPr>
            <a:r>
              <a:rPr lang="en-US"/>
              <a:t>Many bug reports to assess, a tedious manual work.</a:t>
            </a:r>
          </a:p>
          <a:p>
            <a:pPr>
              <a:buClr>
                <a:srgbClr val="1287C3"/>
              </a:buClr>
            </a:pPr>
            <a:r>
              <a:rPr lang="en-US"/>
              <a:t>Need to automate severity assessment of bug reports.</a:t>
            </a:r>
          </a:p>
          <a:p>
            <a:pPr>
              <a:buClr>
                <a:srgbClr val="1287C3"/>
              </a:buClr>
            </a:pPr>
            <a:r>
              <a:rPr lang="en-US"/>
              <a:t>We implement a Deep Neural Network based approach for this automation.</a:t>
            </a:r>
          </a:p>
        </p:txBody>
      </p:sp>
      <p:pic>
        <p:nvPicPr>
          <p:cNvPr id="4" name="Picture 3" descr="A black and white bug&#10;&#10;Description automatically generated">
            <a:extLst>
              <a:ext uri="{FF2B5EF4-FFF2-40B4-BE49-F238E27FC236}">
                <a16:creationId xmlns:a16="http://schemas.microsoft.com/office/drawing/2014/main" id="{CC778F0D-07F5-925E-1106-57581C5F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850" y="1018415"/>
            <a:ext cx="1403212" cy="14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6E89-99BA-194C-A1C2-580D565B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Approach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2ADF408-8699-B3B0-C84D-279C34718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87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0439-6A3A-9778-C81C-4932FDB0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Arial"/>
                <a:cs typeface="Arial"/>
              </a:rPr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3E95-016E-9207-D672-89950221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Data source – Public repository containing bug reports of Mozilla and Eclipse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Arial"/>
                <a:cs typeface="Arial"/>
              </a:rPr>
              <a:t>Used attributes of bug report 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Arial"/>
                <a:cs typeface="Arial"/>
              </a:rPr>
              <a:t>Description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Arial"/>
                <a:cs typeface="Arial"/>
              </a:rPr>
              <a:t>Severity</a:t>
            </a:r>
          </a:p>
        </p:txBody>
      </p:sp>
    </p:spTree>
    <p:extLst>
      <p:ext uri="{BB962C8B-B14F-4D97-AF65-F5344CB8AC3E}">
        <p14:creationId xmlns:p14="http://schemas.microsoft.com/office/powerpoint/2010/main" val="130165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917-40CB-D30B-54E8-EE4C213A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84D3-EF19-0E5A-7B86-127CEA9B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Removing URLs, newlines, punctuations, alpha-numeric words, </a:t>
            </a:r>
            <a:r>
              <a:rPr lang="en-US" err="1">
                <a:latin typeface="Arial"/>
                <a:cs typeface="Arial"/>
              </a:rPr>
              <a:t>stopwords</a:t>
            </a:r>
            <a:endParaRPr lang="en-US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Lowercasing</a:t>
            </a: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Tokenization, </a:t>
            </a:r>
            <a:r>
              <a:rPr lang="en-US">
                <a:latin typeface="Arial"/>
                <a:ea typeface="+mn-lt"/>
                <a:cs typeface="+mn-lt"/>
              </a:rPr>
              <a:t>Lemmatization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422-FB98-8327-B6A5-267C696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>
                <a:latin typeface="Arial"/>
                <a:cs typeface="Arial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3E9C-E006-EE1A-5293-B20CA42D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Exploiting use of emotional words in bug reports.</a:t>
            </a: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Positive Emotion - (</a:t>
            </a:r>
            <a:r>
              <a:rPr lang="en-US">
                <a:latin typeface="Arial"/>
                <a:ea typeface="+mn-lt"/>
                <a:cs typeface="+mn-lt"/>
              </a:rPr>
              <a:t>good, well, right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Negative Emotion - (</a:t>
            </a:r>
            <a:r>
              <a:rPr lang="en-US">
                <a:latin typeface="Arial"/>
                <a:ea typeface="+mn-lt"/>
                <a:cs typeface="+mn-lt"/>
              </a:rPr>
              <a:t>bad, wrong, suffer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Severe indication - (</a:t>
            </a:r>
            <a:r>
              <a:rPr lang="en-US">
                <a:latin typeface="Arial"/>
                <a:ea typeface="+mn-lt"/>
                <a:cs typeface="+mn-lt"/>
              </a:rPr>
              <a:t>break, crash, and error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Non-severe indication - (</a:t>
            </a:r>
            <a:r>
              <a:rPr lang="en-US">
                <a:latin typeface="Arial"/>
                <a:ea typeface="+mn-lt"/>
                <a:cs typeface="+mn-lt"/>
              </a:rPr>
              <a:t>warn, minor, and incorrect</a:t>
            </a:r>
            <a:r>
              <a:rPr lang="en-US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48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823B-FB81-56DF-06C6-3249429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Emotional Score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8A88-17C4-575E-1BA9-0EFB9E86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RoBERTa</a:t>
            </a:r>
            <a:r>
              <a:rPr lang="en-US" baseline="30000" dirty="0"/>
              <a:t>*</a:t>
            </a:r>
          </a:p>
          <a:p>
            <a:pPr>
              <a:buClr>
                <a:srgbClr val="1287C3"/>
              </a:buClr>
            </a:pPr>
            <a:r>
              <a:rPr lang="en-US" dirty="0"/>
              <a:t>Recent and commonly used.</a:t>
            </a:r>
          </a:p>
          <a:p>
            <a:pPr>
              <a:buClr>
                <a:srgbClr val="1287C3"/>
              </a:buClr>
            </a:pPr>
            <a:r>
              <a:rPr lang="en-US" dirty="0"/>
              <a:t>Good results for scoring: Positive, Negative or Neutral</a:t>
            </a:r>
          </a:p>
          <a:p>
            <a:pPr marL="0" indent="0">
              <a:buClr>
                <a:srgbClr val="1287C3"/>
              </a:buClr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737D6-48BB-EDB1-12E0-6FA630BD0748}"/>
              </a:ext>
            </a:extLst>
          </p:cNvPr>
          <p:cNvSpPr txBox="1"/>
          <p:nvPr/>
        </p:nvSpPr>
        <p:spPr>
          <a:xfrm>
            <a:off x="2274956" y="6010413"/>
            <a:ext cx="9037982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*- </a:t>
            </a:r>
            <a:r>
              <a:rPr lang="en-US" sz="1300" dirty="0">
                <a:solidFill>
                  <a:srgbClr val="4B5563"/>
                </a:solidFill>
                <a:ea typeface="+mn-lt"/>
                <a:cs typeface="+mn-lt"/>
              </a:rPr>
              <a:t>The </a:t>
            </a:r>
            <a:r>
              <a:rPr lang="en-US" sz="1300" dirty="0" err="1">
                <a:solidFill>
                  <a:srgbClr val="4B5563"/>
                </a:solidFill>
                <a:ea typeface="+mn-lt"/>
                <a:cs typeface="+mn-lt"/>
              </a:rPr>
              <a:t>RoBERTa</a:t>
            </a:r>
            <a:r>
              <a:rPr lang="en-US" sz="1300" dirty="0">
                <a:solidFill>
                  <a:srgbClr val="4B5563"/>
                </a:solidFill>
                <a:ea typeface="+mn-lt"/>
                <a:cs typeface="+mn-lt"/>
              </a:rPr>
              <a:t> model was proposed in </a:t>
            </a:r>
            <a:r>
              <a:rPr lang="en-US" sz="1300" dirty="0" err="1">
                <a:ea typeface="+mn-lt"/>
                <a:cs typeface="+mn-lt"/>
              </a:rPr>
              <a:t>RoBERTa</a:t>
            </a:r>
            <a:r>
              <a:rPr lang="en-US" sz="1300" dirty="0">
                <a:ea typeface="+mn-lt"/>
                <a:cs typeface="+mn-lt"/>
              </a:rPr>
              <a:t>: A Robustly Optimized BERT Pretraining Approach. </a:t>
            </a:r>
            <a:r>
              <a:rPr lang="en-US" sz="1300" dirty="0">
                <a:solidFill>
                  <a:srgbClr val="4B5563"/>
                </a:solidFill>
                <a:ea typeface="+mn-lt"/>
                <a:cs typeface="+mn-lt"/>
              </a:rPr>
              <a:t>It is based on Google’s BERT model released in 2018.</a:t>
            </a:r>
            <a:endParaRPr lang="en-US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8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B3DD2-5E19-596E-6694-CCC8C646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20148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Creating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3885-3296-CD02-3F3B-56CE3266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67886" cy="3124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aseline="30000" dirty="0"/>
              <a:t>Used Word2Vec**</a:t>
            </a:r>
            <a:endParaRPr lang="en-US" sz="1400" baseline="30000" dirty="0">
              <a:latin typeface="Corbe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800" baseline="30000" dirty="0"/>
              <a:t>Outstanding results for world analogies and context word predictions</a:t>
            </a:r>
          </a:p>
          <a:p>
            <a:pPr>
              <a:buClr>
                <a:srgbClr val="1287C3"/>
              </a:buClr>
            </a:pPr>
            <a:r>
              <a:rPr lang="en-US" sz="2800" baseline="30000" dirty="0"/>
              <a:t>e.g., Italy : Rome :: France : Paris (Predicted)</a:t>
            </a:r>
          </a:p>
          <a:p>
            <a:pPr>
              <a:buClr>
                <a:srgbClr val="1287C3"/>
              </a:buClr>
            </a:pPr>
            <a:r>
              <a:rPr lang="en-US" sz="2800" baseline="30000" dirty="0"/>
              <a:t>Efficient representation of words</a:t>
            </a:r>
          </a:p>
          <a:p>
            <a:pPr>
              <a:buClr>
                <a:srgbClr val="1287C3"/>
              </a:buClr>
            </a:pPr>
            <a:endParaRPr lang="en-US" baseline="30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693F8AA3-18F3-25CE-17EA-6B7A4257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95" y="1011765"/>
            <a:ext cx="3821778" cy="4546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96C93-93D5-131B-12BB-3669C6B99A6F}"/>
              </a:ext>
            </a:extLst>
          </p:cNvPr>
          <p:cNvSpPr txBox="1"/>
          <p:nvPr/>
        </p:nvSpPr>
        <p:spPr>
          <a:xfrm>
            <a:off x="2584174" y="6294782"/>
            <a:ext cx="96122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**-Used to convert words to words to vectors by using the skip gram approach.</a:t>
            </a:r>
          </a:p>
        </p:txBody>
      </p:sp>
    </p:spTree>
    <p:extLst>
      <p:ext uri="{BB962C8B-B14F-4D97-AF65-F5344CB8AC3E}">
        <p14:creationId xmlns:p14="http://schemas.microsoft.com/office/powerpoint/2010/main" val="289396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FDA9-1B80-D891-6B2E-4ABE03F1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920" y="319548"/>
            <a:ext cx="4702886" cy="1504335"/>
          </a:xfrm>
        </p:spPr>
        <p:txBody>
          <a:bodyPr>
            <a:noAutofit/>
          </a:bodyPr>
          <a:lstStyle/>
          <a:p>
            <a:r>
              <a:rPr lang="en-US" sz="3200"/>
              <a:t>Neural Network Model</a:t>
            </a: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56AB9F0F-6DD0-B818-4A14-3C907CEA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441" y="1717259"/>
            <a:ext cx="5045234" cy="41512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/>
              <a:t>Used CNN</a:t>
            </a:r>
          </a:p>
          <a:p>
            <a:pPr>
              <a:buClr>
                <a:srgbClr val="1287C3"/>
              </a:buClr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CNN layers may learn the deep semantical relationships between input words for severity prediction of bug reports.</a:t>
            </a:r>
          </a:p>
          <a:p>
            <a:pPr>
              <a:buClr>
                <a:srgbClr val="1287C3"/>
              </a:buClr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Reduces training time due to its capability for parallel computation on modern powerful GPU </a:t>
            </a:r>
          </a:p>
          <a:p>
            <a:pPr>
              <a:buClr>
                <a:srgbClr val="1287C3"/>
              </a:buClr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Use different filter size filters that avoid the exploding gradient problem of recurrent neural network</a:t>
            </a:r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04391-D482-405D-B5F7-99A2319B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641" y="2278266"/>
            <a:ext cx="5236034" cy="2585942"/>
          </a:xfrm>
          <a:prstGeom prst="roundRect">
            <a:avLst>
              <a:gd name="adj" fmla="val 4380"/>
            </a:avLst>
          </a:prstGeom>
          <a:ln w="38100">
            <a:solidFill>
              <a:schemeClr val="accent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20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Parallax</vt:lpstr>
      <vt:lpstr>Deep Neural Network-Based Severity Prediction of Bug Reports </vt:lpstr>
      <vt:lpstr>Introduction and Objective</vt:lpstr>
      <vt:lpstr>Approach</vt:lpstr>
      <vt:lpstr>Extraction</vt:lpstr>
      <vt:lpstr>Preprocessing</vt:lpstr>
      <vt:lpstr> Sentiment Analysis</vt:lpstr>
      <vt:lpstr>Emotional Score Calculation</vt:lpstr>
      <vt:lpstr>Creating Vectors</vt:lpstr>
      <vt:lpstr>Neural Network Model</vt:lpstr>
      <vt:lpstr>Model Description</vt:lpstr>
      <vt:lpstr>Evaluation Metrics</vt:lpstr>
      <vt:lpstr>Results</vt:lpstr>
      <vt:lpstr>Convolutional Neural Network without emotional score</vt:lpstr>
      <vt:lpstr>Convolutional Neural Network with emotional score</vt:lpstr>
      <vt:lpstr>LSTM with emotional score</vt:lpstr>
      <vt:lpstr>Discussion</vt:lpstr>
      <vt:lpstr>Future Improvements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616</cp:revision>
  <dcterms:created xsi:type="dcterms:W3CDTF">2024-05-04T13:15:53Z</dcterms:created>
  <dcterms:modified xsi:type="dcterms:W3CDTF">2024-05-09T15:11:05Z</dcterms:modified>
</cp:coreProperties>
</file>