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479716-65C3-4463-A079-771A9D0CC85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3D4C6-97E7-4175-8216-8F846590D882}" type="datetimeFigureOut">
              <a:rPr lang="en-CA" smtClean="0"/>
              <a:t>2021-08-07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12FC0-6B18-4B94-90BC-F01100EC7B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47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E14-4157-4CDD-9B82-C017F144E97D}" type="datetimeFigureOut">
              <a:rPr lang="en-CA" smtClean="0"/>
              <a:t>2021-08-07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FFFC-ADDE-4B32-8F0A-0478E37C1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338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E14-4157-4CDD-9B82-C017F144E97D}" type="datetimeFigureOut">
              <a:rPr lang="en-CA" smtClean="0"/>
              <a:t>2021-08-07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FFFC-ADDE-4B32-8F0A-0478E37C1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83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E14-4157-4CDD-9B82-C017F144E97D}" type="datetimeFigureOut">
              <a:rPr lang="en-CA" smtClean="0"/>
              <a:t>2021-08-07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FFFC-ADDE-4B32-8F0A-0478E37C1116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5682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E14-4157-4CDD-9B82-C017F144E97D}" type="datetimeFigureOut">
              <a:rPr lang="en-CA" smtClean="0"/>
              <a:t>2021-08-07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FFFC-ADDE-4B32-8F0A-0478E37C1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335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E14-4157-4CDD-9B82-C017F144E97D}" type="datetimeFigureOut">
              <a:rPr lang="en-CA" smtClean="0"/>
              <a:t>2021-08-07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FFFC-ADDE-4B32-8F0A-0478E37C1116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9746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E14-4157-4CDD-9B82-C017F144E97D}" type="datetimeFigureOut">
              <a:rPr lang="en-CA" smtClean="0"/>
              <a:t>2021-08-07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FFFC-ADDE-4B32-8F0A-0478E37C1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432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E14-4157-4CDD-9B82-C017F144E97D}" type="datetimeFigureOut">
              <a:rPr lang="en-CA" smtClean="0"/>
              <a:t>2021-08-07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FFFC-ADDE-4B32-8F0A-0478E37C1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0476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E14-4157-4CDD-9B82-C017F144E97D}" type="datetimeFigureOut">
              <a:rPr lang="en-CA" smtClean="0"/>
              <a:t>2021-08-07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FFFC-ADDE-4B32-8F0A-0478E37C1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552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E14-4157-4CDD-9B82-C017F144E97D}" type="datetimeFigureOut">
              <a:rPr lang="en-CA" smtClean="0"/>
              <a:t>2021-08-07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FFFC-ADDE-4B32-8F0A-0478E37C1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657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E14-4157-4CDD-9B82-C017F144E97D}" type="datetimeFigureOut">
              <a:rPr lang="en-CA" smtClean="0"/>
              <a:t>2021-08-07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FFFC-ADDE-4B32-8F0A-0478E37C1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0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E14-4157-4CDD-9B82-C017F144E97D}" type="datetimeFigureOut">
              <a:rPr lang="en-CA" smtClean="0"/>
              <a:t>2021-08-07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FFFC-ADDE-4B32-8F0A-0478E37C1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426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E14-4157-4CDD-9B82-C017F144E97D}" type="datetimeFigureOut">
              <a:rPr lang="en-CA" smtClean="0"/>
              <a:t>2021-08-07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FFFC-ADDE-4B32-8F0A-0478E37C1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795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E14-4157-4CDD-9B82-C017F144E97D}" type="datetimeFigureOut">
              <a:rPr lang="en-CA" smtClean="0"/>
              <a:t>2021-08-07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FFFC-ADDE-4B32-8F0A-0478E37C1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449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E14-4157-4CDD-9B82-C017F144E97D}" type="datetimeFigureOut">
              <a:rPr lang="en-CA" smtClean="0"/>
              <a:t>2021-08-07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FFFC-ADDE-4B32-8F0A-0478E37C1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86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E14-4157-4CDD-9B82-C017F144E97D}" type="datetimeFigureOut">
              <a:rPr lang="en-CA" smtClean="0"/>
              <a:t>2021-08-07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FFFC-ADDE-4B32-8F0A-0478E37C1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92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E14-4157-4CDD-9B82-C017F144E97D}" type="datetimeFigureOut">
              <a:rPr lang="en-CA" smtClean="0"/>
              <a:t>2021-08-07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FFFC-ADDE-4B32-8F0A-0478E37C1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56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50E14-4157-4CDD-9B82-C017F144E97D}" type="datetimeFigureOut">
              <a:rPr lang="en-CA" smtClean="0"/>
              <a:t>2021-08-07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CFFFFC-ADDE-4B32-8F0A-0478E37C1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86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395E4-FC5F-4C35-A1F4-1CA8907F3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CA" sz="6000" dirty="0">
                <a:solidFill>
                  <a:srgbClr val="FFFFFF"/>
                </a:solidFill>
              </a:rPr>
              <a:t>Arduino Basic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95DA7-D6A3-4053-A74B-3A16770E2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CA" b="1" dirty="0">
                <a:solidFill>
                  <a:schemeClr val="bg1">
                    <a:alpha val="70000"/>
                  </a:schemeClr>
                </a:solidFill>
              </a:rPr>
              <a:t>By: Jerry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95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9B16-FEC3-412F-BD5F-C179CAF2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CA" dirty="0"/>
              <a:t>#1: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6B9DB-27BC-4C74-B456-FB3F8D7E5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CA" sz="2000" b="1" dirty="0"/>
              <a:t>LED stands for </a:t>
            </a:r>
            <a:r>
              <a:rPr lang="en-CA" sz="2000" b="1" i="0" dirty="0">
                <a:effectLst/>
                <a:latin typeface="Roboto" panose="02000000000000000000" pitchFamily="2" charset="0"/>
              </a:rPr>
              <a:t>light-emitting diode, this is one of the most basic electronic parts as it is basically just a light that can flip on or off. </a:t>
            </a:r>
          </a:p>
          <a:p>
            <a:pPr algn="just">
              <a:lnSpc>
                <a:spcPct val="90000"/>
              </a:lnSpc>
            </a:pPr>
            <a:r>
              <a:rPr lang="en-CA" sz="2000" b="1" i="0" dirty="0">
                <a:effectLst/>
                <a:latin typeface="Roboto" panose="02000000000000000000" pitchFamily="2" charset="0"/>
              </a:rPr>
              <a:t>It has two metal rods, one long, one short, be sure to have the order right when connecting these to female wires.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454B8091-C8A7-41E4-AE4F-745B186E01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2" r="18078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936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A3662-425F-4B09-ABE1-26A4A79F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31" y="-290085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#2: Resistor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3A4468F6-34AB-421F-A910-1CEF63CFF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439" y="1248632"/>
            <a:ext cx="4352268" cy="435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81325-803A-448E-A6CF-47261CAF4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556" y="1659965"/>
            <a:ext cx="4512988" cy="3317938"/>
          </a:xfrm>
        </p:spPr>
        <p:txBody>
          <a:bodyPr anchor="t">
            <a:noAutofit/>
          </a:bodyPr>
          <a:lstStyle/>
          <a:p>
            <a:r>
              <a:rPr lang="en-CA" sz="2000" b="1" dirty="0">
                <a:solidFill>
                  <a:srgbClr val="FFFFFF"/>
                </a:solidFill>
              </a:rPr>
              <a:t>A resistor is a very useful component, It slows the voltage rate and therefore allows many circuits to work. </a:t>
            </a:r>
          </a:p>
          <a:p>
            <a:r>
              <a:rPr lang="en-CA" sz="2000" b="1" dirty="0">
                <a:solidFill>
                  <a:srgbClr val="FFFFFF"/>
                </a:solidFill>
              </a:rPr>
              <a:t>If it were not for this, many LEDs would be blown up.</a:t>
            </a:r>
          </a:p>
          <a:p>
            <a:r>
              <a:rPr lang="en-CA" sz="2000" b="1" dirty="0">
                <a:solidFill>
                  <a:srgbClr val="FFFFFF"/>
                </a:solidFill>
              </a:rPr>
              <a:t>Resistors have two metal rods poking out from both sides, and they also have a center that slows(resists) the flow of electricity. </a:t>
            </a:r>
          </a:p>
          <a:p>
            <a:r>
              <a:rPr lang="en-CA" sz="2000" b="1" dirty="0">
                <a:solidFill>
                  <a:srgbClr val="FFFFFF"/>
                </a:solidFill>
              </a:rPr>
              <a:t>They are used in almost any circuit.</a:t>
            </a:r>
          </a:p>
          <a:p>
            <a:endParaRPr lang="en-CA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67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5F11-B5A4-455C-905D-446DA054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CA" dirty="0"/>
              <a:t>#3: 9v Battery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8060A-E69F-455E-9436-AF3EA5061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pPr algn="just"/>
            <a:r>
              <a:rPr lang="en-CA" sz="2000" b="1" dirty="0"/>
              <a:t>A 9V battery powers the Arduino, it contains all the electricity and is usually the main source of power in a circuit.</a:t>
            </a:r>
          </a:p>
          <a:p>
            <a:pPr algn="just"/>
            <a:r>
              <a:rPr lang="en-CA" sz="2000" b="1" dirty="0"/>
              <a:t>It contains the main body, and the 2 wire connectors.</a:t>
            </a: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768F5873-0DE3-4537-A4A5-9205258D4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5124" y="2159000"/>
            <a:ext cx="2490122" cy="370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45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Isosceles Triangle 15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See the source image">
            <a:extLst>
              <a:ext uri="{FF2B5EF4-FFF2-40B4-BE49-F238E27FC236}">
                <a16:creationId xmlns:a16="http://schemas.microsoft.com/office/drawing/2014/main" id="{4D6BFF00-920F-46AE-9FE1-B499E8F81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237" y="761905"/>
            <a:ext cx="3282992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ee the source image">
            <a:extLst>
              <a:ext uri="{FF2B5EF4-FFF2-40B4-BE49-F238E27FC236}">
                <a16:creationId xmlns:a16="http://schemas.microsoft.com/office/drawing/2014/main" id="{5C3C7E92-70B4-4966-9A83-7B4B0FFAF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7333" y="761905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See the source image">
            <a:extLst>
              <a:ext uri="{FF2B5EF4-FFF2-40B4-BE49-F238E27FC236}">
                <a16:creationId xmlns:a16="http://schemas.microsoft.com/office/drawing/2014/main" id="{DFB17672-DE75-46C6-9C96-694BDA5AB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5894" y="1116581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80B06-462C-43A5-AD46-5F116B4F9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873" y="4875781"/>
            <a:ext cx="8501038" cy="1755806"/>
          </a:xfrm>
        </p:spPr>
        <p:txBody>
          <a:bodyPr anchor="ctr"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CA" sz="2000" b="1" dirty="0">
                <a:solidFill>
                  <a:srgbClr val="FFFFFF"/>
                </a:solidFill>
              </a:rPr>
              <a:t>Wires are one of the most important aspects of ANY Arduino circuit. Wires are like the blood vessels in your body. </a:t>
            </a:r>
          </a:p>
          <a:p>
            <a:pPr algn="just">
              <a:lnSpc>
                <a:spcPct val="90000"/>
              </a:lnSpc>
            </a:pPr>
            <a:r>
              <a:rPr lang="en-CA" sz="2000" b="1" dirty="0">
                <a:solidFill>
                  <a:srgbClr val="FFFFFF"/>
                </a:solidFill>
              </a:rPr>
              <a:t>There are 3 types: female-male, male-male, and female-female.</a:t>
            </a:r>
          </a:p>
          <a:p>
            <a:pPr algn="just">
              <a:lnSpc>
                <a:spcPct val="90000"/>
              </a:lnSpc>
            </a:pPr>
            <a:r>
              <a:rPr lang="en-CA" sz="2000" b="1" dirty="0">
                <a:solidFill>
                  <a:srgbClr val="FFFFFF"/>
                </a:solidFill>
              </a:rPr>
              <a:t>Wires comprise of a copper wire surrounded by rubber and the tips.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7737E-4A70-42C8-841A-5CD727A3F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en-CA"/>
              <a:t>#4: Wires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3AA4A-8C6E-4F60-9E91-38D512F40028}"/>
              </a:ext>
            </a:extLst>
          </p:cNvPr>
          <p:cNvSpPr txBox="1"/>
          <p:nvPr/>
        </p:nvSpPr>
        <p:spPr>
          <a:xfrm>
            <a:off x="1185158" y="3851206"/>
            <a:ext cx="265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FEMALE-MALE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82F460-4BC2-4660-88A9-DAAED9A41D0D}"/>
              </a:ext>
            </a:extLst>
          </p:cNvPr>
          <p:cNvSpPr txBox="1"/>
          <p:nvPr/>
        </p:nvSpPr>
        <p:spPr>
          <a:xfrm>
            <a:off x="5138097" y="3851206"/>
            <a:ext cx="265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MALE-MALE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F3D5D9-D8DC-4A2F-B10F-3CD86C9D742B}"/>
              </a:ext>
            </a:extLst>
          </p:cNvPr>
          <p:cNvSpPr txBox="1"/>
          <p:nvPr/>
        </p:nvSpPr>
        <p:spPr>
          <a:xfrm>
            <a:off x="9330482" y="3851206"/>
            <a:ext cx="265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FEMALE-FEMALE</a:t>
            </a:r>
          </a:p>
        </p:txBody>
      </p:sp>
    </p:spTree>
    <p:extLst>
      <p:ext uri="{BB962C8B-B14F-4D97-AF65-F5344CB8AC3E}">
        <p14:creationId xmlns:p14="http://schemas.microsoft.com/office/powerpoint/2010/main" val="424493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40091-175C-4639-8449-BC9EC87B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#5: Arduino Uno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589C-66D6-47DF-8F5A-D3347B154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1872446"/>
            <a:ext cx="4306801" cy="3728254"/>
          </a:xfrm>
        </p:spPr>
        <p:txBody>
          <a:bodyPr>
            <a:normAutofit/>
          </a:bodyPr>
          <a:lstStyle/>
          <a:p>
            <a:pPr algn="just"/>
            <a:r>
              <a:rPr lang="en-CA" sz="2000" b="1" dirty="0">
                <a:solidFill>
                  <a:schemeClr val="bg1"/>
                </a:solidFill>
              </a:rPr>
              <a:t>The Arduino Uno is used for many projects. Think of it as the brain of the program.</a:t>
            </a:r>
          </a:p>
          <a:p>
            <a:pPr algn="just"/>
            <a:r>
              <a:rPr lang="en-CA" sz="2000" b="1" dirty="0">
                <a:solidFill>
                  <a:schemeClr val="bg1"/>
                </a:solidFill>
              </a:rPr>
              <a:t>It contains a USB port, so it must be connected to a computer. </a:t>
            </a:r>
          </a:p>
          <a:p>
            <a:pPr algn="just"/>
            <a:r>
              <a:rPr lang="en-CA" sz="2000" b="1" dirty="0">
                <a:solidFill>
                  <a:schemeClr val="bg1"/>
                </a:solidFill>
              </a:rPr>
              <a:t>It has many wire ports to, as well as many other electronic parts, It also contains a 9v Battery port.</a:t>
            </a:r>
          </a:p>
          <a:p>
            <a:pPr algn="just"/>
            <a:endParaRPr lang="en-CA" sz="2000" b="1" dirty="0">
              <a:solidFill>
                <a:schemeClr val="bg1"/>
              </a:solidFill>
            </a:endParaRPr>
          </a:p>
        </p:txBody>
      </p:sp>
      <p:pic>
        <p:nvPicPr>
          <p:cNvPr id="5124" name="Picture 4" descr="See the source image">
            <a:extLst>
              <a:ext uri="{FF2B5EF4-FFF2-40B4-BE49-F238E27FC236}">
                <a16:creationId xmlns:a16="http://schemas.microsoft.com/office/drawing/2014/main" id="{6D9E27C8-2B24-4E36-BD47-3C8D24EB1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5474" y="1129575"/>
            <a:ext cx="5837793" cy="424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6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49BC-9211-458F-9B24-C1C2F0FF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CA" dirty="0"/>
              <a:t>#6 Breadboard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9CBD4-AAE5-4D3A-B73D-2D7E1C3D0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 algn="just"/>
            <a:r>
              <a:rPr lang="en-CA" sz="2000" b="1" dirty="0"/>
              <a:t>The Breadboard is special because you don’t need to connect wires to any components for the circuit to work. </a:t>
            </a:r>
          </a:p>
          <a:p>
            <a:pPr algn="just"/>
            <a:r>
              <a:rPr lang="en-CA" sz="2000" b="1" dirty="0"/>
              <a:t>It has many wire port holes, which LEDs, resistors, and many other things can fit in.</a:t>
            </a:r>
          </a:p>
        </p:txBody>
      </p:sp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F5180BE6-02B7-4F31-8A89-63FB7D16C2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2" r="9722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300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C9A2857-DFB7-4EF0-9653-E91B50C2BF7D}"/>
              </a:ext>
            </a:extLst>
          </p:cNvPr>
          <p:cNvSpPr/>
          <p:nvPr/>
        </p:nvSpPr>
        <p:spPr>
          <a:xfrm>
            <a:off x="0" y="-30480"/>
            <a:ext cx="12192000" cy="688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0C5D8-DCD4-4C6F-A213-7D5079C703E1}"/>
              </a:ext>
            </a:extLst>
          </p:cNvPr>
          <p:cNvSpPr txBox="1"/>
          <p:nvPr/>
        </p:nvSpPr>
        <p:spPr>
          <a:xfrm>
            <a:off x="737062" y="1102822"/>
            <a:ext cx="102246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0" b="1" dirty="0"/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41798530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344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Roboto</vt:lpstr>
      <vt:lpstr>Trebuchet MS</vt:lpstr>
      <vt:lpstr>Wingdings 3</vt:lpstr>
      <vt:lpstr>Facet</vt:lpstr>
      <vt:lpstr>Arduino Basic Components</vt:lpstr>
      <vt:lpstr>#1: LED</vt:lpstr>
      <vt:lpstr>#2: Resistor</vt:lpstr>
      <vt:lpstr>#3: 9v Battery</vt:lpstr>
      <vt:lpstr>#4: Wires</vt:lpstr>
      <vt:lpstr>#5: Arduino Uno</vt:lpstr>
      <vt:lpstr>#6 Breadboard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Basic Components</dc:title>
  <dc:creator>Jerry Li</dc:creator>
  <cp:lastModifiedBy>Jerry Li</cp:lastModifiedBy>
  <cp:revision>5</cp:revision>
  <dcterms:created xsi:type="dcterms:W3CDTF">2021-08-07T21:46:23Z</dcterms:created>
  <dcterms:modified xsi:type="dcterms:W3CDTF">2021-08-07T23:17:35Z</dcterms:modified>
</cp:coreProperties>
</file>