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9" r:id="rId4"/>
    <p:sldId id="257" r:id="rId5"/>
    <p:sldId id="258" r:id="rId6"/>
    <p:sldId id="270" r:id="rId7"/>
    <p:sldId id="265" r:id="rId8"/>
    <p:sldId id="264" r:id="rId9"/>
    <p:sldId id="261" r:id="rId10"/>
    <p:sldId id="273" r:id="rId11"/>
    <p:sldId id="262" r:id="rId12"/>
    <p:sldId id="275" r:id="rId13"/>
    <p:sldId id="263" r:id="rId14"/>
    <p:sldId id="274" r:id="rId15"/>
    <p:sldId id="276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31D1-B4CC-4F26-BBAD-F7E179E6B8B5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4B-36E8-432D-A414-9631AC4E9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5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31D1-B4CC-4F26-BBAD-F7E179E6B8B5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4B-36E8-432D-A414-9631AC4E9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29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31D1-B4CC-4F26-BBAD-F7E179E6B8B5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4B-36E8-432D-A414-9631AC4E9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06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31D1-B4CC-4F26-BBAD-F7E179E6B8B5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4B-36E8-432D-A414-9631AC4E9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96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31D1-B4CC-4F26-BBAD-F7E179E6B8B5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4B-36E8-432D-A414-9631AC4E9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40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31D1-B4CC-4F26-BBAD-F7E179E6B8B5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4B-36E8-432D-A414-9631AC4E9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26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31D1-B4CC-4F26-BBAD-F7E179E6B8B5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4B-36E8-432D-A414-9631AC4E9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26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31D1-B4CC-4F26-BBAD-F7E179E6B8B5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4B-36E8-432D-A414-9631AC4E9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36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31D1-B4CC-4F26-BBAD-F7E179E6B8B5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4B-36E8-432D-A414-9631AC4E9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01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31D1-B4CC-4F26-BBAD-F7E179E6B8B5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4B-36E8-432D-A414-9631AC4E9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54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31D1-B4CC-4F26-BBAD-F7E179E6B8B5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A4B-36E8-432D-A414-9631AC4E9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51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B31D1-B4CC-4F26-BBAD-F7E179E6B8B5}" type="datetimeFigureOut">
              <a:rPr lang="zh-TW" altLang="en-US" smtClean="0"/>
              <a:t>2023/6/10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CEA4B-36E8-432D-A414-9631AC4E9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7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Final project </a:t>
            </a:r>
            <a:r>
              <a:rPr lang="en-US" altLang="zh-TW" dirty="0" smtClean="0"/>
              <a:t>report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9023" y="3645999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111061634 </a:t>
            </a:r>
            <a:r>
              <a:rPr lang="zh-TW" altLang="en-US" dirty="0" smtClean="0"/>
              <a:t>曾淳浩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42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73723" y="615461"/>
            <a:ext cx="7649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HLS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report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0835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77007" y="738553"/>
            <a:ext cx="547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Behavior simulation</a:t>
            </a:r>
            <a:endParaRPr lang="zh-TW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633983"/>
              </p:ext>
            </p:extLst>
          </p:nvPr>
        </p:nvGraphicFramePr>
        <p:xfrm>
          <a:off x="677007" y="2567977"/>
          <a:ext cx="6760308" cy="289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077">
                  <a:extLst>
                    <a:ext uri="{9D8B030D-6E8A-4147-A177-3AD203B41FA5}">
                      <a16:colId xmlns:a16="http://schemas.microsoft.com/office/drawing/2014/main" val="227005975"/>
                    </a:ext>
                  </a:extLst>
                </a:gridCol>
                <a:gridCol w="1690077">
                  <a:extLst>
                    <a:ext uri="{9D8B030D-6E8A-4147-A177-3AD203B41FA5}">
                      <a16:colId xmlns:a16="http://schemas.microsoft.com/office/drawing/2014/main" val="2128309093"/>
                    </a:ext>
                  </a:extLst>
                </a:gridCol>
                <a:gridCol w="1690077">
                  <a:extLst>
                    <a:ext uri="{9D8B030D-6E8A-4147-A177-3AD203B41FA5}">
                      <a16:colId xmlns:a16="http://schemas.microsoft.com/office/drawing/2014/main" val="297824119"/>
                    </a:ext>
                  </a:extLst>
                </a:gridCol>
                <a:gridCol w="1690077">
                  <a:extLst>
                    <a:ext uri="{9D8B030D-6E8A-4147-A177-3AD203B41FA5}">
                      <a16:colId xmlns:a16="http://schemas.microsoft.com/office/drawing/2014/main" val="3921618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SNR</a:t>
                      </a:r>
                      <a:r>
                        <a:rPr lang="en-US" altLang="zh-TW" baseline="0" dirty="0" smtClean="0"/>
                        <a:t> (</a:t>
                      </a:r>
                      <a:r>
                        <a:rPr lang="en-US" altLang="zh-TW" baseline="0" dirty="0" err="1" smtClean="0"/>
                        <a:t>db</a:t>
                      </a:r>
                      <a:r>
                        <a:rPr lang="en-US" altLang="zh-TW" baseline="0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Channel error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Decoded error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BER</a:t>
                      </a:r>
                      <a:r>
                        <a:rPr lang="en-US" altLang="zh-TW" baseline="0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29291"/>
                  </a:ext>
                </a:extLst>
              </a:tr>
              <a:tr h="4844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12133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0.1680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875658"/>
                  </a:ext>
                </a:extLst>
              </a:tr>
              <a:tr h="408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9767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5177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0.1342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13022"/>
                  </a:ext>
                </a:extLst>
              </a:tr>
              <a:tr h="408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7524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0.0762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032917"/>
                  </a:ext>
                </a:extLst>
              </a:tr>
              <a:tr h="408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0.0348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174529"/>
                  </a:ext>
                </a:extLst>
              </a:tr>
              <a:tr h="408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3716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0.0125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38000"/>
                  </a:ext>
                </a:extLst>
              </a:tr>
              <a:tr h="408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0.0018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1564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17684" y="1593075"/>
            <a:ext cx="302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N = 50000bits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226" y="1713455"/>
            <a:ext cx="5006774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71499" y="492369"/>
            <a:ext cx="5697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RTL </a:t>
            </a:r>
            <a:r>
              <a:rPr lang="en-US" altLang="zh-TW" sz="4400" dirty="0" smtClean="0"/>
              <a:t>simulation  version1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774701" y="1384702"/>
            <a:ext cx="321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Clock cycle 10ns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062045" y="1384702"/>
            <a:ext cx="5591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N=50000           SNR= 3(dB)    </a:t>
            </a:r>
            <a:endParaRPr lang="zh-TW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60537"/>
              </p:ext>
            </p:extLst>
          </p:nvPr>
        </p:nvGraphicFramePr>
        <p:xfrm>
          <a:off x="677985" y="3174023"/>
          <a:ext cx="8466015" cy="2613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05310160"/>
                    </a:ext>
                  </a:extLst>
                </a:gridCol>
                <a:gridCol w="2829169">
                  <a:extLst>
                    <a:ext uri="{9D8B030D-6E8A-4147-A177-3AD203B41FA5}">
                      <a16:colId xmlns:a16="http://schemas.microsoft.com/office/drawing/2014/main" val="693547664"/>
                    </a:ext>
                  </a:extLst>
                </a:gridCol>
                <a:gridCol w="3604846">
                  <a:extLst>
                    <a:ext uri="{9D8B030D-6E8A-4147-A177-3AD203B41FA5}">
                      <a16:colId xmlns:a16="http://schemas.microsoft.com/office/drawing/2014/main" val="632447739"/>
                    </a:ext>
                  </a:extLst>
                </a:gridCol>
              </a:tblGrid>
              <a:tr h="41349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Total</a:t>
                      </a:r>
                      <a:r>
                        <a:rPr lang="en-US" altLang="zh-TW" baseline="0" dirty="0" smtClean="0"/>
                        <a:t> run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Area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3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BASIC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1338596430ns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40126.6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4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PIPE_LINE_UNROLL</a:t>
                      </a:r>
                    </a:p>
                    <a:p>
                      <a:pPr algn="ctr"/>
                      <a:r>
                        <a:rPr lang="en-US" altLang="zh-TW" dirty="0" smtClean="0"/>
                        <a:t>II=2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1501010ns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12178.9</a:t>
                      </a:r>
                      <a:endParaRPr lang="zh-TW" altLang="en-US" dirty="0" smtClean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5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         </a:t>
                      </a:r>
                      <a:r>
                        <a:rPr lang="en-US" altLang="zh-TW" dirty="0" smtClean="0"/>
                        <a:t>PIPE_LINE_UNROLL</a:t>
                      </a:r>
                    </a:p>
                    <a:p>
                      <a:r>
                        <a:rPr lang="en-US" altLang="zh-TW" dirty="0" smtClean="0"/>
                        <a:t>              II=3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2001320 ns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11458.9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80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44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2706" y="764931"/>
            <a:ext cx="6233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RTL </a:t>
            </a:r>
            <a:r>
              <a:rPr lang="en-US" altLang="zh-TW" sz="4400" dirty="0" smtClean="0"/>
              <a:t>simulation      version2</a:t>
            </a:r>
            <a:endParaRPr lang="zh-TW" altLang="en-US" sz="4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1525"/>
              </p:ext>
            </p:extLst>
          </p:nvPr>
        </p:nvGraphicFramePr>
        <p:xfrm>
          <a:off x="677985" y="3174023"/>
          <a:ext cx="8466015" cy="2613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05310160"/>
                    </a:ext>
                  </a:extLst>
                </a:gridCol>
                <a:gridCol w="2829169">
                  <a:extLst>
                    <a:ext uri="{9D8B030D-6E8A-4147-A177-3AD203B41FA5}">
                      <a16:colId xmlns:a16="http://schemas.microsoft.com/office/drawing/2014/main" val="693547664"/>
                    </a:ext>
                  </a:extLst>
                </a:gridCol>
                <a:gridCol w="3604846">
                  <a:extLst>
                    <a:ext uri="{9D8B030D-6E8A-4147-A177-3AD203B41FA5}">
                      <a16:colId xmlns:a16="http://schemas.microsoft.com/office/drawing/2014/main" val="632447739"/>
                    </a:ext>
                  </a:extLst>
                </a:gridCol>
              </a:tblGrid>
              <a:tr h="41349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Total</a:t>
                      </a:r>
                      <a:r>
                        <a:rPr lang="en-US" altLang="zh-TW" baseline="0" dirty="0" smtClean="0"/>
                        <a:t> run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Area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3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BASIC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1338596430ns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37026.6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4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PIPE_LINE_UNROLL</a:t>
                      </a:r>
                    </a:p>
                    <a:p>
                      <a:pPr algn="ctr"/>
                      <a:r>
                        <a:rPr lang="en-US" altLang="zh-TW" dirty="0" smtClean="0"/>
                        <a:t>II=2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1501010ns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8825.0</a:t>
                      </a:r>
                      <a:endParaRPr lang="zh-TW" altLang="en-US" dirty="0" smtClean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5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         </a:t>
                      </a:r>
                      <a:r>
                        <a:rPr lang="en-US" altLang="zh-TW" dirty="0" smtClean="0"/>
                        <a:t>PIPE_LINE_UNROLL</a:t>
                      </a:r>
                    </a:p>
                    <a:p>
                      <a:r>
                        <a:rPr lang="en-US" altLang="zh-TW" dirty="0" smtClean="0"/>
                        <a:t>              II=3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2001320 ns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8353.7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80938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938822" y="2711261"/>
            <a:ext cx="246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1.Loop variable sizing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6" y="1600704"/>
            <a:ext cx="3648809" cy="107496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228" y="1542872"/>
            <a:ext cx="3524250" cy="119062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885962" y="2778073"/>
            <a:ext cx="246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1.buffer sizing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327" y="1367111"/>
            <a:ext cx="2787896" cy="17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3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2706" y="764931"/>
            <a:ext cx="6233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RTL </a:t>
            </a:r>
            <a:r>
              <a:rPr lang="en-US" altLang="zh-TW" sz="4400" dirty="0" smtClean="0"/>
              <a:t>simulation      version3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76171"/>
              </p:ext>
            </p:extLst>
          </p:nvPr>
        </p:nvGraphicFramePr>
        <p:xfrm>
          <a:off x="871415" y="3314700"/>
          <a:ext cx="8466015" cy="2613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05310160"/>
                    </a:ext>
                  </a:extLst>
                </a:gridCol>
                <a:gridCol w="2829169">
                  <a:extLst>
                    <a:ext uri="{9D8B030D-6E8A-4147-A177-3AD203B41FA5}">
                      <a16:colId xmlns:a16="http://schemas.microsoft.com/office/drawing/2014/main" val="693547664"/>
                    </a:ext>
                  </a:extLst>
                </a:gridCol>
                <a:gridCol w="3604846">
                  <a:extLst>
                    <a:ext uri="{9D8B030D-6E8A-4147-A177-3AD203B41FA5}">
                      <a16:colId xmlns:a16="http://schemas.microsoft.com/office/drawing/2014/main" val="632447739"/>
                    </a:ext>
                  </a:extLst>
                </a:gridCol>
              </a:tblGrid>
              <a:tr h="41349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Total</a:t>
                      </a:r>
                      <a:r>
                        <a:rPr lang="en-US" altLang="zh-TW" baseline="0" dirty="0" smtClean="0"/>
                        <a:t> run </a:t>
                      </a:r>
                      <a:r>
                        <a:rPr lang="en-US" altLang="zh-TW" baseline="0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Area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3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BASIC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938546430ns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41026.6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4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PIPE_LINE_UNROLL</a:t>
                      </a:r>
                    </a:p>
                    <a:p>
                      <a:pPr algn="ctr"/>
                      <a:r>
                        <a:rPr lang="en-US" altLang="zh-TW" dirty="0" smtClean="0"/>
                        <a:t>II=2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1501010ns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8825.0</a:t>
                      </a:r>
                      <a:endParaRPr lang="zh-TW" altLang="en-US" dirty="0" smtClean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5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         </a:t>
                      </a:r>
                      <a:r>
                        <a:rPr lang="en-US" altLang="zh-TW" dirty="0" smtClean="0"/>
                        <a:t>PIPE_LINE_UNROLL</a:t>
                      </a:r>
                    </a:p>
                    <a:p>
                      <a:r>
                        <a:rPr lang="en-US" altLang="zh-TW" dirty="0" smtClean="0"/>
                        <a:t>              II=3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1501010ns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7421.8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80938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15" y="1534372"/>
            <a:ext cx="7372350" cy="1143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71415" y="2800482"/>
            <a:ext cx="38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1.Use latency constrain to  while loop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79330" y="6031523"/>
            <a:ext cx="569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同時</a:t>
            </a:r>
            <a:r>
              <a:rPr lang="zh-TW" altLang="en-US" dirty="0" smtClean="0">
                <a:solidFill>
                  <a:srgbClr val="FF0000"/>
                </a:solidFill>
              </a:rPr>
              <a:t>做</a:t>
            </a:r>
            <a:r>
              <a:rPr lang="en-US" altLang="zh-TW" dirty="0" smtClean="0">
                <a:solidFill>
                  <a:srgbClr val="FF0000"/>
                </a:solidFill>
              </a:rPr>
              <a:t>pipe line (II=3)</a:t>
            </a:r>
            <a:r>
              <a:rPr lang="zh-TW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TW" dirty="0">
                <a:solidFill>
                  <a:srgbClr val="FF0000"/>
                </a:solidFill>
              </a:rPr>
              <a:t>latency </a:t>
            </a:r>
            <a:r>
              <a:rPr lang="en-US" altLang="zh-TW" dirty="0" smtClean="0">
                <a:solidFill>
                  <a:srgbClr val="FF0000"/>
                </a:solidFill>
              </a:rPr>
              <a:t>constrain</a:t>
            </a:r>
            <a:r>
              <a:rPr lang="zh-TW" altLang="en-US" dirty="0" smtClean="0">
                <a:solidFill>
                  <a:srgbClr val="FF0000"/>
                </a:solidFill>
              </a:rPr>
              <a:t> 會將時間壓縮到與</a:t>
            </a:r>
            <a:r>
              <a:rPr lang="en-US" altLang="zh-TW" dirty="0" smtClean="0">
                <a:solidFill>
                  <a:srgbClr val="FF0000"/>
                </a:solidFill>
              </a:rPr>
              <a:t>(II=2)</a:t>
            </a:r>
            <a:r>
              <a:rPr lang="zh-TW" altLang="en-US" dirty="0" smtClean="0">
                <a:solidFill>
                  <a:srgbClr val="FF0000"/>
                </a:solidFill>
              </a:rPr>
              <a:t>相同 但得到更小</a:t>
            </a:r>
            <a:r>
              <a:rPr lang="en-US" altLang="zh-TW" dirty="0" smtClean="0">
                <a:solidFill>
                  <a:srgbClr val="FF0000"/>
                </a:solidFill>
              </a:rPr>
              <a:t>area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7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78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Outline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 smtClean="0"/>
              <a:t>1.Introduce convolution code and Viterbi decoding</a:t>
            </a:r>
          </a:p>
          <a:p>
            <a:r>
              <a:rPr lang="en-US" altLang="zh-TW" sz="3600" dirty="0" smtClean="0"/>
              <a:t>2.System Architecture</a:t>
            </a:r>
          </a:p>
          <a:p>
            <a:r>
              <a:rPr lang="en-US" altLang="zh-TW" sz="3600" dirty="0" smtClean="0"/>
              <a:t>3.HLS report</a:t>
            </a:r>
          </a:p>
          <a:p>
            <a:r>
              <a:rPr lang="en-US" altLang="zh-TW" sz="3600" dirty="0" smtClean="0"/>
              <a:t>4.RISCV – </a:t>
            </a:r>
            <a:r>
              <a:rPr lang="en-US" altLang="zh-TW" sz="3600" dirty="0" err="1" smtClean="0"/>
              <a:t>vp</a:t>
            </a:r>
            <a:r>
              <a:rPr lang="en-US" altLang="zh-TW" sz="3600" dirty="0" smtClean="0"/>
              <a:t> report</a:t>
            </a:r>
          </a:p>
          <a:p>
            <a:r>
              <a:rPr lang="en-US" altLang="zh-TW" sz="3600" dirty="0" smtClean="0"/>
              <a:t>5.Discussion problem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961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Viterbi decoder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4600" dirty="0"/>
              <a:t>Viterbi </a:t>
            </a:r>
            <a:r>
              <a:rPr lang="en-US" altLang="zh-TW" sz="4600" dirty="0" smtClean="0"/>
              <a:t>decoder is used to decode  convolution code or trellis code.</a:t>
            </a:r>
          </a:p>
          <a:p>
            <a:pPr marL="0" indent="0">
              <a:buNone/>
            </a:pPr>
            <a:endParaRPr lang="en-US" altLang="zh-TW" sz="4600" dirty="0" smtClean="0"/>
          </a:p>
          <a:p>
            <a:r>
              <a:rPr lang="en-US" altLang="zh-TW" sz="4600" dirty="0" smtClean="0"/>
              <a:t>The </a:t>
            </a:r>
            <a:r>
              <a:rPr lang="en-US" altLang="zh-TW" sz="4600" dirty="0"/>
              <a:t>Viterbi algorithm is the most resource-consuming, but it does the </a:t>
            </a:r>
            <a:r>
              <a:rPr lang="en-US" altLang="zh-TW" sz="4600" dirty="0" smtClean="0"/>
              <a:t>maximum likelihood</a:t>
            </a:r>
            <a:r>
              <a:rPr lang="en-US" altLang="zh-TW" sz="4600" dirty="0"/>
              <a:t> decoding.</a:t>
            </a:r>
            <a:r>
              <a:rPr lang="en-US" altLang="zh-TW" sz="4600" dirty="0" smtClean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522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31985" y="518746"/>
            <a:ext cx="4043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System Architecture</a:t>
            </a:r>
            <a:r>
              <a:rPr lang="en-US" altLang="zh-TW" sz="3600" dirty="0"/>
              <a:t> 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844" t="13411" r="7979" b="46551"/>
          <a:stretch/>
        </p:blipFill>
        <p:spPr>
          <a:xfrm>
            <a:off x="1274886" y="1165077"/>
            <a:ext cx="8194430" cy="534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46286" y="789047"/>
            <a:ext cx="3763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Encoder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-650629" y="3116872"/>
                <a:ext cx="79628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     1+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0629" y="3116872"/>
                <a:ext cx="7962896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773724" y="1828800"/>
            <a:ext cx="410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TW" sz="2400" dirty="0" smtClean="0"/>
              <a:t>(2, 1, </a:t>
            </a:r>
            <a:r>
              <a:rPr lang="en-US" altLang="zh-TW" sz="2400" dirty="0" smtClean="0"/>
              <a:t>3</a:t>
            </a:r>
            <a:r>
              <a:rPr lang="fr-FR" altLang="zh-TW" sz="2400" dirty="0" smtClean="0"/>
              <a:t>) convolutional code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-958361" y="4215884"/>
                <a:ext cx="949569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              D               u            </a:t>
                </a:r>
                <a:r>
                  <a:rPr lang="en-US" altLang="zh-TW" sz="2800" dirty="0" smtClean="0"/>
                  <a:t>output(x1 x2)</a:t>
                </a:r>
                <a:endParaRPr lang="en-US" altLang="zh-TW" sz="2800" dirty="0" smtClean="0"/>
              </a:p>
              <a:p>
                <a:r>
                  <a:rPr lang="en-US" altLang="zh-TW" sz="2400" dirty="0" smtClean="0"/>
                  <a:t>		0                    0                    0                  1                        11</a:t>
                </a:r>
              </a:p>
              <a:p>
                <a:r>
                  <a:rPr lang="en-US" altLang="zh-TW" sz="2400" dirty="0" smtClean="0"/>
                  <a:t>		1	         1		    1  	           0		           00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361" y="4215884"/>
                <a:ext cx="9495692" cy="1261884"/>
              </a:xfrm>
              <a:prstGeom prst="rect">
                <a:avLst/>
              </a:prstGeom>
              <a:blipFill>
                <a:blip r:embed="rId3"/>
                <a:stretch>
                  <a:fillRect t="-4831" r="-2569" b="-101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29365" t="15262" r="22508" b="15945"/>
          <a:stretch/>
        </p:blipFill>
        <p:spPr>
          <a:xfrm rot="16200000">
            <a:off x="7840230" y="-379758"/>
            <a:ext cx="2576147" cy="53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Channel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593" y="1875326"/>
            <a:ext cx="7496175" cy="190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181101" y="3877408"/>
                <a:ext cx="869266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/>
                  <a:t>Double  to binary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=0;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TW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            1;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altLang="zh-TW" sz="2800" b="0" dirty="0" smtClean="0"/>
              </a:p>
              <a:p>
                <a:pPr/>
                <a:endParaRPr lang="zh-TW" altLang="en-US" sz="28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1" y="3877408"/>
                <a:ext cx="8692661" cy="1815882"/>
              </a:xfrm>
              <a:prstGeom prst="rect">
                <a:avLst/>
              </a:prstGeom>
              <a:blipFill>
                <a:blip r:embed="rId3"/>
                <a:stretch>
                  <a:fillRect l="-1473" t="-3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70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7367" t="13517" r="4106" b="2665"/>
          <a:stretch/>
        </p:blipFill>
        <p:spPr>
          <a:xfrm rot="16200000">
            <a:off x="1766724" y="340892"/>
            <a:ext cx="4269716" cy="581946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84" y="5606459"/>
            <a:ext cx="7504226" cy="91766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83625" y="358942"/>
            <a:ext cx="514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State </a:t>
            </a:r>
            <a:r>
              <a:rPr lang="en-US" altLang="zh-TW" sz="3600" dirty="0" smtClean="0"/>
              <a:t>diagram(decoder)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130562" y="2022231"/>
            <a:ext cx="40796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State diagram stores in </a:t>
            </a:r>
            <a:r>
              <a:rPr lang="en-US" altLang="zh-TW" sz="2800" dirty="0"/>
              <a:t>Viterbi</a:t>
            </a:r>
            <a:r>
              <a:rPr lang="en-US" altLang="zh-TW" sz="2800" dirty="0" smtClean="0"/>
              <a:t> decoder let every nodes know output value and input node .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89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19907" y="808893"/>
            <a:ext cx="8414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Algorithm</a:t>
            </a:r>
            <a:endParaRPr lang="zh-TW" altLang="en-US" sz="4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19907" y="2170405"/>
            <a:ext cx="6348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1.Caculate hamming distance between received bits (after channel) and two input-nodes output.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19907" y="3220582"/>
            <a:ext cx="573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2. Add hamming distance to input node’s accumulate path and choice small one.   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19907" y="4643650"/>
            <a:ext cx="1020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3.Update </a:t>
            </a:r>
            <a:r>
              <a:rPr lang="en-US" altLang="zh-TW" sz="2400" dirty="0"/>
              <a:t>accumulate </a:t>
            </a:r>
            <a:r>
              <a:rPr lang="en-US" altLang="zh-TW" sz="2400" dirty="0" smtClean="0"/>
              <a:t>path and decoded bits </a:t>
            </a:r>
            <a:endParaRPr lang="zh-TW" altLang="en-US" sz="24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l="6883" t="14178" r="6162" b="45853"/>
          <a:stretch/>
        </p:blipFill>
        <p:spPr>
          <a:xfrm rot="16200000">
            <a:off x="6923941" y="1806383"/>
            <a:ext cx="5530361" cy="365939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041888" y="1689615"/>
            <a:ext cx="5081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Repeat 8 times each cycle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95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89" y="5061593"/>
            <a:ext cx="5923303" cy="99798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66" y="1964534"/>
            <a:ext cx="6628926" cy="309705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718" y="2568427"/>
            <a:ext cx="4299325" cy="249316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79231" y="879230"/>
            <a:ext cx="573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Memory in decoder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5870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282</Words>
  <Application>Microsoft Office PowerPoint</Application>
  <PresentationFormat>寬螢幕</PresentationFormat>
  <Paragraphs>126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Cambria Math</vt:lpstr>
      <vt:lpstr>Office 佈景主題</vt:lpstr>
      <vt:lpstr>Final project report</vt:lpstr>
      <vt:lpstr>Outline</vt:lpstr>
      <vt:lpstr>Viterbi decoder</vt:lpstr>
      <vt:lpstr>PowerPoint 簡報</vt:lpstr>
      <vt:lpstr>PowerPoint 簡報</vt:lpstr>
      <vt:lpstr>Channel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slide</dc:title>
  <dc:creator>曾淳浩</dc:creator>
  <cp:lastModifiedBy>曾淳浩</cp:lastModifiedBy>
  <cp:revision>43</cp:revision>
  <dcterms:created xsi:type="dcterms:W3CDTF">2023-05-23T21:52:24Z</dcterms:created>
  <dcterms:modified xsi:type="dcterms:W3CDTF">2023-06-11T06:58:50Z</dcterms:modified>
</cp:coreProperties>
</file>