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2" r:id="rId15"/>
    <p:sldId id="283" r:id="rId16"/>
    <p:sldId id="284" r:id="rId17"/>
    <p:sldId id="268" r:id="rId18"/>
    <p:sldId id="278" r:id="rId19"/>
    <p:sldId id="275" r:id="rId20"/>
    <p:sldId id="269" r:id="rId21"/>
    <p:sldId id="270" r:id="rId22"/>
    <p:sldId id="271" r:id="rId23"/>
    <p:sldId id="272" r:id="rId24"/>
    <p:sldId id="273" r:id="rId25"/>
    <p:sldId id="274" r:id="rId26"/>
    <p:sldId id="279" r:id="rId27"/>
    <p:sldId id="280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80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DAFA6-259B-4DE7-AC97-78F06A0F3819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6446E-0C85-4A03-B940-7C7BD72B71B0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20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6446E-0C85-4A03-B940-7C7BD72B71B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ut-cikavo.com/krajini/327-100-faktiv-pro-velikobritaniy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564904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uk-UA" sz="9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Німеччина</a:t>
            </a:r>
            <a:endParaRPr lang="ru-RU" sz="9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372200" y="5085184"/>
            <a:ext cx="2587824" cy="158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Роботу виконав </a:t>
            </a:r>
            <a:endParaRPr lang="uk-UA" sz="2400" dirty="0" smtClean="0"/>
          </a:p>
          <a:p>
            <a:pPr marL="0" indent="0">
              <a:buNone/>
            </a:pPr>
            <a:r>
              <a:rPr lang="uk-UA" sz="2400" dirty="0" smtClean="0"/>
              <a:t>учень </a:t>
            </a:r>
            <a:r>
              <a:rPr lang="uk-UA" sz="2400" dirty="0" smtClean="0"/>
              <a:t>10 класу </a:t>
            </a:r>
            <a:endParaRPr lang="uk-UA" sz="2400" dirty="0" smtClean="0"/>
          </a:p>
          <a:p>
            <a:pPr marL="0" indent="0">
              <a:buNone/>
            </a:pPr>
            <a:r>
              <a:rPr lang="uk-UA" sz="2400" dirty="0" smtClean="0"/>
              <a:t>Стефин </a:t>
            </a:r>
            <a:r>
              <a:rPr lang="uk-UA" sz="2400" dirty="0" smtClean="0"/>
              <a:t>Іван</a:t>
            </a:r>
            <a:endParaRPr lang="ru-RU" sz="24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185992" cy="563662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Населення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2232248" cy="554461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2987824" y="764704"/>
            <a:ext cx="5976664" cy="554461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Найбільша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за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чисельністю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населення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країна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Зарубіжної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Європи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- 81,2 млн.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чоловік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(2001 р.).</a:t>
            </a:r>
            <a:b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Це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країна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із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складною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демографічною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ситуацією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Природний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приріст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2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чол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./тис.</a:t>
            </a:r>
            <a:b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Розміщення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населення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ФРН :</a:t>
            </a:r>
            <a:b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середня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густота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населення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- 230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чол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./ кв. км, в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окремих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регіонах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досягає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1000-2000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чол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./ кв. км. (Рур)</a:t>
            </a:r>
            <a:b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одна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найвище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урбанізованих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країн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світу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- 87%,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займає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перше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місце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регіоні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по числу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міської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агломерації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- 99%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німці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b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Агломерації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Рейнсько-Рурська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(11 млн.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чол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., 100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міст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b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Мегаполіс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Прирейнський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fontAlgn="base">
              <a:buNone/>
            </a:pPr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Найбільші міста: Берлін, Мюнхен, Кельн.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314" name="Picture 2" descr="http://www.syl.ru/misc/i/ai/109407/2446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3107454" cy="424847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251520" y="404664"/>
            <a:ext cx="4032448" cy="6453336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Економічний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потенціал</a:t>
            </a:r>
            <a:r>
              <a:rPr lang="ru-RU" sz="2000" dirty="0" smtClean="0"/>
              <a:t> </a:t>
            </a:r>
            <a:r>
              <a:rPr lang="ru-RU" sz="2000" dirty="0" err="1" smtClean="0"/>
              <a:t>Німеччини</a:t>
            </a:r>
            <a:r>
              <a:rPr lang="ru-RU" sz="2000" dirty="0" smtClean="0"/>
              <a:t> </a:t>
            </a:r>
            <a:r>
              <a:rPr lang="ru-RU" sz="2000" dirty="0" err="1" smtClean="0"/>
              <a:t>є</a:t>
            </a:r>
            <a:r>
              <a:rPr lang="ru-RU" sz="2000" dirty="0" smtClean="0"/>
              <a:t> одним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найпотужніших</a:t>
            </a:r>
            <a:r>
              <a:rPr lang="ru-RU" sz="2000" dirty="0" smtClean="0"/>
              <a:t> в </a:t>
            </a:r>
            <a:r>
              <a:rPr lang="ru-RU" sz="2000" dirty="0" err="1" smtClean="0"/>
              <a:t>світі</a:t>
            </a:r>
            <a:r>
              <a:rPr lang="ru-RU" sz="2000" dirty="0" smtClean="0"/>
              <a:t>, - </a:t>
            </a:r>
            <a:r>
              <a:rPr lang="ru-RU" sz="2000" dirty="0" err="1" smtClean="0"/>
              <a:t>попереду</a:t>
            </a:r>
            <a:r>
              <a:rPr lang="ru-RU" sz="2000" dirty="0" smtClean="0"/>
              <a:t> </a:t>
            </a:r>
            <a:r>
              <a:rPr lang="ru-RU" sz="2000" dirty="0" err="1" smtClean="0"/>
              <a:t>тільки</a:t>
            </a:r>
            <a:r>
              <a:rPr lang="ru-RU" sz="2000" dirty="0" smtClean="0"/>
              <a:t> США та </a:t>
            </a:r>
            <a:r>
              <a:rPr lang="ru-RU" sz="2000" dirty="0" err="1" smtClean="0"/>
              <a:t>Японія</a:t>
            </a:r>
            <a:r>
              <a:rPr lang="ru-RU" sz="2000" dirty="0" smtClean="0"/>
              <a:t>. За </a:t>
            </a:r>
            <a:r>
              <a:rPr lang="ru-RU" sz="2000" dirty="0" err="1" smtClean="0"/>
              <a:t>обсягами</a:t>
            </a:r>
            <a:r>
              <a:rPr lang="ru-RU" sz="2000" dirty="0" smtClean="0"/>
              <a:t> </a:t>
            </a:r>
            <a:r>
              <a:rPr lang="ru-RU" sz="2000" dirty="0" err="1" smtClean="0"/>
              <a:t>зовнішньої</a:t>
            </a:r>
            <a:r>
              <a:rPr lang="ru-RU" sz="2000" dirty="0" smtClean="0"/>
              <a:t> </a:t>
            </a:r>
            <a:r>
              <a:rPr lang="ru-RU" sz="2000" dirty="0" err="1" smtClean="0"/>
              <a:t>торгівлі</a:t>
            </a:r>
            <a:r>
              <a:rPr lang="ru-RU" sz="2000" dirty="0" smtClean="0"/>
              <a:t> </a:t>
            </a:r>
            <a:r>
              <a:rPr lang="ru-RU" sz="2000" dirty="0" err="1" smtClean="0"/>
              <a:t>Німеччина</a:t>
            </a:r>
            <a:r>
              <a:rPr lang="ru-RU" sz="2000" dirty="0" smtClean="0"/>
              <a:t> </a:t>
            </a:r>
            <a:r>
              <a:rPr lang="ru-RU" sz="2000" dirty="0" err="1" smtClean="0"/>
              <a:t>займає</a:t>
            </a:r>
            <a:r>
              <a:rPr lang="ru-RU" sz="2000" dirty="0" smtClean="0"/>
              <a:t> друге </a:t>
            </a:r>
            <a:r>
              <a:rPr lang="ru-RU" sz="2000" dirty="0" err="1" smtClean="0"/>
              <a:t>місце</a:t>
            </a:r>
            <a:r>
              <a:rPr lang="ru-RU" sz="2000" dirty="0" smtClean="0"/>
              <a:t> у </a:t>
            </a:r>
            <a:r>
              <a:rPr lang="ru-RU" sz="2000" dirty="0" err="1" smtClean="0"/>
              <a:t>світі</a:t>
            </a:r>
            <a:r>
              <a:rPr lang="ru-RU" sz="2000" dirty="0" smtClean="0"/>
              <a:t> </a:t>
            </a:r>
            <a:r>
              <a:rPr lang="ru-RU" sz="2000" dirty="0" err="1" smtClean="0"/>
              <a:t>після</a:t>
            </a:r>
            <a:r>
              <a:rPr lang="ru-RU" sz="2000" dirty="0" smtClean="0"/>
              <a:t> США. </a:t>
            </a:r>
            <a:r>
              <a:rPr lang="ru-RU" sz="2000" dirty="0" err="1" smtClean="0"/>
              <a:t>Економічна</a:t>
            </a:r>
            <a:r>
              <a:rPr lang="ru-RU" sz="2000" dirty="0" smtClean="0"/>
              <a:t> характеристика: ВНП: 1.936 трлн. дол. </a:t>
            </a:r>
            <a:r>
              <a:rPr lang="ru-RU" sz="2000" dirty="0" err="1" smtClean="0"/>
              <a:t>Розподіл</a:t>
            </a:r>
            <a:r>
              <a:rPr lang="ru-RU" sz="2000" dirty="0" smtClean="0"/>
              <a:t> ВНП по секторам </a:t>
            </a:r>
            <a:r>
              <a:rPr lang="ru-RU" sz="2000" dirty="0" err="1" smtClean="0"/>
              <a:t>економіки</a:t>
            </a:r>
            <a:r>
              <a:rPr lang="ru-RU" sz="2000" dirty="0" smtClean="0"/>
              <a:t>: </a:t>
            </a:r>
            <a:r>
              <a:rPr lang="ru-RU" sz="2000" dirty="0" err="1" smtClean="0"/>
              <a:t>сільське</a:t>
            </a:r>
            <a:r>
              <a:rPr lang="ru-RU" sz="2000" dirty="0" smtClean="0"/>
              <a:t> </a:t>
            </a:r>
            <a:r>
              <a:rPr lang="ru-RU" sz="2000" dirty="0" err="1" smtClean="0"/>
              <a:t>господарство</a:t>
            </a:r>
            <a:r>
              <a:rPr lang="ru-RU" sz="2000" dirty="0" smtClean="0"/>
              <a:t> - 1,2%, </a:t>
            </a:r>
            <a:r>
              <a:rPr lang="ru-RU" sz="2000" dirty="0" err="1" smtClean="0"/>
              <a:t>промисловість</a:t>
            </a:r>
            <a:r>
              <a:rPr lang="ru-RU" sz="2000" dirty="0" smtClean="0"/>
              <a:t> - 30,4%, сфера </a:t>
            </a:r>
            <a:r>
              <a:rPr lang="ru-RU" sz="2000" dirty="0" err="1" smtClean="0"/>
              <a:t>послуг</a:t>
            </a:r>
            <a:r>
              <a:rPr lang="ru-RU" sz="2000" dirty="0" smtClean="0"/>
              <a:t> - 68,4%. </a:t>
            </a:r>
            <a:r>
              <a:rPr lang="ru-RU" sz="2000" dirty="0" err="1" smtClean="0"/>
              <a:t>Зайнятість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населення</a:t>
            </a:r>
            <a:r>
              <a:rPr lang="ru-RU" sz="2000" dirty="0" smtClean="0"/>
              <a:t> за </a:t>
            </a:r>
            <a:r>
              <a:rPr lang="ru-RU" sz="2000" dirty="0" err="1" smtClean="0"/>
              <a:t>галузями</a:t>
            </a:r>
            <a:r>
              <a:rPr lang="ru-RU" sz="2000" dirty="0" smtClean="0"/>
              <a:t>: </a:t>
            </a:r>
            <a:r>
              <a:rPr lang="ru-RU" sz="2000" dirty="0" err="1" smtClean="0"/>
              <a:t>промисловість</a:t>
            </a:r>
            <a:r>
              <a:rPr lang="ru-RU" sz="2000" dirty="0" smtClean="0"/>
              <a:t> 33,4%, </a:t>
            </a:r>
            <a:r>
              <a:rPr lang="ru-RU" sz="2000" dirty="0" err="1" smtClean="0"/>
              <a:t>сільське</a:t>
            </a:r>
            <a:r>
              <a:rPr lang="ru-RU" sz="2000" dirty="0" smtClean="0"/>
              <a:t> </a:t>
            </a:r>
            <a:r>
              <a:rPr lang="ru-RU" sz="2000" dirty="0" err="1" smtClean="0"/>
              <a:t>господарство</a:t>
            </a:r>
            <a:r>
              <a:rPr lang="ru-RU" sz="2000" dirty="0" smtClean="0"/>
              <a:t> 2,8%, сфера </a:t>
            </a:r>
            <a:r>
              <a:rPr lang="ru-RU" sz="2000" dirty="0" err="1" smtClean="0"/>
              <a:t>послуг</a:t>
            </a:r>
            <a:r>
              <a:rPr lang="ru-RU" sz="2000" dirty="0" smtClean="0"/>
              <a:t> 63,8%.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/>
              <a:t>Господарство</a:t>
            </a:r>
            <a:endParaRPr lang="ru-RU" sz="3200" b="1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8820472" y="4941168"/>
            <a:ext cx="2016224" cy="79208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2290" name="Picture 2" descr="http://matep90.by/images/stories/germania_kart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052736"/>
            <a:ext cx="4499193" cy="456418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/>
          <p:cNvSpPr>
            <a:spLocks noGrp="1"/>
          </p:cNvSpPr>
          <p:nvPr>
            <p:ph sz="quarter" idx="1"/>
          </p:nvPr>
        </p:nvSpPr>
        <p:spPr>
          <a:xfrm>
            <a:off x="-108520" y="1412776"/>
            <a:ext cx="9145016" cy="6480720"/>
          </a:xfrm>
        </p:spPr>
        <p:txBody>
          <a:bodyPr>
            <a:normAutofit/>
          </a:bodyPr>
          <a:lstStyle/>
          <a:p>
            <a:r>
              <a:rPr lang="ru-RU" dirty="0" err="1" smtClean="0"/>
              <a:t>Німеччина</a:t>
            </a:r>
            <a:r>
              <a:rPr lang="ru-RU" dirty="0" smtClean="0"/>
              <a:t> — одна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високорозвинених</a:t>
            </a:r>
            <a:r>
              <a:rPr lang="ru-RU" dirty="0" smtClean="0"/>
              <a:t> </a:t>
            </a:r>
            <a:r>
              <a:rPr lang="ru-RU" dirty="0" err="1" smtClean="0"/>
              <a:t>країн</a:t>
            </a:r>
            <a:r>
              <a:rPr lang="ru-RU" dirty="0" smtClean="0"/>
              <a:t> </a:t>
            </a:r>
            <a:r>
              <a:rPr lang="ru-RU" dirty="0" err="1" smtClean="0"/>
              <a:t>світу</a:t>
            </a:r>
            <a:r>
              <a:rPr lang="ru-RU" dirty="0" smtClean="0"/>
              <a:t>. Вона </a:t>
            </a:r>
            <a:r>
              <a:rPr lang="ru-RU" dirty="0" err="1" smtClean="0"/>
              <a:t>посідає</a:t>
            </a:r>
            <a:r>
              <a:rPr lang="ru-RU" dirty="0" smtClean="0"/>
              <a:t> перше </a:t>
            </a:r>
            <a:r>
              <a:rPr lang="ru-RU" dirty="0" err="1" smtClean="0"/>
              <a:t>місце</a:t>
            </a:r>
            <a:r>
              <a:rPr lang="ru-RU" dirty="0" smtClean="0"/>
              <a:t> в </a:t>
            </a:r>
            <a:r>
              <a:rPr lang="ru-RU" dirty="0" err="1" smtClean="0"/>
              <a:t>Європі</a:t>
            </a:r>
            <a:r>
              <a:rPr lang="ru-RU" dirty="0" smtClean="0"/>
              <a:t> за </a:t>
            </a:r>
            <a:r>
              <a:rPr lang="ru-RU" dirty="0" err="1" smtClean="0"/>
              <a:t>кількістю</a:t>
            </a:r>
            <a:r>
              <a:rPr lang="ru-RU" dirty="0" smtClean="0"/>
              <a:t> </a:t>
            </a:r>
            <a:r>
              <a:rPr lang="ru-RU" dirty="0" err="1" smtClean="0"/>
              <a:t>виробленої</a:t>
            </a:r>
            <a:r>
              <a:rPr lang="ru-RU" dirty="0" smtClean="0"/>
              <a:t> </a:t>
            </a:r>
            <a:r>
              <a:rPr lang="ru-RU" dirty="0" err="1" smtClean="0"/>
              <a:t>промислової</a:t>
            </a:r>
            <a:r>
              <a:rPr lang="ru-RU" dirty="0" smtClean="0"/>
              <a:t> </a:t>
            </a:r>
            <a:r>
              <a:rPr lang="ru-RU" dirty="0" err="1" smtClean="0"/>
              <a:t>продукції</a:t>
            </a:r>
            <a:r>
              <a:rPr lang="ru-RU" dirty="0" smtClean="0"/>
              <a:t>. </a:t>
            </a:r>
            <a:r>
              <a:rPr lang="ru-RU" dirty="0" err="1" smtClean="0"/>
              <a:t>Провідне</a:t>
            </a:r>
            <a:r>
              <a:rPr lang="ru-RU" dirty="0" smtClean="0"/>
              <a:t> </a:t>
            </a:r>
            <a:r>
              <a:rPr lang="ru-RU" dirty="0" err="1" smtClean="0"/>
              <a:t>місце</a:t>
            </a:r>
            <a:r>
              <a:rPr lang="ru-RU" dirty="0" smtClean="0"/>
              <a:t> в </a:t>
            </a:r>
            <a:r>
              <a:rPr lang="ru-RU" dirty="0" err="1" smtClean="0"/>
              <a:t>економіці</a:t>
            </a:r>
            <a:r>
              <a:rPr lang="ru-RU" dirty="0" smtClean="0"/>
              <a:t> </a:t>
            </a:r>
            <a:r>
              <a:rPr lang="ru-RU" dirty="0" err="1" smtClean="0"/>
              <a:t>займають</a:t>
            </a:r>
            <a:r>
              <a:rPr lang="ru-RU" dirty="0" smtClean="0"/>
              <a:t> </a:t>
            </a:r>
            <a:r>
              <a:rPr lang="ru-RU" dirty="0" err="1" smtClean="0"/>
              <a:t>електронно-технічна</a:t>
            </a:r>
            <a:r>
              <a:rPr lang="ru-RU" dirty="0" smtClean="0"/>
              <a:t>, </a:t>
            </a:r>
            <a:r>
              <a:rPr lang="ru-RU" dirty="0" err="1" smtClean="0"/>
              <a:t>машинобудівна</a:t>
            </a:r>
            <a:r>
              <a:rPr lang="ru-RU" dirty="0" smtClean="0"/>
              <a:t> (</a:t>
            </a:r>
            <a:r>
              <a:rPr lang="ru-RU" dirty="0" err="1" smtClean="0"/>
              <a:t>в</a:t>
            </a:r>
            <a:r>
              <a:rPr lang="ru-RU" dirty="0" smtClean="0"/>
              <a:t> тому </a:t>
            </a:r>
            <a:r>
              <a:rPr lang="ru-RU" dirty="0" err="1" smtClean="0"/>
              <a:t>числі</a:t>
            </a:r>
            <a:r>
              <a:rPr lang="ru-RU" dirty="0" smtClean="0"/>
              <a:t> </a:t>
            </a:r>
            <a:r>
              <a:rPr lang="ru-RU" dirty="0" err="1" smtClean="0"/>
              <a:t>автомобілебудування</a:t>
            </a:r>
            <a:r>
              <a:rPr lang="ru-RU" dirty="0" smtClean="0"/>
              <a:t>, </a:t>
            </a:r>
            <a:r>
              <a:rPr lang="ru-RU" dirty="0" err="1" smtClean="0"/>
              <a:t>представлене</a:t>
            </a:r>
            <a:r>
              <a:rPr lang="ru-RU" dirty="0" smtClean="0"/>
              <a:t> </a:t>
            </a:r>
            <a:r>
              <a:rPr lang="ru-RU" dirty="0" err="1" smtClean="0"/>
              <a:t>компаніями</a:t>
            </a:r>
            <a:r>
              <a:rPr lang="ru-RU" dirty="0" smtClean="0"/>
              <a:t> </a:t>
            </a:r>
            <a:r>
              <a:rPr lang="en-US" dirty="0" smtClean="0"/>
              <a:t>Volkswagen Group, BMW, Mercedes-Benz, Daimler, Opel, Porsche), </a:t>
            </a:r>
            <a:r>
              <a:rPr lang="ru-RU" dirty="0" err="1" smtClean="0"/>
              <a:t>гірнича</a:t>
            </a:r>
            <a:r>
              <a:rPr lang="ru-RU" dirty="0" smtClean="0"/>
              <a:t> (</a:t>
            </a:r>
            <a:r>
              <a:rPr lang="ru-RU" dirty="0" err="1" smtClean="0"/>
              <a:t>видобуваються</a:t>
            </a:r>
            <a:r>
              <a:rPr lang="ru-RU" dirty="0" smtClean="0"/>
              <a:t> </a:t>
            </a:r>
            <a:r>
              <a:rPr lang="ru-RU" dirty="0" err="1" smtClean="0"/>
              <a:t>вугілля</a:t>
            </a:r>
            <a:r>
              <a:rPr lang="ru-RU" dirty="0" smtClean="0"/>
              <a:t>, </a:t>
            </a:r>
            <a:r>
              <a:rPr lang="ru-RU" dirty="0" err="1" smtClean="0"/>
              <a:t>нафта</a:t>
            </a:r>
            <a:r>
              <a:rPr lang="ru-RU" dirty="0" smtClean="0"/>
              <a:t> та </a:t>
            </a:r>
            <a:r>
              <a:rPr lang="ru-RU" dirty="0" err="1" smtClean="0"/>
              <a:t>природний</a:t>
            </a:r>
            <a:r>
              <a:rPr lang="ru-RU" dirty="0" smtClean="0"/>
              <a:t> газ, </a:t>
            </a:r>
            <a:r>
              <a:rPr lang="ru-RU" dirty="0" err="1" smtClean="0"/>
              <a:t>руди</a:t>
            </a:r>
            <a:r>
              <a:rPr lang="ru-RU" dirty="0" smtClean="0"/>
              <a:t> цинку та олова, </a:t>
            </a:r>
            <a:r>
              <a:rPr lang="ru-RU" dirty="0" err="1" smtClean="0"/>
              <a:t>кам'яна</a:t>
            </a:r>
            <a:r>
              <a:rPr lang="ru-RU" dirty="0" smtClean="0"/>
              <a:t> </a:t>
            </a:r>
            <a:r>
              <a:rPr lang="ru-RU" dirty="0" err="1" smtClean="0"/>
              <a:t>сіль</a:t>
            </a:r>
            <a:r>
              <a:rPr lang="ru-RU" dirty="0" smtClean="0"/>
              <a:t>), </a:t>
            </a:r>
            <a:r>
              <a:rPr lang="ru-RU" dirty="0" err="1" smtClean="0"/>
              <a:t>металургійна</a:t>
            </a:r>
            <a:r>
              <a:rPr lang="ru-RU" dirty="0" smtClean="0"/>
              <a:t>, </a:t>
            </a:r>
            <a:r>
              <a:rPr lang="ru-RU" dirty="0" err="1" smtClean="0"/>
              <a:t>хімічна</a:t>
            </a:r>
            <a:r>
              <a:rPr lang="ru-RU" dirty="0" smtClean="0"/>
              <a:t>, </a:t>
            </a:r>
            <a:r>
              <a:rPr lang="ru-RU" dirty="0" err="1" smtClean="0"/>
              <a:t>харчова</a:t>
            </a:r>
            <a:r>
              <a:rPr lang="ru-RU" dirty="0" smtClean="0"/>
              <a:t>, </a:t>
            </a:r>
            <a:r>
              <a:rPr lang="ru-RU" dirty="0" err="1" smtClean="0"/>
              <a:t>суднобудівна</a:t>
            </a:r>
            <a:r>
              <a:rPr lang="ru-RU" dirty="0" smtClean="0"/>
              <a:t>, </a:t>
            </a:r>
            <a:r>
              <a:rPr lang="ru-RU" dirty="0" err="1" smtClean="0"/>
              <a:t>текстильна</a:t>
            </a:r>
            <a:r>
              <a:rPr lang="ru-RU" dirty="0" smtClean="0"/>
              <a:t>, </a:t>
            </a:r>
            <a:r>
              <a:rPr lang="ru-RU" dirty="0" err="1" smtClean="0"/>
              <a:t>нафтопереробна</a:t>
            </a:r>
            <a:r>
              <a:rPr lang="ru-RU" dirty="0" smtClean="0"/>
              <a:t> </a:t>
            </a:r>
            <a:r>
              <a:rPr lang="ru-RU" dirty="0" err="1" smtClean="0"/>
              <a:t>галузі</a:t>
            </a:r>
            <a:r>
              <a:rPr lang="ru-RU" dirty="0" smtClean="0"/>
              <a:t> </a:t>
            </a:r>
            <a:r>
              <a:rPr lang="ru-RU" dirty="0" err="1" smtClean="0"/>
              <a:t>промисловості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26064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Промисловість</a:t>
            </a:r>
            <a:endParaRPr lang="ru-RU" sz="3600" b="1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419646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tx1"/>
                </a:solidFill>
              </a:rPr>
              <a:t>Паливно-енергетична промисловість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>
          <a:xfrm>
            <a:off x="251520" y="620688"/>
            <a:ext cx="2567880" cy="54753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3419872" y="2105579"/>
            <a:ext cx="5554960" cy="3816424"/>
          </a:xfrm>
        </p:spPr>
        <p:txBody>
          <a:bodyPr/>
          <a:lstStyle/>
          <a:p>
            <a:r>
              <a:rPr lang="uk-UA" dirty="0" smtClean="0"/>
              <a:t>Зростає роль нафтопереробки, яка працює в портах на імпортній сировині. ТЕС  відіграють провідну роль в електроенергетиці країни – виробляють 2/3 всієї електроенергії в країні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 smtClean="0"/>
              <a:t>Значною є частка  АЕС.</a:t>
            </a:r>
            <a:endParaRPr lang="ru-RU" dirty="0"/>
          </a:p>
        </p:txBody>
      </p:sp>
      <p:pic>
        <p:nvPicPr>
          <p:cNvPr id="38914" name="Picture 2" descr="https://pp.vk.me/c636425/v636425831/51374/NKEcoJ6tWZM.jpg"/>
          <p:cNvPicPr>
            <a:picLocks noChangeAspect="1" noChangeArrowheads="1"/>
          </p:cNvPicPr>
          <p:nvPr/>
        </p:nvPicPr>
        <p:blipFill>
          <a:blip r:embed="rId2" cstate="print"/>
          <a:srcRect l="5867" r="4707"/>
          <a:stretch>
            <a:fillRect/>
          </a:stretch>
        </p:blipFill>
        <p:spPr bwMode="auto">
          <a:xfrm>
            <a:off x="251520" y="1412776"/>
            <a:ext cx="3024336" cy="450922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772400" cy="41964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Металургійна промисловість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3075069" y="1268760"/>
            <a:ext cx="5715000" cy="5403304"/>
          </a:xfrm>
        </p:spPr>
        <p:txBody>
          <a:bodyPr/>
          <a:lstStyle/>
          <a:p>
            <a:r>
              <a:rPr lang="uk-UA" dirty="0" smtClean="0"/>
              <a:t>Чорна металургія – одна з найстаріших галузей  німецької промисловості. Раніше тяжіла біля родовищ коксівного вугілля Руру. Нині працює на імпортній сировині. З кольорової металургії велику роль відіграє виплавка алюмінію. Алюмінієві заводи працюють на імпортному алюмінієвому глиноземі, як і сама кольорова металургія.</a:t>
            </a:r>
            <a:endParaRPr lang="ru-RU" dirty="0"/>
          </a:p>
        </p:txBody>
      </p:sp>
      <p:pic>
        <p:nvPicPr>
          <p:cNvPr id="39938" name="Picture 2" descr="https://pp.vk.me/c636425/v636425831/5137d/PUJJYFOnIyk.jpg"/>
          <p:cNvPicPr>
            <a:picLocks noChangeAspect="1" noChangeArrowheads="1"/>
          </p:cNvPicPr>
          <p:nvPr/>
        </p:nvPicPr>
        <p:blipFill>
          <a:blip r:embed="rId2" cstate="print"/>
          <a:srcRect t="3409" r="20455" b="4545"/>
          <a:stretch>
            <a:fillRect/>
          </a:stretch>
        </p:blipFill>
        <p:spPr bwMode="auto">
          <a:xfrm>
            <a:off x="140016" y="1124744"/>
            <a:ext cx="2956328" cy="456119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Машинобудування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23528" y="764704"/>
            <a:ext cx="2495872" cy="56886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3236686" y="1328162"/>
            <a:ext cx="5715000" cy="4987619"/>
          </a:xfrm>
        </p:spPr>
        <p:txBody>
          <a:bodyPr/>
          <a:lstStyle/>
          <a:p>
            <a:r>
              <a:rPr lang="uk-UA" dirty="0" smtClean="0"/>
              <a:t>Це найважливіша галузь німецької промисловості.  Пріоритетного розвитку набуло транспортне машинобудування. ФРН є найбільшим у Європі виробником автомобілів і посідає за </a:t>
            </a:r>
            <a:r>
              <a:rPr lang="uk-UA" dirty="0"/>
              <a:t>ц</a:t>
            </a:r>
            <a:r>
              <a:rPr lang="uk-UA" dirty="0" smtClean="0"/>
              <a:t>им </a:t>
            </a:r>
            <a:r>
              <a:rPr lang="uk-UA" dirty="0" smtClean="0"/>
              <a:t>показником 3 місце у світі. Німеччина посідає провідні позиції в Європі за виготовленням морських суден. ФРН бере участь у виробленні літаків, деталей до космічної техніки.</a:t>
            </a:r>
          </a:p>
          <a:p>
            <a:endParaRPr lang="ru-RU" dirty="0"/>
          </a:p>
        </p:txBody>
      </p:sp>
      <p:pic>
        <p:nvPicPr>
          <p:cNvPr id="40962" name="Picture 2" descr="https://pp.vk.me/c636425/v636425831/51386/PgWcbbItRTM.jpg"/>
          <p:cNvPicPr>
            <a:picLocks noChangeAspect="1" noChangeArrowheads="1"/>
          </p:cNvPicPr>
          <p:nvPr/>
        </p:nvPicPr>
        <p:blipFill>
          <a:blip r:embed="rId2" cstate="print"/>
          <a:srcRect l="12849" r="19315" b="8772"/>
          <a:stretch>
            <a:fillRect/>
          </a:stretch>
        </p:blipFill>
        <p:spPr bwMode="auto">
          <a:xfrm>
            <a:off x="323528" y="1124744"/>
            <a:ext cx="2880320" cy="51647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-315416"/>
            <a:ext cx="77724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tx1"/>
                </a:solidFill>
              </a:rPr>
              <a:t>Хімічна промисловість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23528" y="836712"/>
            <a:ext cx="2495872" cy="52592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3635896" y="1628800"/>
            <a:ext cx="5194920" cy="388843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Спеціалізується на виробництві полімерів, фармацевтичних препаратів,  фотохімії, синтезі калійних добрив. За експортом продукції хімічної промисловості Німеччина посідає перше місце в світі.</a:t>
            </a:r>
            <a:endParaRPr lang="ru-RU" sz="2800" dirty="0"/>
          </a:p>
        </p:txBody>
      </p:sp>
      <p:pic>
        <p:nvPicPr>
          <p:cNvPr id="41986" name="Picture 2" descr="https://pp.vk.me/c636425/v636425831/5136b/8Msu4rBuE1g.jpg"/>
          <p:cNvPicPr>
            <a:picLocks noChangeAspect="1" noChangeArrowheads="1"/>
          </p:cNvPicPr>
          <p:nvPr/>
        </p:nvPicPr>
        <p:blipFill>
          <a:blip r:embed="rId2" cstate="print"/>
          <a:srcRect l="7422" t="4762" r="13228"/>
          <a:stretch>
            <a:fillRect/>
          </a:stretch>
        </p:blipFill>
        <p:spPr bwMode="auto">
          <a:xfrm>
            <a:off x="179512" y="1268760"/>
            <a:ext cx="3096344" cy="495508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err="1">
                <a:solidFill>
                  <a:schemeClr val="tx1"/>
                </a:solidFill>
              </a:rPr>
              <a:t>Сільське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господарство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>
          <a:xfrm>
            <a:off x="179512" y="836712"/>
            <a:ext cx="2819400" cy="54753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sz="quarter" idx="1"/>
          </p:nvPr>
        </p:nvSpPr>
        <p:spPr>
          <a:xfrm>
            <a:off x="3635896" y="1268760"/>
            <a:ext cx="4856358" cy="4968552"/>
          </a:xfrm>
        </p:spPr>
        <p:txBody>
          <a:bodyPr>
            <a:noAutofit/>
          </a:bodyPr>
          <a:lstStyle/>
          <a:p>
            <a:r>
              <a:rPr lang="ru-RU" sz="2800" dirty="0" smtClean="0"/>
              <a:t>В аграрному </a:t>
            </a:r>
            <a:r>
              <a:rPr lang="ru-RU" sz="2800" dirty="0" err="1" smtClean="0"/>
              <a:t>секторі</a:t>
            </a:r>
            <a:r>
              <a:rPr lang="ru-RU" sz="2800" dirty="0" smtClean="0"/>
              <a:t> </a:t>
            </a:r>
            <a:r>
              <a:rPr lang="ru-RU" sz="2800" dirty="0" err="1" smtClean="0"/>
              <a:t>країни</a:t>
            </a:r>
            <a:r>
              <a:rPr lang="ru-RU" sz="2800" dirty="0" smtClean="0"/>
              <a:t> </a:t>
            </a:r>
            <a:r>
              <a:rPr lang="ru-RU" sz="2800" dirty="0" err="1" smtClean="0"/>
              <a:t>налічується</a:t>
            </a:r>
            <a:r>
              <a:rPr lang="ru-RU" sz="2800" dirty="0" smtClean="0"/>
              <a:t> </a:t>
            </a:r>
            <a:r>
              <a:rPr lang="ru-RU" sz="2800" dirty="0" err="1" smtClean="0"/>
              <a:t>близько</a:t>
            </a:r>
            <a:r>
              <a:rPr lang="ru-RU" sz="2800" dirty="0" smtClean="0"/>
              <a:t> 500 тис. </a:t>
            </a:r>
            <a:r>
              <a:rPr lang="ru-RU" sz="2800" dirty="0" err="1" smtClean="0"/>
              <a:t>Фермерських</a:t>
            </a:r>
            <a:r>
              <a:rPr lang="ru-RU" sz="2800" dirty="0" smtClean="0"/>
              <a:t> </a:t>
            </a:r>
            <a:r>
              <a:rPr lang="ru-RU" sz="2800" dirty="0" err="1" smtClean="0"/>
              <a:t>господарств</a:t>
            </a:r>
            <a:r>
              <a:rPr lang="ru-RU" sz="2800" dirty="0" smtClean="0"/>
              <a:t>, де </a:t>
            </a:r>
            <a:r>
              <a:rPr lang="ru-RU" sz="2800" dirty="0" err="1" smtClean="0"/>
              <a:t>зайняті</a:t>
            </a:r>
            <a:r>
              <a:rPr lang="ru-RU" sz="2800" dirty="0" smtClean="0"/>
              <a:t> </a:t>
            </a:r>
            <a:r>
              <a:rPr lang="ru-RU" sz="2800" dirty="0" smtClean="0"/>
              <a:t>1,3 </a:t>
            </a:r>
            <a:r>
              <a:rPr lang="ru-RU" sz="2800" dirty="0" err="1" smtClean="0"/>
              <a:t>млн.чоловік</a:t>
            </a:r>
            <a:r>
              <a:rPr lang="ru-RU" sz="2800" dirty="0" smtClean="0"/>
              <a:t>. Через </a:t>
            </a:r>
            <a:r>
              <a:rPr lang="ru-RU" sz="2800" dirty="0" err="1" smtClean="0"/>
              <a:t>кліматичні</a:t>
            </a:r>
            <a:r>
              <a:rPr lang="ru-RU" sz="2800" dirty="0" smtClean="0"/>
              <a:t> причини у </a:t>
            </a:r>
            <a:r>
              <a:rPr lang="ru-RU" sz="2800" dirty="0" err="1" smtClean="0"/>
              <a:t>галузевій</a:t>
            </a:r>
            <a:r>
              <a:rPr lang="ru-RU" sz="2800" dirty="0" smtClean="0"/>
              <a:t> </a:t>
            </a:r>
            <a:r>
              <a:rPr lang="ru-RU" sz="2800" dirty="0" err="1" smtClean="0"/>
              <a:t>структурі</a:t>
            </a:r>
            <a:r>
              <a:rPr lang="ru-RU" sz="2800" dirty="0" smtClean="0"/>
              <a:t> </a:t>
            </a:r>
            <a:r>
              <a:rPr lang="ru-RU" sz="2800" dirty="0" err="1" smtClean="0"/>
              <a:t>сільського</a:t>
            </a:r>
            <a:r>
              <a:rPr lang="ru-RU" sz="2800" dirty="0" smtClean="0"/>
              <a:t> </a:t>
            </a:r>
            <a:r>
              <a:rPr lang="ru-RU" sz="2800" dirty="0" err="1" smtClean="0"/>
              <a:t>господарства</a:t>
            </a:r>
            <a:r>
              <a:rPr lang="ru-RU" sz="2800" dirty="0" smtClean="0"/>
              <a:t> </a:t>
            </a:r>
            <a:r>
              <a:rPr lang="ru-RU" sz="2800" dirty="0" err="1" smtClean="0"/>
              <a:t>Німеччини</a:t>
            </a:r>
            <a:r>
              <a:rPr lang="ru-RU" sz="2800" dirty="0" smtClean="0"/>
              <a:t> </a:t>
            </a:r>
            <a:r>
              <a:rPr lang="ru-RU" sz="2800" dirty="0" err="1" smtClean="0"/>
              <a:t>тваринництво</a:t>
            </a:r>
            <a:r>
              <a:rPr lang="ru-RU" sz="2800" dirty="0" smtClean="0"/>
              <a:t> </a:t>
            </a:r>
            <a:r>
              <a:rPr lang="ru-RU" sz="2800" dirty="0" err="1" smtClean="0"/>
              <a:t>переважає</a:t>
            </a:r>
            <a:r>
              <a:rPr lang="ru-RU" sz="2800" dirty="0" smtClean="0"/>
              <a:t> над </a:t>
            </a:r>
            <a:r>
              <a:rPr lang="ru-RU" sz="2800" dirty="0" err="1" smtClean="0"/>
              <a:t>рослинництвом</a:t>
            </a:r>
            <a:r>
              <a:rPr lang="ru-RU" sz="2800" dirty="0" smtClean="0"/>
              <a:t>. </a:t>
            </a:r>
            <a:endParaRPr lang="ru-RU" sz="3200" b="1" dirty="0" smtClean="0"/>
          </a:p>
        </p:txBody>
      </p:sp>
      <p:pic>
        <p:nvPicPr>
          <p:cNvPr id="11266" name="Picture 2" descr="http://st.depositphotos.com/1477006/4941/i/950/depositphotos_49417203-Agriculture-coll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3240360" cy="324036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ьтат пошуку зображень за запитом &quot;сільське господарство великобританії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548680"/>
            <a:ext cx="3888432" cy="291632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1143000"/>
          </a:xfrm>
        </p:spPr>
        <p:txBody>
          <a:bodyPr/>
          <a:lstStyle/>
          <a:p>
            <a:r>
              <a:rPr lang="ru-RU" b="1" dirty="0" err="1" smtClean="0">
                <a:solidFill>
                  <a:schemeClr val="tx1"/>
                </a:solidFill>
              </a:rPr>
              <a:t>Тваринництво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268760"/>
            <a:ext cx="4139952" cy="4211960"/>
          </a:xfrm>
        </p:spPr>
        <p:txBody>
          <a:bodyPr>
            <a:noAutofit/>
          </a:bodyPr>
          <a:lstStyle/>
          <a:p>
            <a:r>
              <a:rPr lang="ru-RU" sz="2400" dirty="0" smtClean="0"/>
              <a:t>У </a:t>
            </a:r>
            <a:r>
              <a:rPr lang="ru-RU" sz="2400" dirty="0" err="1" smtClean="0"/>
              <a:t>структурі</a:t>
            </a:r>
            <a:r>
              <a:rPr lang="ru-RU" sz="2400" dirty="0" smtClean="0"/>
              <a:t> </a:t>
            </a:r>
            <a:r>
              <a:rPr lang="ru-RU" sz="2400" dirty="0" err="1" smtClean="0"/>
              <a:t>тваринництва</a:t>
            </a:r>
            <a:r>
              <a:rPr lang="ru-RU" sz="2400" dirty="0" smtClean="0"/>
              <a:t> </a:t>
            </a:r>
            <a:r>
              <a:rPr lang="ru-RU" sz="2400" dirty="0" err="1" smtClean="0"/>
              <a:t>різко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виділяється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скотарство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свинарство</a:t>
            </a:r>
            <a:r>
              <a:rPr lang="ru-RU" sz="2400" dirty="0" smtClean="0"/>
              <a:t>. При </a:t>
            </a:r>
            <a:r>
              <a:rPr lang="ru-RU" sz="2400" dirty="0" err="1" smtClean="0"/>
              <a:t>повсюдному</a:t>
            </a:r>
            <a:r>
              <a:rPr lang="ru-RU" sz="2400" dirty="0" smtClean="0"/>
              <a:t> </a:t>
            </a:r>
            <a:r>
              <a:rPr lang="ru-RU" sz="2400" dirty="0" err="1" smtClean="0"/>
              <a:t>поширенні</a:t>
            </a:r>
            <a:r>
              <a:rPr lang="ru-RU" sz="2400" dirty="0" smtClean="0"/>
              <a:t> </a:t>
            </a:r>
            <a:r>
              <a:rPr lang="ru-RU" sz="2400" dirty="0" err="1" smtClean="0"/>
              <a:t>великої</a:t>
            </a:r>
            <a:r>
              <a:rPr lang="ru-RU" sz="2400" dirty="0" smtClean="0"/>
              <a:t> </a:t>
            </a:r>
            <a:r>
              <a:rPr lang="ru-RU" sz="2400" dirty="0" err="1" smtClean="0"/>
              <a:t>рогатої</a:t>
            </a:r>
            <a:r>
              <a:rPr lang="ru-RU" sz="2400" dirty="0" smtClean="0"/>
              <a:t> </a:t>
            </a:r>
            <a:r>
              <a:rPr lang="ru-RU" sz="2400" dirty="0" err="1" smtClean="0"/>
              <a:t>худоби</a:t>
            </a:r>
            <a:r>
              <a:rPr lang="ru-RU" sz="2400" dirty="0" smtClean="0"/>
              <a:t> </a:t>
            </a:r>
            <a:r>
              <a:rPr lang="ru-RU" sz="2400" dirty="0" err="1" smtClean="0"/>
              <a:t>середня</a:t>
            </a:r>
            <a:r>
              <a:rPr lang="ru-RU" sz="2400" dirty="0" smtClean="0"/>
              <a:t> </a:t>
            </a:r>
            <a:r>
              <a:rPr lang="ru-RU" sz="2400" dirty="0" err="1" smtClean="0"/>
              <a:t>щільність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поголів’я</a:t>
            </a:r>
            <a:r>
              <a:rPr lang="ru-RU" sz="2400" dirty="0" smtClean="0"/>
              <a:t> особливо велика на </a:t>
            </a:r>
            <a:r>
              <a:rPr lang="ru-RU" sz="2400" dirty="0" err="1" smtClean="0"/>
              <a:t>півдні</a:t>
            </a:r>
            <a:r>
              <a:rPr lang="ru-RU" sz="2400" dirty="0" smtClean="0"/>
              <a:t> </a:t>
            </a:r>
            <a:r>
              <a:rPr lang="ru-RU" sz="2400" dirty="0" err="1" smtClean="0"/>
              <a:t>країни</a:t>
            </a:r>
            <a:r>
              <a:rPr lang="ru-RU" sz="2400" dirty="0" smtClean="0"/>
              <a:t>, свиней – на </a:t>
            </a:r>
            <a:r>
              <a:rPr lang="ru-RU" sz="2400" dirty="0" err="1" smtClean="0"/>
              <a:t>півночі</a:t>
            </a:r>
            <a:r>
              <a:rPr lang="ru-RU" sz="2400" dirty="0" smtClean="0"/>
              <a:t>. </a:t>
            </a:r>
            <a:r>
              <a:rPr lang="ru-RU" sz="2400" dirty="0" err="1" smtClean="0"/>
              <a:t>Тваринництво</a:t>
            </a:r>
            <a:r>
              <a:rPr lang="ru-RU" sz="2400" dirty="0" smtClean="0"/>
              <a:t> </a:t>
            </a:r>
            <a:r>
              <a:rPr lang="ru-RU" sz="2400" dirty="0" err="1" smtClean="0"/>
              <a:t>дає</a:t>
            </a:r>
            <a:r>
              <a:rPr lang="ru-RU" sz="2400" dirty="0" smtClean="0"/>
              <a:t> 80% </a:t>
            </a:r>
            <a:r>
              <a:rPr lang="ru-RU" sz="2400" dirty="0" err="1" smtClean="0"/>
              <a:t>продукції</a:t>
            </a:r>
            <a:r>
              <a:rPr lang="ru-RU" sz="2400" dirty="0" smtClean="0"/>
              <a:t> </a:t>
            </a:r>
            <a:r>
              <a:rPr lang="ru-RU" sz="2400" dirty="0" err="1" smtClean="0"/>
              <a:t>всього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сільського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господарства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8194" name="Picture 2" descr="https://im1-tub-ua.yandex.net/i?id=2d15565baa8a4cdfe67e1713531def72&amp;n=33&amp;h=215&amp;w=3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4075" y="3789040"/>
            <a:ext cx="3920413" cy="24937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hecke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5636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Рослинництво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914400" y="1052736"/>
            <a:ext cx="1905000" cy="504326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971800" y="1052736"/>
            <a:ext cx="5715000" cy="5043264"/>
          </a:xfrm>
        </p:spPr>
        <p:txBody>
          <a:bodyPr>
            <a:normAutofit fontScale="92500"/>
          </a:bodyPr>
          <a:lstStyle/>
          <a:p>
            <a:pPr fontAlgn="base"/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рослинницьких</a:t>
            </a:r>
            <a:r>
              <a:rPr lang="ru-RU" dirty="0" smtClean="0"/>
              <a:t> культур (без </a:t>
            </a:r>
            <a:r>
              <a:rPr lang="ru-RU" dirty="0" err="1" smtClean="0"/>
              <a:t>урахування</a:t>
            </a:r>
            <a:r>
              <a:rPr lang="ru-RU" dirty="0" smtClean="0"/>
              <a:t> </a:t>
            </a:r>
            <a:r>
              <a:rPr lang="ru-RU" dirty="0" err="1" smtClean="0"/>
              <a:t>кормових</a:t>
            </a:r>
            <a:r>
              <a:rPr lang="ru-RU" dirty="0" smtClean="0"/>
              <a:t>) </a:t>
            </a:r>
            <a:r>
              <a:rPr lang="ru-RU" dirty="0" err="1" smtClean="0"/>
              <a:t>виділяється</a:t>
            </a:r>
            <a:r>
              <a:rPr lang="ru-RU" dirty="0" smtClean="0"/>
              <a:t> </a:t>
            </a:r>
            <a:r>
              <a:rPr lang="ru-RU" dirty="0" err="1" smtClean="0"/>
              <a:t>пшениця</a:t>
            </a:r>
            <a:r>
              <a:rPr lang="ru-RU" dirty="0" smtClean="0"/>
              <a:t>, жито, </a:t>
            </a:r>
            <a:r>
              <a:rPr lang="ru-RU" dirty="0" err="1" smtClean="0"/>
              <a:t>ячмінь</a:t>
            </a:r>
            <a:r>
              <a:rPr lang="ru-RU" dirty="0" smtClean="0"/>
              <a:t>, </a:t>
            </a:r>
            <a:r>
              <a:rPr lang="ru-RU" dirty="0" err="1" smtClean="0"/>
              <a:t>картопля</a:t>
            </a:r>
            <a:r>
              <a:rPr lang="ru-RU" dirty="0" smtClean="0"/>
              <a:t>, а </a:t>
            </a:r>
            <a:r>
              <a:rPr lang="ru-RU" dirty="0" err="1" smtClean="0"/>
              <a:t>також</a:t>
            </a:r>
            <a:r>
              <a:rPr lang="ru-RU" dirty="0" smtClean="0"/>
              <a:t> овес, </a:t>
            </a:r>
            <a:r>
              <a:rPr lang="ru-RU" dirty="0" err="1" smtClean="0"/>
              <a:t>бобові</a:t>
            </a:r>
            <a:r>
              <a:rPr lang="ru-RU" dirty="0" smtClean="0"/>
              <a:t> і </a:t>
            </a:r>
            <a:r>
              <a:rPr lang="ru-RU" dirty="0" err="1" smtClean="0"/>
              <a:t>цукровий</a:t>
            </a:r>
            <a:r>
              <a:rPr lang="ru-RU" dirty="0" smtClean="0"/>
              <a:t> </a:t>
            </a:r>
            <a:r>
              <a:rPr lang="ru-RU" dirty="0" err="1" smtClean="0"/>
              <a:t>буряк</a:t>
            </a:r>
            <a:r>
              <a:rPr lang="ru-RU" dirty="0" smtClean="0"/>
              <a:t>. </a:t>
            </a:r>
            <a:r>
              <a:rPr lang="ru-RU" dirty="0" smtClean="0"/>
              <a:t>В </a:t>
            </a:r>
            <a:r>
              <a:rPr lang="ru-RU" dirty="0" err="1" smtClean="0"/>
              <a:t>цілому</a:t>
            </a:r>
            <a:r>
              <a:rPr lang="ru-RU" dirty="0" smtClean="0"/>
              <a:t> в </a:t>
            </a:r>
            <a:r>
              <a:rPr lang="ru-RU" dirty="0" err="1" smtClean="0"/>
              <a:t>територіальному</a:t>
            </a:r>
            <a:r>
              <a:rPr lang="ru-RU" dirty="0" smtClean="0"/>
              <a:t> </a:t>
            </a:r>
            <a:r>
              <a:rPr lang="ru-RU" dirty="0" err="1" smtClean="0"/>
              <a:t>розподілі</a:t>
            </a:r>
            <a:r>
              <a:rPr lang="ru-RU" dirty="0" smtClean="0"/>
              <a:t> </a:t>
            </a:r>
            <a:r>
              <a:rPr lang="ru-RU" dirty="0" err="1" smtClean="0"/>
              <a:t>вирощуваних</a:t>
            </a:r>
            <a:r>
              <a:rPr lang="ru-RU" dirty="0" smtClean="0"/>
              <a:t> </a:t>
            </a:r>
            <a:r>
              <a:rPr lang="ru-RU" dirty="0" err="1" smtClean="0"/>
              <a:t>рослин</a:t>
            </a:r>
            <a:r>
              <a:rPr lang="ru-RU" dirty="0" smtClean="0"/>
              <a:t> </a:t>
            </a:r>
            <a:r>
              <a:rPr lang="ru-RU" dirty="0" err="1" smtClean="0"/>
              <a:t>вирішальну</a:t>
            </a:r>
            <a:r>
              <a:rPr lang="ru-RU" dirty="0" smtClean="0"/>
              <a:t> роль </a:t>
            </a:r>
            <a:r>
              <a:rPr lang="ru-RU" dirty="0" err="1" smtClean="0"/>
              <a:t>відіграють</a:t>
            </a:r>
            <a:r>
              <a:rPr lang="ru-RU" dirty="0" smtClean="0"/>
              <a:t> </a:t>
            </a:r>
            <a:r>
              <a:rPr lang="ru-RU" dirty="0" err="1" smtClean="0"/>
              <a:t>природні</a:t>
            </a:r>
            <a:r>
              <a:rPr lang="ru-RU" dirty="0" smtClean="0"/>
              <a:t> </a:t>
            </a:r>
            <a:r>
              <a:rPr lang="ru-RU" dirty="0" err="1" smtClean="0"/>
              <a:t>умови</a:t>
            </a:r>
            <a:r>
              <a:rPr lang="ru-RU" dirty="0" smtClean="0"/>
              <a:t> (</a:t>
            </a:r>
            <a:r>
              <a:rPr lang="ru-RU" dirty="0" err="1" smtClean="0"/>
              <a:t>поєднання</a:t>
            </a:r>
            <a:r>
              <a:rPr lang="ru-RU" dirty="0" smtClean="0"/>
              <a:t> </a:t>
            </a:r>
            <a:r>
              <a:rPr lang="ru-RU" dirty="0" err="1" smtClean="0"/>
              <a:t>теплових</a:t>
            </a:r>
            <a:r>
              <a:rPr lang="ru-RU" dirty="0" smtClean="0"/>
              <a:t> </a:t>
            </a:r>
            <a:r>
              <a:rPr lang="ru-RU" dirty="0" err="1" smtClean="0"/>
              <a:t>ресурсів</a:t>
            </a:r>
            <a:r>
              <a:rPr lang="ru-RU" dirty="0" smtClean="0"/>
              <a:t>, </a:t>
            </a:r>
            <a:r>
              <a:rPr lang="ru-RU" dirty="0" err="1" smtClean="0"/>
              <a:t>вологи</a:t>
            </a:r>
            <a:r>
              <a:rPr lang="ru-RU" dirty="0" smtClean="0"/>
              <a:t> і </a:t>
            </a:r>
            <a:r>
              <a:rPr lang="ru-RU" dirty="0" err="1" smtClean="0"/>
              <a:t>грунтів</a:t>
            </a:r>
            <a:r>
              <a:rPr lang="ru-RU" dirty="0" smtClean="0"/>
              <a:t>), </a:t>
            </a:r>
            <a:r>
              <a:rPr lang="ru-RU" dirty="0" err="1" smtClean="0"/>
              <a:t>галузей</a:t>
            </a:r>
            <a:r>
              <a:rPr lang="ru-RU" dirty="0" smtClean="0"/>
              <a:t> </a:t>
            </a:r>
            <a:r>
              <a:rPr lang="ru-RU" dirty="0" err="1" smtClean="0"/>
              <a:t>тваринництва</a:t>
            </a:r>
            <a:r>
              <a:rPr lang="ru-RU" dirty="0" smtClean="0"/>
              <a:t> – </a:t>
            </a:r>
            <a:r>
              <a:rPr lang="ru-RU" dirty="0" err="1" smtClean="0"/>
              <a:t>наявність</a:t>
            </a:r>
            <a:r>
              <a:rPr lang="ru-RU" dirty="0" smtClean="0"/>
              <a:t> </a:t>
            </a:r>
            <a:r>
              <a:rPr lang="ru-RU" dirty="0" err="1" smtClean="0"/>
              <a:t>необхідних</a:t>
            </a:r>
            <a:r>
              <a:rPr lang="ru-RU" dirty="0" smtClean="0"/>
              <a:t> </a:t>
            </a:r>
            <a:r>
              <a:rPr lang="ru-RU" dirty="0" err="1" smtClean="0"/>
              <a:t>кормів</a:t>
            </a:r>
            <a:r>
              <a:rPr lang="ru-RU" dirty="0" smtClean="0"/>
              <a:t>.</a:t>
            </a:r>
          </a:p>
          <a:p>
            <a:r>
              <a:rPr lang="uk-UA" dirty="0" smtClean="0"/>
              <a:t>Німеччина забезпечує себе пшеницею на 80%, цукром на 75%...</a:t>
            </a:r>
            <a:endParaRPr lang="ru-RU" dirty="0"/>
          </a:p>
        </p:txBody>
      </p:sp>
      <p:pic>
        <p:nvPicPr>
          <p:cNvPr id="9218" name="Picture 2" descr="http://ukrapk.com/abton/spaw2/uploads/images/adw/23356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2808312" cy="1878059"/>
          </a:xfrm>
          <a:prstGeom prst="rect">
            <a:avLst/>
          </a:prstGeom>
          <a:noFill/>
        </p:spPr>
      </p:pic>
      <p:pic>
        <p:nvPicPr>
          <p:cNvPr id="9220" name="Picture 4" descr="https://im2-tub-ua.yandex.net/i?id=b773f6be2248822549b393d4a9548baa&amp;n=33&amp;h=215&amp;w=2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87" y="3789040"/>
            <a:ext cx="2808312" cy="22931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gcy;&amp;iecy;&amp;rcy;&amp;bcy; &amp;vcy;&amp;iecy;&amp;lcy;&amp;icy;&amp;kcy;&amp;ocy;&amp;bcy;&amp;rcy;&amp;icy;&amp;tcy;&amp;acy;&amp;ncy;&amp;icy;&amp;icy;&quot;"/>
          <p:cNvSpPr>
            <a:spLocks noChangeAspect="1" noChangeArrowheads="1"/>
          </p:cNvSpPr>
          <p:nvPr/>
        </p:nvSpPr>
        <p:spPr bwMode="auto">
          <a:xfrm>
            <a:off x="155575" y="-2803525"/>
            <a:ext cx="6248400" cy="5848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gcy;&amp;iecy;&amp;rcy;&amp;bcy; &amp;vcy;&amp;iecy;&amp;lcy;&amp;icy;&amp;kcy;&amp;ocy;&amp;bcy;&amp;rcy;&amp;icy;&amp;tcy;&amp;acy;&amp;ncy;&amp;icy;&amp;icy;&quot;"/>
          <p:cNvSpPr>
            <a:spLocks noChangeAspect="1" noChangeArrowheads="1"/>
          </p:cNvSpPr>
          <p:nvPr/>
        </p:nvSpPr>
        <p:spPr bwMode="auto">
          <a:xfrm>
            <a:off x="155575" y="-2803525"/>
            <a:ext cx="6248400" cy="5848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gcy;&amp;iecy;&amp;rcy;&amp;bcy; &amp;vcy;&amp;iecy;&amp;lcy;&amp;icy;&amp;kcy;&amp;ocy;&amp;bcy;&amp;rcy;&amp;icy;&amp;tcy;&amp;acy;&amp;ncy;&amp;icy;&amp;icy;&quot;"/>
          <p:cNvSpPr>
            <a:spLocks noChangeAspect="1" noChangeArrowheads="1"/>
          </p:cNvSpPr>
          <p:nvPr/>
        </p:nvSpPr>
        <p:spPr bwMode="auto">
          <a:xfrm>
            <a:off x="155575" y="-2803525"/>
            <a:ext cx="6248400" cy="5848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gcy;&amp;iecy;&amp;rcy;&amp;bcy; &amp;vcy;&amp;iecy;&amp;lcy;&amp;icy;&amp;kcy;&amp;ocy;&amp;bcy;&amp;rcy;&amp;icy;&amp;tcy;&amp;acy;&amp;ncy;&amp;icy;&amp;icy;&quot;"/>
          <p:cNvSpPr>
            <a:spLocks noChangeAspect="1" noChangeArrowheads="1"/>
          </p:cNvSpPr>
          <p:nvPr/>
        </p:nvSpPr>
        <p:spPr bwMode="auto">
          <a:xfrm>
            <a:off x="155575" y="-2803525"/>
            <a:ext cx="6248400" cy="5848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6" name="AutoShape 1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gcy;&amp;iecy;&amp;rcy;&amp;bcy; &amp;vcy;&amp;iecy;&amp;lcy;&amp;icy;&amp;kcy;&amp;ocy;&amp;bcy;&amp;rcy;&amp;icy;&amp;tcy;&amp;acy;&amp;ncy;&amp;icy;&amp;icy;&quot;"/>
          <p:cNvSpPr>
            <a:spLocks noChangeAspect="1" noChangeArrowheads="1"/>
          </p:cNvSpPr>
          <p:nvPr/>
        </p:nvSpPr>
        <p:spPr bwMode="auto">
          <a:xfrm>
            <a:off x="155575" y="-2803525"/>
            <a:ext cx="6248400" cy="5848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8" name="AutoShape 14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gcy;&amp;iecy;&amp;rcy;&amp;bcy; &amp;vcy;&amp;iecy;&amp;lcy;&amp;icy;&amp;kcy;&amp;ocy;&amp;bcy;&amp;rcy;&amp;icy;&amp;tcy;&amp;acy;&amp;ncy;&amp;icy;&amp;icy;&quot;"/>
          <p:cNvSpPr>
            <a:spLocks noChangeAspect="1" noChangeArrowheads="1"/>
          </p:cNvSpPr>
          <p:nvPr/>
        </p:nvSpPr>
        <p:spPr bwMode="auto">
          <a:xfrm>
            <a:off x="155575" y="-2803525"/>
            <a:ext cx="6248400" cy="5848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0" name="AutoShape 16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gcy;&amp;iecy;&amp;rcy;&amp;bcy; &amp;vcy;&amp;iecy;&amp;lcy;&amp;icy;&amp;kcy;&amp;ocy;&amp;bcy;&amp;rcy;&amp;icy;&amp;tcy;&amp;acy;&amp;ncy;&amp;icy;&amp;icy;&quot;"/>
          <p:cNvSpPr>
            <a:spLocks noChangeAspect="1" noChangeArrowheads="1"/>
          </p:cNvSpPr>
          <p:nvPr/>
        </p:nvSpPr>
        <p:spPr bwMode="auto">
          <a:xfrm>
            <a:off x="155575" y="-2803525"/>
            <a:ext cx="6248400" cy="5848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2" name="AutoShape 18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gcy;&amp;iecy;&amp;rcy;&amp;bcy; &amp;vcy;&amp;iecy;&amp;lcy;&amp;icy;&amp;kcy;&amp;ocy;&amp;bcy;&amp;rcy;&amp;icy;&amp;tcy;&amp;acy;&amp;ncy;&amp;icy;&amp;icy;&quot;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55576" y="260648"/>
            <a:ext cx="777240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uk-UA" sz="4800" b="1" dirty="0" smtClean="0"/>
              <a:t>Прапор і герб країни</a:t>
            </a:r>
            <a:endParaRPr lang="ru-RU" sz="4800" b="1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34064" cy="450148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1506" name="Picture 2" descr="http://www.chernihiv-oblast.gov.ua/media/upload/9571632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5120568" cy="2880320"/>
          </a:xfrm>
          <a:prstGeom prst="rect">
            <a:avLst/>
          </a:prstGeom>
          <a:noFill/>
        </p:spPr>
      </p:pic>
      <p:pic>
        <p:nvPicPr>
          <p:cNvPr id="21508" name="Picture 4" descr="http://www.behas.ru/images/stories/Inostrancy/Germany/germ_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556792"/>
            <a:ext cx="2952328" cy="386073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41964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971800" y="764704"/>
            <a:ext cx="5992688" cy="6093296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ru-RU" dirty="0" smtClean="0"/>
              <a:t>У ФРН </a:t>
            </a:r>
            <a:r>
              <a:rPr lang="ru-RU" dirty="0" err="1" smtClean="0"/>
              <a:t>розвинуті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види</a:t>
            </a:r>
            <a:r>
              <a:rPr lang="ru-RU" dirty="0" smtClean="0"/>
              <a:t> транспорту, </a:t>
            </a:r>
            <a:r>
              <a:rPr lang="ru-RU" dirty="0" err="1" smtClean="0"/>
              <a:t>але</a:t>
            </a:r>
            <a:r>
              <a:rPr lang="ru-RU" dirty="0" smtClean="0"/>
              <a:t> </a:t>
            </a:r>
            <a:r>
              <a:rPr lang="ru-RU" dirty="0" err="1" smtClean="0"/>
              <a:t>провідна</a:t>
            </a:r>
            <a:r>
              <a:rPr lang="ru-RU" dirty="0" smtClean="0"/>
              <a:t> роль у </a:t>
            </a:r>
            <a:r>
              <a:rPr lang="ru-RU" dirty="0" err="1" smtClean="0"/>
              <a:t>перевезенні</a:t>
            </a:r>
            <a:r>
              <a:rPr lang="ru-RU" dirty="0" smtClean="0"/>
              <a:t> </a:t>
            </a:r>
            <a:r>
              <a:rPr lang="ru-RU" dirty="0" err="1" smtClean="0"/>
              <a:t>пасажирів</a:t>
            </a:r>
            <a:r>
              <a:rPr lang="ru-RU" dirty="0" smtClean="0"/>
              <a:t> та </a:t>
            </a:r>
            <a:r>
              <a:rPr lang="ru-RU" dirty="0" err="1" smtClean="0"/>
              <a:t>вантажів</a:t>
            </a:r>
            <a:r>
              <a:rPr lang="ru-RU" dirty="0" smtClean="0"/>
              <a:t> </a:t>
            </a:r>
            <a:r>
              <a:rPr lang="ru-RU" dirty="0" err="1" smtClean="0"/>
              <a:t>належить</a:t>
            </a:r>
            <a:r>
              <a:rPr lang="ru-RU" dirty="0" smtClean="0"/>
              <a:t> </a:t>
            </a:r>
            <a:r>
              <a:rPr lang="ru-RU" dirty="0" err="1" smtClean="0"/>
              <a:t>автомобільному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залізничному</a:t>
            </a:r>
            <a:r>
              <a:rPr lang="ru-RU" dirty="0" smtClean="0"/>
              <a:t> транспорту.  Основу </a:t>
            </a:r>
            <a:r>
              <a:rPr lang="ru-RU" dirty="0" err="1" smtClean="0"/>
              <a:t>транспортної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складають</a:t>
            </a:r>
            <a:r>
              <a:rPr lang="ru-RU" dirty="0" smtClean="0"/>
              <a:t> </a:t>
            </a:r>
            <a:r>
              <a:rPr lang="ru-RU" dirty="0" err="1" smtClean="0"/>
              <a:t>залізниці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перевозять</a:t>
            </a:r>
            <a:r>
              <a:rPr lang="ru-RU" dirty="0" smtClean="0"/>
              <a:t> на </a:t>
            </a:r>
            <a:r>
              <a:rPr lang="ru-RU" dirty="0" err="1" smtClean="0"/>
              <a:t>рік</a:t>
            </a:r>
            <a:r>
              <a:rPr lang="ru-RU" dirty="0" smtClean="0"/>
              <a:t> </a:t>
            </a:r>
            <a:r>
              <a:rPr lang="ru-RU" dirty="0" err="1" smtClean="0"/>
              <a:t>близько</a:t>
            </a:r>
            <a:r>
              <a:rPr lang="ru-RU" dirty="0" smtClean="0"/>
              <a:t> 2 млрд </a:t>
            </a:r>
            <a:r>
              <a:rPr lang="ru-RU" dirty="0" err="1" smtClean="0"/>
              <a:t>пасажирів</a:t>
            </a:r>
            <a:r>
              <a:rPr lang="ru-RU" dirty="0" smtClean="0"/>
              <a:t>. </a:t>
            </a:r>
            <a:endParaRPr lang="ru-RU" dirty="0" smtClean="0"/>
          </a:p>
          <a:p>
            <a:pPr fontAlgn="base"/>
            <a:r>
              <a:rPr lang="ru-RU" dirty="0" smtClean="0"/>
              <a:t>На </a:t>
            </a:r>
            <a:r>
              <a:rPr lang="ru-RU" dirty="0" smtClean="0"/>
              <a:t>початок 2003 року у ФРН 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зареєстровано</a:t>
            </a:r>
            <a:r>
              <a:rPr lang="ru-RU" dirty="0" smtClean="0"/>
              <a:t> 53 млн </a:t>
            </a:r>
            <a:r>
              <a:rPr lang="ru-RU" dirty="0" err="1" smtClean="0"/>
              <a:t>автомобілів</a:t>
            </a:r>
            <a:r>
              <a:rPr lang="ru-RU" dirty="0" smtClean="0"/>
              <a:t> (у тому </a:t>
            </a:r>
            <a:r>
              <a:rPr lang="ru-RU" dirty="0" err="1" smtClean="0"/>
              <a:t>числі</a:t>
            </a:r>
            <a:r>
              <a:rPr lang="ru-RU" dirty="0" smtClean="0"/>
              <a:t> </a:t>
            </a:r>
            <a:r>
              <a:rPr lang="ru-RU" dirty="0" err="1" smtClean="0"/>
              <a:t>легкових</a:t>
            </a:r>
            <a:r>
              <a:rPr lang="ru-RU" dirty="0" smtClean="0"/>
              <a:t> 45 млн). Автодороги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класів</a:t>
            </a:r>
            <a:r>
              <a:rPr lang="ru-RU" dirty="0" smtClean="0"/>
              <a:t> </a:t>
            </a:r>
            <a:r>
              <a:rPr lang="ru-RU" dirty="0" err="1" smtClean="0"/>
              <a:t>складають</a:t>
            </a:r>
            <a:r>
              <a:rPr lang="ru-RU" dirty="0" smtClean="0"/>
              <a:t> </a:t>
            </a:r>
            <a:r>
              <a:rPr lang="ru-RU" dirty="0" err="1" smtClean="0"/>
              <a:t>понад</a:t>
            </a:r>
            <a:r>
              <a:rPr lang="ru-RU" dirty="0" smtClean="0"/>
              <a:t> 230 тис. км., </a:t>
            </a:r>
            <a:r>
              <a:rPr lang="ru-RU" dirty="0" err="1" smtClean="0"/>
              <a:t>Автобани</a:t>
            </a:r>
            <a:r>
              <a:rPr lang="ru-RU" dirty="0" smtClean="0"/>
              <a:t> - </a:t>
            </a:r>
            <a:r>
              <a:rPr lang="ru-RU" dirty="0" err="1" smtClean="0"/>
              <a:t>близько</a:t>
            </a:r>
            <a:r>
              <a:rPr lang="ru-RU" dirty="0" smtClean="0"/>
              <a:t> 12 тис. км. </a:t>
            </a:r>
            <a:r>
              <a:rPr lang="ru-RU" dirty="0" err="1" smtClean="0"/>
              <a:t>Німеччина</a:t>
            </a:r>
            <a:r>
              <a:rPr lang="ru-RU" dirty="0" smtClean="0"/>
              <a:t> 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найбільшу</a:t>
            </a:r>
            <a:r>
              <a:rPr lang="ru-RU" dirty="0" smtClean="0"/>
              <a:t> мережу </a:t>
            </a:r>
            <a:r>
              <a:rPr lang="ru-RU" dirty="0" err="1" smtClean="0"/>
              <a:t>автомагістралей</a:t>
            </a:r>
            <a:r>
              <a:rPr lang="ru-RU" dirty="0" smtClean="0"/>
              <a:t> у </a:t>
            </a:r>
            <a:r>
              <a:rPr lang="ru-RU" dirty="0" err="1" smtClean="0"/>
              <a:t>світі</a:t>
            </a:r>
            <a:r>
              <a:rPr lang="ru-RU" dirty="0" smtClean="0"/>
              <a:t>. </a:t>
            </a:r>
          </a:p>
          <a:p>
            <a:pPr fontAlgn="base"/>
            <a:r>
              <a:rPr lang="ru-RU" dirty="0" err="1" smtClean="0"/>
              <a:t>Торговий</a:t>
            </a:r>
            <a:r>
              <a:rPr lang="ru-RU" dirty="0" smtClean="0"/>
              <a:t> флот ФРН </a:t>
            </a:r>
            <a:r>
              <a:rPr lang="ru-RU" dirty="0" err="1" smtClean="0"/>
              <a:t>нараховує</a:t>
            </a:r>
            <a:r>
              <a:rPr lang="ru-RU" dirty="0" smtClean="0"/>
              <a:t> 2200 </a:t>
            </a:r>
            <a:r>
              <a:rPr lang="ru-RU" dirty="0" err="1" smtClean="0"/>
              <a:t>сучасних</a:t>
            </a:r>
            <a:r>
              <a:rPr lang="ru-RU" dirty="0" smtClean="0"/>
              <a:t> </a:t>
            </a:r>
            <a:r>
              <a:rPr lang="ru-RU" dirty="0" err="1" smtClean="0"/>
              <a:t>морських</a:t>
            </a:r>
            <a:r>
              <a:rPr lang="ru-RU" dirty="0" smtClean="0"/>
              <a:t> суден.  </a:t>
            </a:r>
            <a:r>
              <a:rPr lang="ru-RU" dirty="0" err="1" smtClean="0"/>
              <a:t>Важливе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для </a:t>
            </a:r>
            <a:r>
              <a:rPr lang="ru-RU" dirty="0" err="1" smtClean="0"/>
              <a:t>здійснення</a:t>
            </a:r>
            <a:r>
              <a:rPr lang="ru-RU" dirty="0" smtClean="0"/>
              <a:t> </a:t>
            </a:r>
            <a:r>
              <a:rPr lang="ru-RU" dirty="0" err="1" smtClean="0"/>
              <a:t>економічних</a:t>
            </a:r>
            <a:r>
              <a:rPr lang="ru-RU" dirty="0" smtClean="0"/>
              <a:t> </a:t>
            </a:r>
            <a:r>
              <a:rPr lang="ru-RU" dirty="0" err="1" smtClean="0"/>
              <a:t>зв'язків</a:t>
            </a:r>
            <a:r>
              <a:rPr lang="ru-RU" dirty="0" smtClean="0"/>
              <a:t> у </a:t>
            </a:r>
            <a:r>
              <a:rPr lang="ru-RU" dirty="0" err="1" smtClean="0"/>
              <a:t>середині</a:t>
            </a:r>
            <a:r>
              <a:rPr lang="ru-RU" dirty="0" smtClean="0"/>
              <a:t> </a:t>
            </a:r>
            <a:r>
              <a:rPr lang="ru-RU" dirty="0" err="1" smtClean="0"/>
              <a:t>країни</a:t>
            </a:r>
            <a:r>
              <a:rPr lang="ru-RU" dirty="0" smtClean="0"/>
              <a:t> </a:t>
            </a:r>
            <a:r>
              <a:rPr lang="ru-RU" dirty="0" err="1" smtClean="0"/>
              <a:t>відіграє</a:t>
            </a:r>
            <a:r>
              <a:rPr lang="ru-RU" dirty="0" smtClean="0"/>
              <a:t> </a:t>
            </a:r>
            <a:r>
              <a:rPr lang="ru-RU" dirty="0" err="1" smtClean="0"/>
              <a:t>річковий</a:t>
            </a:r>
            <a:r>
              <a:rPr lang="ru-RU" dirty="0" smtClean="0"/>
              <a:t> транспорт.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Транспорт</a:t>
            </a:r>
            <a:endParaRPr lang="ru-RU" sz="3600" b="1" dirty="0"/>
          </a:p>
        </p:txBody>
      </p:sp>
      <p:pic>
        <p:nvPicPr>
          <p:cNvPr id="8194" name="Picture 2" descr="https://im1-tub-ua.yandex.net/i?id=222847d9d0e4e37c6cc8bbd8844393e1&amp;n=33&amp;h=215&amp;w=3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76872"/>
            <a:ext cx="3024336" cy="244827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41964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Сфера послуг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>
          <a:xfrm>
            <a:off x="323528" y="980728"/>
            <a:ext cx="2495872" cy="511527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23928" y="1196752"/>
            <a:ext cx="4762872" cy="4899248"/>
          </a:xfrm>
        </p:spPr>
        <p:txBody>
          <a:bodyPr>
            <a:normAutofit/>
          </a:bodyPr>
          <a:lstStyle/>
          <a:p>
            <a:r>
              <a:rPr lang="ru-RU" dirty="0" err="1" smtClean="0"/>
              <a:t>Розвиток</a:t>
            </a:r>
            <a:r>
              <a:rPr lang="ru-RU" dirty="0" smtClean="0"/>
              <a:t> </a:t>
            </a:r>
            <a:r>
              <a:rPr lang="ru-RU" dirty="0" err="1" smtClean="0"/>
              <a:t>сфери</a:t>
            </a:r>
            <a:r>
              <a:rPr lang="ru-RU" dirty="0" smtClean="0"/>
              <a:t> </a:t>
            </a:r>
            <a:r>
              <a:rPr lang="ru-RU" dirty="0" err="1" smtClean="0"/>
              <a:t>послуг</a:t>
            </a:r>
            <a:r>
              <a:rPr lang="ru-RU" dirty="0" smtClean="0"/>
              <a:t> </a:t>
            </a:r>
            <a:r>
              <a:rPr lang="ru-RU" dirty="0" err="1" smtClean="0"/>
              <a:t>Німеччини</a:t>
            </a:r>
            <a:r>
              <a:rPr lang="ru-RU" dirty="0" smtClean="0"/>
              <a:t> </a:t>
            </a:r>
            <a:r>
              <a:rPr lang="ru-RU" dirty="0" err="1" smtClean="0"/>
              <a:t>дещо</a:t>
            </a:r>
            <a:r>
              <a:rPr lang="ru-RU" dirty="0" smtClean="0"/>
              <a:t> </a:t>
            </a:r>
            <a:r>
              <a:rPr lang="ru-RU" dirty="0" err="1" smtClean="0"/>
              <a:t>відстає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рівня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розвинених</a:t>
            </a:r>
            <a:r>
              <a:rPr lang="ru-RU" dirty="0" smtClean="0"/>
              <a:t> </a:t>
            </a:r>
            <a:r>
              <a:rPr lang="ru-RU" dirty="0" err="1" smtClean="0"/>
              <a:t>країн</a:t>
            </a:r>
            <a:r>
              <a:rPr lang="ru-RU" dirty="0" smtClean="0"/>
              <a:t>. У </a:t>
            </a:r>
            <a:r>
              <a:rPr lang="ru-RU" dirty="0" err="1" smtClean="0"/>
              <a:t>Німеччині</a:t>
            </a:r>
            <a:r>
              <a:rPr lang="ru-RU" dirty="0" smtClean="0"/>
              <a:t> </a:t>
            </a:r>
            <a:r>
              <a:rPr lang="ru-RU" dirty="0" err="1" smtClean="0"/>
              <a:t>у</a:t>
            </a:r>
            <a:r>
              <a:rPr lang="ru-RU" dirty="0" smtClean="0"/>
              <a:t> </a:t>
            </a:r>
            <a:r>
              <a:rPr lang="ru-RU" dirty="0" err="1" smtClean="0"/>
              <a:t>сфері</a:t>
            </a:r>
            <a:r>
              <a:rPr lang="ru-RU" dirty="0" smtClean="0"/>
              <a:t> </a:t>
            </a:r>
            <a:r>
              <a:rPr lang="ru-RU" dirty="0" err="1" smtClean="0"/>
              <a:t>послуг</a:t>
            </a:r>
            <a:r>
              <a:rPr lang="ru-RU" dirty="0" smtClean="0"/>
              <a:t> створено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меншу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робочих</a:t>
            </a:r>
            <a:r>
              <a:rPr lang="ru-RU" dirty="0" smtClean="0"/>
              <a:t> </a:t>
            </a:r>
            <a:r>
              <a:rPr lang="ru-RU" dirty="0" err="1" smtClean="0"/>
              <a:t>місць</a:t>
            </a:r>
            <a:r>
              <a:rPr lang="ru-RU" dirty="0" smtClean="0"/>
              <a:t>. Тим не </a:t>
            </a:r>
            <a:r>
              <a:rPr lang="ru-RU" dirty="0" err="1" smtClean="0"/>
              <a:t>менш</a:t>
            </a:r>
            <a:r>
              <a:rPr lang="ru-RU" dirty="0" smtClean="0"/>
              <a:t>, </a:t>
            </a:r>
            <a:r>
              <a:rPr lang="ru-RU" dirty="0" err="1" smtClean="0"/>
              <a:t>Німеччина</a:t>
            </a:r>
            <a:r>
              <a:rPr lang="ru-RU" dirty="0" smtClean="0"/>
              <a:t> в </a:t>
            </a:r>
            <a:r>
              <a:rPr lang="ru-RU" dirty="0" err="1" smtClean="0"/>
              <a:t>світовому</a:t>
            </a:r>
            <a:r>
              <a:rPr lang="ru-RU" dirty="0" smtClean="0"/>
              <a:t> </a:t>
            </a:r>
            <a:r>
              <a:rPr lang="ru-RU" dirty="0" err="1" smtClean="0"/>
              <a:t>господарстві</a:t>
            </a:r>
            <a:r>
              <a:rPr lang="ru-RU" dirty="0" smtClean="0"/>
              <a:t> </a:t>
            </a:r>
            <a:r>
              <a:rPr lang="ru-RU" dirty="0" err="1" smtClean="0"/>
              <a:t>спеціалізується</a:t>
            </a:r>
            <a:r>
              <a:rPr lang="ru-RU" dirty="0" smtClean="0"/>
              <a:t> на </a:t>
            </a:r>
            <a:r>
              <a:rPr lang="ru-RU" dirty="0" err="1" smtClean="0"/>
              <a:t>банківських</a:t>
            </a:r>
            <a:r>
              <a:rPr lang="ru-RU" dirty="0" smtClean="0"/>
              <a:t> та </a:t>
            </a:r>
            <a:r>
              <a:rPr lang="ru-RU" dirty="0" err="1" smtClean="0"/>
              <a:t>фінансових</a:t>
            </a:r>
            <a:r>
              <a:rPr lang="ru-RU" dirty="0" smtClean="0"/>
              <a:t> </a:t>
            </a:r>
            <a:r>
              <a:rPr lang="ru-RU" dirty="0" err="1" smtClean="0"/>
              <a:t>послугах</a:t>
            </a:r>
            <a:r>
              <a:rPr lang="ru-RU" dirty="0" smtClean="0"/>
              <a:t>, </a:t>
            </a:r>
            <a:r>
              <a:rPr lang="ru-RU" dirty="0" err="1" smtClean="0"/>
              <a:t>туризмі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5122" name="Picture 2" descr="http://www.visacomtour.ru/wp-content/uploads/dostvisa/port_gamburg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20" y="1052736"/>
            <a:ext cx="3519277" cy="2066044"/>
          </a:xfrm>
          <a:prstGeom prst="rect">
            <a:avLst/>
          </a:prstGeom>
          <a:noFill/>
        </p:spPr>
      </p:pic>
      <p:pic>
        <p:nvPicPr>
          <p:cNvPr id="5124" name="Picture 4" descr="http://mostinfo.su/most/German-Autobahns-mos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20" y="3573016"/>
            <a:ext cx="3480387" cy="261029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4986" y="446869"/>
            <a:ext cx="5147005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Туризм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604026" y="980728"/>
            <a:ext cx="5360462" cy="5256584"/>
          </a:xfrm>
        </p:spPr>
        <p:txBody>
          <a:bodyPr>
            <a:noAutofit/>
          </a:bodyPr>
          <a:lstStyle/>
          <a:p>
            <a:pPr fontAlgn="base"/>
            <a:r>
              <a:rPr lang="ru-RU" sz="2300" dirty="0" err="1" smtClean="0"/>
              <a:t>Німеччина</a:t>
            </a:r>
            <a:r>
              <a:rPr lang="ru-RU" sz="2300" dirty="0" smtClean="0"/>
              <a:t> </a:t>
            </a:r>
            <a:r>
              <a:rPr lang="ru-RU" sz="2300" dirty="0" err="1" smtClean="0"/>
              <a:t>оцінюється</a:t>
            </a:r>
            <a:r>
              <a:rPr lang="ru-RU" sz="2300" dirty="0" smtClean="0"/>
              <a:t> як один з </a:t>
            </a:r>
            <a:r>
              <a:rPr lang="ru-RU" sz="2300" dirty="0" err="1" smtClean="0"/>
              <a:t>найбезпечніших</a:t>
            </a:r>
            <a:r>
              <a:rPr lang="ru-RU" sz="2300" dirty="0" smtClean="0"/>
              <a:t> </a:t>
            </a:r>
            <a:r>
              <a:rPr lang="ru-RU" sz="2300" dirty="0" err="1" smtClean="0"/>
              <a:t>туристичних</a:t>
            </a:r>
            <a:r>
              <a:rPr lang="ru-RU" sz="2300" dirty="0" smtClean="0"/>
              <a:t> </a:t>
            </a:r>
            <a:r>
              <a:rPr lang="ru-RU" sz="2300" dirty="0" err="1" smtClean="0"/>
              <a:t>напрямків</a:t>
            </a:r>
            <a:r>
              <a:rPr lang="ru-RU" sz="2300" dirty="0" smtClean="0"/>
              <a:t> у </a:t>
            </a:r>
            <a:r>
              <a:rPr lang="ru-RU" sz="2300" dirty="0" err="1" smtClean="0"/>
              <a:t>світі</a:t>
            </a:r>
            <a:r>
              <a:rPr lang="ru-RU" sz="2300" dirty="0" smtClean="0"/>
              <a:t> та є </a:t>
            </a:r>
            <a:r>
              <a:rPr lang="ru-RU" sz="2300" dirty="0" err="1" smtClean="0"/>
              <a:t>третьою</a:t>
            </a:r>
            <a:r>
              <a:rPr lang="ru-RU" sz="2300" dirty="0" smtClean="0"/>
              <a:t> </a:t>
            </a:r>
            <a:r>
              <a:rPr lang="ru-RU" sz="2300" dirty="0" err="1" smtClean="0"/>
              <a:t>найбільш</a:t>
            </a:r>
            <a:r>
              <a:rPr lang="ru-RU" sz="2300" dirty="0" smtClean="0"/>
              <a:t> </a:t>
            </a:r>
            <a:r>
              <a:rPr lang="ru-RU" sz="2300" dirty="0" err="1" smtClean="0"/>
              <a:t>відвідуваною</a:t>
            </a:r>
            <a:r>
              <a:rPr lang="ru-RU" sz="2300" dirty="0" smtClean="0"/>
              <a:t> </a:t>
            </a:r>
            <a:r>
              <a:rPr lang="ru-RU" sz="2300" dirty="0" err="1" smtClean="0"/>
              <a:t>країною</a:t>
            </a:r>
            <a:r>
              <a:rPr lang="ru-RU" sz="2300" dirty="0" smtClean="0"/>
              <a:t> в </a:t>
            </a:r>
            <a:r>
              <a:rPr lang="ru-RU" sz="2300" dirty="0" err="1" smtClean="0"/>
              <a:t>Європі</a:t>
            </a:r>
            <a:r>
              <a:rPr lang="ru-RU" sz="2300" dirty="0" smtClean="0"/>
              <a:t> </a:t>
            </a:r>
            <a:endParaRPr lang="ru-RU" sz="2300" dirty="0" smtClean="0"/>
          </a:p>
          <a:p>
            <a:pPr fontAlgn="base"/>
            <a:r>
              <a:rPr lang="ru-RU" sz="2300" dirty="0" err="1" smtClean="0"/>
              <a:t>Понад</a:t>
            </a:r>
            <a:r>
              <a:rPr lang="ru-RU" sz="2300" dirty="0" smtClean="0"/>
              <a:t> </a:t>
            </a:r>
            <a:r>
              <a:rPr lang="ru-RU" sz="2300" dirty="0" smtClean="0"/>
              <a:t>30% </a:t>
            </a:r>
            <a:r>
              <a:rPr lang="ru-RU" sz="2300" dirty="0" err="1" smtClean="0"/>
              <a:t>німців</a:t>
            </a:r>
            <a:r>
              <a:rPr lang="ru-RU" sz="2300" dirty="0" smtClean="0"/>
              <a:t> </a:t>
            </a:r>
            <a:r>
              <a:rPr lang="ru-RU" sz="2300" dirty="0" err="1" smtClean="0"/>
              <a:t>проводять</a:t>
            </a:r>
            <a:r>
              <a:rPr lang="ru-RU" sz="2300" dirty="0" smtClean="0"/>
              <a:t> </a:t>
            </a:r>
            <a:r>
              <a:rPr lang="ru-RU" sz="2300" dirty="0" err="1" smtClean="0"/>
              <a:t>відпустку</a:t>
            </a:r>
            <a:r>
              <a:rPr lang="ru-RU" sz="2300" dirty="0" smtClean="0"/>
              <a:t> у </a:t>
            </a:r>
            <a:r>
              <a:rPr lang="ru-RU" sz="2300" dirty="0" err="1" smtClean="0"/>
              <a:t>своїй</a:t>
            </a:r>
            <a:r>
              <a:rPr lang="ru-RU" sz="2300" dirty="0" smtClean="0"/>
              <a:t> </a:t>
            </a:r>
            <a:r>
              <a:rPr lang="ru-RU" sz="2300" dirty="0" err="1" smtClean="0"/>
              <a:t>власній</a:t>
            </a:r>
            <a:r>
              <a:rPr lang="ru-RU" sz="2300" dirty="0" smtClean="0"/>
              <a:t> </a:t>
            </a:r>
            <a:r>
              <a:rPr lang="ru-RU" sz="2300" dirty="0" err="1" smtClean="0"/>
              <a:t>країні</a:t>
            </a:r>
            <a:r>
              <a:rPr lang="ru-RU" sz="2300" dirty="0" smtClean="0"/>
              <a:t>. </a:t>
            </a:r>
            <a:r>
              <a:rPr lang="ru-RU" sz="2300" dirty="0" err="1" smtClean="0"/>
              <a:t>Маючи</a:t>
            </a:r>
            <a:r>
              <a:rPr lang="ru-RU" sz="2300" dirty="0" smtClean="0"/>
              <a:t> </a:t>
            </a:r>
            <a:r>
              <a:rPr lang="ru-RU" sz="2300" dirty="0" err="1" smtClean="0"/>
              <a:t>більш</a:t>
            </a:r>
            <a:r>
              <a:rPr lang="ru-RU" sz="2300" dirty="0" smtClean="0"/>
              <a:t> </a:t>
            </a:r>
            <a:r>
              <a:rPr lang="ru-RU" sz="2300" dirty="0" err="1" smtClean="0"/>
              <a:t>ніж</a:t>
            </a:r>
            <a:r>
              <a:rPr lang="ru-RU" sz="2300" dirty="0" smtClean="0"/>
              <a:t> 133 </a:t>
            </a:r>
            <a:r>
              <a:rPr lang="ru-RU" sz="2300" dirty="0" err="1" smtClean="0"/>
              <a:t>млн</a:t>
            </a:r>
            <a:r>
              <a:rPr lang="ru-RU" sz="2300" dirty="0" smtClean="0"/>
              <a:t> </a:t>
            </a:r>
            <a:r>
              <a:rPr lang="ru-RU" sz="2300" dirty="0" err="1" smtClean="0"/>
              <a:t>іноземних</a:t>
            </a:r>
            <a:r>
              <a:rPr lang="ru-RU" sz="2300" dirty="0" smtClean="0"/>
              <a:t> </a:t>
            </a:r>
            <a:r>
              <a:rPr lang="ru-RU" sz="2300" dirty="0" err="1" smtClean="0"/>
              <a:t>туристів</a:t>
            </a:r>
            <a:r>
              <a:rPr lang="ru-RU" sz="2300" dirty="0" smtClean="0"/>
              <a:t> (2008), </a:t>
            </a:r>
            <a:r>
              <a:rPr lang="ru-RU" sz="2300" dirty="0" err="1" smtClean="0"/>
              <a:t>Німеччина</a:t>
            </a:r>
            <a:r>
              <a:rPr lang="ru-RU" sz="2300" dirty="0" smtClean="0"/>
              <a:t> </a:t>
            </a:r>
            <a:r>
              <a:rPr lang="ru-RU" sz="2300" dirty="0" err="1" smtClean="0"/>
              <a:t>займає</a:t>
            </a:r>
            <a:r>
              <a:rPr lang="ru-RU" sz="2300" dirty="0" smtClean="0"/>
              <a:t> </a:t>
            </a:r>
            <a:r>
              <a:rPr lang="ru-RU" sz="2300" dirty="0" err="1" smtClean="0"/>
              <a:t>сьоме</a:t>
            </a:r>
            <a:r>
              <a:rPr lang="ru-RU" sz="2300" dirty="0" smtClean="0"/>
              <a:t> </a:t>
            </a:r>
            <a:r>
              <a:rPr lang="ru-RU" sz="2300" dirty="0" err="1" smtClean="0"/>
              <a:t>місце</a:t>
            </a:r>
            <a:r>
              <a:rPr lang="ru-RU" sz="2300" dirty="0" smtClean="0"/>
              <a:t> </a:t>
            </a:r>
            <a:r>
              <a:rPr lang="ru-RU" sz="2300" dirty="0" err="1" smtClean="0"/>
              <a:t>серед</a:t>
            </a:r>
            <a:r>
              <a:rPr lang="ru-RU" sz="2300" dirty="0" smtClean="0"/>
              <a:t> </a:t>
            </a:r>
            <a:r>
              <a:rPr lang="ru-RU" sz="2300" dirty="0" err="1" smtClean="0"/>
              <a:t>найбільш</a:t>
            </a:r>
            <a:r>
              <a:rPr lang="ru-RU" sz="2300" dirty="0" smtClean="0"/>
              <a:t> </a:t>
            </a:r>
            <a:r>
              <a:rPr lang="ru-RU" sz="2300" dirty="0" err="1" smtClean="0"/>
              <a:t>відвідуваних</a:t>
            </a:r>
            <a:r>
              <a:rPr lang="ru-RU" sz="2300" dirty="0" smtClean="0"/>
              <a:t> </a:t>
            </a:r>
            <a:r>
              <a:rPr lang="ru-RU" sz="2300" dirty="0" err="1" smtClean="0"/>
              <a:t>країн</a:t>
            </a:r>
            <a:r>
              <a:rPr lang="ru-RU" sz="2300" dirty="0" smtClean="0"/>
              <a:t> у </a:t>
            </a:r>
            <a:r>
              <a:rPr lang="ru-RU" sz="2300" dirty="0" err="1" smtClean="0"/>
              <a:t>світі</a:t>
            </a:r>
            <a:r>
              <a:rPr lang="ru-RU" sz="2300" dirty="0" smtClean="0"/>
              <a:t>. У </a:t>
            </a:r>
            <a:r>
              <a:rPr lang="ru-RU" sz="2300" dirty="0" err="1" smtClean="0"/>
              <a:t>загальній</a:t>
            </a:r>
            <a:r>
              <a:rPr lang="ru-RU" sz="2300" dirty="0" smtClean="0"/>
              <a:t> </a:t>
            </a:r>
            <a:r>
              <a:rPr lang="ru-RU" sz="2300" dirty="0" err="1" smtClean="0"/>
              <a:t>складності</a:t>
            </a:r>
            <a:r>
              <a:rPr lang="ru-RU" sz="2300" dirty="0" smtClean="0"/>
              <a:t> 27200 </a:t>
            </a:r>
            <a:r>
              <a:rPr lang="ru-RU" sz="2300" dirty="0" err="1" smtClean="0"/>
              <a:t>млн</a:t>
            </a:r>
            <a:r>
              <a:rPr lang="ru-RU" sz="2300" dirty="0" smtClean="0"/>
              <a:t> </a:t>
            </a:r>
            <a:r>
              <a:rPr lang="ru-RU" sz="2300" dirty="0" err="1" smtClean="0"/>
              <a:t>євро</a:t>
            </a:r>
            <a:r>
              <a:rPr lang="ru-RU" sz="2300" dirty="0" smtClean="0"/>
              <a:t> в </a:t>
            </a:r>
            <a:r>
              <a:rPr lang="ru-RU" sz="2300" dirty="0" err="1" smtClean="0"/>
              <a:t>країні</a:t>
            </a:r>
            <a:r>
              <a:rPr lang="ru-RU" sz="2300" dirty="0" smtClean="0"/>
              <a:t> </a:t>
            </a:r>
            <a:r>
              <a:rPr lang="ru-RU" sz="2300" dirty="0" err="1" smtClean="0"/>
              <a:t>витрачаються</a:t>
            </a:r>
            <a:r>
              <a:rPr lang="ru-RU" sz="2300" dirty="0" smtClean="0"/>
              <a:t> </a:t>
            </a:r>
            <a:r>
              <a:rPr lang="ru-RU" sz="2300" dirty="0" err="1" smtClean="0"/>
              <a:t>щороку</a:t>
            </a:r>
            <a:r>
              <a:rPr lang="ru-RU" sz="2300" dirty="0" smtClean="0"/>
              <a:t> на </a:t>
            </a:r>
            <a:r>
              <a:rPr lang="ru-RU" sz="2300" dirty="0" err="1" smtClean="0"/>
              <a:t>подорожі</a:t>
            </a:r>
            <a:r>
              <a:rPr lang="ru-RU" sz="2300" dirty="0" smtClean="0"/>
              <a:t> </a:t>
            </a:r>
            <a:r>
              <a:rPr lang="ru-RU" sz="2300" dirty="0" err="1" smtClean="0"/>
              <a:t>і</a:t>
            </a:r>
            <a:r>
              <a:rPr lang="ru-RU" sz="2300" dirty="0" smtClean="0"/>
              <a:t> туризм: </a:t>
            </a:r>
            <a:r>
              <a:rPr lang="ru-RU" sz="2300" dirty="0" err="1" smtClean="0"/>
              <a:t>це</a:t>
            </a:r>
            <a:r>
              <a:rPr lang="ru-RU" sz="2300" dirty="0" smtClean="0"/>
              <a:t> </a:t>
            </a:r>
            <a:r>
              <a:rPr lang="ru-RU" sz="2300" dirty="0" err="1" smtClean="0"/>
              <a:t>еквівалентно</a:t>
            </a:r>
            <a:r>
              <a:rPr lang="ru-RU" sz="2300" dirty="0" smtClean="0"/>
              <a:t> 3,2% ВВП </a:t>
            </a:r>
            <a:r>
              <a:rPr lang="ru-RU" sz="2300" dirty="0" err="1" smtClean="0"/>
              <a:t>Німеччини</a:t>
            </a:r>
            <a:r>
              <a:rPr lang="ru-RU" sz="2300" dirty="0" smtClean="0"/>
              <a:t>.</a:t>
            </a:r>
            <a:endParaRPr lang="ru-RU" sz="2300" dirty="0"/>
          </a:p>
        </p:txBody>
      </p:sp>
      <p:pic>
        <p:nvPicPr>
          <p:cNvPr id="4098" name="Picture 2" descr="http://progermany.ru/wp-content/uploads/%D0%91%D1%80%D0%B0%D0%BD%D0%B4%D0%B5%D0%BD%D0%B1%D1%83%D1%80%D0%B3%D1%81%D0%BA%D0%B8%D0%B5-%D0%B2%D0%BE%D1%80%D0%BE%D1%82%D0%B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162" y="692696"/>
            <a:ext cx="3347864" cy="2229730"/>
          </a:xfrm>
          <a:prstGeom prst="rect">
            <a:avLst/>
          </a:prstGeom>
          <a:noFill/>
        </p:spPr>
      </p:pic>
      <p:pic>
        <p:nvPicPr>
          <p:cNvPr id="4100" name="Picture 4" descr="http://www.excurser.ru/files/articles/imgs/14/kelnskiy_sob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651" y="3068960"/>
            <a:ext cx="3024336" cy="34829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Зовнішньоекономічні </a:t>
            </a:r>
            <a:r>
              <a:rPr lang="uk-UA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звязки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68952" cy="4968552"/>
          </a:xfrm>
        </p:spPr>
        <p:txBody>
          <a:bodyPr>
            <a:normAutofit fontScale="92500"/>
          </a:bodyPr>
          <a:lstStyle/>
          <a:p>
            <a:r>
              <a:rPr lang="ru-RU" dirty="0" err="1" smtClean="0"/>
              <a:t>Німеччина</a:t>
            </a:r>
            <a:r>
              <a:rPr lang="ru-RU" dirty="0" smtClean="0"/>
              <a:t> </a:t>
            </a:r>
            <a:r>
              <a:rPr lang="ru-RU" dirty="0" err="1" smtClean="0"/>
              <a:t>імпортує</a:t>
            </a:r>
            <a:r>
              <a:rPr lang="ru-RU" dirty="0" smtClean="0"/>
              <a:t> </a:t>
            </a:r>
            <a:r>
              <a:rPr lang="ru-RU" dirty="0" err="1" smtClean="0"/>
              <a:t>продукцію</a:t>
            </a:r>
            <a:r>
              <a:rPr lang="ru-RU" dirty="0" smtClean="0"/>
              <a:t> </a:t>
            </a:r>
            <a:r>
              <a:rPr lang="ru-RU" dirty="0" err="1" smtClean="0"/>
              <a:t>машинобудівної</a:t>
            </a:r>
            <a:r>
              <a:rPr lang="ru-RU" dirty="0" smtClean="0"/>
              <a:t>, </a:t>
            </a:r>
            <a:r>
              <a:rPr lang="ru-RU" dirty="0" err="1" smtClean="0"/>
              <a:t>харчової</a:t>
            </a:r>
            <a:r>
              <a:rPr lang="ru-RU" dirty="0" smtClean="0"/>
              <a:t>, </a:t>
            </a:r>
            <a:r>
              <a:rPr lang="ru-RU" dirty="0" err="1" smtClean="0"/>
              <a:t>легкої</a:t>
            </a:r>
            <a:r>
              <a:rPr lang="ru-RU" dirty="0" smtClean="0"/>
              <a:t> та </a:t>
            </a:r>
            <a:r>
              <a:rPr lang="ru-RU" dirty="0" err="1" smtClean="0"/>
              <a:t>важкої</a:t>
            </a:r>
            <a:r>
              <a:rPr lang="ru-RU" dirty="0" smtClean="0"/>
              <a:t> </a:t>
            </a:r>
            <a:r>
              <a:rPr lang="ru-RU" dirty="0" err="1" smtClean="0"/>
              <a:t>промисловості</a:t>
            </a:r>
            <a:r>
              <a:rPr lang="ru-RU" dirty="0" smtClean="0"/>
              <a:t>. </a:t>
            </a:r>
            <a:r>
              <a:rPr lang="ru-RU" dirty="0" err="1" smtClean="0"/>
              <a:t>Головними</a:t>
            </a:r>
            <a:r>
              <a:rPr lang="ru-RU" dirty="0" smtClean="0"/>
              <a:t> партнерами </a:t>
            </a:r>
            <a:r>
              <a:rPr lang="ru-RU" dirty="0" err="1" smtClean="0"/>
              <a:t>Німеччини</a:t>
            </a:r>
            <a:r>
              <a:rPr lang="ru-RU" dirty="0" smtClean="0"/>
              <a:t> з </a:t>
            </a:r>
            <a:r>
              <a:rPr lang="ru-RU" dirty="0" err="1" smtClean="0"/>
              <a:t>імпорту</a:t>
            </a:r>
            <a:r>
              <a:rPr lang="ru-RU" dirty="0" smtClean="0"/>
              <a:t> є </a:t>
            </a:r>
            <a:r>
              <a:rPr lang="ru-RU" dirty="0" err="1" smtClean="0"/>
              <a:t>країни</a:t>
            </a:r>
            <a:r>
              <a:rPr lang="ru-RU" dirty="0" smtClean="0"/>
              <a:t> ЄС 52 % (</a:t>
            </a:r>
            <a:r>
              <a:rPr lang="ru-RU" dirty="0" err="1" smtClean="0"/>
              <a:t>головним</a:t>
            </a:r>
            <a:r>
              <a:rPr lang="ru-RU" dirty="0" smtClean="0"/>
              <a:t> чином </a:t>
            </a:r>
            <a:r>
              <a:rPr lang="ru-RU" dirty="0" err="1" smtClean="0"/>
              <a:t>Франція</a:t>
            </a:r>
            <a:r>
              <a:rPr lang="ru-RU" dirty="0" smtClean="0"/>
              <a:t> 10 %, </a:t>
            </a:r>
            <a:r>
              <a:rPr lang="ru-RU" dirty="0" err="1" smtClean="0"/>
              <a:t>Нідерланди</a:t>
            </a:r>
            <a:r>
              <a:rPr lang="ru-RU" dirty="0" smtClean="0"/>
              <a:t> 9 %, </a:t>
            </a:r>
            <a:r>
              <a:rPr lang="ru-RU" dirty="0" err="1" smtClean="0"/>
              <a:t>Італія</a:t>
            </a:r>
            <a:r>
              <a:rPr lang="ru-RU" dirty="0" smtClean="0"/>
              <a:t> 7 %, Велика </a:t>
            </a:r>
            <a:r>
              <a:rPr lang="ru-RU" dirty="0" err="1" smtClean="0"/>
              <a:t>Британія</a:t>
            </a:r>
            <a:r>
              <a:rPr lang="ru-RU" dirty="0" smtClean="0"/>
              <a:t> </a:t>
            </a:r>
            <a:r>
              <a:rPr lang="ru-RU" dirty="0" smtClean="0"/>
              <a:t>,</a:t>
            </a:r>
            <a:r>
              <a:rPr lang="ru-RU" dirty="0" smtClean="0"/>
              <a:t> </a:t>
            </a:r>
            <a:r>
              <a:rPr lang="ru-RU" dirty="0" err="1" smtClean="0"/>
              <a:t>Бельгія</a:t>
            </a:r>
            <a:r>
              <a:rPr lang="ru-RU" dirty="0" smtClean="0"/>
              <a:t> та </a:t>
            </a:r>
            <a:r>
              <a:rPr lang="ru-RU" dirty="0" smtClean="0"/>
              <a:t>Люксембург),</a:t>
            </a:r>
            <a:r>
              <a:rPr lang="ru-RU" dirty="0" smtClean="0"/>
              <a:t> США 9 %, </a:t>
            </a:r>
            <a:r>
              <a:rPr lang="ru-RU" dirty="0" err="1" smtClean="0"/>
              <a:t>Японія</a:t>
            </a:r>
            <a:r>
              <a:rPr lang="ru-RU" dirty="0" smtClean="0"/>
              <a:t> 5 %.</a:t>
            </a:r>
          </a:p>
          <a:p>
            <a:r>
              <a:rPr lang="ru-RU" dirty="0" err="1" smtClean="0"/>
              <a:t>Водночас</a:t>
            </a:r>
            <a:r>
              <a:rPr lang="ru-RU" dirty="0" smtClean="0"/>
              <a:t> </a:t>
            </a:r>
            <a:r>
              <a:rPr lang="ru-RU" dirty="0" err="1" smtClean="0"/>
              <a:t>Німеччина</a:t>
            </a:r>
            <a:r>
              <a:rPr lang="ru-RU" dirty="0" smtClean="0"/>
              <a:t> </a:t>
            </a:r>
            <a:r>
              <a:rPr lang="ru-RU" dirty="0" err="1" smtClean="0"/>
              <a:t>експортує</a:t>
            </a:r>
            <a:r>
              <a:rPr lang="ru-RU" dirty="0" smtClean="0"/>
              <a:t> </a:t>
            </a:r>
            <a:r>
              <a:rPr lang="ru-RU" dirty="0" err="1" smtClean="0"/>
              <a:t>машинобудівну</a:t>
            </a:r>
            <a:r>
              <a:rPr lang="ru-RU" dirty="0" smtClean="0"/>
              <a:t> </a:t>
            </a:r>
            <a:r>
              <a:rPr lang="ru-RU" dirty="0" err="1" smtClean="0"/>
              <a:t>продукцію</a:t>
            </a:r>
            <a:r>
              <a:rPr lang="ru-RU" dirty="0" smtClean="0"/>
              <a:t>, </a:t>
            </a:r>
            <a:r>
              <a:rPr lang="ru-RU" dirty="0" err="1" smtClean="0"/>
              <a:t>автомобілі</a:t>
            </a:r>
            <a:r>
              <a:rPr lang="ru-RU" dirty="0" smtClean="0"/>
              <a:t>, </a:t>
            </a:r>
            <a:r>
              <a:rPr lang="ru-RU" dirty="0" err="1" smtClean="0"/>
              <a:t>хімічну</a:t>
            </a:r>
            <a:r>
              <a:rPr lang="ru-RU" dirty="0" smtClean="0"/>
              <a:t> </a:t>
            </a:r>
            <a:r>
              <a:rPr lang="ru-RU" dirty="0" err="1" smtClean="0"/>
              <a:t>продукцію</a:t>
            </a:r>
            <a:r>
              <a:rPr lang="ru-RU" dirty="0" smtClean="0"/>
              <a:t>, метали та </a:t>
            </a:r>
            <a:r>
              <a:rPr lang="ru-RU" dirty="0" err="1" smtClean="0"/>
              <a:t>вироби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металу</a:t>
            </a:r>
            <a:r>
              <a:rPr lang="ru-RU" dirty="0" smtClean="0"/>
              <a:t>, </a:t>
            </a:r>
            <a:r>
              <a:rPr lang="ru-RU" dirty="0" err="1" smtClean="0"/>
              <a:t>продукти</a:t>
            </a:r>
            <a:r>
              <a:rPr lang="ru-RU" dirty="0" smtClean="0"/>
              <a:t> </a:t>
            </a:r>
            <a:r>
              <a:rPr lang="ru-RU" dirty="0" err="1" smtClean="0"/>
              <a:t>харчування</a:t>
            </a:r>
            <a:r>
              <a:rPr lang="ru-RU" dirty="0" smtClean="0"/>
              <a:t>, текстиль. </a:t>
            </a:r>
            <a:r>
              <a:rPr lang="ru-RU" dirty="0" err="1" smtClean="0"/>
              <a:t>Головними</a:t>
            </a:r>
            <a:r>
              <a:rPr lang="ru-RU" dirty="0" smtClean="0"/>
              <a:t> </a:t>
            </a:r>
            <a:r>
              <a:rPr lang="ru-RU" dirty="0" err="1" smtClean="0"/>
              <a:t>експортними</a:t>
            </a:r>
            <a:r>
              <a:rPr lang="ru-RU" dirty="0" smtClean="0"/>
              <a:t> партнерами </a:t>
            </a:r>
            <a:r>
              <a:rPr lang="ru-RU" dirty="0" err="1" smtClean="0"/>
              <a:t>Німеччини</a:t>
            </a:r>
            <a:r>
              <a:rPr lang="ru-RU" dirty="0" smtClean="0"/>
              <a:t> є </a:t>
            </a:r>
            <a:r>
              <a:rPr lang="ru-RU" dirty="0" err="1" smtClean="0"/>
              <a:t>країни</a:t>
            </a:r>
            <a:r>
              <a:rPr lang="ru-RU" dirty="0" smtClean="0"/>
              <a:t> </a:t>
            </a:r>
            <a:r>
              <a:rPr lang="ru-RU" dirty="0" err="1" smtClean="0"/>
              <a:t>Європейського</a:t>
            </a:r>
            <a:r>
              <a:rPr lang="ru-RU" dirty="0" smtClean="0"/>
              <a:t> Союзу 56 % (</a:t>
            </a:r>
            <a:r>
              <a:rPr lang="ru-RU" dirty="0" err="1" smtClean="0"/>
              <a:t>Франція</a:t>
            </a:r>
            <a:r>
              <a:rPr lang="ru-RU" dirty="0" smtClean="0"/>
              <a:t> 11 %, Велика </a:t>
            </a:r>
            <a:r>
              <a:rPr lang="ru-RU" dirty="0" err="1" smtClean="0"/>
              <a:t>Британія</a:t>
            </a:r>
            <a:r>
              <a:rPr lang="ru-RU" dirty="0" smtClean="0"/>
              <a:t> 8 %, </a:t>
            </a:r>
            <a:r>
              <a:rPr lang="ru-RU" dirty="0" err="1" smtClean="0"/>
              <a:t>Італія</a:t>
            </a:r>
            <a:r>
              <a:rPr lang="ru-RU" dirty="0" smtClean="0"/>
              <a:t> 8 %, </a:t>
            </a:r>
            <a:r>
              <a:rPr lang="ru-RU" dirty="0" err="1" smtClean="0"/>
              <a:t>Нідерланди</a:t>
            </a:r>
            <a:r>
              <a:rPr lang="ru-RU" dirty="0" smtClean="0"/>
              <a:t>,</a:t>
            </a:r>
            <a:r>
              <a:rPr lang="ru-RU" dirty="0" smtClean="0"/>
              <a:t> </a:t>
            </a:r>
            <a:r>
              <a:rPr lang="ru-RU" dirty="0" err="1" smtClean="0"/>
              <a:t>Бельгія</a:t>
            </a:r>
            <a:r>
              <a:rPr lang="ru-RU" dirty="0" smtClean="0"/>
              <a:t> та </a:t>
            </a:r>
            <a:r>
              <a:rPr lang="ru-RU" dirty="0" smtClean="0"/>
              <a:t>Люксембург), </a:t>
            </a:r>
            <a:r>
              <a:rPr lang="ru-RU" dirty="0" smtClean="0"/>
              <a:t>а </a:t>
            </a:r>
            <a:r>
              <a:rPr lang="ru-RU" dirty="0" err="1" smtClean="0"/>
              <a:t>також</a:t>
            </a:r>
            <a:r>
              <a:rPr lang="ru-RU" dirty="0" smtClean="0"/>
              <a:t>  США 10 % та </a:t>
            </a:r>
            <a:r>
              <a:rPr lang="ru-RU" dirty="0" err="1" smtClean="0"/>
              <a:t>Японія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772400" cy="1412776"/>
          </a:xfrm>
        </p:spPr>
        <p:txBody>
          <a:bodyPr>
            <a:noAutofit/>
          </a:bodyPr>
          <a:lstStyle/>
          <a:p>
            <a:r>
              <a:rPr lang="uk-UA" sz="2400" b="1" dirty="0" smtClean="0">
                <a:solidFill>
                  <a:schemeClr val="tx1"/>
                </a:solidFill>
              </a:rPr>
              <a:t>Німеччина це країна, яка встала з колін і підняла свою економіку практично з нуля. Це країна, в якій люди є доброзичливими щодо своїх гостей.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914400" y="2708920"/>
            <a:ext cx="7772400" cy="331088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http://www.kapitoliy.net.ua/uploads/images/category/Berlin_reichstag_CP.jpg.pagespeed.ce.pxR5VEvjg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382000" cy="492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u="sng" dirty="0" err="1" smtClean="0">
                <a:solidFill>
                  <a:schemeClr val="tx1"/>
                </a:solidFill>
                <a:hlinkClick r:id="rId2"/>
              </a:rPr>
              <a:t>Цікаві</a:t>
            </a:r>
            <a:r>
              <a:rPr lang="ru-RU" b="1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hlinkClick r:id="rId2"/>
              </a:rPr>
              <a:t>факти</a:t>
            </a:r>
            <a:r>
              <a:rPr lang="ru-RU" b="1" dirty="0" smtClean="0">
                <a:solidFill>
                  <a:schemeClr val="tx1"/>
                </a:solidFill>
                <a:hlinkClick r:id="rId2"/>
              </a:rPr>
              <a:t> про </a:t>
            </a:r>
            <a:r>
              <a:rPr lang="ru-RU" b="1" dirty="0" err="1" smtClean="0">
                <a:solidFill>
                  <a:schemeClr val="tx1"/>
                </a:solidFill>
                <a:hlinkClick r:id="rId2"/>
              </a:rPr>
              <a:t>Німеччину</a:t>
            </a:r>
            <a:r>
              <a:rPr lang="ru-RU" b="1" dirty="0" smtClean="0">
                <a:solidFill>
                  <a:schemeClr val="tx1"/>
                </a:solidFill>
                <a:hlinkClick r:id="rId2"/>
              </a:rPr>
              <a:t>.</a:t>
            </a:r>
            <a:r>
              <a:rPr lang="ru-RU" b="1" dirty="0" smtClean="0">
                <a:solidFill>
                  <a:schemeClr val="tx1"/>
                </a:solidFill>
              </a:rPr>
              <a:t/>
            </a:r>
            <a:br>
              <a:rPr lang="ru-RU" b="1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856984" cy="5328592"/>
          </a:xfrm>
        </p:spPr>
        <p:txBody>
          <a:bodyPr>
            <a:normAutofit fontScale="92500" lnSpcReduction="10000"/>
          </a:bodyPr>
          <a:lstStyle/>
          <a:p>
            <a:r>
              <a:rPr lang="ru-RU" sz="3000" dirty="0" smtClean="0"/>
              <a:t>У </a:t>
            </a:r>
            <a:r>
              <a:rPr lang="ru-RU" sz="3000" dirty="0" err="1" smtClean="0"/>
              <a:t>Німеччині</a:t>
            </a:r>
            <a:r>
              <a:rPr lang="ru-RU" sz="3000" dirty="0" smtClean="0"/>
              <a:t> </a:t>
            </a:r>
            <a:r>
              <a:rPr lang="ru-RU" sz="3000" dirty="0" err="1" smtClean="0"/>
              <a:t>є</a:t>
            </a:r>
            <a:r>
              <a:rPr lang="ru-RU" sz="3000" dirty="0" smtClean="0"/>
              <a:t> </a:t>
            </a:r>
            <a:r>
              <a:rPr lang="ru-RU" sz="3000" dirty="0" err="1" smtClean="0"/>
              <a:t>близько</a:t>
            </a:r>
            <a:r>
              <a:rPr lang="ru-RU" sz="3000" dirty="0" smtClean="0"/>
              <a:t> 5000 </a:t>
            </a:r>
            <a:r>
              <a:rPr lang="ru-RU" sz="3000" dirty="0" err="1" smtClean="0"/>
              <a:t>сортів</a:t>
            </a:r>
            <a:r>
              <a:rPr lang="ru-RU" sz="3000" dirty="0" smtClean="0"/>
              <a:t> пива, 1500 </a:t>
            </a:r>
            <a:r>
              <a:rPr lang="ru-RU" sz="3000" dirty="0" err="1" smtClean="0"/>
              <a:t>видів</a:t>
            </a:r>
            <a:r>
              <a:rPr lang="ru-RU" sz="3000" dirty="0" smtClean="0"/>
              <a:t> </a:t>
            </a:r>
            <a:r>
              <a:rPr lang="ru-RU" sz="3000" dirty="0" err="1" smtClean="0"/>
              <a:t>ковбас</a:t>
            </a:r>
            <a:r>
              <a:rPr lang="ru-RU" sz="3000" dirty="0" smtClean="0"/>
              <a:t>, 300 </a:t>
            </a:r>
            <a:r>
              <a:rPr lang="ru-RU" sz="3000" dirty="0" err="1" smtClean="0"/>
              <a:t>видів</a:t>
            </a:r>
            <a:r>
              <a:rPr lang="ru-RU" sz="3000" dirty="0" smtClean="0"/>
              <a:t> </a:t>
            </a:r>
            <a:r>
              <a:rPr lang="ru-RU" sz="3000" dirty="0" err="1" smtClean="0"/>
              <a:t>хліба</a:t>
            </a:r>
            <a:r>
              <a:rPr lang="ru-RU" sz="3000" dirty="0" smtClean="0"/>
              <a:t> </a:t>
            </a:r>
            <a:r>
              <a:rPr lang="ru-RU" sz="3000" dirty="0" err="1" smtClean="0"/>
              <a:t>і</a:t>
            </a:r>
            <a:r>
              <a:rPr lang="ru-RU" sz="3000" dirty="0" smtClean="0"/>
              <a:t> </a:t>
            </a:r>
            <a:r>
              <a:rPr lang="ru-RU" sz="3000" dirty="0" err="1" smtClean="0"/>
              <a:t>близько</a:t>
            </a:r>
            <a:r>
              <a:rPr lang="ru-RU" sz="3000" dirty="0" smtClean="0"/>
              <a:t> 500 </a:t>
            </a:r>
            <a:r>
              <a:rPr lang="ru-RU" sz="3000" dirty="0" err="1" smtClean="0"/>
              <a:t>видів</a:t>
            </a:r>
            <a:r>
              <a:rPr lang="ru-RU" sz="3000" dirty="0" smtClean="0"/>
              <a:t> </a:t>
            </a:r>
            <a:r>
              <a:rPr lang="ru-RU" sz="3000" dirty="0" err="1" smtClean="0"/>
              <a:t>різної</a:t>
            </a:r>
            <a:r>
              <a:rPr lang="ru-RU" sz="3000" dirty="0" smtClean="0"/>
              <a:t> </a:t>
            </a:r>
            <a:r>
              <a:rPr lang="ru-RU" sz="3000" dirty="0" err="1" smtClean="0"/>
              <a:t>мінеральної</a:t>
            </a:r>
            <a:r>
              <a:rPr lang="ru-RU" sz="3000" dirty="0" smtClean="0"/>
              <a:t> води.</a:t>
            </a:r>
          </a:p>
          <a:p>
            <a:r>
              <a:rPr lang="ru-RU" sz="3000" dirty="0" err="1" smtClean="0"/>
              <a:t>Жувальну</a:t>
            </a:r>
            <a:r>
              <a:rPr lang="ru-RU" sz="3000" dirty="0" smtClean="0"/>
              <a:t> </a:t>
            </a:r>
            <a:r>
              <a:rPr lang="ru-RU" sz="3000" dirty="0" err="1" smtClean="0"/>
              <a:t>гумку</a:t>
            </a:r>
            <a:r>
              <a:rPr lang="ru-RU" sz="3000" dirty="0" smtClean="0"/>
              <a:t> </a:t>
            </a:r>
            <a:r>
              <a:rPr lang="ru-RU" sz="3000" dirty="0" err="1" smtClean="0"/>
              <a:t>винайшли</a:t>
            </a:r>
            <a:r>
              <a:rPr lang="ru-RU" sz="3000" dirty="0" smtClean="0"/>
              <a:t> </a:t>
            </a:r>
            <a:r>
              <a:rPr lang="ru-RU" sz="3000" dirty="0" err="1" smtClean="0"/>
              <a:t>саме</a:t>
            </a:r>
            <a:r>
              <a:rPr lang="ru-RU" sz="3000" dirty="0" smtClean="0"/>
              <a:t> в </a:t>
            </a:r>
            <a:r>
              <a:rPr lang="ru-RU" sz="3000" dirty="0" err="1" smtClean="0"/>
              <a:t>Німеччині</a:t>
            </a:r>
            <a:r>
              <a:rPr lang="ru-RU" sz="3000" dirty="0" smtClean="0"/>
              <a:t>. </a:t>
            </a:r>
            <a:r>
              <a:rPr lang="ru-RU" sz="3000" dirty="0" err="1" smtClean="0"/>
              <a:t>Це</a:t>
            </a:r>
            <a:r>
              <a:rPr lang="ru-RU" sz="3000" dirty="0" smtClean="0"/>
              <a:t> </a:t>
            </a:r>
            <a:r>
              <a:rPr lang="ru-RU" sz="3000" dirty="0" err="1" smtClean="0"/>
              <a:t>зробив</a:t>
            </a:r>
            <a:r>
              <a:rPr lang="ru-RU" sz="3000" dirty="0" smtClean="0"/>
              <a:t> </a:t>
            </a:r>
            <a:r>
              <a:rPr lang="ru-RU" sz="3000" dirty="0" err="1" smtClean="0"/>
              <a:t>Ханс</a:t>
            </a:r>
            <a:r>
              <a:rPr lang="ru-RU" sz="3000" dirty="0" smtClean="0"/>
              <a:t> </a:t>
            </a:r>
            <a:r>
              <a:rPr lang="ru-RU" sz="3000" dirty="0" err="1" smtClean="0"/>
              <a:t>Рігел</a:t>
            </a:r>
            <a:r>
              <a:rPr lang="ru-RU" sz="3000" dirty="0" smtClean="0"/>
              <a:t>.</a:t>
            </a:r>
          </a:p>
          <a:p>
            <a:r>
              <a:rPr lang="ru-RU" sz="3000" dirty="0" smtClean="0"/>
              <a:t> </a:t>
            </a:r>
            <a:r>
              <a:rPr lang="ru-RU" sz="3000" dirty="0" err="1" smtClean="0"/>
              <a:t>Відомий</a:t>
            </a:r>
            <a:r>
              <a:rPr lang="ru-RU" sz="3000" dirty="0" smtClean="0"/>
              <a:t> </a:t>
            </a:r>
            <a:r>
              <a:rPr lang="ru-RU" sz="3000" dirty="0" err="1" smtClean="0"/>
              <a:t>всьому</a:t>
            </a:r>
            <a:r>
              <a:rPr lang="ru-RU" sz="3000" dirty="0" smtClean="0"/>
              <a:t> </a:t>
            </a:r>
            <a:r>
              <a:rPr lang="ru-RU" sz="3000" dirty="0" err="1" smtClean="0"/>
              <a:t>світу</a:t>
            </a:r>
            <a:r>
              <a:rPr lang="ru-RU" sz="3000" dirty="0" smtClean="0"/>
              <a:t> </a:t>
            </a:r>
            <a:r>
              <a:rPr lang="ru-RU" sz="3000" dirty="0" err="1" smtClean="0"/>
              <a:t>аспірин</a:t>
            </a:r>
            <a:r>
              <a:rPr lang="ru-RU" sz="3000" dirty="0" smtClean="0"/>
              <a:t> </a:t>
            </a:r>
            <a:r>
              <a:rPr lang="ru-RU" sz="3000" dirty="0" err="1" smtClean="0"/>
              <a:t>також</a:t>
            </a:r>
            <a:r>
              <a:rPr lang="ru-RU" sz="3000" dirty="0" smtClean="0"/>
              <a:t> придумали </a:t>
            </a:r>
            <a:r>
              <a:rPr lang="ru-RU" sz="3000" dirty="0" err="1" smtClean="0"/>
              <a:t>німці</a:t>
            </a:r>
            <a:r>
              <a:rPr lang="ru-RU" sz="3000" dirty="0" smtClean="0"/>
              <a:t>. </a:t>
            </a:r>
            <a:r>
              <a:rPr lang="ru-RU" sz="3000" dirty="0" err="1" smtClean="0"/>
              <a:t>Він</a:t>
            </a:r>
            <a:r>
              <a:rPr lang="ru-RU" sz="3000" dirty="0" smtClean="0"/>
              <a:t> </a:t>
            </a:r>
            <a:r>
              <a:rPr lang="ru-RU" sz="3000" dirty="0" err="1" smtClean="0"/>
              <a:t>був</a:t>
            </a:r>
            <a:r>
              <a:rPr lang="ru-RU" sz="3000" dirty="0" smtClean="0"/>
              <a:t> </a:t>
            </a:r>
            <a:r>
              <a:rPr lang="ru-RU" sz="3000" dirty="0" err="1" smtClean="0"/>
              <a:t>синтезований</a:t>
            </a:r>
            <a:r>
              <a:rPr lang="ru-RU" sz="3000" dirty="0" smtClean="0"/>
              <a:t> </a:t>
            </a:r>
            <a:r>
              <a:rPr lang="ru-RU" sz="3000" dirty="0" err="1" smtClean="0"/>
              <a:t>Феліксом</a:t>
            </a:r>
            <a:r>
              <a:rPr lang="ru-RU" sz="3000" dirty="0" smtClean="0"/>
              <a:t> </a:t>
            </a:r>
            <a:r>
              <a:rPr lang="ru-RU" sz="3000" dirty="0" err="1" smtClean="0"/>
              <a:t>Хоффманом</a:t>
            </a:r>
            <a:r>
              <a:rPr lang="ru-RU" sz="3000" dirty="0" smtClean="0"/>
              <a:t> (</a:t>
            </a:r>
            <a:r>
              <a:rPr lang="en-US" sz="3000" dirty="0" smtClean="0"/>
              <a:t>Bayer AG) </a:t>
            </a:r>
            <a:r>
              <a:rPr lang="ru-RU" sz="3000" dirty="0" smtClean="0"/>
              <a:t>в 1897 </a:t>
            </a:r>
            <a:r>
              <a:rPr lang="ru-RU" sz="3000" dirty="0" err="1" smtClean="0"/>
              <a:t>році</a:t>
            </a:r>
            <a:r>
              <a:rPr lang="ru-RU" sz="3000" dirty="0" smtClean="0"/>
              <a:t>.</a:t>
            </a:r>
          </a:p>
          <a:p>
            <a:r>
              <a:rPr lang="ru-RU" sz="3000" dirty="0" smtClean="0"/>
              <a:t>Ремонт </a:t>
            </a:r>
            <a:r>
              <a:rPr lang="ru-RU" sz="3000" dirty="0" smtClean="0"/>
              <a:t>будь-</a:t>
            </a:r>
            <a:r>
              <a:rPr lang="ru-RU" sz="3000" dirty="0" err="1" smtClean="0"/>
              <a:t>яких</a:t>
            </a:r>
            <a:r>
              <a:rPr lang="ru-RU" sz="3000" dirty="0" smtClean="0"/>
              <a:t> речей в </a:t>
            </a:r>
            <a:r>
              <a:rPr lang="ru-RU" sz="3000" dirty="0" err="1" smtClean="0"/>
              <a:t>Німеччині</a:t>
            </a:r>
            <a:r>
              <a:rPr lang="ru-RU" sz="3000" dirty="0" smtClean="0"/>
              <a:t> </a:t>
            </a:r>
            <a:r>
              <a:rPr lang="ru-RU" sz="3000" dirty="0" err="1" smtClean="0"/>
              <a:t>настільки</a:t>
            </a:r>
            <a:r>
              <a:rPr lang="ru-RU" sz="3000" dirty="0" smtClean="0"/>
              <a:t> </a:t>
            </a:r>
            <a:r>
              <a:rPr lang="ru-RU" sz="3000" dirty="0" err="1" smtClean="0"/>
              <a:t>дорогий</a:t>
            </a:r>
            <a:r>
              <a:rPr lang="ru-RU" sz="3000" dirty="0" smtClean="0"/>
              <a:t>, </a:t>
            </a:r>
            <a:r>
              <a:rPr lang="ru-RU" sz="3000" dirty="0" err="1" smtClean="0"/>
              <a:t>що</a:t>
            </a:r>
            <a:r>
              <a:rPr lang="ru-RU" sz="3000" dirty="0" smtClean="0"/>
              <a:t> </a:t>
            </a:r>
            <a:r>
              <a:rPr lang="ru-RU" sz="3000" dirty="0" err="1" smtClean="0"/>
              <a:t>простіше</a:t>
            </a:r>
            <a:r>
              <a:rPr lang="ru-RU" sz="3000" dirty="0" smtClean="0"/>
              <a:t> </a:t>
            </a:r>
            <a:r>
              <a:rPr lang="ru-RU" sz="3000" dirty="0" err="1" smtClean="0"/>
              <a:t>купити</a:t>
            </a:r>
            <a:r>
              <a:rPr lang="ru-RU" sz="3000" dirty="0" smtClean="0"/>
              <a:t> </a:t>
            </a:r>
            <a:r>
              <a:rPr lang="ru-RU" sz="3000" dirty="0" err="1" smtClean="0"/>
              <a:t>нову</a:t>
            </a:r>
            <a:r>
              <a:rPr lang="ru-RU" sz="3000" dirty="0" smtClean="0"/>
              <a:t> </a:t>
            </a:r>
            <a:r>
              <a:rPr lang="ru-RU" sz="3000" dirty="0" err="1" smtClean="0"/>
              <a:t>річ</a:t>
            </a:r>
            <a:r>
              <a:rPr lang="ru-RU" sz="3000" dirty="0" smtClean="0"/>
              <a:t>.</a:t>
            </a:r>
          </a:p>
          <a:p>
            <a:r>
              <a:rPr lang="ru-RU" sz="3000" dirty="0" smtClean="0"/>
              <a:t>Для того, </a:t>
            </a:r>
            <a:r>
              <a:rPr lang="ru-RU" sz="3000" dirty="0" err="1" smtClean="0"/>
              <a:t>щоб</a:t>
            </a:r>
            <a:r>
              <a:rPr lang="ru-RU" sz="3000" dirty="0" smtClean="0"/>
              <a:t> </a:t>
            </a:r>
            <a:r>
              <a:rPr lang="ru-RU" sz="3000" dirty="0" err="1" smtClean="0"/>
              <a:t>дитина</a:t>
            </a:r>
            <a:r>
              <a:rPr lang="ru-RU" sz="3000" dirty="0" smtClean="0"/>
              <a:t> могла </a:t>
            </a:r>
            <a:r>
              <a:rPr lang="ru-RU" sz="3000" dirty="0" err="1" smtClean="0"/>
              <a:t>їздити</a:t>
            </a:r>
            <a:r>
              <a:rPr lang="ru-RU" sz="3000" dirty="0" smtClean="0"/>
              <a:t> на </a:t>
            </a:r>
            <a:r>
              <a:rPr lang="ru-RU" sz="3000" dirty="0" err="1" smtClean="0"/>
              <a:t>велосипеді</a:t>
            </a:r>
            <a:r>
              <a:rPr lang="ru-RU" sz="3000" dirty="0" smtClean="0"/>
              <a:t>, в </a:t>
            </a:r>
            <a:r>
              <a:rPr lang="ru-RU" sz="3000" dirty="0" err="1" smtClean="0"/>
              <a:t>школі</a:t>
            </a:r>
            <a:r>
              <a:rPr lang="ru-RU" sz="3000" dirty="0" smtClean="0"/>
              <a:t> </a:t>
            </a:r>
            <a:r>
              <a:rPr lang="ru-RU" sz="3000" dirty="0" err="1" smtClean="0"/>
              <a:t>їй</a:t>
            </a:r>
            <a:r>
              <a:rPr lang="ru-RU" sz="3000" dirty="0" smtClean="0"/>
              <a:t> </a:t>
            </a:r>
            <a:r>
              <a:rPr lang="ru-RU" sz="3000" dirty="0" err="1" smtClean="0"/>
              <a:t>видають</a:t>
            </a:r>
            <a:r>
              <a:rPr lang="ru-RU" sz="3000" dirty="0" smtClean="0"/>
              <a:t> </a:t>
            </a:r>
            <a:r>
              <a:rPr lang="ru-RU" sz="3000" dirty="0" err="1" smtClean="0"/>
              <a:t>спеціальні</a:t>
            </a:r>
            <a:r>
              <a:rPr lang="ru-RU" sz="3000" dirty="0" smtClean="0"/>
              <a:t> </a:t>
            </a:r>
            <a:r>
              <a:rPr lang="ru-RU" sz="3000" dirty="0" err="1" smtClean="0"/>
              <a:t>велосипедні</a:t>
            </a:r>
            <a:r>
              <a:rPr lang="ru-RU" sz="3000" dirty="0" smtClean="0"/>
              <a:t> права</a:t>
            </a:r>
            <a:r>
              <a:rPr lang="ru-RU" sz="3000" dirty="0" smtClean="0"/>
              <a:t>.</a:t>
            </a:r>
            <a:endParaRPr lang="ru-RU" sz="3000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243408"/>
            <a:ext cx="7772400" cy="114300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Питання для перевірки знань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27584" y="980728"/>
            <a:ext cx="7859216" cy="568863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None/>
            </a:pPr>
            <a:r>
              <a:rPr lang="uk-UA" sz="4000" dirty="0" smtClean="0"/>
              <a:t>1. Що </a:t>
            </a:r>
            <a:r>
              <a:rPr lang="uk-UA" sz="4000" dirty="0" smtClean="0"/>
              <a:t>символізують кольори на прапорі Німеччини? </a:t>
            </a:r>
          </a:p>
          <a:p>
            <a:pPr marL="514350" indent="-514350">
              <a:buNone/>
            </a:pPr>
            <a:r>
              <a:rPr lang="uk-UA" sz="4000" dirty="0" smtClean="0"/>
              <a:t>2. В </a:t>
            </a:r>
            <a:r>
              <a:rPr lang="uk-UA" sz="4000" dirty="0" smtClean="0"/>
              <a:t>яких басейнах видобувають кам</a:t>
            </a:r>
            <a:r>
              <a:rPr lang="en-US" sz="4000" dirty="0" smtClean="0"/>
              <a:t>’</a:t>
            </a:r>
            <a:r>
              <a:rPr lang="uk-UA" sz="4000" dirty="0" err="1" smtClean="0"/>
              <a:t>яне</a:t>
            </a:r>
            <a:r>
              <a:rPr lang="uk-UA" sz="4000" dirty="0" smtClean="0"/>
              <a:t> вугілля? </a:t>
            </a:r>
          </a:p>
          <a:p>
            <a:pPr marL="514350" indent="-514350">
              <a:buNone/>
            </a:pPr>
            <a:r>
              <a:rPr lang="uk-UA" sz="4000" dirty="0" smtClean="0"/>
              <a:t>3. Якою </a:t>
            </a:r>
            <a:r>
              <a:rPr lang="uk-UA" sz="4000" dirty="0" smtClean="0"/>
              <a:t>є середня густота населення Німеччини? </a:t>
            </a:r>
          </a:p>
          <a:p>
            <a:pPr marL="514350" indent="-514350">
              <a:buNone/>
            </a:pPr>
            <a:r>
              <a:rPr lang="uk-UA" sz="4000" dirty="0" smtClean="0"/>
              <a:t>4. Якими </a:t>
            </a:r>
            <a:r>
              <a:rPr lang="uk-UA" sz="4000" dirty="0" smtClean="0"/>
              <a:t>автомобільними фірмами </a:t>
            </a:r>
            <a:r>
              <a:rPr lang="uk-UA" sz="4000" dirty="0" err="1" smtClean="0"/>
              <a:t>відова</a:t>
            </a:r>
            <a:r>
              <a:rPr lang="uk-UA" sz="4000" dirty="0" smtClean="0"/>
              <a:t> Німеччина? </a:t>
            </a:r>
          </a:p>
          <a:p>
            <a:pPr marL="514350" indent="-514350">
              <a:buNone/>
            </a:pPr>
            <a:r>
              <a:rPr lang="uk-UA" sz="4000" dirty="0" smtClean="0"/>
              <a:t>5. Назвіть </a:t>
            </a:r>
            <a:r>
              <a:rPr lang="uk-UA" sz="4000" dirty="0" smtClean="0"/>
              <a:t>міста, в яких є найбільші морські порти. </a:t>
            </a:r>
          </a:p>
          <a:p>
            <a:pPr marL="514350" indent="-514350">
              <a:buNone/>
            </a:pPr>
            <a:r>
              <a:rPr lang="uk-UA" sz="4000" dirty="0" smtClean="0"/>
              <a:t>6. Які </a:t>
            </a:r>
            <a:r>
              <a:rPr lang="uk-UA" sz="4000" dirty="0" smtClean="0"/>
              <a:t>види транспорту відіграють важливу роль в перевезенні пасажирів та вантажів? </a:t>
            </a:r>
          </a:p>
          <a:p>
            <a:pPr marL="514350" indent="-514350">
              <a:buNone/>
            </a:pPr>
            <a:r>
              <a:rPr lang="uk-UA" sz="4000" dirty="0" smtClean="0"/>
              <a:t>7. Назвіть </a:t>
            </a:r>
            <a:r>
              <a:rPr lang="uk-UA" sz="4000" dirty="0" smtClean="0"/>
              <a:t>мегаполіс, який тяжіє на території Німеччини</a:t>
            </a:r>
          </a:p>
          <a:p>
            <a:pPr marL="514350" indent="-514350">
              <a:buNone/>
            </a:pPr>
            <a:r>
              <a:rPr lang="uk-UA" sz="4000" dirty="0" smtClean="0"/>
              <a:t>8. Який </a:t>
            </a:r>
            <a:r>
              <a:rPr lang="uk-UA" sz="4000" dirty="0" smtClean="0"/>
              <a:t>тип ЕС дає 2/3 всієї електроенергії Німеччини?</a:t>
            </a:r>
          </a:p>
          <a:p>
            <a:pPr marL="514350" indent="-514350">
              <a:buNone/>
            </a:pPr>
            <a:r>
              <a:rPr lang="uk-UA" sz="4000" dirty="0" smtClean="0"/>
              <a:t>9. Назвіть </a:t>
            </a:r>
            <a:r>
              <a:rPr lang="uk-UA" sz="4000" dirty="0" smtClean="0"/>
              <a:t>особливо густо заселений основний промисловий пояс</a:t>
            </a:r>
          </a:p>
          <a:p>
            <a:pPr marL="514350" indent="-514350">
              <a:buNone/>
            </a:pPr>
            <a:r>
              <a:rPr lang="uk-UA" sz="4000" dirty="0" smtClean="0"/>
              <a:t>10. Назвіть </a:t>
            </a:r>
            <a:r>
              <a:rPr lang="uk-UA" sz="4000" dirty="0" smtClean="0"/>
              <a:t>старі гори, які простягаються через центр країни.</a:t>
            </a:r>
          </a:p>
          <a:p>
            <a:pPr marL="514350" indent="-514350">
              <a:buNone/>
            </a:pPr>
            <a:r>
              <a:rPr lang="uk-UA" sz="4000" dirty="0" smtClean="0"/>
              <a:t>11.</a:t>
            </a:r>
          </a:p>
          <a:p>
            <a:pPr marL="514350" indent="-514350">
              <a:buNone/>
            </a:pPr>
            <a:r>
              <a:rPr lang="uk-UA" sz="4000" dirty="0" smtClean="0"/>
              <a:t>12.</a:t>
            </a:r>
            <a:endParaRPr lang="uk-UA" sz="4000" dirty="0" smtClean="0"/>
          </a:p>
          <a:p>
            <a:pPr marL="514350" indent="-514350">
              <a:buNone/>
            </a:pPr>
            <a:endParaRPr lang="uk-UA" sz="4000" dirty="0" smtClean="0"/>
          </a:p>
          <a:p>
            <a:pPr marL="514350" indent="-514350">
              <a:buNone/>
            </a:pPr>
            <a:endParaRPr lang="uk-UA" dirty="0" smtClean="0"/>
          </a:p>
          <a:p>
            <a:pPr marL="514350" indent="-514350">
              <a:buNone/>
            </a:pP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Дякую за увагу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763688" y="26166"/>
            <a:ext cx="5745832" cy="92211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</a:t>
            </a:r>
            <a:r>
              <a:rPr lang="uk-UA" b="1" dirty="0" err="1" smtClean="0">
                <a:solidFill>
                  <a:schemeClr val="tx1"/>
                </a:solidFill>
              </a:rPr>
              <a:t>імецький</a:t>
            </a:r>
            <a:r>
              <a:rPr lang="uk-UA" b="1" dirty="0" smtClean="0">
                <a:solidFill>
                  <a:schemeClr val="tx1"/>
                </a:solidFill>
              </a:rPr>
              <a:t> </a:t>
            </a:r>
            <a:r>
              <a:rPr lang="uk-UA" b="1" dirty="0" err="1" smtClean="0">
                <a:solidFill>
                  <a:schemeClr val="tx1"/>
                </a:solidFill>
              </a:rPr>
              <a:t>триколор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0" y="1556792"/>
            <a:ext cx="5004048" cy="5301208"/>
          </a:xfrm>
        </p:spPr>
        <p:txBody>
          <a:bodyPr>
            <a:normAutofit/>
          </a:bodyPr>
          <a:lstStyle/>
          <a:p>
            <a:r>
              <a:rPr lang="ru-RU" dirty="0" err="1" smtClean="0"/>
              <a:t>Триколор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чорної</a:t>
            </a:r>
            <a:r>
              <a:rPr lang="ru-RU" dirty="0" smtClean="0"/>
              <a:t>, </a:t>
            </a:r>
            <a:r>
              <a:rPr lang="ru-RU" dirty="0" err="1" smtClean="0"/>
              <a:t>червоної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золотої</a:t>
            </a:r>
            <a:r>
              <a:rPr lang="ru-RU" dirty="0" smtClean="0"/>
              <a:t> </a:t>
            </a:r>
            <a:r>
              <a:rPr lang="ru-RU" dirty="0" err="1" smtClean="0"/>
              <a:t>горизонтальних</a:t>
            </a:r>
            <a:r>
              <a:rPr lang="ru-RU" dirty="0" smtClean="0"/>
              <a:t> </a:t>
            </a:r>
            <a:r>
              <a:rPr lang="ru-RU" dirty="0" err="1" smtClean="0"/>
              <a:t>смуг</a:t>
            </a:r>
            <a:r>
              <a:rPr lang="ru-RU" dirty="0" smtClean="0"/>
              <a:t>. </a:t>
            </a:r>
            <a:r>
              <a:rPr lang="ru-RU" dirty="0" err="1" smtClean="0"/>
              <a:t>Чорний</a:t>
            </a:r>
            <a:r>
              <a:rPr lang="ru-RU" dirty="0" smtClean="0"/>
              <a:t> </a:t>
            </a:r>
            <a:r>
              <a:rPr lang="ru-RU" dirty="0" err="1" smtClean="0"/>
              <a:t>колір</a:t>
            </a:r>
            <a:r>
              <a:rPr lang="ru-RU" dirty="0" smtClean="0"/>
              <a:t> </a:t>
            </a:r>
            <a:r>
              <a:rPr lang="ru-RU" dirty="0" err="1" smtClean="0"/>
              <a:t>символізує</a:t>
            </a:r>
            <a:r>
              <a:rPr lang="ru-RU" dirty="0" smtClean="0"/>
              <a:t> </a:t>
            </a:r>
            <a:r>
              <a:rPr lang="ru-RU" dirty="0" err="1" smtClean="0"/>
              <a:t>похмурі</a:t>
            </a:r>
            <a:r>
              <a:rPr lang="ru-RU" dirty="0" smtClean="0"/>
              <a:t> роки </a:t>
            </a:r>
            <a:r>
              <a:rPr lang="ru-RU" dirty="0" err="1" smtClean="0"/>
              <a:t>реакції</a:t>
            </a:r>
            <a:r>
              <a:rPr lang="ru-RU" dirty="0" smtClean="0"/>
              <a:t>, </a:t>
            </a:r>
            <a:r>
              <a:rPr lang="ru-RU" dirty="0" err="1" smtClean="0"/>
              <a:t>червоний</a:t>
            </a:r>
            <a:r>
              <a:rPr lang="ru-RU" dirty="0" smtClean="0"/>
              <a:t> - кров </a:t>
            </a:r>
            <a:r>
              <a:rPr lang="ru-RU" dirty="0" err="1" smtClean="0"/>
              <a:t>патріотів</a:t>
            </a:r>
            <a:r>
              <a:rPr lang="ru-RU" dirty="0" smtClean="0"/>
              <a:t>, </a:t>
            </a:r>
            <a:r>
              <a:rPr lang="ru-RU" dirty="0" err="1" smtClean="0"/>
              <a:t>пролиту</a:t>
            </a:r>
            <a:r>
              <a:rPr lang="ru-RU" dirty="0" smtClean="0"/>
              <a:t> у </a:t>
            </a:r>
            <a:r>
              <a:rPr lang="ru-RU" dirty="0" err="1" smtClean="0"/>
              <a:t>боротьбі</a:t>
            </a:r>
            <a:r>
              <a:rPr lang="ru-RU" dirty="0" smtClean="0"/>
              <a:t> за волю, а </a:t>
            </a:r>
            <a:r>
              <a:rPr lang="ru-RU" dirty="0" err="1" smtClean="0"/>
              <a:t>золотий</a:t>
            </a:r>
            <a:r>
              <a:rPr lang="ru-RU" dirty="0" smtClean="0"/>
              <a:t> - </a:t>
            </a:r>
            <a:r>
              <a:rPr lang="ru-RU" dirty="0" err="1" smtClean="0"/>
              <a:t>сонце</a:t>
            </a:r>
            <a:r>
              <a:rPr lang="ru-RU" dirty="0" smtClean="0"/>
              <a:t> </a:t>
            </a:r>
            <a:r>
              <a:rPr lang="ru-RU" dirty="0" err="1" smtClean="0"/>
              <a:t>волі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Уперше</a:t>
            </a:r>
            <a:r>
              <a:rPr lang="ru-RU" dirty="0" smtClean="0"/>
              <a:t> </a:t>
            </a:r>
            <a:r>
              <a:rPr lang="ru-RU" dirty="0" err="1" smtClean="0"/>
              <a:t>ці</a:t>
            </a:r>
            <a:r>
              <a:rPr lang="ru-RU" dirty="0" smtClean="0"/>
              <a:t> три </a:t>
            </a:r>
            <a:r>
              <a:rPr lang="ru-RU" dirty="0" err="1" smtClean="0"/>
              <a:t>кольори</a:t>
            </a:r>
            <a:r>
              <a:rPr lang="ru-RU" dirty="0" smtClean="0"/>
              <a:t> стали символом </a:t>
            </a:r>
            <a:r>
              <a:rPr lang="ru-RU" dirty="0" err="1" smtClean="0"/>
              <a:t>національно-визвольної</a:t>
            </a:r>
            <a:r>
              <a:rPr lang="ru-RU" dirty="0" smtClean="0"/>
              <a:t> </a:t>
            </a:r>
            <a:r>
              <a:rPr lang="ru-RU" dirty="0" err="1" smtClean="0"/>
              <a:t>боротьби</a:t>
            </a:r>
            <a:r>
              <a:rPr lang="ru-RU" dirty="0" smtClean="0"/>
              <a:t> </a:t>
            </a:r>
            <a:r>
              <a:rPr lang="ru-RU" dirty="0" err="1" smtClean="0"/>
              <a:t>німецького</a:t>
            </a:r>
            <a:r>
              <a:rPr lang="ru-RU" dirty="0" smtClean="0"/>
              <a:t> народу у 1813 </a:t>
            </a:r>
            <a:r>
              <a:rPr lang="ru-RU" dirty="0" err="1" smtClean="0"/>
              <a:t>році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0482" name="Picture 2" descr="Що означають кольори німецького прапора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348880"/>
            <a:ext cx="3888432" cy="285623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9016" y="27293"/>
            <a:ext cx="5832648" cy="1143000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solidFill>
                  <a:schemeClr val="tx1"/>
                </a:solidFill>
              </a:rPr>
              <a:t>Герб Фрідріха </a:t>
            </a:r>
            <a:r>
              <a:rPr lang="uk-UA" sz="3200" b="1" dirty="0" err="1" smtClean="0">
                <a:solidFill>
                  <a:schemeClr val="tx1"/>
                </a:solidFill>
              </a:rPr>
              <a:t>Барбароси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772816"/>
            <a:ext cx="5940152" cy="36004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 err="1" smtClean="0"/>
              <a:t>сучасному</a:t>
            </a:r>
            <a:r>
              <a:rPr lang="ru-RU" sz="2400" dirty="0" smtClean="0"/>
              <a:t> державному </a:t>
            </a:r>
            <a:r>
              <a:rPr lang="ru-RU" sz="2400" dirty="0" err="1" smtClean="0"/>
              <a:t>гербі</a:t>
            </a:r>
            <a:r>
              <a:rPr lang="ru-RU" sz="2400" dirty="0" smtClean="0"/>
              <a:t> </a:t>
            </a:r>
            <a:r>
              <a:rPr lang="ru-RU" sz="2400" dirty="0" err="1" smtClean="0"/>
              <a:t>Німеччини</a:t>
            </a:r>
            <a:r>
              <a:rPr lang="ru-RU" sz="2400" dirty="0" smtClean="0"/>
              <a:t> </a:t>
            </a:r>
            <a:r>
              <a:rPr lang="ru-RU" sz="2400" dirty="0" err="1" smtClean="0"/>
              <a:t>зображений</a:t>
            </a:r>
            <a:r>
              <a:rPr lang="ru-RU" sz="2400" dirty="0" smtClean="0"/>
              <a:t> </a:t>
            </a:r>
            <a:r>
              <a:rPr lang="ru-RU" sz="2400" dirty="0" err="1" smtClean="0"/>
              <a:t>чорний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одноглавий</a:t>
            </a:r>
            <a:r>
              <a:rPr lang="ru-RU" sz="2400" dirty="0" smtClean="0"/>
              <a:t> орел </a:t>
            </a:r>
            <a:r>
              <a:rPr lang="ru-RU" sz="2400" dirty="0" err="1" smtClean="0"/>
              <a:t>з</a:t>
            </a:r>
            <a:r>
              <a:rPr lang="ru-RU" sz="2400" dirty="0" smtClean="0"/>
              <a:t> </a:t>
            </a:r>
            <a:r>
              <a:rPr lang="ru-RU" sz="2400" dirty="0" err="1" smtClean="0"/>
              <a:t>червоними</a:t>
            </a:r>
            <a:r>
              <a:rPr lang="ru-RU" sz="2400" dirty="0" smtClean="0"/>
              <a:t> лапами, </a:t>
            </a:r>
            <a:r>
              <a:rPr lang="ru-RU" sz="2400" dirty="0" err="1" smtClean="0"/>
              <a:t>язиком</a:t>
            </a:r>
            <a:r>
              <a:rPr lang="ru-RU" sz="2400" dirty="0" smtClean="0"/>
              <a:t> </a:t>
            </a:r>
            <a:r>
              <a:rPr lang="ru-RU" sz="2400" dirty="0" err="1" smtClean="0"/>
              <a:t>і</a:t>
            </a:r>
            <a:r>
              <a:rPr lang="ru-RU" sz="2400" dirty="0" smtClean="0"/>
              <a:t> </a:t>
            </a:r>
            <a:r>
              <a:rPr lang="ru-RU" sz="2400" dirty="0" err="1" smtClean="0"/>
              <a:t>дзьобом</a:t>
            </a:r>
            <a:r>
              <a:rPr lang="ru-RU" sz="2400" dirty="0" smtClean="0"/>
              <a:t> на золотому </a:t>
            </a:r>
            <a:r>
              <a:rPr lang="ru-RU" sz="2400" dirty="0" err="1" smtClean="0"/>
              <a:t>щиті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Даний</a:t>
            </a:r>
            <a:r>
              <a:rPr lang="ru-RU" sz="2400" dirty="0" smtClean="0"/>
              <a:t> герб </a:t>
            </a:r>
            <a:r>
              <a:rPr lang="ru-RU" sz="2400" dirty="0" err="1" smtClean="0"/>
              <a:t>є</a:t>
            </a:r>
            <a:r>
              <a:rPr lang="ru-RU" sz="2400" dirty="0" smtClean="0"/>
              <a:t> </a:t>
            </a:r>
            <a:r>
              <a:rPr lang="ru-RU" sz="2400" dirty="0" err="1" smtClean="0"/>
              <a:t>дуже</a:t>
            </a:r>
            <a:r>
              <a:rPr lang="ru-RU" sz="2400" dirty="0" smtClean="0"/>
              <a:t> </a:t>
            </a:r>
            <a:r>
              <a:rPr lang="ru-RU" sz="2400" dirty="0" err="1" smtClean="0"/>
              <a:t>древнім</a:t>
            </a:r>
            <a:r>
              <a:rPr lang="ru-RU" sz="2400" dirty="0" smtClean="0"/>
              <a:t>, </a:t>
            </a:r>
            <a:r>
              <a:rPr lang="ru-RU" sz="2400" dirty="0" err="1" smtClean="0"/>
              <a:t>він</a:t>
            </a:r>
            <a:r>
              <a:rPr lang="ru-RU" sz="2400" dirty="0" smtClean="0"/>
              <a:t> служив </a:t>
            </a:r>
            <a:r>
              <a:rPr lang="ru-RU" sz="2400" dirty="0" err="1" smtClean="0"/>
              <a:t>емблемою</a:t>
            </a:r>
            <a:r>
              <a:rPr lang="ru-RU" sz="2400" dirty="0" smtClean="0"/>
              <a:t> </a:t>
            </a:r>
            <a:r>
              <a:rPr lang="ru-RU" sz="2400" dirty="0" err="1" smtClean="0"/>
              <a:t>влади</a:t>
            </a:r>
            <a:r>
              <a:rPr lang="ru-RU" sz="2400" dirty="0" smtClean="0"/>
              <a:t> </a:t>
            </a:r>
            <a:r>
              <a:rPr lang="ru-RU" sz="2400" dirty="0" err="1" smtClean="0"/>
              <a:t>німецьких</a:t>
            </a:r>
            <a:r>
              <a:rPr lang="ru-RU" sz="2400" dirty="0" smtClean="0"/>
              <a:t> </a:t>
            </a:r>
            <a:r>
              <a:rPr lang="ru-RU" sz="2400" dirty="0" err="1" smtClean="0"/>
              <a:t>королів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У 1927 </a:t>
            </a:r>
            <a:r>
              <a:rPr lang="ru-RU" sz="2400" dirty="0" err="1" smtClean="0"/>
              <a:t>році</a:t>
            </a:r>
            <a:r>
              <a:rPr lang="ru-RU" sz="2400" dirty="0" smtClean="0"/>
              <a:t> </a:t>
            </a:r>
            <a:r>
              <a:rPr lang="ru-RU" sz="2400" dirty="0" err="1" smtClean="0"/>
              <a:t>зображення</a:t>
            </a:r>
            <a:r>
              <a:rPr lang="ru-RU" sz="2400" dirty="0" smtClean="0"/>
              <a:t> орла </a:t>
            </a:r>
            <a:r>
              <a:rPr lang="ru-RU" sz="2400" dirty="0" err="1" smtClean="0"/>
              <a:t>було</a:t>
            </a:r>
            <a:r>
              <a:rPr lang="ru-RU" sz="2400" dirty="0" smtClean="0"/>
              <a:t> </a:t>
            </a:r>
            <a:r>
              <a:rPr lang="ru-RU" sz="2400" dirty="0" err="1" smtClean="0"/>
              <a:t>ще</a:t>
            </a:r>
            <a:r>
              <a:rPr lang="ru-RU" sz="2400" dirty="0" smtClean="0"/>
              <a:t> </a:t>
            </a:r>
            <a:r>
              <a:rPr lang="ru-RU" sz="2400" dirty="0" err="1" smtClean="0"/>
              <a:t>більше</a:t>
            </a:r>
            <a:r>
              <a:rPr lang="ru-RU" sz="2400" dirty="0" smtClean="0"/>
              <a:t> </a:t>
            </a:r>
            <a:r>
              <a:rPr lang="ru-RU" sz="2400" dirty="0" err="1" smtClean="0"/>
              <a:t>стилізоване</a:t>
            </a:r>
            <a:r>
              <a:rPr lang="ru-RU" sz="2400" dirty="0" smtClean="0"/>
              <a:t>, </a:t>
            </a:r>
            <a:r>
              <a:rPr lang="ru-RU" sz="2400" dirty="0" err="1" smtClean="0"/>
              <a:t>він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прийняв</a:t>
            </a:r>
            <a:r>
              <a:rPr lang="ru-RU" sz="2400" dirty="0" smtClean="0"/>
              <a:t> </a:t>
            </a:r>
            <a:r>
              <a:rPr lang="ru-RU" sz="2400" dirty="0" err="1" smtClean="0"/>
              <a:t>досить</a:t>
            </a:r>
            <a:r>
              <a:rPr lang="ru-RU" sz="2400" dirty="0" smtClean="0"/>
              <a:t> </a:t>
            </a:r>
            <a:r>
              <a:rPr lang="ru-RU" sz="2400" dirty="0" err="1" smtClean="0"/>
              <a:t>мирний</a:t>
            </a:r>
            <a:r>
              <a:rPr lang="ru-RU" sz="2400" dirty="0" smtClean="0"/>
              <a:t> </a:t>
            </a:r>
            <a:r>
              <a:rPr lang="ru-RU" sz="2400" dirty="0" err="1" smtClean="0"/>
              <a:t>вигляд</a:t>
            </a:r>
            <a:r>
              <a:rPr lang="ru-RU" sz="2400" dirty="0" smtClean="0"/>
              <a:t>.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в такому </a:t>
            </a:r>
            <a:r>
              <a:rPr lang="ru-RU" sz="2400" dirty="0" err="1" smtClean="0"/>
              <a:t>вигляді</a:t>
            </a:r>
            <a:r>
              <a:rPr lang="ru-RU" sz="2400" dirty="0" smtClean="0"/>
              <a:t> орел </a:t>
            </a:r>
            <a:r>
              <a:rPr lang="ru-RU" sz="2400" dirty="0" err="1" smtClean="0"/>
              <a:t>був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прийнятий</a:t>
            </a:r>
            <a:r>
              <a:rPr lang="ru-RU" sz="2400" dirty="0" smtClean="0"/>
              <a:t> у </a:t>
            </a:r>
            <a:r>
              <a:rPr lang="ru-RU" sz="2400" dirty="0" err="1" smtClean="0"/>
              <a:t>якості</a:t>
            </a:r>
            <a:r>
              <a:rPr lang="ru-RU" sz="2400" dirty="0" smtClean="0"/>
              <a:t> герба ФРН у 1950 </a:t>
            </a:r>
            <a:r>
              <a:rPr lang="ru-RU" sz="2400" dirty="0" err="1" smtClean="0"/>
              <a:t>році</a:t>
            </a:r>
            <a:endParaRPr lang="ru-RU" sz="2400" dirty="0"/>
          </a:p>
        </p:txBody>
      </p:sp>
      <p:pic>
        <p:nvPicPr>
          <p:cNvPr id="19458" name="Picture 2" descr="http://ukrexport.gov.ua/i/imgsupload/emble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2841" y="2060848"/>
            <a:ext cx="3053139" cy="381642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666328"/>
          </a:xfrm>
        </p:spPr>
        <p:txBody>
          <a:bodyPr>
            <a:normAutofit fontScale="90000"/>
          </a:bodyPr>
          <a:lstStyle/>
          <a:p>
            <a:r>
              <a:rPr lang="uk-UA" b="1" i="1" dirty="0" smtClean="0">
                <a:solidFill>
                  <a:schemeClr val="tx1"/>
                </a:solidFill>
              </a:rPr>
              <a:t>“ Візитна картка “ Німеччини</a:t>
            </a:r>
            <a:endParaRPr lang="ru-RU" b="1" i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27584" y="548680"/>
            <a:ext cx="7772400" cy="5904656"/>
          </a:xfrm>
        </p:spPr>
        <p:txBody>
          <a:bodyPr>
            <a:normAutofit fontScale="92500"/>
          </a:bodyPr>
          <a:lstStyle/>
          <a:p>
            <a:r>
              <a:rPr lang="ru-RU" sz="2400" b="1" dirty="0" err="1" smtClean="0"/>
              <a:t>Площа</a:t>
            </a:r>
            <a:r>
              <a:rPr lang="ru-RU" sz="2400" dirty="0" smtClean="0"/>
              <a:t>: 357 020 км2</a:t>
            </a:r>
          </a:p>
          <a:p>
            <a:r>
              <a:rPr lang="ru-RU" sz="2400" b="1" dirty="0" err="1" smtClean="0"/>
              <a:t>Населення</a:t>
            </a:r>
            <a:r>
              <a:rPr lang="ru-RU" sz="2400" dirty="0" smtClean="0"/>
              <a:t>: 82 330 000 (2010)</a:t>
            </a:r>
          </a:p>
          <a:p>
            <a:r>
              <a:rPr lang="ru-RU" sz="2400" b="1" dirty="0" err="1" smtClean="0"/>
              <a:t>Столиця</a:t>
            </a:r>
            <a:r>
              <a:rPr lang="ru-RU" sz="2400" dirty="0" smtClean="0"/>
              <a:t>: </a:t>
            </a:r>
            <a:r>
              <a:rPr lang="ru-RU" sz="2400" dirty="0" err="1" smtClean="0"/>
              <a:t>Берлін</a:t>
            </a:r>
            <a:endParaRPr lang="ru-RU" sz="2400" dirty="0" smtClean="0"/>
          </a:p>
          <a:p>
            <a:r>
              <a:rPr lang="ru-RU" sz="2400" b="1" dirty="0" err="1" smtClean="0"/>
              <a:t>Офіційна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назва</a:t>
            </a:r>
            <a:r>
              <a:rPr lang="ru-RU" sz="2400" dirty="0" smtClean="0"/>
              <a:t>: </a:t>
            </a:r>
            <a:r>
              <a:rPr lang="ru-RU" sz="2400" dirty="0" err="1" smtClean="0"/>
              <a:t>Федеративна</a:t>
            </a:r>
            <a:r>
              <a:rPr lang="ru-RU" sz="2400" dirty="0" smtClean="0"/>
              <a:t> </a:t>
            </a:r>
            <a:r>
              <a:rPr lang="ru-RU" sz="2400" dirty="0" err="1" smtClean="0"/>
              <a:t>Республіка</a:t>
            </a:r>
            <a:r>
              <a:rPr lang="ru-RU" sz="2400" dirty="0" smtClean="0"/>
              <a:t> </a:t>
            </a:r>
            <a:r>
              <a:rPr lang="ru-RU" sz="2400" dirty="0" err="1" smtClean="0"/>
              <a:t>Німеччина</a:t>
            </a:r>
            <a:endParaRPr lang="ru-RU" sz="2400" dirty="0" smtClean="0"/>
          </a:p>
          <a:p>
            <a:r>
              <a:rPr lang="ru-RU" sz="2400" b="1" dirty="0" err="1" smtClean="0"/>
              <a:t>Державна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мова</a:t>
            </a:r>
            <a:r>
              <a:rPr lang="ru-RU" sz="2400" dirty="0" smtClean="0"/>
              <a:t>: </a:t>
            </a:r>
            <a:r>
              <a:rPr lang="ru-RU" sz="2400" dirty="0" err="1" smtClean="0"/>
              <a:t>німецька</a:t>
            </a:r>
            <a:r>
              <a:rPr lang="ru-RU" sz="2400" dirty="0" smtClean="0"/>
              <a:t>.</a:t>
            </a:r>
          </a:p>
          <a:p>
            <a:r>
              <a:rPr lang="ru-RU" sz="2400" b="1" dirty="0" err="1" smtClean="0"/>
              <a:t>Державний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устрій</a:t>
            </a:r>
            <a:r>
              <a:rPr lang="ru-RU" sz="2400" dirty="0" smtClean="0"/>
              <a:t>: </a:t>
            </a:r>
            <a:r>
              <a:rPr lang="ru-RU" sz="2400" dirty="0" err="1" smtClean="0"/>
              <a:t>федеративна</a:t>
            </a:r>
            <a:r>
              <a:rPr lang="ru-RU" sz="2400" dirty="0" smtClean="0"/>
              <a:t> </a:t>
            </a:r>
            <a:r>
              <a:rPr lang="ru-RU" sz="2400" dirty="0" err="1" smtClean="0"/>
              <a:t>республіка</a:t>
            </a:r>
            <a:endParaRPr lang="ru-RU" sz="2400" dirty="0" smtClean="0"/>
          </a:p>
          <a:p>
            <a:r>
              <a:rPr lang="ru-RU" sz="2400" b="1" dirty="0" err="1" smtClean="0"/>
              <a:t>Законодавчій</a:t>
            </a:r>
            <a:r>
              <a:rPr lang="ru-RU" sz="2400" b="1" dirty="0" smtClean="0"/>
              <a:t> орган</a:t>
            </a:r>
            <a:r>
              <a:rPr lang="ru-RU" sz="2400" dirty="0" smtClean="0"/>
              <a:t>: Бундестаг (</a:t>
            </a:r>
            <a:r>
              <a:rPr lang="ru-RU" sz="2400" dirty="0" err="1" smtClean="0"/>
              <a:t>однопалатний</a:t>
            </a:r>
            <a:r>
              <a:rPr lang="ru-RU" sz="2400" dirty="0" smtClean="0"/>
              <a:t> парламент </a:t>
            </a:r>
            <a:r>
              <a:rPr lang="ru-RU" sz="2400" dirty="0" err="1" smtClean="0"/>
              <a:t>депутатів</a:t>
            </a:r>
            <a:r>
              <a:rPr lang="ru-RU" sz="2400" dirty="0" smtClean="0"/>
              <a:t>) та Бундесрат (палата земель)</a:t>
            </a:r>
          </a:p>
          <a:p>
            <a:r>
              <a:rPr lang="ru-RU" sz="2400" b="1" dirty="0" err="1" smtClean="0"/>
              <a:t>Адміністративний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устрій</a:t>
            </a:r>
            <a:r>
              <a:rPr lang="ru-RU" sz="2400" dirty="0" smtClean="0"/>
              <a:t>: 16 </a:t>
            </a:r>
            <a:r>
              <a:rPr lang="ru-RU" sz="2400" dirty="0" err="1" smtClean="0"/>
              <a:t>федеральних</a:t>
            </a:r>
            <a:r>
              <a:rPr lang="ru-RU" sz="2400" dirty="0" smtClean="0"/>
              <a:t> земель (</a:t>
            </a:r>
            <a:r>
              <a:rPr lang="ru-RU" sz="2400" dirty="0" err="1" smtClean="0"/>
              <a:t>мають</a:t>
            </a:r>
            <a:r>
              <a:rPr lang="ru-RU" sz="2400" dirty="0" smtClean="0"/>
              <a:t> </a:t>
            </a:r>
            <a:r>
              <a:rPr lang="ru-RU" sz="2400" dirty="0" err="1" smtClean="0"/>
              <a:t>свій</a:t>
            </a:r>
            <a:r>
              <a:rPr lang="ru-RU" sz="2400" dirty="0" smtClean="0"/>
              <a:t> уряд, парламент і </a:t>
            </a:r>
            <a:r>
              <a:rPr lang="ru-RU" sz="2400" dirty="0" err="1" smtClean="0"/>
              <a:t>конституцію</a:t>
            </a:r>
            <a:r>
              <a:rPr lang="ru-RU" sz="2400" dirty="0" smtClean="0"/>
              <a:t>)</a:t>
            </a:r>
          </a:p>
          <a:p>
            <a:r>
              <a:rPr lang="ru-RU" sz="2400" b="1" dirty="0" err="1" smtClean="0"/>
              <a:t>Поширені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релігії</a:t>
            </a:r>
            <a:r>
              <a:rPr lang="ru-RU" sz="2400" dirty="0" smtClean="0"/>
              <a:t>: </a:t>
            </a:r>
            <a:r>
              <a:rPr lang="ru-RU" sz="2400" dirty="0" err="1" smtClean="0"/>
              <a:t>християнство</a:t>
            </a:r>
            <a:r>
              <a:rPr lang="ru-RU" sz="2400" dirty="0" smtClean="0"/>
              <a:t> (</a:t>
            </a:r>
            <a:r>
              <a:rPr lang="ru-RU" sz="2400" dirty="0" err="1" smtClean="0"/>
              <a:t>протестанти</a:t>
            </a:r>
            <a:r>
              <a:rPr lang="ru-RU" sz="2400" dirty="0" smtClean="0"/>
              <a:t>, католики)</a:t>
            </a:r>
          </a:p>
          <a:p>
            <a:r>
              <a:rPr lang="ru-RU" sz="2400" b="1" dirty="0" smtClean="0"/>
              <a:t>Член</a:t>
            </a:r>
            <a:r>
              <a:rPr lang="ru-RU" sz="2400" dirty="0" smtClean="0"/>
              <a:t> ООН (</a:t>
            </a:r>
            <a:r>
              <a:rPr lang="ru-RU" sz="2400" dirty="0" err="1" smtClean="0"/>
              <a:t>з</a:t>
            </a:r>
            <a:r>
              <a:rPr lang="ru-RU" sz="2400" dirty="0" smtClean="0"/>
              <a:t> 1973), ЄС (</a:t>
            </a:r>
            <a:r>
              <a:rPr lang="ru-RU" sz="2400" dirty="0" err="1" smtClean="0"/>
              <a:t>з</a:t>
            </a:r>
            <a:r>
              <a:rPr lang="ru-RU" sz="2400" dirty="0" smtClean="0"/>
              <a:t> 1957), НАТО (</a:t>
            </a:r>
            <a:r>
              <a:rPr lang="ru-RU" sz="2400" dirty="0" err="1" smtClean="0"/>
              <a:t>з</a:t>
            </a:r>
            <a:r>
              <a:rPr lang="ru-RU" sz="2400" dirty="0" smtClean="0"/>
              <a:t> 1955), Ради </a:t>
            </a:r>
            <a:r>
              <a:rPr lang="ru-RU" sz="2400" dirty="0" err="1" smtClean="0"/>
              <a:t>Європи</a:t>
            </a:r>
            <a:r>
              <a:rPr lang="ru-RU" sz="2400" dirty="0" smtClean="0"/>
              <a:t> (</a:t>
            </a:r>
            <a:r>
              <a:rPr lang="ru-RU" sz="2400" dirty="0" err="1" smtClean="0"/>
              <a:t>з</a:t>
            </a:r>
            <a:r>
              <a:rPr lang="ru-RU" sz="2400" dirty="0" smtClean="0"/>
              <a:t> 1951)</a:t>
            </a:r>
          </a:p>
          <a:p>
            <a:r>
              <a:rPr lang="uk-UA" sz="2400" b="1" dirty="0" smtClean="0"/>
              <a:t>Грошова одиниця </a:t>
            </a:r>
            <a:r>
              <a:rPr lang="uk-UA" sz="2400" dirty="0" smtClean="0"/>
              <a:t>Євро</a:t>
            </a:r>
            <a:endParaRPr lang="ru-RU" sz="2400" b="1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836712"/>
          </a:xfrm>
        </p:spPr>
        <p:txBody>
          <a:bodyPr>
            <a:noAutofit/>
          </a:bodyPr>
          <a:lstStyle/>
          <a:p>
            <a:pPr algn="ctr"/>
            <a:r>
              <a:rPr lang="uk-UA" sz="5400" b="1" dirty="0" smtClean="0">
                <a:solidFill>
                  <a:schemeClr val="tx1"/>
                </a:solidFill>
              </a:rPr>
              <a:t>Оцінка ЕГП</a:t>
            </a:r>
            <a:endParaRPr lang="ru-RU" sz="5400" b="1" dirty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0" y="404664"/>
            <a:ext cx="2819400" cy="569133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971800" y="908720"/>
            <a:ext cx="5715000" cy="5187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dirty="0" smtClean="0"/>
              <a:t>Країна розташована в Західній Європі </a:t>
            </a:r>
            <a:endParaRPr lang="uk-UA" dirty="0" smtClean="0"/>
          </a:p>
          <a:p>
            <a:pPr>
              <a:buNone/>
            </a:pPr>
            <a:r>
              <a:rPr lang="ru-RU" dirty="0" smtClean="0"/>
              <a:t> </a:t>
            </a:r>
            <a:r>
              <a:rPr lang="ru-RU" dirty="0" err="1" smtClean="0"/>
              <a:t>Межує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Чехією</a:t>
            </a:r>
            <a:r>
              <a:rPr lang="ru-RU" dirty="0" smtClean="0"/>
              <a:t>, </a:t>
            </a:r>
            <a:r>
              <a:rPr lang="ru-RU" dirty="0" err="1" smtClean="0"/>
              <a:t>Австрією</a:t>
            </a:r>
            <a:r>
              <a:rPr lang="ru-RU" dirty="0" smtClean="0"/>
              <a:t>, </a:t>
            </a:r>
            <a:r>
              <a:rPr lang="ru-RU" dirty="0" err="1" smtClean="0"/>
              <a:t>Швейцарією</a:t>
            </a:r>
            <a:r>
              <a:rPr lang="ru-RU" dirty="0" smtClean="0"/>
              <a:t>, </a:t>
            </a:r>
            <a:r>
              <a:rPr lang="ru-RU" dirty="0" err="1" smtClean="0"/>
              <a:t>Францією</a:t>
            </a:r>
            <a:r>
              <a:rPr lang="ru-RU" dirty="0" smtClean="0"/>
              <a:t>, Люксембургом, </a:t>
            </a:r>
            <a:r>
              <a:rPr lang="ru-RU" dirty="0" err="1" smtClean="0"/>
              <a:t>Бельгією</a:t>
            </a:r>
            <a:r>
              <a:rPr lang="ru-RU" dirty="0" smtClean="0"/>
              <a:t>, </a:t>
            </a:r>
            <a:r>
              <a:rPr lang="ru-RU" dirty="0" err="1" smtClean="0"/>
              <a:t>Нідерландами</a:t>
            </a:r>
            <a:r>
              <a:rPr lang="ru-RU" dirty="0" smtClean="0"/>
              <a:t>, </a:t>
            </a:r>
            <a:r>
              <a:rPr lang="ru-RU" dirty="0" err="1" smtClean="0"/>
              <a:t>Данією</a:t>
            </a:r>
            <a:r>
              <a:rPr lang="ru-RU" dirty="0" smtClean="0"/>
              <a:t>. </a:t>
            </a:r>
            <a:r>
              <a:rPr lang="ru-RU" dirty="0" err="1" smtClean="0"/>
              <a:t>Омивається</a:t>
            </a:r>
            <a:r>
              <a:rPr lang="ru-RU" dirty="0" smtClean="0"/>
              <a:t> </a:t>
            </a:r>
            <a:r>
              <a:rPr lang="ru-RU" dirty="0" err="1" smtClean="0"/>
              <a:t>Північним</a:t>
            </a:r>
            <a:r>
              <a:rPr lang="ru-RU" dirty="0" smtClean="0"/>
              <a:t> і </a:t>
            </a:r>
            <a:r>
              <a:rPr lang="ru-RU" dirty="0" err="1" smtClean="0"/>
              <a:t>Балтійським</a:t>
            </a:r>
            <a:r>
              <a:rPr lang="ru-RU" dirty="0" smtClean="0"/>
              <a:t> морями. </a:t>
            </a:r>
            <a:r>
              <a:rPr lang="uk-UA" dirty="0" smtClean="0"/>
              <a:t>Країна </a:t>
            </a:r>
            <a:r>
              <a:rPr lang="uk-UA" dirty="0" smtClean="0"/>
              <a:t>лежить на перехресті важливих автомобільних, </a:t>
            </a:r>
            <a:r>
              <a:rPr lang="uk-UA" dirty="0" err="1" smtClean="0"/>
              <a:t>залізничих</a:t>
            </a:r>
            <a:r>
              <a:rPr lang="uk-UA" dirty="0" smtClean="0"/>
              <a:t> і морських шляхів.</a:t>
            </a:r>
          </a:p>
          <a:p>
            <a:pPr>
              <a:buNone/>
            </a:pPr>
            <a:r>
              <a:rPr lang="uk-UA" dirty="0" smtClean="0"/>
              <a:t>Отже ЕГП вигідне.</a:t>
            </a:r>
          </a:p>
        </p:txBody>
      </p:sp>
      <p:sp>
        <p:nvSpPr>
          <p:cNvPr id="19458" name="AutoShape 2" descr="https://s00.yaplakal.com/pics/pics_original/1/6/0/618906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0" name="AutoShape 4" descr="https://s00.yaplakal.com/pics/pics_original/1/6/0/618906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https://s00.yaplakal.com/pics/pics_original/1/6/0/618906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4" name="AutoShape 8" descr="https://s00.yaplakal.com/pics/pics_original/1/6/0/618906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6" name="AutoShape 10" descr="https://s00.yaplakal.com/pics/pics_original/1/6/0/618906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67" name="Picture 11" descr="C:\Users\users\Desktop\61890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988840"/>
            <a:ext cx="3024336" cy="296044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323528" y="983296"/>
            <a:ext cx="4608512" cy="5348223"/>
          </a:xfrm>
        </p:spPr>
        <p:txBody>
          <a:bodyPr>
            <a:noAutofit/>
          </a:bodyPr>
          <a:lstStyle/>
          <a:p>
            <a:r>
              <a:rPr lang="uk-UA" sz="2800" dirty="0" smtClean="0"/>
              <a:t>У рельєфі переважають рівнини: </a:t>
            </a:r>
            <a:r>
              <a:rPr lang="uk-UA" sz="2800" dirty="0" err="1" smtClean="0"/>
              <a:t>Північнонімецька</a:t>
            </a:r>
            <a:r>
              <a:rPr lang="uk-UA" sz="2800" dirty="0" smtClean="0"/>
              <a:t> та Баварське плато. Через центр країни простягається пояс давніх зруйнованих гір: </a:t>
            </a:r>
            <a:r>
              <a:rPr lang="uk-UA" sz="2800" dirty="0" err="1" smtClean="0"/>
              <a:t>Гарц</a:t>
            </a:r>
            <a:r>
              <a:rPr lang="uk-UA" sz="2800" dirty="0" smtClean="0"/>
              <a:t>, </a:t>
            </a:r>
            <a:r>
              <a:rPr lang="uk-UA" sz="2800" dirty="0" err="1" smtClean="0"/>
              <a:t>Шварцвальд</a:t>
            </a:r>
            <a:r>
              <a:rPr lang="uk-UA" sz="2800" dirty="0" smtClean="0"/>
              <a:t>, Рудні гори, Сланцеві гори. На півдні невелику площу займають молоді високі гори Альпи.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160363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Рельєф</a:t>
            </a:r>
            <a:endParaRPr lang="ru-RU" sz="3600" b="1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6" name="Picture 2" descr="http://www.jungeforschung.de/reise/karten/Deutschland_Topographi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8938" y="836712"/>
            <a:ext cx="4385062" cy="549480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6910" y="1031794"/>
            <a:ext cx="5148064" cy="4809728"/>
          </a:xfrm>
        </p:spPr>
        <p:txBody>
          <a:bodyPr>
            <a:normAutofit fontScale="77500" lnSpcReduction="20000"/>
          </a:bodyPr>
          <a:lstStyle/>
          <a:p>
            <a:r>
              <a:rPr lang="ru-RU" sz="3300" dirty="0" smtClean="0"/>
              <a:t> Зима в </a:t>
            </a:r>
            <a:r>
              <a:rPr lang="ru-RU" sz="3300" dirty="0" err="1" smtClean="0"/>
              <a:t>країні</a:t>
            </a:r>
            <a:r>
              <a:rPr lang="ru-RU" sz="3300" dirty="0" smtClean="0"/>
              <a:t> </a:t>
            </a:r>
            <a:r>
              <a:rPr lang="ru-RU" sz="3300" dirty="0" err="1" smtClean="0"/>
              <a:t>м'яка</a:t>
            </a:r>
            <a:r>
              <a:rPr lang="ru-RU" sz="3300" dirty="0" smtClean="0"/>
              <a:t>, а </a:t>
            </a:r>
            <a:r>
              <a:rPr lang="ru-RU" sz="3300" dirty="0" err="1" smtClean="0"/>
              <a:t>влітку</a:t>
            </a:r>
            <a:r>
              <a:rPr lang="ru-RU" sz="3300" dirty="0" smtClean="0"/>
              <a:t>, як правило, </a:t>
            </a:r>
            <a:r>
              <a:rPr lang="ru-RU" sz="3300" dirty="0" err="1" smtClean="0"/>
              <a:t>прохолодно</a:t>
            </a:r>
            <a:r>
              <a:rPr lang="ru-RU" sz="3300" dirty="0" smtClean="0"/>
              <a:t>. На </a:t>
            </a:r>
            <a:r>
              <a:rPr lang="ru-RU" sz="3300" dirty="0" err="1" smtClean="0"/>
              <a:t>сході</a:t>
            </a:r>
            <a:r>
              <a:rPr lang="ru-RU" sz="3300" dirty="0" smtClean="0"/>
              <a:t> </a:t>
            </a:r>
            <a:r>
              <a:rPr lang="ru-RU" sz="3300" dirty="0" err="1" smtClean="0"/>
              <a:t>країни</a:t>
            </a:r>
            <a:r>
              <a:rPr lang="ru-RU" sz="3300" dirty="0" smtClean="0"/>
              <a:t> </a:t>
            </a:r>
            <a:r>
              <a:rPr lang="ru-RU" sz="3300" dirty="0" err="1" smtClean="0"/>
              <a:t>клімат</a:t>
            </a:r>
            <a:r>
              <a:rPr lang="ru-RU" sz="3300" dirty="0" smtClean="0"/>
              <a:t> </a:t>
            </a:r>
            <a:r>
              <a:rPr lang="ru-RU" sz="3300" dirty="0" err="1" smtClean="0"/>
              <a:t>більш</a:t>
            </a:r>
            <a:r>
              <a:rPr lang="ru-RU" sz="3300" dirty="0" smtClean="0"/>
              <a:t> </a:t>
            </a:r>
            <a:r>
              <a:rPr lang="ru-RU" sz="3300" dirty="0" err="1" smtClean="0"/>
              <a:t>континентальний</a:t>
            </a:r>
            <a:r>
              <a:rPr lang="ru-RU" sz="3300" dirty="0" smtClean="0"/>
              <a:t>. Центральна </a:t>
            </a:r>
            <a:r>
              <a:rPr lang="ru-RU" sz="3300" dirty="0" err="1" smtClean="0"/>
              <a:t>і</a:t>
            </a:r>
            <a:r>
              <a:rPr lang="ru-RU" sz="3300" dirty="0" smtClean="0"/>
              <a:t> </a:t>
            </a:r>
            <a:r>
              <a:rPr lang="ru-RU" sz="3300" dirty="0" err="1" smtClean="0"/>
              <a:t>південна</a:t>
            </a:r>
            <a:r>
              <a:rPr lang="ru-RU" sz="3300" dirty="0" smtClean="0"/>
              <a:t> </a:t>
            </a:r>
            <a:r>
              <a:rPr lang="ru-RU" sz="3300" dirty="0" err="1" smtClean="0"/>
              <a:t>Німеччина</a:t>
            </a:r>
            <a:r>
              <a:rPr lang="ru-RU" sz="3300" dirty="0" smtClean="0"/>
              <a:t> належать до </a:t>
            </a:r>
            <a:r>
              <a:rPr lang="ru-RU" sz="3300" dirty="0" err="1" smtClean="0"/>
              <a:t>перехідних</a:t>
            </a:r>
            <a:r>
              <a:rPr lang="ru-RU" sz="3300" dirty="0" smtClean="0"/>
              <a:t> </a:t>
            </a:r>
            <a:r>
              <a:rPr lang="ru-RU" sz="3300" dirty="0" err="1" smtClean="0"/>
              <a:t>регіонів</a:t>
            </a:r>
            <a:r>
              <a:rPr lang="ru-RU" sz="3300" dirty="0" smtClean="0"/>
              <a:t>, тут </a:t>
            </a:r>
            <a:r>
              <a:rPr lang="ru-RU" sz="3300" dirty="0" err="1" smtClean="0"/>
              <a:t>варіюються</a:t>
            </a:r>
            <a:r>
              <a:rPr lang="ru-RU" sz="3300" dirty="0" smtClean="0"/>
              <a:t>, як </a:t>
            </a:r>
            <a:r>
              <a:rPr lang="ru-RU" sz="3300" dirty="0" err="1" smtClean="0"/>
              <a:t>помірно</a:t>
            </a:r>
            <a:r>
              <a:rPr lang="ru-RU" sz="3300" dirty="0" smtClean="0"/>
              <a:t> </a:t>
            </a:r>
            <a:r>
              <a:rPr lang="ru-RU" sz="3300" dirty="0" err="1" smtClean="0"/>
              <a:t>океанічний</a:t>
            </a:r>
            <a:r>
              <a:rPr lang="ru-RU" sz="3300" dirty="0" smtClean="0"/>
              <a:t> </a:t>
            </a:r>
            <a:r>
              <a:rPr lang="ru-RU" sz="3300" dirty="0" err="1" smtClean="0"/>
              <a:t>клімат</a:t>
            </a:r>
            <a:r>
              <a:rPr lang="ru-RU" sz="3300" dirty="0" smtClean="0"/>
              <a:t> так </a:t>
            </a:r>
            <a:r>
              <a:rPr lang="ru-RU" sz="3300" dirty="0" err="1" smtClean="0"/>
              <a:t>і</a:t>
            </a:r>
            <a:r>
              <a:rPr lang="ru-RU" sz="3300" dirty="0" smtClean="0"/>
              <a:t> </a:t>
            </a:r>
            <a:r>
              <a:rPr lang="ru-RU" sz="3300" dirty="0" err="1" smtClean="0"/>
              <a:t>континентальний</a:t>
            </a:r>
            <a:r>
              <a:rPr lang="ru-RU" sz="3300" dirty="0" smtClean="0"/>
              <a:t> </a:t>
            </a:r>
            <a:r>
              <a:rPr lang="ru-RU" sz="3300" dirty="0" err="1" smtClean="0"/>
              <a:t>клімат</a:t>
            </a:r>
            <a:r>
              <a:rPr lang="ru-RU" sz="3300" dirty="0" smtClean="0"/>
              <a:t>.</a:t>
            </a:r>
          </a:p>
          <a:p>
            <a:r>
              <a:rPr lang="ru-RU" sz="3300" dirty="0" err="1" smtClean="0"/>
              <a:t>Середньорічна</a:t>
            </a:r>
            <a:r>
              <a:rPr lang="ru-RU" sz="3300" dirty="0" smtClean="0"/>
              <a:t> </a:t>
            </a:r>
            <a:r>
              <a:rPr lang="ru-RU" sz="3300" dirty="0" err="1" smtClean="0"/>
              <a:t>кількість</a:t>
            </a:r>
            <a:r>
              <a:rPr lang="ru-RU" sz="3300" dirty="0" smtClean="0"/>
              <a:t> </a:t>
            </a:r>
            <a:r>
              <a:rPr lang="ru-RU" sz="3300" dirty="0" err="1" smtClean="0"/>
              <a:t>опадів</a:t>
            </a:r>
            <a:r>
              <a:rPr lang="ru-RU" sz="3300" dirty="0" smtClean="0"/>
              <a:t> (на </a:t>
            </a:r>
            <a:r>
              <a:rPr lang="ru-RU" sz="3300" dirty="0" err="1" smtClean="0"/>
              <a:t>основі</a:t>
            </a:r>
            <a:r>
              <a:rPr lang="ru-RU" sz="3300" dirty="0" smtClean="0"/>
              <a:t> </a:t>
            </a:r>
            <a:r>
              <a:rPr lang="ru-RU" sz="3300" dirty="0" err="1" smtClean="0"/>
              <a:t>статистичних</a:t>
            </a:r>
            <a:r>
              <a:rPr lang="ru-RU" sz="3300" dirty="0" smtClean="0"/>
              <a:t> </a:t>
            </a:r>
            <a:r>
              <a:rPr lang="ru-RU" sz="3300" dirty="0" err="1" smtClean="0"/>
              <a:t>даних</a:t>
            </a:r>
            <a:r>
              <a:rPr lang="ru-RU" sz="3300" dirty="0" smtClean="0"/>
              <a:t> в </a:t>
            </a:r>
            <a:r>
              <a:rPr lang="ru-RU" sz="3300" dirty="0" err="1" smtClean="0"/>
              <a:t>період</a:t>
            </a:r>
            <a:r>
              <a:rPr lang="ru-RU" sz="3300" dirty="0" smtClean="0"/>
              <a:t> 1961—1990 </a:t>
            </a:r>
            <a:r>
              <a:rPr lang="ru-RU" sz="3300" dirty="0" err="1" smtClean="0"/>
              <a:t>років</a:t>
            </a:r>
            <a:r>
              <a:rPr lang="ru-RU" sz="3300" dirty="0" smtClean="0"/>
              <a:t>) становить 700 </a:t>
            </a:r>
            <a:r>
              <a:rPr lang="ru-RU" sz="3300" dirty="0" err="1" smtClean="0"/>
              <a:t>міліметрів</a:t>
            </a:r>
            <a:r>
              <a:rPr lang="ru-RU" sz="3300" dirty="0" smtClean="0"/>
              <a:t> на </a:t>
            </a:r>
            <a:r>
              <a:rPr lang="ru-RU" sz="3300" dirty="0" err="1" smtClean="0"/>
              <a:t>рік</a:t>
            </a:r>
            <a:r>
              <a:rPr lang="ru-RU" sz="3300" dirty="0" smtClean="0"/>
              <a:t>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26064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Клімат</a:t>
            </a:r>
            <a:endParaRPr lang="ru-RU" sz="3600" b="1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/>
          </a:p>
        </p:txBody>
      </p:sp>
      <p:pic>
        <p:nvPicPr>
          <p:cNvPr id="15362" name="Picture 2" descr="http://www.internetdict.com/wp-content/uploads/related_images/2016/01/18/what-is-the-climate-in-germany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980728"/>
            <a:ext cx="3816424" cy="504373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2"/>
          </p:nvPr>
        </p:nvSpPr>
        <p:spPr>
          <a:xfrm>
            <a:off x="323612" y="1196752"/>
            <a:ext cx="4392488" cy="4320480"/>
          </a:xfrm>
        </p:spPr>
        <p:txBody>
          <a:bodyPr>
            <a:noAutofit/>
          </a:bodyPr>
          <a:lstStyle/>
          <a:p>
            <a:r>
              <a:rPr lang="uk-UA" sz="2000" dirty="0" smtClean="0"/>
              <a:t>Природними ресурсами Німеччина забезпечена недостатньо. Більшість їх значно виснажені. Країна добре забезпечена  </a:t>
            </a:r>
            <a:r>
              <a:rPr lang="uk-UA" sz="2000" dirty="0" err="1" smtClean="0"/>
              <a:t>кам</a:t>
            </a:r>
            <a:r>
              <a:rPr lang="en-US" sz="2000" dirty="0" smtClean="0"/>
              <a:t>’</a:t>
            </a:r>
            <a:r>
              <a:rPr lang="uk-UA" sz="2000" dirty="0" err="1" smtClean="0"/>
              <a:t>яним</a:t>
            </a:r>
            <a:r>
              <a:rPr lang="uk-UA" sz="2000" dirty="0" smtClean="0"/>
              <a:t> та бурим вугіллям.  90 % всього </a:t>
            </a:r>
            <a:r>
              <a:rPr lang="uk-UA" sz="2000" dirty="0" err="1" smtClean="0"/>
              <a:t>кам</a:t>
            </a:r>
            <a:r>
              <a:rPr lang="en-US" sz="2000" dirty="0" smtClean="0"/>
              <a:t>’</a:t>
            </a:r>
            <a:r>
              <a:rPr lang="uk-UA" sz="2000" dirty="0" err="1" smtClean="0"/>
              <a:t>яного</a:t>
            </a:r>
            <a:r>
              <a:rPr lang="uk-UA" sz="2000" dirty="0" smtClean="0"/>
              <a:t> вугілля дає Рурський басейн. Допоміжні басейни </a:t>
            </a:r>
            <a:r>
              <a:rPr lang="uk-UA" sz="2000" dirty="0" err="1" smtClean="0"/>
              <a:t>кам</a:t>
            </a:r>
            <a:r>
              <a:rPr lang="en-US" sz="2000" dirty="0" smtClean="0"/>
              <a:t>’</a:t>
            </a:r>
            <a:r>
              <a:rPr lang="uk-UA" sz="2000" dirty="0" err="1" smtClean="0"/>
              <a:t>яного</a:t>
            </a:r>
            <a:r>
              <a:rPr lang="uk-UA" sz="2000" dirty="0" smtClean="0"/>
              <a:t> вугілля – </a:t>
            </a:r>
            <a:r>
              <a:rPr lang="uk-UA" sz="2000" dirty="0" err="1" smtClean="0"/>
              <a:t>Саарський</a:t>
            </a:r>
            <a:r>
              <a:rPr lang="uk-UA" sz="2000" dirty="0" smtClean="0"/>
              <a:t>,. З </a:t>
            </a:r>
            <a:r>
              <a:rPr lang="uk-UA" sz="2000" dirty="0" smtClean="0"/>
              <a:t>рудної сировини є невеликі родовища мідних та поліметалевих руд. На півночі значні запаси калійної солі, на півдні графіту. ФРН відчуває дефіцит водних ресурсів, хоча має багато повноводних річок (Рейн, Дунай, Ельба). Поширені такі </a:t>
            </a:r>
            <a:r>
              <a:rPr lang="uk-UA" sz="2000" dirty="0" err="1" smtClean="0"/>
              <a:t>грунти</a:t>
            </a:r>
            <a:r>
              <a:rPr lang="uk-UA" sz="2000" dirty="0" smtClean="0"/>
              <a:t> як бурі лісові та </a:t>
            </a:r>
            <a:r>
              <a:rPr lang="uk-UA" sz="2000" dirty="0" err="1" smtClean="0"/>
              <a:t>дерново</a:t>
            </a:r>
            <a:r>
              <a:rPr lang="uk-UA" sz="2000" dirty="0" smtClean="0"/>
              <a:t> підзолисті.</a:t>
            </a:r>
            <a:endParaRPr lang="ru-RU" sz="200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4932040" y="1268760"/>
            <a:ext cx="3888432" cy="482453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dirty="0"/>
          </a:p>
        </p:txBody>
      </p:sp>
      <p:pic>
        <p:nvPicPr>
          <p:cNvPr id="14339" name="Picture 3" descr="http://referati.in.ua/1-semestr-predmet-socialeno-ekonomichnoyi-geografiyi-svitu-pol/5941_html_629c87cd.jpg"/>
          <p:cNvPicPr>
            <a:picLocks noChangeAspect="1" noChangeArrowheads="1"/>
          </p:cNvPicPr>
          <p:nvPr/>
        </p:nvPicPr>
        <p:blipFill>
          <a:blip r:embed="rId2" cstate="print"/>
          <a:srcRect r="39851" b="-2867"/>
          <a:stretch>
            <a:fillRect/>
          </a:stretch>
        </p:blipFill>
        <p:spPr bwMode="auto">
          <a:xfrm>
            <a:off x="5076056" y="1336643"/>
            <a:ext cx="3847284" cy="475252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27784" y="404664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Природні ресурси</a:t>
            </a:r>
            <a:endParaRPr lang="uk-UA" sz="3600" b="1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699</TotalTime>
  <Words>890</Words>
  <Application>Microsoft Office PowerPoint</Application>
  <PresentationFormat>Екран (4:3)</PresentationFormat>
  <Paragraphs>95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28" baseType="lpstr">
      <vt:lpstr>Справедливость</vt:lpstr>
      <vt:lpstr>Німеччина</vt:lpstr>
      <vt:lpstr>Прапор і герб країни</vt:lpstr>
      <vt:lpstr>Німецький триколор</vt:lpstr>
      <vt:lpstr>Герб Фрідріха Барбароси</vt:lpstr>
      <vt:lpstr>“ Візитна картка “ Німеччини</vt:lpstr>
      <vt:lpstr>Оцінка ЕГП</vt:lpstr>
      <vt:lpstr>Презентація PowerPoint</vt:lpstr>
      <vt:lpstr>Презентація PowerPoint</vt:lpstr>
      <vt:lpstr>Презентація PowerPoint</vt:lpstr>
      <vt:lpstr>Населення</vt:lpstr>
      <vt:lpstr>Презентація PowerPoint</vt:lpstr>
      <vt:lpstr>Презентація PowerPoint</vt:lpstr>
      <vt:lpstr>Паливно-енергетична промисловість</vt:lpstr>
      <vt:lpstr>Металургійна промисловість</vt:lpstr>
      <vt:lpstr>Машинобудування</vt:lpstr>
      <vt:lpstr>Хімічна промисловість</vt:lpstr>
      <vt:lpstr> Сільське господарство</vt:lpstr>
      <vt:lpstr>Тваринництво</vt:lpstr>
      <vt:lpstr>Рослинництво</vt:lpstr>
      <vt:lpstr>Презентація PowerPoint</vt:lpstr>
      <vt:lpstr>Сфера послуг</vt:lpstr>
      <vt:lpstr>Туризм</vt:lpstr>
      <vt:lpstr>Зовнішньоекономічні звязки</vt:lpstr>
      <vt:lpstr>Німеччина це країна, яка встала з колін і підняла свою економіку практично з нуля. Це країна, в якій люди є доброзичливими щодо своїх гостей.</vt:lpstr>
      <vt:lpstr>Цікаві факти про Німеччину. </vt:lpstr>
      <vt:lpstr>Питання для перевірки знань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Велика Британія</dc:title>
  <cp:lastModifiedBy>Демонстратор Мотиваційний</cp:lastModifiedBy>
  <cp:revision>68</cp:revision>
  <dcterms:modified xsi:type="dcterms:W3CDTF">2017-02-01T12:17:08Z</dcterms:modified>
</cp:coreProperties>
</file>