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1" r:id="rId2"/>
    <p:sldMasterId id="2147483696" r:id="rId3"/>
  </p:sldMasterIdLst>
  <p:notesMasterIdLst>
    <p:notesMasterId r:id="rId12"/>
  </p:notesMasterIdLst>
  <p:handoutMasterIdLst>
    <p:handoutMasterId r:id="rId13"/>
  </p:handoutMasterIdLst>
  <p:sldIdLst>
    <p:sldId id="414" r:id="rId4"/>
    <p:sldId id="447" r:id="rId5"/>
    <p:sldId id="463" r:id="rId6"/>
    <p:sldId id="464" r:id="rId7"/>
    <p:sldId id="462" r:id="rId8"/>
    <p:sldId id="465" r:id="rId9"/>
    <p:sldId id="461" r:id="rId10"/>
    <p:sldId id="466" r:id="rId11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00FF99"/>
    <a:srgbClr val="FF00FF"/>
    <a:srgbClr val="0066FF"/>
    <a:srgbClr val="00FFFF"/>
    <a:srgbClr val="66FF33"/>
    <a:srgbClr val="66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73" autoAdjust="0"/>
  </p:normalViewPr>
  <p:slideViewPr>
    <p:cSldViewPr>
      <p:cViewPr varScale="1">
        <p:scale>
          <a:sx n="118" d="100"/>
          <a:sy n="118" d="100"/>
        </p:scale>
        <p:origin x="-14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908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09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9C31845-6A87-4857-AE2F-C0AF5E322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08635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709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45CCE9F-2E9C-4A3C-B960-3C952749C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459560-4F89-4107-87ED-703AE93EA153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4AE7F-95A6-43C5-84D5-C7FBD2E8F8E4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8E6B48-5D35-4373-B964-19A0A000D3D7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560" y="4385628"/>
            <a:ext cx="5085080" cy="4154805"/>
          </a:xfrm>
        </p:spPr>
        <p:txBody>
          <a:bodyPr/>
          <a:lstStyle/>
          <a:p>
            <a:r>
              <a:rPr lang="en-US"/>
              <a:t>The models for sprinkler and smoke detector activation have to be consistent with, and of comparable accuracy to, the current generation of fire models.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298E-CFCA-456E-9168-83DDA35A98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298E-CFCA-456E-9168-83DDA35A98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5CCE9F-2E9C-4A3C-B960-3C952749C05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B7CD6-E6E0-4A02-B823-C72881D1B815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E924A795-669A-412C-8FD6-7D7118DE5B52}" type="slidenum">
              <a:rPr lang="en-US" sz="1200" kern="1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200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54F6D-ADDF-4D38-A700-2EDE44442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A6EB6-0053-4067-8DB7-614C880A6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43A02-0A40-4BD8-B685-4DD27ECC1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341E6-720E-4938-A3D3-5FEDE5424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14600"/>
            <a:ext cx="4038600" cy="1728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514600"/>
            <a:ext cx="4038600" cy="1728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395788"/>
            <a:ext cx="4038600" cy="1730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395788"/>
            <a:ext cx="4038600" cy="1730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B9BA4-F4B5-4F92-A4BB-C66BE11AA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87B2-2DEA-48B2-8690-8769301A5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BCFD2-F018-4A0A-A0BF-F5D51CE9B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B77D3-689D-4A2C-9402-EAC0FE3C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19CF7-1047-4E0F-B260-109FEC00A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6EBDA-1771-4520-B7D6-94546D864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14783-B0FF-4DA2-B836-420CE1686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5AF2D-6670-4BF1-9E07-4FB2A37AD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1A3E2-A2C6-44D5-9A81-E1332FE83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923A5-42D9-42FE-BBAA-77829DF6A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584B1-68F0-46A9-92FD-D71C3D33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D5678-157D-4ABF-94F2-F03F80797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4234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452B785-1711-4D2C-8FD8-F3B1F5EFA3A6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42355" name="Picture 19" descr="HAI_logo_for_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7588" y="5181600"/>
            <a:ext cx="4570412" cy="8985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90B1AD0E-C4C0-4119-BBF2-87B828E10454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F1158ADA-ADF9-488B-A33C-2A004932C4A1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131DE59C-C888-4989-BEF8-91BF6EE5DE21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EBE90B1A-A477-415C-8064-8975C5B8D185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0A646-0410-4DB9-8BEB-D4FCBCB52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7797142F-0401-464A-9120-4E1A04C09B10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3BBB9AD3-0233-48BE-9668-F8431124238A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1FE92BAD-AA91-4881-B3D1-8822D2976FA5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A483177-1D9A-4013-92AE-C3B8BA51BFB2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289948D-710A-4540-B451-05CB67B849BB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941252E-BA2B-42C8-AB91-4F38F0421716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B45D1C27-181F-4BD5-8387-05C275A80DCA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704A346-2861-421F-9662-07CF68416363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7996995-3503-4D36-A454-1122914ED169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E2AB8-59E7-48FB-A65D-8ABD14968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EDAB0-B44C-40A3-9040-90B530668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0E018-6517-4FE5-A609-A3AA240C1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BDD18-6942-4AE1-86B8-C9EF5A036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6DB58-9A94-4CFE-A9CC-5EEE585B9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AE298-BECB-466E-B30C-9F226E263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098D601-4F9E-4E66-8467-5FAE3E735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9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54871C-0B8D-4E79-B932-4C1C81F82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</a:defRPr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413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413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fld id="{EFEA270B-4B4D-4861-B65A-F4B270C7B02D}" type="slidenum">
              <a: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41324" name="Picture 12" descr="Flame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534400" y="6248400"/>
            <a:ext cx="457200" cy="4587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5344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7" tIns="43244" rIns="86487" bIns="43244">
            <a:spAutoFit/>
          </a:bodyPr>
          <a:lstStyle/>
          <a:p>
            <a:pPr algn="ctr" defTabSz="865188" eaLnBrk="0" hangingPunct="0"/>
            <a:r>
              <a:rPr lang="en-US" sz="2000" b="1" dirty="0">
                <a:solidFill>
                  <a:schemeClr val="tx1"/>
                </a:solidFill>
              </a:rPr>
              <a:t>Kevin McGrattan</a:t>
            </a:r>
          </a:p>
          <a:p>
            <a:pPr algn="ctr" defTabSz="865188" eaLnBrk="0" hangingPunct="0"/>
            <a:r>
              <a:rPr lang="en-US" sz="2000" b="1" dirty="0">
                <a:solidFill>
                  <a:schemeClr val="tx1"/>
                </a:solidFill>
              </a:rPr>
              <a:t>Building and Fire </a:t>
            </a:r>
            <a:r>
              <a:rPr lang="en-US" sz="2000" b="1">
                <a:solidFill>
                  <a:schemeClr val="tx1"/>
                </a:solidFill>
              </a:rPr>
              <a:t>Research </a:t>
            </a:r>
            <a:r>
              <a:rPr lang="en-US" sz="2000" b="1" smtClean="0">
                <a:solidFill>
                  <a:schemeClr val="tx1"/>
                </a:solidFill>
              </a:rPr>
              <a:t>Laboratory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 defTabSz="865188" eaLnBrk="0" hangingPunct="0"/>
            <a:r>
              <a:rPr lang="en-US" sz="2000" b="1" dirty="0">
                <a:solidFill>
                  <a:schemeClr val="tx1"/>
                </a:solidFill>
              </a:rPr>
              <a:t>National Institute of Standards and Technology</a:t>
            </a:r>
          </a:p>
          <a:p>
            <a:pPr algn="ctr" defTabSz="865188" eaLnBrk="0" hangingPunct="0"/>
            <a:r>
              <a:rPr lang="en-US" sz="2000" b="1" dirty="0">
                <a:solidFill>
                  <a:schemeClr val="tx1"/>
                </a:solidFill>
              </a:rPr>
              <a:t>Gaithersburg, Maryland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382000" cy="5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7" tIns="43244" rIns="86487" bIns="43244">
            <a:spAutoFit/>
          </a:bodyPr>
          <a:lstStyle/>
          <a:p>
            <a:pPr algn="ctr" defTabSz="865188" eaLnBrk="0" hangingPunct="0"/>
            <a:r>
              <a:rPr lang="en-US" sz="3200" b="1" dirty="0" smtClean="0">
                <a:solidFill>
                  <a:srgbClr val="0000CC"/>
                </a:solidFill>
              </a:rPr>
              <a:t>Modeling </a:t>
            </a:r>
            <a:r>
              <a:rPr lang="en-US" sz="3200" b="1" smtClean="0">
                <a:solidFill>
                  <a:srgbClr val="0000CC"/>
                </a:solidFill>
              </a:rPr>
              <a:t>Smoke Detectors</a:t>
            </a:r>
            <a:endParaRPr lang="en-US" sz="3200" b="1" dirty="0">
              <a:solidFill>
                <a:srgbClr val="0000CC"/>
              </a:solidFill>
            </a:endParaRPr>
          </a:p>
        </p:txBody>
      </p:sp>
      <p:pic>
        <p:nvPicPr>
          <p:cNvPr id="4100" name="Picture 5" descr=" BFRL Logo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715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NISTWorm_NoTechAdmin_Blue_1a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791200"/>
            <a:ext cx="33448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Switchgear_Room_Cabinet_005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048000"/>
            <a:ext cx="368458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 descr="Annulus_0445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514600"/>
            <a:ext cx="23542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 descr="Cable_Spreading_Room_0094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685800"/>
            <a:ext cx="5791200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5" descr="Corridor_0049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2286000"/>
            <a:ext cx="2514600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Box 6"/>
          <p:cNvSpPr txBox="1">
            <a:spLocks noChangeArrowheads="1"/>
          </p:cNvSpPr>
          <p:nvPr/>
        </p:nvSpPr>
        <p:spPr bwMode="auto">
          <a:xfrm>
            <a:off x="2895600" y="228600"/>
            <a:ext cx="29845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BFFFE2"/>
              </a:buClr>
              <a:buSzPct val="85000"/>
              <a:buFont typeface="Wingdings" pitchFamily="2" charset="2"/>
              <a:buNone/>
            </a:pPr>
            <a:r>
              <a:rPr lang="en-US" b="1"/>
              <a:t>What’s the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z="2800" u="sng">
                <a:latin typeface="Arial" pitchFamily="34" charset="0"/>
                <a:cs typeface="Arial" pitchFamily="34" charset="0"/>
              </a:rPr>
              <a:t>Three Classes of Fire Models</a:t>
            </a:r>
          </a:p>
        </p:txBody>
      </p:sp>
      <p:pic>
        <p:nvPicPr>
          <p:cNvPr id="11059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0" y="2895600"/>
            <a:ext cx="2125663" cy="2054225"/>
          </a:xfrm>
          <a:noFill/>
          <a:ln/>
        </p:spPr>
      </p:pic>
      <p:pic>
        <p:nvPicPr>
          <p:cNvPr id="110597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304800" y="2057400"/>
            <a:ext cx="3048000" cy="835742"/>
          </a:xfrm>
          <a:noFill/>
          <a:ln/>
        </p:spPr>
      </p:pic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smtClean="0">
                <a:ea typeface="ＭＳ Ｐゴシック" pitchFamily="1" charset="-128"/>
              </a:rPr>
              <a:t>Empirical Models</a:t>
            </a:r>
            <a:r>
              <a:rPr lang="en-US" sz="2400" smtClean="0">
                <a:ea typeface="ＭＳ Ｐゴシック" pitchFamily="1" charset="-128"/>
              </a:rPr>
              <a:t>   </a:t>
            </a:r>
            <a:endParaRPr lang="en-US" sz="2400">
              <a:ea typeface="ＭＳ Ｐゴシック" pitchFamily="1" charset="-128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52400" y="2971800"/>
            <a:ext cx="335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ea typeface="ＭＳ Ｐゴシック" pitchFamily="1" charset="-128"/>
              </a:rPr>
              <a:t>McCaffrey, Quintiere, Harkleroad (MQH)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4495800" y="6248400"/>
            <a:ext cx="127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a typeface="ＭＳ Ｐゴシック" pitchFamily="1" charset="-128"/>
              </a:rPr>
              <a:t>CFAST, NIST</a:t>
            </a: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7239000" y="5791200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a typeface="ＭＳ Ｐゴシック" pitchFamily="1" charset="-128"/>
              </a:rPr>
              <a:t>FDS, NIST</a:t>
            </a:r>
          </a:p>
        </p:txBody>
      </p:sp>
      <p:pic>
        <p:nvPicPr>
          <p:cNvPr id="10" name="Picture 4" descr="ICFMP2_02_004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9350" y="3886200"/>
            <a:ext cx="291465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733800" y="2286000"/>
            <a:ext cx="24309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Two-Zone Models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15200" y="3429000"/>
            <a:ext cx="764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CFD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3200" dirty="0" smtClean="0"/>
              <a:t>Fire Model Validation</a:t>
            </a:r>
            <a:br>
              <a:rPr lang="en-US" sz="3200" dirty="0" smtClean="0"/>
            </a:br>
            <a:r>
              <a:rPr lang="en-US" sz="2000" dirty="0" smtClean="0"/>
              <a:t>US Nuclear Regulatory Commission and NFPA 805</a:t>
            </a:r>
            <a:endParaRPr lang="en-US" sz="2000" dirty="0"/>
          </a:p>
        </p:txBody>
      </p:sp>
      <p:pic>
        <p:nvPicPr>
          <p:cNvPr id="12083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24400" y="1371600"/>
            <a:ext cx="3975100" cy="3983038"/>
          </a:xfrm>
          <a:noFill/>
          <a:ln/>
        </p:spPr>
      </p:pic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905000" y="5867400"/>
            <a:ext cx="63246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BFFFE2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i="1" u="sng" dirty="0">
                <a:solidFill>
                  <a:schemeClr val="tx2"/>
                </a:solidFill>
              </a:rPr>
              <a:t>Fire Protection Engineering</a:t>
            </a:r>
            <a:r>
              <a:rPr lang="en-US" dirty="0">
                <a:solidFill>
                  <a:schemeClr val="tx2"/>
                </a:solidFill>
              </a:rPr>
              <a:t>, Spring 2007</a:t>
            </a:r>
          </a:p>
        </p:txBody>
      </p:sp>
      <p:pic>
        <p:nvPicPr>
          <p:cNvPr id="120837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381000" y="1371600"/>
            <a:ext cx="3962400" cy="38957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04800" y="381000"/>
            <a:ext cx="8534400" cy="762000"/>
          </a:xfrm>
        </p:spPr>
        <p:txBody>
          <a:bodyPr/>
          <a:lstStyle/>
          <a:p>
            <a:r>
              <a:rPr lang="en-US" sz="3600"/>
              <a:t>Simple Response Models in Fire</a:t>
            </a:r>
          </a:p>
        </p:txBody>
      </p:sp>
      <p:pic>
        <p:nvPicPr>
          <p:cNvPr id="108547" name="Picture 3"/>
          <p:cNvPicPr>
            <a:picLocks noGrp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181600" y="3657600"/>
            <a:ext cx="3052763" cy="914400"/>
          </a:xfrm>
          <a:noFill/>
          <a:ln/>
        </p:spPr>
      </p:pic>
      <p:pic>
        <p:nvPicPr>
          <p:cNvPr id="108548" name="Picture 4"/>
          <p:cNvPicPr>
            <a:picLocks noGrp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838200" y="3581400"/>
            <a:ext cx="3244850" cy="1042988"/>
          </a:xfrm>
          <a:noFill/>
          <a:ln/>
        </p:spPr>
      </p:pic>
      <p:pic>
        <p:nvPicPr>
          <p:cNvPr id="108549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/>
          <a:srcRect/>
          <a:stretch>
            <a:fillRect/>
          </a:stretch>
        </p:blipFill>
        <p:spPr>
          <a:xfrm>
            <a:off x="1600200" y="1371600"/>
            <a:ext cx="1828800" cy="1828800"/>
          </a:xfrm>
          <a:noFill/>
          <a:ln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52400" y="4953000"/>
            <a:ext cx="4724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ea typeface="ＭＳ Ｐゴシック" pitchFamily="1" charset="-128"/>
              </a:rPr>
              <a:t>Solve for </a:t>
            </a:r>
            <a:r>
              <a:rPr lang="en-US" sz="1400" u="sng">
                <a:ea typeface="ＭＳ Ｐゴシック" pitchFamily="1" charset="-128"/>
              </a:rPr>
              <a:t>l</a:t>
            </a:r>
            <a:r>
              <a:rPr lang="en-US" sz="1400">
                <a:ea typeface="ＭＳ Ｐゴシック" pitchFamily="1" charset="-128"/>
              </a:rPr>
              <a:t>ink temperature using velocity </a:t>
            </a:r>
            <a:r>
              <a:rPr lang="en-US" sz="1400" b="1">
                <a:ea typeface="ＭＳ Ｐゴシック" pitchFamily="1" charset="-128"/>
              </a:rPr>
              <a:t>u </a:t>
            </a:r>
            <a:r>
              <a:rPr lang="en-US" sz="1400">
                <a:ea typeface="ＭＳ Ｐゴシック" pitchFamily="1" charset="-128"/>
              </a:rPr>
              <a:t>and </a:t>
            </a:r>
            <a:r>
              <a:rPr lang="en-US" sz="1400" u="sng">
                <a:ea typeface="ＭＳ Ｐゴシック" pitchFamily="1" charset="-128"/>
              </a:rPr>
              <a:t>g</a:t>
            </a:r>
            <a:r>
              <a:rPr lang="en-US" sz="1400">
                <a:ea typeface="ＭＳ Ｐゴシック" pitchFamily="1" charset="-128"/>
              </a:rPr>
              <a:t>as temperature from Fire Model.  The RTI (Response Time Index) is unique to each sprinkler.</a:t>
            </a:r>
          </a:p>
          <a:p>
            <a:pPr eaLnBrk="0" hangingPunct="0"/>
            <a:r>
              <a:rPr lang="en-US" sz="1400">
                <a:ea typeface="ＭＳ Ｐゴシック" pitchFamily="1" charset="-128"/>
              </a:rPr>
              <a:t>Source: Gunnar Heskestad, Factory Mutual 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5029200" y="4953000"/>
            <a:ext cx="3581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ea typeface="ＭＳ Ｐゴシック" pitchFamily="1" charset="-128"/>
              </a:rPr>
              <a:t>Solve for smoke </a:t>
            </a:r>
            <a:r>
              <a:rPr lang="en-US" sz="1400" u="sng">
                <a:ea typeface="ＭＳ Ｐゴシック" pitchFamily="1" charset="-128"/>
              </a:rPr>
              <a:t>c</a:t>
            </a:r>
            <a:r>
              <a:rPr lang="en-US" sz="1400">
                <a:ea typeface="ＭＳ Ｐゴシック" pitchFamily="1" charset="-128"/>
              </a:rPr>
              <a:t>hamber concentration</a:t>
            </a:r>
          </a:p>
          <a:p>
            <a:pPr eaLnBrk="0" hangingPunct="0"/>
            <a:r>
              <a:rPr lang="en-US" sz="1400">
                <a:ea typeface="ＭＳ Ｐゴシック" pitchFamily="1" charset="-128"/>
              </a:rPr>
              <a:t>using </a:t>
            </a:r>
            <a:r>
              <a:rPr lang="en-US" sz="1400" u="sng">
                <a:ea typeface="ＭＳ Ｐゴシック" pitchFamily="1" charset="-128"/>
              </a:rPr>
              <a:t>e</a:t>
            </a:r>
            <a:r>
              <a:rPr lang="en-US" sz="1400">
                <a:ea typeface="ＭＳ Ｐゴシック" pitchFamily="1" charset="-128"/>
              </a:rPr>
              <a:t>xternal smoke concentration and </a:t>
            </a:r>
          </a:p>
          <a:p>
            <a:pPr eaLnBrk="0" hangingPunct="0"/>
            <a:r>
              <a:rPr lang="en-US" sz="1400">
                <a:ea typeface="ＭＳ Ｐゴシック" pitchFamily="1" charset="-128"/>
              </a:rPr>
              <a:t>velocity </a:t>
            </a:r>
            <a:r>
              <a:rPr lang="en-US" sz="1400" b="1">
                <a:ea typeface="ＭＳ Ｐゴシック" pitchFamily="1" charset="-128"/>
              </a:rPr>
              <a:t>u</a:t>
            </a:r>
            <a:r>
              <a:rPr lang="en-US" sz="1400">
                <a:ea typeface="ＭＳ Ｐゴシック" pitchFamily="1" charset="-128"/>
              </a:rPr>
              <a:t> from Fire Model.  L is a length</a:t>
            </a:r>
          </a:p>
          <a:p>
            <a:pPr eaLnBrk="0" hangingPunct="0"/>
            <a:r>
              <a:rPr lang="en-US" sz="1400">
                <a:ea typeface="ＭＳ Ｐゴシック" pitchFamily="1" charset="-128"/>
              </a:rPr>
              <a:t>scale unique to each detector.</a:t>
            </a:r>
          </a:p>
        </p:txBody>
      </p:sp>
      <p:pic>
        <p:nvPicPr>
          <p:cNvPr id="108552" name="Picture 8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/>
          <a:srcRect/>
          <a:stretch>
            <a:fillRect/>
          </a:stretch>
        </p:blipFill>
        <p:spPr>
          <a:xfrm>
            <a:off x="5791200" y="1371600"/>
            <a:ext cx="1828800" cy="1828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209800"/>
            <a:ext cx="56673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4038600"/>
            <a:ext cx="662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429000" y="914400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Cleary Model</a:t>
            </a:r>
            <a:endParaRPr lang="en-US" sz="2800" u="sng" dirty="0"/>
          </a:p>
        </p:txBody>
      </p:sp>
      <p:sp>
        <p:nvSpPr>
          <p:cNvPr id="5" name="Oval 4"/>
          <p:cNvSpPr/>
          <p:nvPr/>
        </p:nvSpPr>
        <p:spPr bwMode="auto">
          <a:xfrm>
            <a:off x="2895600" y="4572000"/>
            <a:ext cx="609600" cy="4572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FFE2"/>
              </a:buClr>
              <a:buSzPct val="85000"/>
              <a:buFont typeface="Wingdings" pitchFamily="2" charset="2"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4343400"/>
            <a:ext cx="457200" cy="4572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FFE2"/>
              </a:buClr>
              <a:buSzPct val="85000"/>
              <a:buFont typeface="Wingdings" pitchFamily="2" charset="2"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934200" y="4343400"/>
            <a:ext cx="457200" cy="4572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FFE2"/>
              </a:buClr>
              <a:buSzPct val="85000"/>
              <a:buFont typeface="Wingdings" pitchFamily="2" charset="2"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248400" y="4572000"/>
            <a:ext cx="609600" cy="4572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FFE2"/>
              </a:buClr>
              <a:buSzPct val="85000"/>
              <a:buFont typeface="Wingdings" pitchFamily="2" charset="2"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5486400"/>
            <a:ext cx="3389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parameters instead of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orridor_004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"/>
            <a:ext cx="3505200" cy="554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24400" y="4953000"/>
            <a:ext cx="277832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Fire</a:t>
            </a:r>
            <a:r>
              <a:rPr lang="en-US" dirty="0" smtClean="0"/>
              <a:t>: </a:t>
            </a:r>
          </a:p>
          <a:p>
            <a:r>
              <a:rPr lang="en-US" smtClean="0"/>
              <a:t>Fuel Properties?</a:t>
            </a:r>
            <a:endParaRPr lang="en-US" dirty="0" smtClean="0"/>
          </a:p>
          <a:p>
            <a:r>
              <a:rPr lang="en-US" dirty="0" smtClean="0"/>
              <a:t>Burning Rate?</a:t>
            </a:r>
          </a:p>
          <a:p>
            <a:r>
              <a:rPr lang="en-US" b="1" dirty="0" smtClean="0"/>
              <a:t>Smoke </a:t>
            </a:r>
            <a:r>
              <a:rPr lang="en-US" b="1" smtClean="0"/>
              <a:t>Yield?</a:t>
            </a:r>
          </a:p>
          <a:p>
            <a:r>
              <a:rPr lang="en-US" b="1" smtClean="0"/>
              <a:t>Resolution Issues?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rot="10800000">
            <a:off x="3657600" y="5867400"/>
            <a:ext cx="914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0200" y="3124200"/>
            <a:ext cx="47516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Detectors</a:t>
            </a:r>
            <a:r>
              <a:rPr lang="en-US" dirty="0" smtClean="0"/>
              <a:t>: </a:t>
            </a:r>
            <a:r>
              <a:rPr lang="en-US" b="1" dirty="0" smtClean="0"/>
              <a:t>Sensitivity Parameters?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1866900" y="4381500"/>
            <a:ext cx="1676400" cy="2286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876300" y="3771900"/>
            <a:ext cx="1219200" cy="8382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1066800" y="2362200"/>
            <a:ext cx="685800" cy="6858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1638300" y="2400300"/>
            <a:ext cx="1066800" cy="2286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962400" y="533400"/>
            <a:ext cx="282320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Smoke Transport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Clutter?</a:t>
            </a:r>
          </a:p>
          <a:p>
            <a:r>
              <a:rPr lang="en-US" dirty="0" smtClean="0"/>
              <a:t>Ceiling Type?</a:t>
            </a:r>
          </a:p>
          <a:p>
            <a:r>
              <a:rPr lang="en-US" b="1" dirty="0" smtClean="0"/>
              <a:t>Smoke </a:t>
            </a:r>
            <a:r>
              <a:rPr lang="en-US" b="1" smtClean="0"/>
              <a:t>Deposition?</a:t>
            </a:r>
          </a:p>
          <a:p>
            <a:r>
              <a:rPr lang="en-US" smtClean="0"/>
              <a:t>HVAC Effects?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763000" cy="1143000"/>
          </a:xfrm>
        </p:spPr>
        <p:txBody>
          <a:bodyPr/>
          <a:lstStyle/>
          <a:p>
            <a:r>
              <a:rPr lang="en-US" sz="2000" b="0" dirty="0" smtClean="0">
                <a:effectLst/>
                <a:latin typeface="Times New Roman" pitchFamily="18" charset="0"/>
              </a:rPr>
              <a:t>Smoke Detector Spacing Requirements for Complex Beamed/Sloped Ceilings</a:t>
            </a:r>
            <a:br>
              <a:rPr lang="en-US" sz="2000" b="0" dirty="0" smtClean="0">
                <a:effectLst/>
                <a:latin typeface="Times New Roman" pitchFamily="18" charset="0"/>
              </a:rPr>
            </a:br>
            <a:r>
              <a:rPr lang="en-US" sz="2000" b="0" dirty="0">
                <a:effectLst/>
                <a:latin typeface="Times New Roman" pitchFamily="18" charset="0"/>
              </a:rPr>
              <a:t>Chris Mealy, </a:t>
            </a:r>
            <a:r>
              <a:rPr lang="en-US" sz="2000" b="0" dirty="0" err="1">
                <a:effectLst/>
                <a:latin typeface="Times New Roman" pitchFamily="18" charset="0"/>
              </a:rPr>
              <a:t>Siamik</a:t>
            </a:r>
            <a:r>
              <a:rPr lang="en-US" sz="2000" b="0" dirty="0">
                <a:effectLst/>
                <a:latin typeface="Times New Roman" pitchFamily="18" charset="0"/>
              </a:rPr>
              <a:t> </a:t>
            </a:r>
            <a:r>
              <a:rPr lang="en-US" sz="2000" b="0" dirty="0" err="1">
                <a:effectLst/>
                <a:latin typeface="Times New Roman" pitchFamily="18" charset="0"/>
              </a:rPr>
              <a:t>Riahi</a:t>
            </a:r>
            <a:r>
              <a:rPr lang="en-US" sz="2000" b="0" dirty="0">
                <a:effectLst/>
                <a:latin typeface="Times New Roman" pitchFamily="18" charset="0"/>
              </a:rPr>
              <a:t>, Jason Floyd, &amp; Dan </a:t>
            </a:r>
            <a:r>
              <a:rPr lang="en-US" sz="2000" b="0" dirty="0" err="1" smtClean="0">
                <a:effectLst/>
                <a:latin typeface="Times New Roman" pitchFamily="18" charset="0"/>
              </a:rPr>
              <a:t>Gottuk</a:t>
            </a:r>
            <a:r>
              <a:rPr lang="en-US" sz="2000" b="0" dirty="0" smtClean="0">
                <a:effectLst/>
                <a:latin typeface="Times New Roman" pitchFamily="18" charset="0"/>
              </a:rPr>
              <a:t/>
            </a:r>
            <a:br>
              <a:rPr lang="en-US" sz="2000" b="0" dirty="0" smtClean="0">
                <a:effectLst/>
                <a:latin typeface="Times New Roman" pitchFamily="18" charset="0"/>
              </a:rPr>
            </a:br>
            <a:r>
              <a:rPr lang="en-US" sz="2000" b="0" dirty="0" smtClean="0">
                <a:effectLst/>
                <a:latin typeface="Times New Roman" pitchFamily="18" charset="0"/>
              </a:rPr>
              <a:t>Hughes Associates</a:t>
            </a:r>
            <a:r>
              <a:rPr lang="en-US" sz="3200" dirty="0">
                <a:latin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</a:rPr>
            </a:br>
            <a:endParaRPr lang="en-US" sz="3200" dirty="0">
              <a:latin typeface="Times New Roman" pitchFamily="18" charset="0"/>
            </a:endParaRPr>
          </a:p>
        </p:txBody>
      </p:sp>
      <p:pic>
        <p:nvPicPr>
          <p:cNvPr id="162820" name="Picture 4" descr="DSC0684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2438400"/>
            <a:ext cx="2749550" cy="4038600"/>
          </a:xfrm>
          <a:noFill/>
          <a:ln/>
        </p:spPr>
      </p:pic>
      <p:pic>
        <p:nvPicPr>
          <p:cNvPr id="162821" name="Picture 5" descr="DSC0685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5029200" y="2438400"/>
            <a:ext cx="2406650" cy="4038600"/>
          </a:xfrm>
          <a:noFill/>
          <a:ln/>
        </p:spPr>
      </p:pic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2209800" y="18288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u="sng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Propane</a:t>
            </a:r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5486400" y="18288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u="sng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Propylene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BFFFE2"/>
          </a:buClr>
          <a:buSzPct val="85000"/>
          <a:buFont typeface="Wingdings" pitchFamily="2" charset="2"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BFFFE2"/>
          </a:buClr>
          <a:buSzPct val="85000"/>
          <a:buFont typeface="Wingdings" pitchFamily="2" charset="2"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BFFFE2"/>
          </a:buClr>
          <a:buSzPct val="85000"/>
          <a:buFont typeface="Wingdings" pitchFamily="2" charset="2"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BFFFE2"/>
          </a:buClr>
          <a:buSzPct val="85000"/>
          <a:buFont typeface="Wingdings" pitchFamily="2" charset="2"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verhead">
  <a:themeElements>
    <a:clrScheme name="overhead 2">
      <a:dk1>
        <a:srgbClr val="000000"/>
      </a:dk1>
      <a:lt1>
        <a:srgbClr val="FFFFFF"/>
      </a:lt1>
      <a:dk2>
        <a:srgbClr val="000099"/>
      </a:dk2>
      <a:lt2>
        <a:srgbClr val="CCECFF"/>
      </a:lt2>
      <a:accent1>
        <a:srgbClr val="00CCCC"/>
      </a:accent1>
      <a:accent2>
        <a:srgbClr val="CCCCFF"/>
      </a:accent2>
      <a:accent3>
        <a:srgbClr val="FFFFFF"/>
      </a:accent3>
      <a:accent4>
        <a:srgbClr val="000000"/>
      </a:accent4>
      <a:accent5>
        <a:srgbClr val="AAE2E2"/>
      </a:accent5>
      <a:accent6>
        <a:srgbClr val="B9B9E7"/>
      </a:accent6>
      <a:hlink>
        <a:srgbClr val="66CCFF"/>
      </a:hlink>
      <a:folHlink>
        <a:srgbClr val="DDDDDD"/>
      </a:folHlink>
    </a:clrScheme>
    <a:fontScheme name="overhe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verhead 1">
        <a:dk1>
          <a:srgbClr val="000066"/>
        </a:dk1>
        <a:lt1>
          <a:srgbClr val="CCCCFF"/>
        </a:lt1>
        <a:dk2>
          <a:srgbClr val="0000FF"/>
        </a:dk2>
        <a:lt2>
          <a:srgbClr val="FFFF00"/>
        </a:lt2>
        <a:accent1>
          <a:srgbClr val="FF3300"/>
        </a:accent1>
        <a:accent2>
          <a:srgbClr val="FF9933"/>
        </a:accent2>
        <a:accent3>
          <a:srgbClr val="AAAAFF"/>
        </a:accent3>
        <a:accent4>
          <a:srgbClr val="AEAEDA"/>
        </a:accent4>
        <a:accent5>
          <a:srgbClr val="FFADAA"/>
        </a:accent5>
        <a:accent6>
          <a:srgbClr val="E78A2D"/>
        </a:accent6>
        <a:hlink>
          <a:srgbClr val="D60093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head 2">
        <a:dk1>
          <a:srgbClr val="000000"/>
        </a:dk1>
        <a:lt1>
          <a:srgbClr val="FFFFFF"/>
        </a:lt1>
        <a:dk2>
          <a:srgbClr val="000099"/>
        </a:dk2>
        <a:lt2>
          <a:srgbClr val="CCECFF"/>
        </a:lt2>
        <a:accent1>
          <a:srgbClr val="00CC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B9B9E7"/>
        </a:accent6>
        <a:hlink>
          <a:srgbClr val="66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head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head 4">
        <a:dk1>
          <a:srgbClr val="000000"/>
        </a:dk1>
        <a:lt1>
          <a:srgbClr val="FFFFCC"/>
        </a:lt1>
        <a:dk2>
          <a:srgbClr val="663300"/>
        </a:dk2>
        <a:lt2>
          <a:srgbClr val="FFCC66"/>
        </a:lt2>
        <a:accent1>
          <a:srgbClr val="999933"/>
        </a:accent1>
        <a:accent2>
          <a:srgbClr val="CCCC00"/>
        </a:accent2>
        <a:accent3>
          <a:srgbClr val="FFFFE2"/>
        </a:accent3>
        <a:accent4>
          <a:srgbClr val="000000"/>
        </a:accent4>
        <a:accent5>
          <a:srgbClr val="CACAAD"/>
        </a:accent5>
        <a:accent6>
          <a:srgbClr val="B9B900"/>
        </a:accent6>
        <a:hlink>
          <a:srgbClr val="FF9966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head 5">
        <a:dk1>
          <a:srgbClr val="990066"/>
        </a:dk1>
        <a:lt1>
          <a:srgbClr val="FFFFFF"/>
        </a:lt1>
        <a:dk2>
          <a:srgbClr val="CC3399"/>
        </a:dk2>
        <a:lt2>
          <a:srgbClr val="FFFF00"/>
        </a:lt2>
        <a:accent1>
          <a:srgbClr val="6699FF"/>
        </a:accent1>
        <a:accent2>
          <a:srgbClr val="00CCCC"/>
        </a:accent2>
        <a:accent3>
          <a:srgbClr val="E2ADCA"/>
        </a:accent3>
        <a:accent4>
          <a:srgbClr val="DADADA"/>
        </a:accent4>
        <a:accent5>
          <a:srgbClr val="B8CAFF"/>
        </a:accent5>
        <a:accent6>
          <a:srgbClr val="00B9B9"/>
        </a:accent6>
        <a:hlink>
          <a:srgbClr val="9966FF"/>
        </a:hlink>
        <a:folHlink>
          <a:srgbClr val="FF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head 6">
        <a:dk1>
          <a:srgbClr val="003300"/>
        </a:dk1>
        <a:lt1>
          <a:srgbClr val="FFFFFF"/>
        </a:lt1>
        <a:dk2>
          <a:srgbClr val="009900"/>
        </a:dk2>
        <a:lt2>
          <a:srgbClr val="FFFF00"/>
        </a:lt2>
        <a:accent1>
          <a:srgbClr val="CCCC00"/>
        </a:accent1>
        <a:accent2>
          <a:srgbClr val="999933"/>
        </a:accent2>
        <a:accent3>
          <a:srgbClr val="AACAAA"/>
        </a:accent3>
        <a:accent4>
          <a:srgbClr val="DADADA"/>
        </a:accent4>
        <a:accent5>
          <a:srgbClr val="E2E2AA"/>
        </a:accent5>
        <a:accent6>
          <a:srgbClr val="8A8A2D"/>
        </a:accent6>
        <a:hlink>
          <a:srgbClr val="9999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207</Words>
  <Application>Microsoft PowerPoint</Application>
  <PresentationFormat>On-screen Show (4:3)</PresentationFormat>
  <Paragraphs>47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Blank Presentation</vt:lpstr>
      <vt:lpstr>1_Default Design</vt:lpstr>
      <vt:lpstr>overhead</vt:lpstr>
      <vt:lpstr>Slide 1</vt:lpstr>
      <vt:lpstr>Slide 2</vt:lpstr>
      <vt:lpstr>Three Classes of Fire Models</vt:lpstr>
      <vt:lpstr>Fire Model Validation US Nuclear Regulatory Commission and NFPA 805</vt:lpstr>
      <vt:lpstr>Simple Response Models in Fire</vt:lpstr>
      <vt:lpstr>Slide 6</vt:lpstr>
      <vt:lpstr>Slide 7</vt:lpstr>
      <vt:lpstr>Smoke Detector Spacing Requirements for Complex Beamed/Sloped Ceilings Chris Mealy, Siamik Riahi, Jason Floyd, &amp; Dan Gottuk Hughes Associates </vt:lpstr>
    </vt:vector>
  </TitlesOfParts>
  <Company>NIST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Eddy Simulation of Compartment Fires Using a Mixture Fraction Combustion Model</dc:title>
  <dc:creator>Administrator</dc:creator>
  <cp:lastModifiedBy>Kevin McGrattan</cp:lastModifiedBy>
  <cp:revision>215</cp:revision>
  <dcterms:created xsi:type="dcterms:W3CDTF">2001-01-24T13:38:10Z</dcterms:created>
  <dcterms:modified xsi:type="dcterms:W3CDTF">2009-02-24T18:11:04Z</dcterms:modified>
</cp:coreProperties>
</file>