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notesSlides/_rels/notesSlide26.xml.rels" ContentType="application/vnd.openxmlformats-package.relationships+xml"/>
  <Override PartName="/ppt/notesSlides/_rels/notesSlide6.xml.rels" ContentType="application/vnd.openxmlformats-package.relationships+xml"/>
  <Override PartName="/ppt/notesSlides/_rels/notesSlide25.xml.rels" ContentType="application/vnd.openxmlformats-package.relationships+xml"/>
  <Override PartName="/ppt/notesSlides/_rels/notesSlide19.xml.rels" ContentType="application/vnd.openxmlformats-package.relationships+xml"/>
  <Override PartName="/ppt/notesSlides/_rels/notesSlide5.xml.rels" ContentType="application/vnd.openxmlformats-package.relationships+xml"/>
  <Override PartName="/ppt/notesSlides/_rels/notesSlide8.xml.rels" ContentType="application/vnd.openxmlformats-package.relationships+xml"/>
  <Override PartName="/ppt/notesSlides/_rels/notesSlide9.xml.rels" ContentType="application/vnd.openxmlformats-package.relationships+xml"/>
  <Override PartName="/ppt/notesSlides/_rels/notesSlide3.xml.rels" ContentType="application/vnd.openxmlformats-package.relationships+xml"/>
  <Override PartName="/ppt/notesSlides/_rels/notesSlide16.xml.rels" ContentType="application/vnd.openxmlformats-package.relationships+xml"/>
  <Override PartName="/ppt/notesSlides/_rels/notesSlide24.xml.rels" ContentType="application/vnd.openxmlformats-package.relationships+xml"/>
  <Override PartName="/ppt/notesSlides/_rels/notesSlide18.xml.rels" ContentType="application/vnd.openxmlformats-package.relationships+xml"/>
  <Override PartName="/ppt/notesSlides/_rels/notesSlide2.xml.rels" ContentType="application/vnd.openxmlformats-package.relationships+xml"/>
  <Override PartName="/ppt/notesSlides/_rels/notesSlide21.xml.rels" ContentType="application/vnd.openxmlformats-package.relationships+xml"/>
  <Override PartName="/ppt/notesSlides/_rels/notesSlide20.xml.rels" ContentType="application/vnd.openxmlformats-package.relationships+xml"/>
  <Override PartName="/ppt/notesSlides/_rels/notesSlide15.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23.xml.rels" ContentType="application/vnd.openxmlformats-package.relationships+xml"/>
  <Override PartName="/ppt/notesSlides/_rels/notesSlide1.xml.rels" ContentType="application/vnd.openxmlformats-package.relationships+xml"/>
  <Override PartName="/ppt/notesSlides/_rels/notesSlide17.xml.rels" ContentType="application/vnd.openxmlformats-package.relationships+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3.xml" ContentType="application/vnd.openxmlformats-officedocument.presentationml.notesSlide+xml"/>
  <Override PartName="/ppt/notesSlides/notesSlide8.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9.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1.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5.xml" ContentType="application/vnd.openxmlformats-officedocument.presentationml.notesSlide+xml"/>
  <Override PartName="/ppt/notesSlides/notesSlide13.xml" ContentType="application/vnd.openxmlformats-officedocument.presentationml.notesSlide+xml"/>
  <Override PartName="/ppt/notesSlides/notesSlide2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6.xml" ContentType="application/vnd.openxmlformats-officedocument.presentationml.notesSlide+xml"/>
  <Override PartName="/ppt/notesSlides/notesSlide19.xml" ContentType="application/vnd.openxmlformats-officedocument.presentationml.notesSlide+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18.png" ContentType="image/png"/>
  <Override PartName="/ppt/media/image17.png" ContentType="image/png"/>
  <Override PartName="/ppt/media/image15.png" ContentType="image/png"/>
  <Override PartName="/ppt/media/image16.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26.xml.rels" ContentType="application/vnd.openxmlformats-package.relationships+xml"/>
  <Override PartName="/ppt/slides/_rels/slide25.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sldImg"/>
          </p:nvPr>
        </p:nvSpPr>
        <p:spPr>
          <a:xfrm>
            <a:off x="533520" y="764280"/>
            <a:ext cx="6704640" cy="3771360"/>
          </a:xfrm>
          <a:prstGeom prst="rect">
            <a:avLst/>
          </a:prstGeom>
        </p:spPr>
        <p:txBody>
          <a:bodyPr lIns="0" rIns="0" tIns="0" bIns="0" anchor="ctr">
            <a:noAutofit/>
          </a:bodyPr>
          <a:p>
            <a:pPr algn="ctr"/>
            <a:r>
              <a:rPr b="0" lang="en-US" sz="4400" spc="-1" strike="noStrike">
                <a:latin typeface="Nimbus Sans"/>
              </a:rPr>
              <a:t>Click to move the slide</a:t>
            </a:r>
            <a:endParaRPr b="0" lang="en-US" sz="4400" spc="-1" strike="noStrike">
              <a:latin typeface="Nimbus Sans"/>
            </a:endParaRPr>
          </a:p>
        </p:txBody>
      </p:sp>
      <p:sp>
        <p:nvSpPr>
          <p:cNvPr id="42"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Nimbus Sans"/>
              </a:rPr>
              <a:t>Click to edit the notes format</a:t>
            </a:r>
            <a:endParaRPr b="0" lang="en-US" sz="2000" spc="-1" strike="noStrike">
              <a:latin typeface="Nimbus Sans"/>
            </a:endParaRPr>
          </a:p>
        </p:txBody>
      </p:sp>
      <p:sp>
        <p:nvSpPr>
          <p:cNvPr id="43"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Nimbus Roman"/>
              </a:rPr>
              <a:t>&lt;header&gt;</a:t>
            </a:r>
            <a:endParaRPr b="0" lang="en-US" sz="1400" spc="-1" strike="noStrike">
              <a:latin typeface="Nimbus Roman"/>
            </a:endParaRPr>
          </a:p>
        </p:txBody>
      </p:sp>
      <p:sp>
        <p:nvSpPr>
          <p:cNvPr id="44"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Nimbus Roman"/>
              </a:rPr>
              <a:t>&lt;date/time&gt;</a:t>
            </a:r>
            <a:endParaRPr b="0" lang="en-US" sz="1400" spc="-1" strike="noStrike">
              <a:latin typeface="Nimbus Roman"/>
            </a:endParaRPr>
          </a:p>
        </p:txBody>
      </p:sp>
      <p:sp>
        <p:nvSpPr>
          <p:cNvPr id="45"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Nimbus Roman"/>
              </a:rPr>
              <a:t>&lt;footer&gt;</a:t>
            </a:r>
            <a:endParaRPr b="0" lang="en-US" sz="1400" spc="-1" strike="noStrike">
              <a:latin typeface="Nimbus Roman"/>
            </a:endParaRPr>
          </a:p>
        </p:txBody>
      </p:sp>
      <p:sp>
        <p:nvSpPr>
          <p:cNvPr id="46"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0D17B4F1-5925-40E9-B416-49310922FE09}" type="slidenum">
              <a:rPr b="0" lang="en-US" sz="1400" spc="-1" strike="noStrike">
                <a:latin typeface="Nimbus Roman"/>
              </a:rPr>
              <a:t>&lt;number&gt;</a:t>
            </a:fld>
            <a:endParaRPr b="0" lang="en-US" sz="1400" spc="-1" strike="noStrike">
              <a:latin typeface="Nimbus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hyperlink" Target="https://issues.apache.org/jira/browse/MATH-727" TargetMode="External"/><Relationship Id="rId2" Type="http://schemas.openxmlformats.org/officeDocument/2006/relationships/hyperlink" Target="https://github.com/apache/commons-math/commit/d277738885e78a9339f12ebf10c3c26eb538c1cf" TargetMode="External"/><Relationship Id="rId3" Type="http://schemas.openxmlformats.org/officeDocument/2006/relationships/slide" Target="../slides/slide9.xml"/><Relationship Id="rId4"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sldImg"/>
          </p:nvPr>
        </p:nvSpPr>
        <p:spPr>
          <a:xfrm>
            <a:off x="533520" y="764280"/>
            <a:ext cx="6704640" cy="3771360"/>
          </a:xfrm>
          <a:prstGeom prst="rect">
            <a:avLst/>
          </a:prstGeom>
        </p:spPr>
      </p:sp>
      <p:sp>
        <p:nvSpPr>
          <p:cNvPr id="121" name="PlaceHolder 2"/>
          <p:cNvSpPr>
            <a:spLocks noGrp="1"/>
          </p:cNvSpPr>
          <p:nvPr>
            <p:ph type="body"/>
          </p:nvPr>
        </p:nvSpPr>
        <p:spPr>
          <a:xfrm>
            <a:off x="777240" y="4777560"/>
            <a:ext cx="6217560" cy="4525920"/>
          </a:xfrm>
          <a:prstGeom prst="rect">
            <a:avLst/>
          </a:prstGeom>
        </p:spPr>
        <p:txBody>
          <a:bodyPr lIns="0" rIns="0" tIns="0" bIns="0">
            <a:spAutoFit/>
          </a:bodyPr>
          <a:p>
            <a:r>
              <a:rPr b="0" lang="en-US" sz="1800" spc="-1" strike="noStrike">
                <a:latin typeface="Nimbus Sans"/>
              </a:rPr>
              <a:t>Paper was presented in FSE’14:</a:t>
            </a:r>
            <a:endParaRPr b="0" lang="en-US" sz="1800" spc="-1" strike="noStrike">
              <a:latin typeface="Nimbus Sans"/>
            </a:endParaRPr>
          </a:p>
          <a:p>
            <a:r>
              <a:rPr b="0" lang="en-US" sz="1800" spc="-1" strike="noStrike">
                <a:latin typeface="Nimbus Sans"/>
              </a:rPr>
              <a:t>22nd ACM SIGSOFT International Symposium on the Foundations of Software Engineering</a:t>
            </a:r>
            <a:endParaRPr b="0" lang="en-US" sz="1800" spc="-1" strike="noStrike">
              <a:latin typeface="Nimbus Sans"/>
            </a:endParaRPr>
          </a:p>
          <a:p>
            <a:r>
              <a:rPr b="0" lang="en-US" sz="1800" spc="-1" strike="noStrike">
                <a:latin typeface="Nimbus Sans"/>
              </a:rPr>
              <a:t>Was described as foundational and won the distinguished paper award.</a:t>
            </a:r>
            <a:endParaRPr b="0" lang="en-US" sz="1800" spc="-1" strike="noStrike">
              <a:latin typeface="Nimbus Sans"/>
            </a:endParaRPr>
          </a:p>
          <a:p>
            <a:r>
              <a:rPr b="0" lang="en-US" sz="1800" spc="-1" strike="noStrike">
                <a:latin typeface="Nimbus Sans"/>
              </a:rPr>
              <a:t>René Just – assist. prof. Paul G. Allen School of CS&amp;Eng. and focuses on software correctness, robustness, security. He came up with most of the res. methodology.</a:t>
            </a:r>
            <a:endParaRPr b="0" lang="en-US" sz="1800" spc="-1" strike="noStrike">
              <a:latin typeface="Nimbus Sans"/>
            </a:endParaRPr>
          </a:p>
          <a:p>
            <a:r>
              <a:rPr b="0" lang="en-US" sz="1800" spc="-1" strike="noStrike">
                <a:latin typeface="Nimbus Sans"/>
                <a:ea typeface="Noto Sans CJK SC"/>
              </a:rPr>
              <a:t>Darioush Jalali – MSc. CS supervisor </a:t>
            </a:r>
            <a:r>
              <a:rPr b="0" lang="en-US" sz="1800" spc="-1" strike="noStrike">
                <a:latin typeface="Nimbus Sans"/>
              </a:rPr>
              <a:t>Michael Ernst. Now Software Engineer at Lyft</a:t>
            </a:r>
            <a:endParaRPr b="0" lang="en-US" sz="1800" spc="-1" strike="noStrike">
              <a:latin typeface="Nimbus Sans"/>
            </a:endParaRPr>
          </a:p>
          <a:p>
            <a:r>
              <a:rPr b="0" lang="en-US" sz="1800" spc="-1" strike="noStrike">
                <a:latin typeface="Nimbus Sans"/>
              </a:rPr>
              <a:t>Laura Inozemtseva – PhD philosophy. Now startup founder of Ghost Locomotion, Volley Automaton.</a:t>
            </a:r>
            <a:endParaRPr b="0" lang="en-US" sz="1800" spc="-1" strike="noStrike">
              <a:latin typeface="Nimbus Sans"/>
            </a:endParaRPr>
          </a:p>
          <a:p>
            <a:r>
              <a:rPr b="0" lang="en-US" sz="1800" spc="-1" strike="noStrike">
                <a:latin typeface="Nimbus Sans"/>
                <a:ea typeface="Noto Sans CJK SC"/>
              </a:rPr>
              <a:t>Michael Ernst – </a:t>
            </a:r>
            <a:r>
              <a:rPr b="0" lang="en-US" sz="1800" spc="-1" strike="noStrike">
                <a:latin typeface="Nimbus Sans"/>
              </a:rPr>
              <a:t>prof. Paul G. Allen School of CS&amp;Eng.</a:t>
            </a:r>
            <a:endParaRPr b="0" lang="en-US" sz="1800" spc="-1" strike="noStrike">
              <a:latin typeface="Nimbus Sans"/>
            </a:endParaRPr>
          </a:p>
          <a:p>
            <a:r>
              <a:rPr b="0" lang="en-US" sz="1800" spc="-1" strike="noStrike">
                <a:latin typeface="Nimbus Sans"/>
              </a:rPr>
              <a:t>Reid Holmes – assoc. prof. Software Practices Lab in CS UBC.</a:t>
            </a:r>
            <a:endParaRPr b="0" lang="en-US" sz="1800" spc="-1" strike="noStrike">
              <a:latin typeface="Nimbus Sans"/>
            </a:endParaRPr>
          </a:p>
          <a:p>
            <a:r>
              <a:rPr b="0" lang="en-US" sz="1800" spc="-1" strike="noStrike">
                <a:latin typeface="Nimbus Sans"/>
              </a:rPr>
              <a:t>Gordan Fraser – prof. CS Univ. of Passau, Germany.</a:t>
            </a:r>
            <a:endParaRPr b="0" lang="en-US" sz="1800" spc="-1" strike="noStrike">
              <a:latin typeface="Nimbus Sans"/>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sldImg"/>
          </p:nvPr>
        </p:nvSpPr>
        <p:spPr>
          <a:xfrm>
            <a:off x="533520" y="764280"/>
            <a:ext cx="6704640" cy="3771360"/>
          </a:xfrm>
          <a:prstGeom prst="rect">
            <a:avLst/>
          </a:prstGeom>
        </p:spPr>
      </p:sp>
      <p:sp>
        <p:nvSpPr>
          <p:cNvPr id="135" name="PlaceHolder 2"/>
          <p:cNvSpPr>
            <a:spLocks noGrp="1"/>
          </p:cNvSpPr>
          <p:nvPr>
            <p:ph type="body"/>
          </p:nvPr>
        </p:nvSpPr>
        <p:spPr>
          <a:xfrm>
            <a:off x="777240" y="4777560"/>
            <a:ext cx="6217560" cy="4525920"/>
          </a:xfrm>
          <a:prstGeom prst="rect">
            <a:avLst/>
          </a:prstGeom>
        </p:spPr>
        <p:txBody>
          <a:bodyPr lIns="0" rIns="0" tIns="0" bIns="0">
            <a:spAutoFit/>
          </a:bodyPr>
          <a:p>
            <a:r>
              <a:rPr b="0" lang="en-US" sz="1800" spc="-1" strike="noStrike">
                <a:latin typeface="Nimbus Sans"/>
              </a:rPr>
              <a:t>Additional unit tests accompany V</a:t>
            </a:r>
            <a:r>
              <a:rPr b="0" lang="en-US" sz="1800" spc="-1" strike="noStrike" baseline="-33000">
                <a:latin typeface="Nimbus Sans"/>
              </a:rPr>
              <a:t>fix</a:t>
            </a:r>
            <a:r>
              <a:rPr b="0" lang="en-US" sz="1800" spc="-1" strike="noStrike">
                <a:latin typeface="Nimbus Sans"/>
              </a:rPr>
              <a:t> to cover cases exposing bug. In otherwords, we now have tests that pass on V</a:t>
            </a:r>
            <a:r>
              <a:rPr b="0" lang="en-US" sz="1800" spc="-1" strike="noStrike" baseline="-33000">
                <a:latin typeface="Nimbus Sans"/>
              </a:rPr>
              <a:t>fix</a:t>
            </a:r>
            <a:r>
              <a:rPr b="0" lang="en-US" sz="1800" spc="-1" strike="noStrike">
                <a:latin typeface="Nimbus Sans"/>
              </a:rPr>
              <a:t> and fail on V</a:t>
            </a:r>
            <a:r>
              <a:rPr b="0" lang="en-US" sz="1800" spc="-1" strike="noStrike" baseline="-33000">
                <a:latin typeface="Nimbus Sans"/>
              </a:rPr>
              <a:t>bug</a:t>
            </a:r>
            <a:r>
              <a:rPr b="0" lang="en-US" sz="1800" spc="-1" strike="noStrike">
                <a:latin typeface="Nimbus Sans"/>
              </a:rPr>
              <a:t>. We want to isolate them since between the two s.c. versions there may be superfluous tests (i.e. tests that fail in both versions, irrelevant to fault).</a:t>
            </a:r>
            <a:endParaRPr b="0" lang="en-US" sz="1800" spc="-1" strike="noStrike">
              <a:latin typeface="Nimbus Sans"/>
            </a:endParaRPr>
          </a:p>
          <a:p>
            <a:r>
              <a:rPr b="0" lang="en-US" sz="1800" spc="-1" strike="noStrike">
                <a:latin typeface="Nimbus Sans"/>
                <a:ea typeface="Noto Sans CJK SC"/>
              </a:rPr>
              <a:t>T</a:t>
            </a:r>
            <a:r>
              <a:rPr b="0" lang="en-US" sz="1800" spc="-1" strike="noStrike" baseline="-33000">
                <a:latin typeface="Nimbus Sans"/>
                <a:ea typeface="Noto Sans CJK SC"/>
              </a:rPr>
              <a:t>bug</a:t>
            </a:r>
            <a:r>
              <a:rPr b="0" lang="en-US" sz="1800" spc="-1" strike="noStrike">
                <a:latin typeface="Nimbus Sans"/>
                <a:ea typeface="Noto Sans CJK SC"/>
              </a:rPr>
              <a:t> – test suite for </a:t>
            </a:r>
            <a:r>
              <a:rPr b="0" lang="en-US" sz="1800" spc="-1" strike="noStrike">
                <a:latin typeface="Nimbus Sans"/>
              </a:rPr>
              <a:t>V</a:t>
            </a:r>
            <a:r>
              <a:rPr b="0" lang="en-US" sz="1800" spc="-1" strike="noStrike" baseline="-33000">
                <a:latin typeface="Nimbus Sans"/>
              </a:rPr>
              <a:t>bug</a:t>
            </a:r>
            <a:endParaRPr b="0" lang="en-US" sz="1800" spc="-1" strike="noStrike">
              <a:latin typeface="Nimbus Sans"/>
            </a:endParaRPr>
          </a:p>
          <a:p>
            <a:r>
              <a:rPr b="0" lang="en-US" sz="1800" spc="-1" strike="noStrike">
                <a:latin typeface="Nimbus Sans"/>
                <a:ea typeface="Noto Sans CJK SC"/>
              </a:rPr>
              <a:t>T</a:t>
            </a:r>
            <a:r>
              <a:rPr b="0" lang="en-US" sz="1800" spc="-1" strike="noStrike" baseline="-33000">
                <a:latin typeface="Nimbus Sans"/>
                <a:ea typeface="Noto Sans CJK SC"/>
              </a:rPr>
              <a:t>fix</a:t>
            </a:r>
            <a:r>
              <a:rPr b="0" lang="en-US" sz="1800" spc="-1" strike="noStrike">
                <a:latin typeface="Nimbus Sans"/>
                <a:ea typeface="Noto Sans CJK SC"/>
              </a:rPr>
              <a:t> – test suite for </a:t>
            </a:r>
            <a:r>
              <a:rPr b="0" lang="en-US" sz="1800" spc="-1" strike="noStrike">
                <a:latin typeface="Nimbus Sans"/>
              </a:rPr>
              <a:t>V</a:t>
            </a:r>
            <a:r>
              <a:rPr b="0" lang="en-US" sz="1800" spc="-1" strike="noStrike" baseline="-33000">
                <a:latin typeface="Nimbus Sans"/>
              </a:rPr>
              <a:t>fix</a:t>
            </a:r>
            <a:endParaRPr b="0" lang="en-US" sz="1800" spc="-1" strike="noStrike">
              <a:latin typeface="Nimbus Sans"/>
            </a:endParaRPr>
          </a:p>
          <a:p>
            <a:r>
              <a:rPr b="0" lang="en-US" sz="1800" spc="-1" strike="noStrike">
                <a:latin typeface="Nimbus Sans"/>
                <a:ea typeface="Noto Sans CJK SC"/>
              </a:rPr>
              <a:t>For each unit test t</a:t>
            </a:r>
            <a:r>
              <a:rPr b="0" lang="en-US" sz="1800" spc="-1" strike="noStrike" baseline="-33000">
                <a:latin typeface="Nimbus Sans"/>
                <a:ea typeface="Noto Sans CJK SC"/>
              </a:rPr>
              <a:t>i</a:t>
            </a:r>
            <a:r>
              <a:rPr b="0" lang="en-US" sz="1800" spc="-1" strike="noStrike">
                <a:latin typeface="Nimbus Sans"/>
                <a:ea typeface="Noto Sans CJK SC"/>
              </a:rPr>
              <a:t> in T</a:t>
            </a:r>
            <a:r>
              <a:rPr b="0" lang="en-US" sz="1800" spc="-1" strike="noStrike" baseline="-33000">
                <a:latin typeface="Nimbus Sans"/>
                <a:ea typeface="Noto Sans CJK SC"/>
              </a:rPr>
              <a:t>fix</a:t>
            </a:r>
            <a:r>
              <a:rPr b="0" lang="en-US" sz="1800" spc="-1" strike="noStrike">
                <a:latin typeface="Nimbus Sans"/>
                <a:ea typeface="Noto Sans CJK SC"/>
              </a:rPr>
              <a:t> that passes on V</a:t>
            </a:r>
            <a:r>
              <a:rPr b="0" lang="en-US" sz="1800" spc="-1" strike="noStrike" baseline="-33000">
                <a:latin typeface="Nimbus Sans"/>
                <a:ea typeface="Noto Sans CJK SC"/>
              </a:rPr>
              <a:t>fix</a:t>
            </a:r>
            <a:r>
              <a:rPr b="0" lang="en-US" sz="1800" spc="-1" strike="noStrike">
                <a:latin typeface="Nimbus Sans"/>
                <a:ea typeface="Noto Sans CJK SC"/>
              </a:rPr>
              <a:t> and fails on V</a:t>
            </a:r>
            <a:r>
              <a:rPr b="0" lang="en-US" sz="1800" spc="-1" strike="noStrike" baseline="-33000">
                <a:latin typeface="Nimbus Sans"/>
                <a:ea typeface="Noto Sans CJK SC"/>
              </a:rPr>
              <a:t>bug</a:t>
            </a:r>
            <a:r>
              <a:rPr b="0" lang="en-US" sz="1800" spc="-1" strike="noStrike">
                <a:latin typeface="Nimbus Sans"/>
                <a:ea typeface="Noto Sans CJK SC"/>
              </a:rPr>
              <a:t>, create two test suites T</a:t>
            </a:r>
            <a:r>
              <a:rPr b="0" lang="en-US" sz="1800" spc="-1" strike="noStrike" baseline="33000">
                <a:latin typeface="Nimbus Sans"/>
                <a:ea typeface="Noto Sans CJK SC"/>
              </a:rPr>
              <a:t>i</a:t>
            </a:r>
            <a:r>
              <a:rPr b="0" lang="en-US" sz="1800" spc="-1" strike="noStrike" baseline="-33000">
                <a:latin typeface="Nimbus Sans"/>
                <a:ea typeface="Noto Sans CJK SC"/>
              </a:rPr>
              <a:t>pass</a:t>
            </a:r>
            <a:r>
              <a:rPr b="0" lang="en-US" sz="1800" spc="-1" strike="noStrike">
                <a:latin typeface="Nimbus Sans"/>
                <a:ea typeface="Noto Sans CJK SC"/>
              </a:rPr>
              <a:t> T</a:t>
            </a:r>
            <a:r>
              <a:rPr b="0" lang="en-US" sz="1800" spc="-1" strike="noStrike" baseline="33000">
                <a:latin typeface="Nimbus Sans"/>
                <a:ea typeface="Noto Sans CJK SC"/>
              </a:rPr>
              <a:t>i</a:t>
            </a:r>
            <a:r>
              <a:rPr b="0" lang="en-US" sz="1800" spc="-1" strike="noStrike" baseline="-33000">
                <a:latin typeface="Nimbus Sans"/>
                <a:ea typeface="Noto Sans CJK SC"/>
              </a:rPr>
              <a:t>fail</a:t>
            </a:r>
            <a:r>
              <a:rPr b="0" lang="en-US" sz="1800" spc="-1" strike="noStrike">
                <a:latin typeface="Nimbus Sans"/>
                <a:ea typeface="Noto Sans CJK SC"/>
              </a:rPr>
              <a:t> differing by 1 tests by editing out superfluous tests in T</a:t>
            </a:r>
            <a:r>
              <a:rPr b="0" lang="en-US" sz="1800" spc="-1" strike="noStrike" baseline="-33000">
                <a:latin typeface="Nimbus Sans"/>
                <a:ea typeface="Noto Sans CJK SC"/>
              </a:rPr>
              <a:t>bug</a:t>
            </a:r>
            <a:r>
              <a:rPr b="0" lang="en-US" sz="1800" spc="-1" strike="noStrike">
                <a:latin typeface="Nimbus Sans"/>
                <a:ea typeface="Noto Sans CJK SC"/>
              </a:rPr>
              <a:t> and T</a:t>
            </a:r>
            <a:r>
              <a:rPr b="0" lang="en-US" sz="1800" spc="-1" strike="noStrike" baseline="-33000">
                <a:latin typeface="Nimbus Sans"/>
                <a:ea typeface="Noto Sans CJK SC"/>
              </a:rPr>
              <a:t>fix</a:t>
            </a:r>
            <a:r>
              <a:rPr b="0" lang="en-US" sz="1800" spc="-1" strike="noStrike">
                <a:latin typeface="Nimbus Sans"/>
              </a:rPr>
              <a:t> </a:t>
            </a:r>
            <a:endParaRPr b="0" lang="en-US" sz="1800" spc="-1" strike="noStrike">
              <a:latin typeface="Nimbus Sans"/>
            </a:endParaRPr>
          </a:p>
          <a:p>
            <a:r>
              <a:rPr b="0" lang="en-US" sz="1800" spc="-1" strike="noStrike">
                <a:latin typeface="Nimbus Sans"/>
              </a:rPr>
              <a:t>T</a:t>
            </a:r>
            <a:r>
              <a:rPr b="0" lang="en-US" sz="1800" spc="-1" strike="noStrike" baseline="-33000">
                <a:latin typeface="Nimbus Sans"/>
              </a:rPr>
              <a:t>pass</a:t>
            </a:r>
            <a:r>
              <a:rPr b="0" lang="en-US" sz="1800" spc="-1" strike="noStrike">
                <a:latin typeface="Nimbus Sans"/>
              </a:rPr>
              <a:t> passes V</a:t>
            </a:r>
            <a:r>
              <a:rPr b="0" lang="en-US" sz="1800" spc="-1" strike="noStrike" baseline="-33000">
                <a:latin typeface="Nimbus Sans"/>
              </a:rPr>
              <a:t>1</a:t>
            </a:r>
            <a:r>
              <a:rPr b="0" lang="en-US" sz="1800" spc="-1" strike="noStrike">
                <a:latin typeface="Nimbus Sans"/>
              </a:rPr>
              <a:t> and V</a:t>
            </a:r>
            <a:r>
              <a:rPr b="0" lang="en-US" sz="1800" spc="-1" strike="noStrike" baseline="-33000">
                <a:latin typeface="Nimbus Sans"/>
              </a:rPr>
              <a:t>2</a:t>
            </a:r>
            <a:endParaRPr b="0" lang="en-US" sz="1800" spc="-1" strike="noStrike">
              <a:latin typeface="Nimbus Sans"/>
            </a:endParaRPr>
          </a:p>
          <a:p>
            <a:r>
              <a:rPr b="0" lang="en-US" sz="1800" spc="-1" strike="noStrike">
                <a:latin typeface="Nimbus Sans"/>
              </a:rPr>
              <a:t>T</a:t>
            </a:r>
            <a:r>
              <a:rPr b="0" lang="en-US" sz="1800" spc="-1" strike="noStrike" baseline="-33000">
                <a:latin typeface="Nimbus Sans"/>
              </a:rPr>
              <a:t>fail</a:t>
            </a:r>
            <a:r>
              <a:rPr b="0" lang="en-US" sz="1800" spc="-1" strike="noStrike">
                <a:latin typeface="Nimbus Sans"/>
              </a:rPr>
              <a:t> fails on V</a:t>
            </a:r>
            <a:r>
              <a:rPr b="0" lang="en-US" sz="1800" spc="-1" strike="noStrike" baseline="-33000">
                <a:latin typeface="Nimbus Sans"/>
              </a:rPr>
              <a:t>1</a:t>
            </a:r>
            <a:r>
              <a:rPr b="0" lang="en-US" sz="1800" spc="-1" strike="noStrike">
                <a:latin typeface="Nimbus Sans"/>
              </a:rPr>
              <a:t> and passes on V</a:t>
            </a:r>
            <a:r>
              <a:rPr b="0" lang="en-US" sz="1800" spc="-1" strike="noStrike" baseline="-33000">
                <a:latin typeface="Nimbus Sans"/>
              </a:rPr>
              <a:t>2</a:t>
            </a:r>
            <a:endParaRPr b="0" lang="en-US" sz="1800" spc="-1" strike="noStrike">
              <a:latin typeface="Nimbus Sans"/>
            </a:endParaRPr>
          </a:p>
          <a:p>
            <a:r>
              <a:rPr b="0" lang="en-US" sz="1800" spc="-1" strike="noStrike">
                <a:latin typeface="Nimbus Sans"/>
              </a:rPr>
              <a:t>example:</a:t>
            </a:r>
            <a:endParaRPr b="0" lang="en-US" sz="1800" spc="-1" strike="noStrike">
              <a:latin typeface="Nimbus Sans"/>
            </a:endParaRPr>
          </a:p>
          <a:p>
            <a:r>
              <a:rPr b="0" lang="en-US" sz="1800" spc="-1" strike="noStrike">
                <a:latin typeface="Nimbus Sans"/>
              </a:rPr>
              <a:t>https://github.com/apache/commons-math/commit/d277738885e78a9339f12ebf10c3c26eb538c1cf</a:t>
            </a:r>
            <a:endParaRPr b="0" lang="en-US" sz="1800" spc="-1" strike="noStrike">
              <a:latin typeface="Nimbus Sans"/>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sldImg"/>
          </p:nvPr>
        </p:nvSpPr>
        <p:spPr>
          <a:xfrm>
            <a:off x="533520" y="764280"/>
            <a:ext cx="6704640" cy="3771360"/>
          </a:xfrm>
          <a:prstGeom prst="rect">
            <a:avLst/>
          </a:prstGeom>
        </p:spPr>
      </p:sp>
      <p:sp>
        <p:nvSpPr>
          <p:cNvPr id="137" name="PlaceHolder 2"/>
          <p:cNvSpPr>
            <a:spLocks noGrp="1"/>
          </p:cNvSpPr>
          <p:nvPr>
            <p:ph type="body"/>
          </p:nvPr>
        </p:nvSpPr>
        <p:spPr>
          <a:xfrm>
            <a:off x="777240" y="4777560"/>
            <a:ext cx="6217560" cy="4525920"/>
          </a:xfrm>
          <a:prstGeom prst="rect">
            <a:avLst/>
          </a:prstGeom>
        </p:spPr>
        <p:txBody>
          <a:bodyPr lIns="0" rIns="0" tIns="0" bIns="0">
            <a:spAutoFit/>
          </a:bodyPr>
          <a:p>
            <a:r>
              <a:rPr b="0" lang="en-US" sz="2000" spc="-1" strike="noStrike">
                <a:latin typeface="Nimbus Sans"/>
              </a:rPr>
              <a:t>All generated tests must pass V</a:t>
            </a:r>
            <a:r>
              <a:rPr b="0" lang="en-US" sz="2000" spc="-1" strike="noStrike" baseline="-33000">
                <a:latin typeface="Nimbus Sans"/>
              </a:rPr>
              <a:t>2</a:t>
            </a:r>
            <a:endParaRPr b="0" lang="en-US" sz="2000" spc="-1" strike="noStrike">
              <a:latin typeface="Nimbus Sans"/>
            </a:endParaRPr>
          </a:p>
          <a:p>
            <a:r>
              <a:rPr b="0" lang="en-US" sz="2000" spc="-1" strike="noStrike">
                <a:latin typeface="Nimbus Sans"/>
              </a:rPr>
              <a:t>Evosuite has additional ability to generate tests suited for research purposes.</a:t>
            </a:r>
            <a:endParaRPr b="0" lang="en-US" sz="2000" spc="-1" strike="noStrike">
              <a:latin typeface="Nimbus Sans"/>
            </a:endParaRPr>
          </a:p>
          <a:p>
            <a:r>
              <a:rPr b="0" lang="en-US" sz="2000" spc="-1" strike="noStrike">
                <a:latin typeface="Nimbus Sans"/>
              </a:rPr>
              <a:t>Weak/strong mutation testing is an option for Evosuite to generate tests specifically to detect simple mutations and obtain other metrics.</a:t>
            </a:r>
            <a:endParaRPr b="0" lang="en-US" sz="2000" spc="-1" strike="noStrike">
              <a:latin typeface="Nimbus Sans"/>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sldImg"/>
          </p:nvPr>
        </p:nvSpPr>
        <p:spPr>
          <a:xfrm>
            <a:off x="533520" y="764280"/>
            <a:ext cx="6704640" cy="3771360"/>
          </a:xfrm>
          <a:prstGeom prst="rect">
            <a:avLst/>
          </a:prstGeom>
        </p:spPr>
      </p:sp>
      <p:sp>
        <p:nvSpPr>
          <p:cNvPr id="139" name="PlaceHolder 2"/>
          <p:cNvSpPr>
            <a:spLocks noGrp="1"/>
          </p:cNvSpPr>
          <p:nvPr>
            <p:ph type="body"/>
          </p:nvPr>
        </p:nvSpPr>
        <p:spPr>
          <a:xfrm>
            <a:off x="777240" y="4777560"/>
            <a:ext cx="6217560" cy="4525920"/>
          </a:xfrm>
          <a:prstGeom prst="rect">
            <a:avLst/>
          </a:prstGeom>
        </p:spPr>
        <p:txBody>
          <a:bodyPr lIns="0" rIns="0" tIns="0" bIns="0">
            <a:spAutoFit/>
          </a:bodyPr>
          <a:p>
            <a:endParaRPr b="0" lang="en-US" sz="2000" spc="-1" strike="noStrike">
              <a:latin typeface="Nimbus Sans"/>
            </a:endParaRPr>
          </a:p>
          <a:p>
            <a:endParaRPr b="0" lang="en-US" sz="2000" spc="-1" strike="noStrike">
              <a:latin typeface="Nimbus Sans"/>
            </a:endParaRPr>
          </a:p>
          <a:p>
            <a:endParaRPr b="0" lang="en-US" sz="2000" spc="-1" strike="noStrike">
              <a:latin typeface="Nimbus Sans"/>
            </a:endParaRPr>
          </a:p>
          <a:p>
            <a:r>
              <a:rPr b="0" lang="en-US" sz="2000" spc="-1" strike="noStrike">
                <a:latin typeface="Nimbus Sans"/>
              </a:rPr>
              <a:t>example:</a:t>
            </a:r>
            <a:endParaRPr b="0" lang="en-US" sz="2000" spc="-1" strike="noStrike">
              <a:latin typeface="Nimbus Sans"/>
            </a:endParaRPr>
          </a:p>
          <a:p>
            <a:r>
              <a:rPr b="0" lang="en-US" sz="2000" spc="-1" strike="noStrike">
                <a:latin typeface="Nimbus Sans"/>
              </a:rPr>
              <a:t>https://github.com/apache/commons-math/commit/d277738885e78a9339f12ebf10c3c26eb538c1cf</a:t>
            </a:r>
            <a:endParaRPr b="0" lang="en-US" sz="2000" spc="-1" strike="noStrike">
              <a:latin typeface="Nimbus Sans"/>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sldImg"/>
          </p:nvPr>
        </p:nvSpPr>
        <p:spPr>
          <a:xfrm>
            <a:off x="533520" y="764280"/>
            <a:ext cx="6704640" cy="3771360"/>
          </a:xfrm>
          <a:prstGeom prst="rect">
            <a:avLst/>
          </a:prstGeom>
        </p:spPr>
      </p:sp>
      <p:sp>
        <p:nvSpPr>
          <p:cNvPr id="141" name="PlaceHolder 2"/>
          <p:cNvSpPr>
            <a:spLocks noGrp="1"/>
          </p:cNvSpPr>
          <p:nvPr>
            <p:ph type="body"/>
          </p:nvPr>
        </p:nvSpPr>
        <p:spPr>
          <a:xfrm>
            <a:off x="777240" y="4777560"/>
            <a:ext cx="6217560" cy="4525920"/>
          </a:xfrm>
          <a:prstGeom prst="rect">
            <a:avLst/>
          </a:prstGeom>
        </p:spPr>
        <p:txBody>
          <a:bodyPr lIns="0" rIns="0" tIns="0" bIns="0">
            <a:spAutoFit/>
          </a:bodyPr>
          <a:p>
            <a:r>
              <a:rPr b="0" lang="en-US" sz="2000" spc="-1" strike="noStrike">
                <a:latin typeface="Nimbus Sans"/>
              </a:rPr>
              <a:t>Explain the code changes</a:t>
            </a:r>
            <a:endParaRPr b="0" lang="en-US" sz="2000" spc="-1" strike="noStrike">
              <a:latin typeface="Nimbus Sans"/>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sldImg"/>
          </p:nvPr>
        </p:nvSpPr>
        <p:spPr>
          <a:xfrm>
            <a:off x="533520" y="764280"/>
            <a:ext cx="6704640" cy="3771360"/>
          </a:xfrm>
          <a:prstGeom prst="rect">
            <a:avLst/>
          </a:prstGeom>
        </p:spPr>
      </p:sp>
      <p:sp>
        <p:nvSpPr>
          <p:cNvPr id="143" name="PlaceHolder 2"/>
          <p:cNvSpPr>
            <a:spLocks noGrp="1"/>
          </p:cNvSpPr>
          <p:nvPr>
            <p:ph type="body"/>
          </p:nvPr>
        </p:nvSpPr>
        <p:spPr>
          <a:xfrm>
            <a:off x="777240" y="4777560"/>
            <a:ext cx="6217560" cy="4525920"/>
          </a:xfrm>
          <a:prstGeom prst="rect">
            <a:avLst/>
          </a:prstGeom>
        </p:spPr>
        <p:txBody>
          <a:bodyPr lIns="0" rIns="0" tIns="0" bIns="0">
            <a:spAutoFit/>
          </a:bodyPr>
          <a:p>
            <a:r>
              <a:rPr b="0" lang="en-US" sz="2000" spc="-1" strike="noStrike">
                <a:latin typeface="Nimbus Sans"/>
              </a:rPr>
              <a:t>This is relevant because this is an extraneous variable which influences our measurement, and we only want to observe say the relationship between mutation score and say different software versions.</a:t>
            </a:r>
            <a:endParaRPr b="0" lang="en-US" sz="2000" spc="-1" strike="noStrike">
              <a:latin typeface="Nimbus Sans"/>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sldImg"/>
          </p:nvPr>
        </p:nvSpPr>
        <p:spPr>
          <a:xfrm>
            <a:off x="533520" y="764280"/>
            <a:ext cx="6704640" cy="3771360"/>
          </a:xfrm>
          <a:prstGeom prst="rect">
            <a:avLst/>
          </a:prstGeom>
        </p:spPr>
      </p:sp>
      <p:sp>
        <p:nvSpPr>
          <p:cNvPr id="145" name="PlaceHolder 2"/>
          <p:cNvSpPr>
            <a:spLocks noGrp="1"/>
          </p:cNvSpPr>
          <p:nvPr>
            <p:ph type="body"/>
          </p:nvPr>
        </p:nvSpPr>
        <p:spPr>
          <a:xfrm>
            <a:off x="777240" y="4777560"/>
            <a:ext cx="6217560" cy="4525920"/>
          </a:xfrm>
          <a:prstGeom prst="rect">
            <a:avLst/>
          </a:prstGeom>
        </p:spPr>
        <p:txBody>
          <a:bodyPr lIns="0" rIns="0" tIns="0" bIns="0">
            <a:spAutoFit/>
          </a:bodyPr>
          <a:p>
            <a:r>
              <a:rPr b="0" lang="en-US" sz="1800" spc="-1" strike="noStrike">
                <a:latin typeface="Nimbus Sans"/>
                <a:ea typeface="Noto Sans CJK SC"/>
              </a:rPr>
              <a:t>Let’s focus exclusively on the developer-written Test Suites.</a:t>
            </a:r>
            <a:endParaRPr b="0" lang="en-US" sz="1800" spc="-1" strike="noStrike">
              <a:latin typeface="Nimbus Sans"/>
            </a:endParaRPr>
          </a:p>
          <a:p>
            <a:r>
              <a:rPr b="0" lang="en-US" sz="1800" spc="-1" strike="noStrike">
                <a:latin typeface="Nimbus Sans"/>
                <a:ea typeface="Noto Sans CJK SC"/>
              </a:rPr>
              <a:t>The way we test RS1 is we know T</a:t>
            </a:r>
            <a:r>
              <a:rPr b="0" lang="en-US" sz="1800" spc="-1" strike="noStrike" baseline="-33000">
                <a:latin typeface="Nimbus Sans"/>
                <a:ea typeface="Noto Sans CJK SC"/>
              </a:rPr>
              <a:t>fail</a:t>
            </a:r>
            <a:r>
              <a:rPr b="0" lang="en-US" sz="1800" spc="-1" strike="noStrike">
                <a:latin typeface="Nimbus Sans"/>
                <a:ea typeface="Noto Sans CJK SC"/>
              </a:rPr>
              <a:t> has real fault detection as a test suite than T</a:t>
            </a:r>
            <a:r>
              <a:rPr b="0" lang="en-US" sz="1800" spc="-1" strike="noStrike" baseline="-33000">
                <a:latin typeface="Nimbus Sans"/>
                <a:ea typeface="Noto Sans CJK SC"/>
              </a:rPr>
              <a:t>pass</a:t>
            </a:r>
            <a:r>
              <a:rPr b="0" lang="en-US" sz="1800" spc="-1" strike="noStrike">
                <a:latin typeface="Nimbus Sans"/>
                <a:ea typeface="Noto Sans CJK SC"/>
              </a:rPr>
              <a:t> since it fails in V</a:t>
            </a:r>
            <a:r>
              <a:rPr b="0" lang="en-US" sz="1800" spc="-1" strike="noStrike" baseline="-33000">
                <a:latin typeface="Nimbus Sans"/>
                <a:ea typeface="Noto Sans CJK SC"/>
              </a:rPr>
              <a:t>1</a:t>
            </a:r>
            <a:r>
              <a:rPr b="0" lang="en-US" sz="1800" spc="-1" strike="noStrike">
                <a:latin typeface="Nimbus Sans"/>
                <a:ea typeface="Noto Sans CJK SC"/>
              </a:rPr>
              <a:t> and passes on V</a:t>
            </a:r>
            <a:r>
              <a:rPr b="0" lang="en-US" sz="1800" spc="-1" strike="noStrike" baseline="-33000">
                <a:latin typeface="Nimbus Sans"/>
                <a:ea typeface="Noto Sans CJK SC"/>
              </a:rPr>
              <a:t>2</a:t>
            </a:r>
            <a:r>
              <a:rPr b="0" lang="en-US" sz="1800" spc="-1" strike="noStrike">
                <a:latin typeface="Nimbus Sans"/>
                <a:ea typeface="Noto Sans CJK SC"/>
              </a:rPr>
              <a:t> whereas T</a:t>
            </a:r>
            <a:r>
              <a:rPr b="0" lang="en-US" sz="1800" spc="-1" strike="noStrike" baseline="-33000">
                <a:latin typeface="Nimbus Sans"/>
                <a:ea typeface="Noto Sans CJK SC"/>
              </a:rPr>
              <a:t>pass</a:t>
            </a:r>
            <a:r>
              <a:rPr b="0" lang="en-US" sz="1800" spc="-1" strike="noStrike">
                <a:latin typeface="Nimbus Sans"/>
                <a:ea typeface="Noto Sans CJK SC"/>
              </a:rPr>
              <a:t> passes on both V</a:t>
            </a:r>
            <a:r>
              <a:rPr b="0" lang="en-US" sz="1800" spc="-1" strike="noStrike" baseline="-33000">
                <a:latin typeface="Nimbus Sans"/>
                <a:ea typeface="Noto Sans CJK SC"/>
              </a:rPr>
              <a:t>1</a:t>
            </a:r>
            <a:r>
              <a:rPr b="0" lang="en-US" sz="1800" spc="-1" strike="noStrike">
                <a:latin typeface="Nimbus Sans"/>
                <a:ea typeface="Noto Sans CJK SC"/>
              </a:rPr>
              <a:t> and V</a:t>
            </a:r>
            <a:r>
              <a:rPr b="0" lang="en-US" sz="1800" spc="-1" strike="noStrike" baseline="-33000">
                <a:latin typeface="Nimbus Sans"/>
                <a:ea typeface="Noto Sans CJK SC"/>
              </a:rPr>
              <a:t>2</a:t>
            </a:r>
            <a:r>
              <a:rPr b="0" lang="en-US" sz="1800" spc="-1" strike="noStrike">
                <a:latin typeface="Nimbus Sans"/>
                <a:ea typeface="Noto Sans CJK SC"/>
              </a:rPr>
              <a:t> . If real faults are coupled to mutants then T</a:t>
            </a:r>
            <a:r>
              <a:rPr b="0" lang="en-US" sz="1800" spc="-1" strike="noStrike" baseline="-33000">
                <a:latin typeface="Nimbus Sans"/>
                <a:ea typeface="Noto Sans CJK SC"/>
              </a:rPr>
              <a:t>fail</a:t>
            </a:r>
            <a:r>
              <a:rPr b="0" lang="en-US" sz="1800" spc="-1" strike="noStrike">
                <a:latin typeface="Nimbus Sans"/>
                <a:ea typeface="Noto Sans CJK SC"/>
              </a:rPr>
              <a:t> should have higher mutation score than T</a:t>
            </a:r>
            <a:r>
              <a:rPr b="0" lang="en-US" sz="1800" spc="-1" strike="noStrike" baseline="-33000">
                <a:latin typeface="Nimbus Sans"/>
                <a:ea typeface="Noto Sans CJK SC"/>
              </a:rPr>
              <a:t>pass</a:t>
            </a:r>
            <a:r>
              <a:rPr b="0" lang="en-US" sz="1800" spc="-1" strike="noStrike">
                <a:latin typeface="Nimbus Sans"/>
              </a:rPr>
              <a:t>.</a:t>
            </a:r>
            <a:endParaRPr b="0" lang="en-US" sz="1800" spc="-1" strike="noStrike">
              <a:latin typeface="Nimbus Sans"/>
            </a:endParaRPr>
          </a:p>
          <a:p>
            <a:r>
              <a:rPr b="0" lang="en-US" sz="1800" spc="-1" strike="noStrike">
                <a:latin typeface="Nimbus Sans"/>
                <a:ea typeface="Noto Sans CJK SC"/>
              </a:rPr>
              <a:t>In fact we see this is true generally. Out of 357 real faults/bugs researchers identified, when we compare the mutation scores of T</a:t>
            </a:r>
            <a:r>
              <a:rPr b="0" lang="en-US" sz="1800" spc="-1" strike="noStrike" baseline="-33000">
                <a:latin typeface="Nimbus Sans"/>
                <a:ea typeface="Noto Sans CJK SC"/>
              </a:rPr>
              <a:t>pass</a:t>
            </a:r>
            <a:r>
              <a:rPr b="0" lang="en-US" sz="1800" spc="-1" strike="noStrike">
                <a:latin typeface="Nimbus Sans"/>
                <a:ea typeface="Noto Sans CJK SC"/>
              </a:rPr>
              <a:t> and T</a:t>
            </a:r>
            <a:r>
              <a:rPr b="0" lang="en-US" sz="1800" spc="-1" strike="noStrike" baseline="-33000">
                <a:latin typeface="Nimbus Sans"/>
                <a:ea typeface="Noto Sans CJK SC"/>
              </a:rPr>
              <a:t>fail</a:t>
            </a:r>
            <a:r>
              <a:rPr b="0" lang="en-US" sz="1800" spc="-1" strike="noStrike">
                <a:latin typeface="Nimbus Sans"/>
                <a:ea typeface="Noto Sans CJK SC"/>
              </a:rPr>
              <a:t> , 262 real faults have tests suites where T</a:t>
            </a:r>
            <a:r>
              <a:rPr b="0" lang="en-US" sz="1800" spc="-1" strike="noStrike" baseline="-33000">
                <a:latin typeface="Nimbus Sans"/>
                <a:ea typeface="Noto Sans CJK SC"/>
              </a:rPr>
              <a:t>fail</a:t>
            </a:r>
            <a:r>
              <a:rPr b="0" lang="en-US" sz="1800" spc="-1" strike="noStrike">
                <a:latin typeface="Nimbus Sans"/>
                <a:ea typeface="Noto Sans CJK SC"/>
              </a:rPr>
              <a:t> has a higher mutation score.</a:t>
            </a:r>
            <a:endParaRPr b="0" lang="en-US" sz="1800" spc="-1" strike="noStrike">
              <a:latin typeface="Nimbus Sans"/>
            </a:endParaRPr>
          </a:p>
          <a:p>
            <a:endParaRPr b="0" lang="en-US" sz="1800" spc="-1" strike="noStrike">
              <a:latin typeface="Nimbus Sans"/>
            </a:endParaRPr>
          </a:p>
          <a:p>
            <a:r>
              <a:rPr b="1" lang="en-US" sz="1800" spc="-1" strike="noStrike">
                <a:latin typeface="Nimbus Sans"/>
              </a:rPr>
              <a:t>Mutation score</a:t>
            </a:r>
            <a:r>
              <a:rPr b="0" lang="en-US" sz="1800" spc="-1" strike="noStrike">
                <a:latin typeface="Nimbus Sans"/>
              </a:rPr>
              <a:t>: the % of mutants a test suite can distinguish from the original program; obtained using mutants of V</a:t>
            </a:r>
            <a:r>
              <a:rPr b="0" lang="en-US" sz="1800" spc="-1" strike="noStrike" baseline="-33000">
                <a:latin typeface="Nimbus Sans"/>
              </a:rPr>
              <a:t>2</a:t>
            </a:r>
            <a:endParaRPr b="0" lang="en-US" sz="1800" spc="-1" strike="noStrike">
              <a:latin typeface="Nimbus Sans"/>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sldImg"/>
          </p:nvPr>
        </p:nvSpPr>
        <p:spPr>
          <a:xfrm>
            <a:off x="533520" y="764280"/>
            <a:ext cx="6704640" cy="3771360"/>
          </a:xfrm>
          <a:prstGeom prst="rect">
            <a:avLst/>
          </a:prstGeom>
        </p:spPr>
      </p:sp>
      <p:sp>
        <p:nvSpPr>
          <p:cNvPr id="147" name="PlaceHolder 2"/>
          <p:cNvSpPr>
            <a:spLocks noGrp="1"/>
          </p:cNvSpPr>
          <p:nvPr>
            <p:ph type="body"/>
          </p:nvPr>
        </p:nvSpPr>
        <p:spPr>
          <a:xfrm>
            <a:off x="777240" y="4777560"/>
            <a:ext cx="6217560" cy="4525920"/>
          </a:xfrm>
          <a:prstGeom prst="rect">
            <a:avLst/>
          </a:prstGeom>
        </p:spPr>
        <p:txBody>
          <a:bodyPr lIns="0" rIns="0" tIns="0" bIns="0">
            <a:spAutoFit/>
          </a:bodyPr>
          <a:p>
            <a:r>
              <a:rPr b="0" lang="en-US" sz="1800" spc="-1" strike="noStrike">
                <a:latin typeface="Nimbus Sans"/>
                <a:ea typeface="Noto Sans CJK SC"/>
              </a:rPr>
              <a:t>However most T</a:t>
            </a:r>
            <a:r>
              <a:rPr b="0" lang="en-US" sz="1800" spc="-1" strike="noStrike" baseline="-33000">
                <a:latin typeface="Nimbus Sans"/>
                <a:ea typeface="Noto Sans CJK SC"/>
              </a:rPr>
              <a:t>fail</a:t>
            </a:r>
            <a:r>
              <a:rPr b="0" lang="en-US" sz="1800" spc="-1" strike="noStrike">
                <a:latin typeface="Nimbus Sans"/>
                <a:ea typeface="Noto Sans CJK SC"/>
              </a:rPr>
              <a:t> have greater coverage than T</a:t>
            </a:r>
            <a:r>
              <a:rPr b="0" lang="en-US" sz="1800" spc="-1" strike="noStrike" baseline="-33000">
                <a:latin typeface="Nimbus Sans"/>
                <a:ea typeface="Noto Sans CJK SC"/>
              </a:rPr>
              <a:t>pass</a:t>
            </a:r>
            <a:r>
              <a:rPr b="0" lang="en-US" sz="1800" spc="-1" strike="noStrike">
                <a:latin typeface="Nimbus Sans"/>
                <a:ea typeface="Noto Sans CJK SC"/>
              </a:rPr>
              <a:t> which as the result of the same experiment. If mutation score is pos. corr. with statement coverage then we cannot conclude it is corr. with real fault detection.</a:t>
            </a:r>
            <a:endParaRPr b="0" lang="en-US" sz="1800" spc="-1" strike="noStrike">
              <a:latin typeface="Nimbus Sans"/>
            </a:endParaRPr>
          </a:p>
          <a:p>
            <a:r>
              <a:rPr b="0" lang="en-US" sz="1800" spc="-1" strike="noStrike">
                <a:latin typeface="Nimbus Sans"/>
                <a:ea typeface="Noto Sans CJK SC"/>
              </a:rPr>
              <a:t>Most T</a:t>
            </a:r>
            <a:r>
              <a:rPr b="0" lang="en-US" sz="1800" spc="-1" strike="noStrike" baseline="-33000">
                <a:latin typeface="Nimbus Sans"/>
                <a:ea typeface="Noto Sans CJK SC"/>
              </a:rPr>
              <a:t>fail</a:t>
            </a:r>
            <a:r>
              <a:rPr b="0" lang="en-US" sz="1800" spc="-1" strike="noStrike">
                <a:latin typeface="Nimbus Sans"/>
                <a:ea typeface="Noto Sans CJK SC"/>
              </a:rPr>
              <a:t> have greater coverage than T</a:t>
            </a:r>
            <a:r>
              <a:rPr b="0" lang="en-US" sz="1800" spc="-1" strike="noStrike" baseline="-33000">
                <a:latin typeface="Nimbus Sans"/>
                <a:ea typeface="Noto Sans CJK SC"/>
              </a:rPr>
              <a:t>pass</a:t>
            </a:r>
            <a:r>
              <a:rPr b="0" lang="en-US" sz="1800" spc="-1" strike="noStrike">
                <a:latin typeface="Nimbus Sans"/>
                <a:ea typeface="Noto Sans CJK SC"/>
              </a:rPr>
              <a:t> simply because bugfixes have accompanying tests that are specific to the bug. However adding additional tests themselves don’t lead to increases assuming coverage does not increase.</a:t>
            </a:r>
            <a:endParaRPr b="0" lang="en-US" sz="1800" spc="-1" strike="noStrike">
              <a:latin typeface="Nimbus Sans"/>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sldImg"/>
          </p:nvPr>
        </p:nvSpPr>
        <p:spPr>
          <a:xfrm>
            <a:off x="533520" y="764280"/>
            <a:ext cx="6704640" cy="3771360"/>
          </a:xfrm>
          <a:prstGeom prst="rect">
            <a:avLst/>
          </a:prstGeom>
        </p:spPr>
      </p:sp>
      <p:sp>
        <p:nvSpPr>
          <p:cNvPr id="149" name="PlaceHolder 2"/>
          <p:cNvSpPr>
            <a:spLocks noGrp="1"/>
          </p:cNvSpPr>
          <p:nvPr>
            <p:ph type="body"/>
          </p:nvPr>
        </p:nvSpPr>
        <p:spPr>
          <a:xfrm>
            <a:off x="777240" y="4777560"/>
            <a:ext cx="6217560" cy="4525920"/>
          </a:xfrm>
          <a:prstGeom prst="rect">
            <a:avLst/>
          </a:prstGeom>
        </p:spPr>
        <p:txBody>
          <a:bodyPr lIns="0" rIns="0" tIns="0" bIns="0">
            <a:spAutoFit/>
          </a:bodyPr>
          <a:p>
            <a:r>
              <a:rPr b="0" lang="en-US" sz="1800" spc="-1" strike="noStrike">
                <a:latin typeface="Nimbus Sans"/>
                <a:ea typeface="Noto Sans CJK SC"/>
              </a:rPr>
              <a:t>Reading the details of the results for RS1, it becomes less clear what the conclusions the researchers are going with.</a:t>
            </a:r>
            <a:endParaRPr b="0" lang="en-US" sz="1800" spc="-1" strike="noStrike">
              <a:latin typeface="Nimbus Sans"/>
            </a:endParaRPr>
          </a:p>
          <a:p>
            <a:endParaRPr b="0" lang="en-US" sz="1800" spc="-1" strike="noStrike">
              <a:latin typeface="Nimbus Sans"/>
            </a:endParaRPr>
          </a:p>
          <a:p>
            <a:r>
              <a:rPr b="0" lang="en-US" sz="1800" spc="-1" strike="noStrike">
                <a:latin typeface="Nimbus Sans"/>
                <a:ea typeface="Noto Sans CJK SC"/>
              </a:rPr>
              <a:t>They state the coupling effects in RS1 is small. From 45% of the tests, 1-3 mutants are coupled to a real fault, and from 40% of the tests mutants are not coupled to any mutant, when controlling for code coverage.</a:t>
            </a:r>
            <a:endParaRPr b="0" lang="en-US" sz="1800" spc="-1" strike="noStrike">
              <a:latin typeface="Nimbus Sans"/>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sldImg"/>
          </p:nvPr>
        </p:nvSpPr>
        <p:spPr>
          <a:xfrm>
            <a:off x="533520" y="764280"/>
            <a:ext cx="6704640" cy="3771360"/>
          </a:xfrm>
          <a:prstGeom prst="rect">
            <a:avLst/>
          </a:prstGeom>
        </p:spPr>
      </p:sp>
      <p:sp>
        <p:nvSpPr>
          <p:cNvPr id="123" name="PlaceHolder 2"/>
          <p:cNvSpPr>
            <a:spLocks noGrp="1"/>
          </p:cNvSpPr>
          <p:nvPr>
            <p:ph type="body"/>
          </p:nvPr>
        </p:nvSpPr>
        <p:spPr>
          <a:xfrm>
            <a:off x="777240" y="4777560"/>
            <a:ext cx="6217560" cy="4525920"/>
          </a:xfrm>
          <a:prstGeom prst="rect">
            <a:avLst/>
          </a:prstGeom>
        </p:spPr>
        <p:txBody>
          <a:bodyPr lIns="0" rIns="0" tIns="0" bIns="0">
            <a:spAutoFit/>
          </a:bodyPr>
          <a:p>
            <a:r>
              <a:rPr b="0" lang="en-US" sz="1800" spc="-1" strike="noStrike">
                <a:latin typeface="Nimbus Sans"/>
                <a:ea typeface="Noto Sans CJK SC"/>
              </a:rPr>
              <a:t>Paper implicitly borrows research done by René Just and </a:t>
            </a:r>
            <a:r>
              <a:rPr b="0" lang="en-US" sz="1800" spc="-1" strike="noStrike">
                <a:latin typeface="Nimbus Sans"/>
              </a:rPr>
              <a:t>Gordon Fraser. </a:t>
            </a:r>
            <a:endParaRPr b="0" lang="en-US" sz="1800" spc="-1" strike="noStrike">
              <a:latin typeface="Nimbus Sans"/>
            </a:endParaRPr>
          </a:p>
          <a:p>
            <a:r>
              <a:rPr b="0" lang="en-US" sz="1800" spc="-1" strike="noStrike">
                <a:latin typeface="Nimbus Sans"/>
              </a:rPr>
              <a:t>The details on how the mutation analysis is done exactly is in respective papers.</a:t>
            </a:r>
            <a:endParaRPr b="0" lang="en-US" sz="1800" spc="-1" strike="noStrike">
              <a:latin typeface="Nimbus Sans"/>
            </a:endParaRPr>
          </a:p>
          <a:p>
            <a:r>
              <a:rPr b="0" lang="en-US" sz="1800" spc="-1" strike="noStrike">
                <a:latin typeface="Nimbus Sans"/>
                <a:ea typeface="Noto Sans CJK SC"/>
              </a:rPr>
              <a:t>There is no mention on how EvoSuite works and how it is explicitly used in research methodology (EvoSuite has strong/weak mutation and branch test generators but no </a:t>
            </a:r>
            <a:r>
              <a:rPr b="0" lang="en-US" sz="1800" spc="-1" strike="noStrike">
                <a:latin typeface="Nimbus Sans"/>
              </a:rPr>
              <a:t>EvoSuite documentation on them).</a:t>
            </a:r>
            <a:endParaRPr b="0" lang="en-US" sz="1800" spc="-1" strike="noStrike">
              <a:latin typeface="Nimbus Sans"/>
            </a:endParaRPr>
          </a:p>
          <a:p>
            <a:r>
              <a:rPr b="0" lang="en-US" sz="1800" spc="-1" strike="noStrike">
                <a:latin typeface="Nimbus Sans"/>
              </a:rPr>
              <a:t>Overall the paper expects readers to be knowledgeable on background (mutation testing, test generation) but also provides good explanation of research methodology (what/why/how)</a:t>
            </a:r>
            <a:endParaRPr b="0" lang="en-US" sz="1800" spc="-1" strike="noStrike">
              <a:latin typeface="Nimbus Sans"/>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type="sldImg"/>
          </p:nvPr>
        </p:nvSpPr>
        <p:spPr>
          <a:xfrm>
            <a:off x="533520" y="764280"/>
            <a:ext cx="6704640" cy="3771360"/>
          </a:xfrm>
          <a:prstGeom prst="rect">
            <a:avLst/>
          </a:prstGeom>
        </p:spPr>
      </p:sp>
      <p:sp>
        <p:nvSpPr>
          <p:cNvPr id="151" name="PlaceHolder 2"/>
          <p:cNvSpPr>
            <a:spLocks noGrp="1"/>
          </p:cNvSpPr>
          <p:nvPr>
            <p:ph type="body"/>
          </p:nvPr>
        </p:nvSpPr>
        <p:spPr>
          <a:xfrm>
            <a:off x="777240" y="4777560"/>
            <a:ext cx="6217560" cy="4525920"/>
          </a:xfrm>
          <a:prstGeom prst="rect">
            <a:avLst/>
          </a:prstGeom>
        </p:spPr>
        <p:txBody>
          <a:bodyPr lIns="0" rIns="0" tIns="0" bIns="0">
            <a:spAutoFit/>
          </a:bodyPr>
          <a:p>
            <a:r>
              <a:rPr b="0" lang="en-US" sz="2000" spc="-1" strike="noStrike">
                <a:latin typeface="Nimbus Sans"/>
              </a:rPr>
              <a:t>We observe that these mutants are coupled to faults especially when under no coverage increase.</a:t>
            </a:r>
            <a:endParaRPr b="0" lang="en-US" sz="2000" spc="-1" strike="noStrike">
              <a:latin typeface="Nimbus Sans"/>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sldImg"/>
          </p:nvPr>
        </p:nvSpPr>
        <p:spPr>
          <a:xfrm>
            <a:off x="533520" y="764280"/>
            <a:ext cx="6704640" cy="3771360"/>
          </a:xfrm>
          <a:prstGeom prst="rect">
            <a:avLst/>
          </a:prstGeom>
        </p:spPr>
      </p:sp>
      <p:sp>
        <p:nvSpPr>
          <p:cNvPr id="153" name="PlaceHolder 2"/>
          <p:cNvSpPr>
            <a:spLocks noGrp="1"/>
          </p:cNvSpPr>
          <p:nvPr>
            <p:ph type="body"/>
          </p:nvPr>
        </p:nvSpPr>
        <p:spPr>
          <a:xfrm>
            <a:off x="777240" y="4777560"/>
            <a:ext cx="6217560" cy="4525920"/>
          </a:xfrm>
          <a:prstGeom prst="rect">
            <a:avLst/>
          </a:prstGeom>
        </p:spPr>
        <p:txBody>
          <a:bodyPr lIns="0" rIns="0" tIns="0" bIns="0">
            <a:spAutoFit/>
          </a:bodyPr>
          <a:p>
            <a:r>
              <a:rPr b="0" lang="en-US" sz="2000" spc="-1" strike="noStrike">
                <a:latin typeface="Nimbus Sans"/>
              </a:rPr>
              <a:t>Many of these faults relate to abstract bugs such as algorithm implementation</a:t>
            </a:r>
            <a:endParaRPr b="0" lang="en-US" sz="2000" spc="-1" strike="noStrike">
              <a:latin typeface="Nimbus Sans"/>
            </a:endParaRPr>
          </a:p>
          <a:p>
            <a:r>
              <a:rPr b="0" lang="en-US" sz="2000" spc="-1" strike="noStrike">
                <a:latin typeface="Nimbus Sans"/>
              </a:rPr>
              <a:t>Wrong method calls can happen when class inheritance or overloading is implemented incorrectly.</a:t>
            </a:r>
            <a:endParaRPr b="0" lang="en-US" sz="2000" spc="-1" strike="noStrike">
              <a:latin typeface="Nimbus Sans"/>
            </a:endParaRPr>
          </a:p>
          <a:p>
            <a:r>
              <a:rPr b="0" lang="en-US" sz="2000" spc="-1" strike="noStrike">
                <a:latin typeface="Nimbus Sans"/>
              </a:rPr>
              <a:t>Machine number representation can be due to overflow, underflow or bad handling of 0 or NaN.</a:t>
            </a:r>
            <a:endParaRPr b="0" lang="en-US" sz="2000" spc="-1" strike="noStrike">
              <a:latin typeface="Nimbus Sans"/>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sldImg"/>
          </p:nvPr>
        </p:nvSpPr>
        <p:spPr>
          <a:xfrm>
            <a:off x="533520" y="764280"/>
            <a:ext cx="6704640" cy="3771360"/>
          </a:xfrm>
          <a:prstGeom prst="rect">
            <a:avLst/>
          </a:prstGeom>
        </p:spPr>
      </p:sp>
      <p:sp>
        <p:nvSpPr>
          <p:cNvPr id="155" name="PlaceHolder 2"/>
          <p:cNvSpPr>
            <a:spLocks noGrp="1"/>
          </p:cNvSpPr>
          <p:nvPr>
            <p:ph type="body"/>
          </p:nvPr>
        </p:nvSpPr>
        <p:spPr>
          <a:xfrm>
            <a:off x="777240" y="4777560"/>
            <a:ext cx="6217560" cy="4525920"/>
          </a:xfrm>
          <a:prstGeom prst="rect">
            <a:avLst/>
          </a:prstGeom>
        </p:spPr>
        <p:txBody>
          <a:bodyPr lIns="0" rIns="0" tIns="0" bIns="0">
            <a:spAutoFit/>
          </a:bodyPr>
          <a:p>
            <a:r>
              <a:rPr b="0" lang="en-US" sz="1800" spc="-1" strike="noStrike">
                <a:latin typeface="Nimbus Sans"/>
                <a:ea typeface="Noto Sans CJK SC"/>
              </a:rPr>
              <a:t>Let’s focus exclusively on the auto-generated Test Suites.</a:t>
            </a:r>
            <a:endParaRPr b="0" lang="en-US" sz="1800" spc="-1" strike="noStrike">
              <a:latin typeface="Nimbus Sans"/>
            </a:endParaRPr>
          </a:p>
          <a:p>
            <a:r>
              <a:rPr b="0" lang="en-US" sz="1800" spc="-1" strike="noStrike">
                <a:latin typeface="Nimbus Sans"/>
                <a:ea typeface="Nimbus Sans"/>
              </a:rPr>
              <a:t>The T</a:t>
            </a:r>
            <a:r>
              <a:rPr b="0" lang="en-US" sz="1800" spc="-1" strike="noStrike" baseline="-33000">
                <a:latin typeface="Nimbus Sans"/>
                <a:ea typeface="Nimbus Sans"/>
              </a:rPr>
              <a:t>pass</a:t>
            </a:r>
            <a:r>
              <a:rPr b="0" lang="en-US" sz="1800" spc="-1" strike="noStrike">
                <a:latin typeface="Nimbus Sans"/>
                <a:ea typeface="Nimbus Sans"/>
              </a:rPr>
              <a:t> that passes on V</a:t>
            </a:r>
            <a:r>
              <a:rPr b="0" lang="en-US" sz="1800" spc="-1" strike="noStrike" baseline="-33000">
                <a:latin typeface="Nimbus Sans"/>
                <a:ea typeface="Nimbus Sans"/>
              </a:rPr>
              <a:t>1</a:t>
            </a:r>
            <a:r>
              <a:rPr b="0" lang="en-US" sz="1800" spc="-1" strike="noStrike">
                <a:latin typeface="Nimbus Sans"/>
                <a:ea typeface="Nimbus Sans"/>
              </a:rPr>
              <a:t> is placed on 1 (detected) on the horizontal axis.</a:t>
            </a:r>
            <a:endParaRPr b="0" lang="en-US" sz="1800" spc="-1" strike="noStrike">
              <a:latin typeface="Nimbus Sans"/>
            </a:endParaRPr>
          </a:p>
          <a:p>
            <a:r>
              <a:rPr b="0" lang="en-US" sz="1800" spc="-1" strike="noStrike">
                <a:latin typeface="Nimbus Sans"/>
                <a:ea typeface="Nimbus Sans"/>
              </a:rPr>
              <a:t>T</a:t>
            </a:r>
            <a:r>
              <a:rPr b="0" lang="en-US" sz="1800" spc="-1" strike="noStrike" baseline="-33000">
                <a:latin typeface="Nimbus Sans"/>
                <a:ea typeface="Nimbus Sans"/>
              </a:rPr>
              <a:t>fail</a:t>
            </a:r>
            <a:r>
              <a:rPr b="0" lang="en-US" sz="1800" spc="-1" strike="noStrike">
                <a:latin typeface="Nimbus Sans"/>
                <a:ea typeface="Nimbus Sans"/>
              </a:rPr>
              <a:t> if fails on V</a:t>
            </a:r>
            <a:r>
              <a:rPr b="0" lang="en-US" sz="1800" spc="-1" strike="noStrike" baseline="-33000">
                <a:latin typeface="Nimbus Sans"/>
                <a:ea typeface="Nimbus Sans"/>
              </a:rPr>
              <a:t>1</a:t>
            </a:r>
            <a:r>
              <a:rPr b="0" lang="en-US" sz="1800" spc="-1" strike="noStrike">
                <a:latin typeface="Nimbus Sans"/>
                <a:ea typeface="Nimbus Sans"/>
              </a:rPr>
              <a:t> is place on 0 (not detected) on the horizontal axis.</a:t>
            </a:r>
            <a:endParaRPr b="0" lang="en-US" sz="1800" spc="-1" strike="noStrike">
              <a:latin typeface="Nimbus Sans"/>
            </a:endParaRPr>
          </a:p>
          <a:p>
            <a:r>
              <a:rPr b="0" lang="en-US" sz="1800" spc="-1" strike="noStrike">
                <a:latin typeface="Nimbus Sans"/>
                <a:ea typeface="Nimbus Sans"/>
              </a:rPr>
              <a:t>For each auto-gen. test suite we create a candle chart of mutation scores and statement coverage ratios.</a:t>
            </a:r>
            <a:endParaRPr b="0" lang="en-US" sz="1800" spc="-1" strike="noStrike">
              <a:latin typeface="Nimbus Sans"/>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type="sldImg"/>
          </p:nvPr>
        </p:nvSpPr>
        <p:spPr>
          <a:xfrm>
            <a:off x="533520" y="764280"/>
            <a:ext cx="6704640" cy="3771360"/>
          </a:xfrm>
          <a:prstGeom prst="rect">
            <a:avLst/>
          </a:prstGeom>
        </p:spPr>
      </p:sp>
      <p:sp>
        <p:nvSpPr>
          <p:cNvPr id="157" name="PlaceHolder 2"/>
          <p:cNvSpPr>
            <a:spLocks noGrp="1"/>
          </p:cNvSpPr>
          <p:nvPr>
            <p:ph type="body"/>
          </p:nvPr>
        </p:nvSpPr>
        <p:spPr>
          <a:xfrm>
            <a:off x="777240" y="4777560"/>
            <a:ext cx="6217560" cy="4525920"/>
          </a:xfrm>
          <a:prstGeom prst="rect">
            <a:avLst/>
          </a:prstGeom>
        </p:spPr>
        <p:txBody>
          <a:bodyPr lIns="0" rIns="0" tIns="0" bIns="0">
            <a:spAutoFit/>
          </a:bodyPr>
          <a:p>
            <a:r>
              <a:rPr b="0" lang="en-US" sz="2000" spc="-1" strike="noStrike">
                <a:latin typeface="Nimbus Sans"/>
              </a:rPr>
              <a:t>Then they converted the data in the candle chart to point/rank-biserial correlation coefficients.</a:t>
            </a:r>
            <a:endParaRPr b="0" lang="en-US" sz="2000" spc="-1" strike="noStrike">
              <a:latin typeface="Nimbus Sans"/>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type="sldImg"/>
          </p:nvPr>
        </p:nvSpPr>
        <p:spPr>
          <a:xfrm>
            <a:off x="533520" y="764280"/>
            <a:ext cx="6704640" cy="3771360"/>
          </a:xfrm>
          <a:prstGeom prst="rect">
            <a:avLst/>
          </a:prstGeom>
        </p:spPr>
      </p:sp>
      <p:sp>
        <p:nvSpPr>
          <p:cNvPr id="159" name="PlaceHolder 2"/>
          <p:cNvSpPr>
            <a:spLocks noGrp="1"/>
          </p:cNvSpPr>
          <p:nvPr>
            <p:ph type="body"/>
          </p:nvPr>
        </p:nvSpPr>
        <p:spPr>
          <a:xfrm>
            <a:off x="777240" y="4777560"/>
            <a:ext cx="6217560" cy="4525920"/>
          </a:xfrm>
          <a:prstGeom prst="rect">
            <a:avLst/>
          </a:prstGeom>
        </p:spPr>
        <p:txBody>
          <a:bodyPr lIns="0" rIns="0" tIns="0" bIns="0">
            <a:spAutoFit/>
          </a:bodyPr>
          <a:p>
            <a:r>
              <a:rPr b="0" lang="en-US" sz="2000" spc="-1" strike="noStrike">
                <a:latin typeface="Nimbus Sans"/>
              </a:rPr>
              <a:t>They claim that any effect size &gt;= 0.71 is large.</a:t>
            </a:r>
            <a:endParaRPr b="0" lang="en-US" sz="2000" spc="-1" strike="noStrike">
              <a:latin typeface="Nimbus Sans"/>
            </a:endParaRPr>
          </a:p>
          <a:p>
            <a:endParaRPr b="0" lang="en-US" sz="2000" spc="-1" strike="noStrike">
              <a:latin typeface="Nimbus Sans"/>
            </a:endParaRPr>
          </a:p>
          <a:p>
            <a:r>
              <a:rPr b="0" lang="en-US" sz="2000" spc="-1" strike="noStrike">
                <a:latin typeface="Nimbus Sans"/>
              </a:rPr>
              <a:t>Here we want to estimate the probability that a test suite with a higher fault detection rate has a higher mutation score as well.</a:t>
            </a:r>
            <a:endParaRPr b="0" lang="en-US" sz="2000" spc="-1" strike="noStrike">
              <a:latin typeface="Nimbus Sans"/>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sldImg"/>
          </p:nvPr>
        </p:nvSpPr>
        <p:spPr>
          <a:xfrm>
            <a:off x="533520" y="764280"/>
            <a:ext cx="6704640" cy="3771360"/>
          </a:xfrm>
          <a:prstGeom prst="rect">
            <a:avLst/>
          </a:prstGeom>
        </p:spPr>
      </p:sp>
      <p:sp>
        <p:nvSpPr>
          <p:cNvPr id="161" name="PlaceHolder 2"/>
          <p:cNvSpPr>
            <a:spLocks noGrp="1"/>
          </p:cNvSpPr>
          <p:nvPr>
            <p:ph type="body"/>
          </p:nvPr>
        </p:nvSpPr>
        <p:spPr>
          <a:xfrm>
            <a:off x="777240" y="4777560"/>
            <a:ext cx="6217560" cy="4525920"/>
          </a:xfrm>
          <a:prstGeom prst="rect">
            <a:avLst/>
          </a:prstGeom>
        </p:spPr>
        <p:txBody>
          <a:bodyPr lIns="0" rIns="0" tIns="0" bIns="0">
            <a:spAutoFit/>
          </a:bodyPr>
          <a:p>
            <a:r>
              <a:rPr b="0" lang="en-US" sz="2000" spc="-1" strike="noStrike">
                <a:latin typeface="Nimbus Sans"/>
              </a:rPr>
              <a:t>- New ways to improve mutation analysis: strengthen existing mutation operations, introduce new mutation operations</a:t>
            </a:r>
            <a:endParaRPr b="0" lang="en-US" sz="2000" spc="-1" strike="noStrike">
              <a:latin typeface="Nimbus Sans"/>
            </a:endParaRPr>
          </a:p>
          <a:p>
            <a:r>
              <a:rPr b="0" lang="en-US" sz="2000" spc="-1" strike="noStrike">
                <a:latin typeface="Nimbus Sans"/>
              </a:rPr>
              <a:t>- Some limitations to mutation analysis</a:t>
            </a:r>
            <a:endParaRPr b="0" lang="en-US" sz="2000" spc="-1" strike="noStrike">
              <a:latin typeface="Nimbus Sans"/>
            </a:endParaRPr>
          </a:p>
          <a:p>
            <a:r>
              <a:rPr b="0" lang="en-US" sz="2000" spc="-1" strike="noStrike">
                <a:latin typeface="Nimbus Sans"/>
              </a:rPr>
              <a:t>Mutants can be used as substitute for real faults.</a:t>
            </a:r>
            <a:endParaRPr b="0" lang="en-US" sz="2000" spc="-1" strike="noStrike">
              <a:latin typeface="Nimbus Sans"/>
            </a:endParaRPr>
          </a:p>
          <a:p>
            <a:endParaRPr b="0" lang="en-US" sz="2000" spc="-1" strike="noStrike">
              <a:latin typeface="Nimbus Sans"/>
            </a:endParaRPr>
          </a:p>
          <a:p>
            <a:r>
              <a:rPr b="0" lang="en-US" sz="2000" spc="-1" strike="noStrike">
                <a:latin typeface="Nimbus Sans"/>
              </a:rPr>
              <a:t>I consider this an engineering enterprise. Many software components/tools must come together.</a:t>
            </a:r>
            <a:endParaRPr b="0" lang="en-US" sz="2000" spc="-1" strike="noStrike">
              <a:latin typeface="Nimbus Sans"/>
            </a:endParaRPr>
          </a:p>
          <a:p>
            <a:r>
              <a:rPr b="0" lang="en-US" sz="2000" spc="-1" strike="noStrike">
                <a:latin typeface="Nimbus Sans"/>
              </a:rPr>
              <a:t>Enterprise is very tedious. It requires (1) manual review of bugs/tests, (2) review process with &gt;=2 people for individual source code versions.</a:t>
            </a:r>
            <a:endParaRPr b="0" lang="en-US" sz="2000" spc="-1" strike="noStrike">
              <a:latin typeface="Nimbus Sans"/>
            </a:endParaRPr>
          </a:p>
          <a:p>
            <a:r>
              <a:rPr b="0" lang="en-US" sz="2000" spc="-1" strike="noStrike">
                <a:latin typeface="Nimbus Sans"/>
              </a:rPr>
              <a:t>Paper is not overly technical but dense. Required reading citations/outside sources to understand.</a:t>
            </a:r>
            <a:endParaRPr b="0" lang="en-US" sz="2000" spc="-1" strike="noStrike">
              <a:latin typeface="Nimbus Sans"/>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sldImg"/>
          </p:nvPr>
        </p:nvSpPr>
        <p:spPr>
          <a:xfrm>
            <a:off x="533520" y="764280"/>
            <a:ext cx="6704640" cy="3771360"/>
          </a:xfrm>
          <a:prstGeom prst="rect">
            <a:avLst/>
          </a:prstGeom>
        </p:spPr>
      </p:sp>
      <p:sp>
        <p:nvSpPr>
          <p:cNvPr id="125" name="PlaceHolder 2"/>
          <p:cNvSpPr>
            <a:spLocks noGrp="1"/>
          </p:cNvSpPr>
          <p:nvPr>
            <p:ph type="body"/>
          </p:nvPr>
        </p:nvSpPr>
        <p:spPr>
          <a:xfrm>
            <a:off x="777240" y="4777560"/>
            <a:ext cx="6217560" cy="4525920"/>
          </a:xfrm>
          <a:prstGeom prst="rect">
            <a:avLst/>
          </a:prstGeom>
        </p:spPr>
        <p:txBody>
          <a:bodyPr lIns="0" rIns="0" tIns="0" bIns="0">
            <a:spAutoFit/>
          </a:bodyPr>
          <a:p>
            <a:r>
              <a:rPr b="0" lang="en-US" sz="1800" spc="-1" strike="noStrike">
                <a:latin typeface="Nimbus Sans"/>
              </a:rPr>
              <a:t>We want to measure how well a test suite is at detecting real faults (programming errors in the software source code). However we don’t know what the actual faults in the software are.</a:t>
            </a:r>
            <a:endParaRPr b="0" lang="en-US" sz="1800" spc="-1" strike="noStrike">
              <a:latin typeface="Nimbus Sans"/>
            </a:endParaRPr>
          </a:p>
          <a:p>
            <a:r>
              <a:rPr b="0" lang="en-US" sz="1800" spc="-1" strike="noStrike">
                <a:latin typeface="Nimbus Sans"/>
                <a:ea typeface="Noto Sans CJK SC"/>
              </a:rPr>
              <a:t>Instead, we use a proxy measurement. First we create </a:t>
            </a:r>
            <a:r>
              <a:rPr b="0" lang="en-US" sz="1800" spc="-1" strike="noStrike">
                <a:latin typeface="Nimbus Sans"/>
              </a:rPr>
              <a:t>variants of original source code with single (or several) artificial bugs called mutants. Then we find the proportion of mutants that cause the test suite to fail versus the mutants that don’t.</a:t>
            </a:r>
            <a:endParaRPr b="0" lang="en-US" sz="1800" spc="-1" strike="noStrike">
              <a:latin typeface="Nimbus Sans"/>
            </a:endParaRPr>
          </a:p>
          <a:p>
            <a:r>
              <a:rPr b="0" lang="en-US" sz="1800" spc="-1" strike="noStrike">
                <a:latin typeface="Nimbus Sans"/>
              </a:rPr>
              <a:t>Because mutation testing relies on coupling effect we don’t need advanced bugs; we only need simple bugs. coupling effect empirically studies by DeMillo states that they can be used in place of complex seeded bugs.</a:t>
            </a:r>
            <a:endParaRPr b="0" lang="en-US" sz="1800" spc="-1" strike="noStrike">
              <a:latin typeface="Nimbus Sans"/>
            </a:endParaRPr>
          </a:p>
          <a:p>
            <a:r>
              <a:rPr b="0" lang="en-US" sz="1800" spc="-1" strike="noStrike">
                <a:latin typeface="Nimbus Sans"/>
              </a:rPr>
              <a:t>Subsequent research shows that this is real effect.</a:t>
            </a:r>
            <a:endParaRPr b="0" lang="en-US" sz="1800" spc="-1" strike="noStrike">
              <a:latin typeface="Nimbus Sans"/>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sldImg"/>
          </p:nvPr>
        </p:nvSpPr>
        <p:spPr>
          <a:xfrm>
            <a:off x="533520" y="764280"/>
            <a:ext cx="6704640" cy="3771360"/>
          </a:xfrm>
          <a:prstGeom prst="rect">
            <a:avLst/>
          </a:prstGeom>
        </p:spPr>
      </p:sp>
      <p:sp>
        <p:nvSpPr>
          <p:cNvPr id="127" name="PlaceHolder 2"/>
          <p:cNvSpPr>
            <a:spLocks noGrp="1"/>
          </p:cNvSpPr>
          <p:nvPr>
            <p:ph type="body"/>
          </p:nvPr>
        </p:nvSpPr>
        <p:spPr>
          <a:xfrm>
            <a:off x="777240" y="4777560"/>
            <a:ext cx="6217560" cy="4525920"/>
          </a:xfrm>
          <a:prstGeom prst="rect">
            <a:avLst/>
          </a:prstGeom>
        </p:spPr>
        <p:txBody>
          <a:bodyPr lIns="0" rIns="0" tIns="0" bIns="0">
            <a:spAutoFit/>
          </a:bodyPr>
          <a:p>
            <a:r>
              <a:rPr b="0" lang="en-US" sz="2000" spc="-1" strike="noStrike">
                <a:latin typeface="Nimbus Sans"/>
              </a:rPr>
              <a:t>There is little empirical evidence whether this is true. The researchers identified 3 empirical studies exploring this assumption.</a:t>
            </a:r>
            <a:endParaRPr b="0" lang="en-US" sz="2000" spc="-1" strike="noStrike">
              <a:latin typeface="Nimbus Sans"/>
            </a:endParaRPr>
          </a:p>
          <a:p>
            <a:r>
              <a:rPr b="0" lang="en-US" sz="2000" spc="-1" strike="noStrike">
                <a:latin typeface="Nimbus Sans"/>
              </a:rPr>
              <a:t>These studies were limited in scope because they (1) involve small/few programs, (2) did not control for code coverage, and (3) evaluated few mutants generated.</a:t>
            </a:r>
            <a:endParaRPr b="0" lang="en-US" sz="2000" spc="-1" strike="noStrike">
              <a:latin typeface="Nimbus Sans"/>
            </a:endParaRPr>
          </a:p>
          <a:p>
            <a:endParaRPr b="0" lang="en-US" sz="2000" spc="-1" strike="noStrike">
              <a:latin typeface="Nimbus Sans"/>
            </a:endParaRPr>
          </a:p>
          <a:p>
            <a:r>
              <a:rPr b="0" lang="en-US" sz="2000" spc="-1" strike="noStrike">
                <a:latin typeface="Nimbus Sans"/>
              </a:rPr>
              <a:t>Main challenge is to source real faults from real (enterprise) software. Not many benchmarks to pull real faults from. </a:t>
            </a:r>
            <a:endParaRPr b="0" lang="en-US" sz="2000" spc="-1" strike="noStrike">
              <a:latin typeface="Nimbus Sans"/>
            </a:endParaRPr>
          </a:p>
          <a:p>
            <a:r>
              <a:rPr b="0" lang="en-US" sz="2000" spc="-1" strike="noStrike">
                <a:latin typeface="Nimbus Sans"/>
              </a:rPr>
              <a:t>Main source is Sieman’s benchmark suite and software-artifact infr. respository (SIR), which is poor quality (hand seeded faults, mutants, small programs, some actual faults).</a:t>
            </a:r>
            <a:endParaRPr b="0" lang="en-US" sz="2000" spc="-1" strike="noStrike">
              <a:latin typeface="Nimbus Sans"/>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sldImg"/>
          </p:nvPr>
        </p:nvSpPr>
        <p:spPr>
          <a:xfrm>
            <a:off x="533520" y="764280"/>
            <a:ext cx="6704640" cy="3771360"/>
          </a:xfrm>
          <a:prstGeom prst="rect">
            <a:avLst/>
          </a:prstGeom>
        </p:spPr>
      </p:sp>
      <p:sp>
        <p:nvSpPr>
          <p:cNvPr id="129" name="PlaceHolder 2"/>
          <p:cNvSpPr>
            <a:spLocks noGrp="1"/>
          </p:cNvSpPr>
          <p:nvPr>
            <p:ph type="body"/>
          </p:nvPr>
        </p:nvSpPr>
        <p:spPr>
          <a:xfrm>
            <a:off x="777240" y="4777560"/>
            <a:ext cx="6217560" cy="4525920"/>
          </a:xfrm>
          <a:prstGeom prst="rect">
            <a:avLst/>
          </a:prstGeom>
        </p:spPr>
        <p:txBody>
          <a:bodyPr lIns="0" rIns="0" tIns="0" bIns="0">
            <a:spAutoFit/>
          </a:bodyPr>
          <a:p>
            <a:r>
              <a:rPr b="0" lang="en-US" sz="2000" spc="-1" strike="noStrike">
                <a:latin typeface="Nimbus Sans"/>
              </a:rPr>
              <a:t>(1) Coupling means tests that detect mutants also detect real faults</a:t>
            </a:r>
            <a:endParaRPr b="0" lang="en-US" sz="2000" spc="-1" strike="noStrike">
              <a:latin typeface="Nimbus Sans"/>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sldImg"/>
          </p:nvPr>
        </p:nvSpPr>
        <p:spPr>
          <a:xfrm>
            <a:off x="533520" y="764280"/>
            <a:ext cx="6704640" cy="3771360"/>
          </a:xfrm>
          <a:prstGeom prst="rect">
            <a:avLst/>
          </a:prstGeom>
        </p:spPr>
      </p:sp>
      <p:sp>
        <p:nvSpPr>
          <p:cNvPr id="131" name="PlaceHolder 2"/>
          <p:cNvSpPr>
            <a:spLocks noGrp="1"/>
          </p:cNvSpPr>
          <p:nvPr>
            <p:ph type="body"/>
          </p:nvPr>
        </p:nvSpPr>
        <p:spPr>
          <a:xfrm>
            <a:off x="777240" y="4777560"/>
            <a:ext cx="6217560" cy="4525920"/>
          </a:xfrm>
          <a:prstGeom prst="rect">
            <a:avLst/>
          </a:prstGeom>
        </p:spPr>
        <p:txBody>
          <a:bodyPr lIns="0" rIns="0" tIns="0" bIns="0">
            <a:spAutoFit/>
          </a:bodyPr>
          <a:p>
            <a:r>
              <a:rPr b="0" lang="en-US" sz="2000" spc="-1" strike="noStrike">
                <a:latin typeface="Nimbus Sans"/>
              </a:rPr>
              <a:t>[Compare this with prior studies]</a:t>
            </a:r>
            <a:endParaRPr b="0" lang="en-US" sz="2000" spc="-1" strike="noStrike">
              <a:latin typeface="Nimbus Sans"/>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sldImg"/>
          </p:nvPr>
        </p:nvSpPr>
        <p:spPr>
          <a:xfrm>
            <a:off x="533520" y="764280"/>
            <a:ext cx="6704640" cy="3771360"/>
          </a:xfrm>
          <a:prstGeom prst="rect">
            <a:avLst/>
          </a:prstGeom>
        </p:spPr>
      </p:sp>
      <p:sp>
        <p:nvSpPr>
          <p:cNvPr id="133" name="PlaceHolder 2"/>
          <p:cNvSpPr>
            <a:spLocks noGrp="1"/>
          </p:cNvSpPr>
          <p:nvPr>
            <p:ph type="body"/>
          </p:nvPr>
        </p:nvSpPr>
        <p:spPr>
          <a:xfrm>
            <a:off x="777240" y="4777560"/>
            <a:ext cx="6217560" cy="4544640"/>
          </a:xfrm>
          <a:prstGeom prst="rect">
            <a:avLst/>
          </a:prstGeom>
        </p:spPr>
        <p:txBody>
          <a:bodyPr lIns="0" rIns="0" tIns="0" bIns="0">
            <a:spAutoFit/>
          </a:bodyPr>
          <a:p>
            <a:r>
              <a:rPr b="0" lang="en-US" sz="2000" spc="-1" strike="noStrike">
                <a:latin typeface="Nimbus Sans"/>
              </a:rPr>
              <a:t>They ran a script on JIRA to find source code versions in the vision control system (git) that explicitly mention a bugfix. For each, which we denote V</a:t>
            </a:r>
            <a:r>
              <a:rPr b="0" lang="en-US" sz="2000" spc="-1" strike="noStrike" baseline="-33000">
                <a:latin typeface="Nimbus Sans"/>
              </a:rPr>
              <a:t>fix</a:t>
            </a:r>
            <a:r>
              <a:rPr b="0" lang="en-US" sz="2000" spc="-1" strike="noStrike">
                <a:latin typeface="Nimbus Sans"/>
              </a:rPr>
              <a:t>, we let the immediate previous version be V</a:t>
            </a:r>
            <a:r>
              <a:rPr b="0" lang="en-US" sz="2000" spc="-1" strike="noStrike" baseline="-33000">
                <a:latin typeface="Nimbus Sans"/>
              </a:rPr>
              <a:t>bug</a:t>
            </a:r>
            <a:r>
              <a:rPr b="0" lang="en-US" sz="2000" spc="-1" strike="noStrike">
                <a:latin typeface="Nimbus Sans"/>
              </a:rPr>
              <a:t> .</a:t>
            </a:r>
            <a:endParaRPr b="0" lang="en-US" sz="2000" spc="-1" strike="noStrike">
              <a:latin typeface="Nimbus Sans"/>
            </a:endParaRPr>
          </a:p>
          <a:p>
            <a:r>
              <a:rPr b="0" lang="en-US" sz="2000" spc="-1" strike="noStrike">
                <a:latin typeface="Nimbus Sans"/>
              </a:rPr>
              <a:t>Sometimes the diff between V</a:t>
            </a:r>
            <a:r>
              <a:rPr b="0" lang="en-US" sz="2000" spc="-1" strike="noStrike" baseline="-33000">
                <a:latin typeface="Nimbus Sans"/>
              </a:rPr>
              <a:t>bug</a:t>
            </a:r>
            <a:r>
              <a:rPr b="0" lang="en-US" sz="2000" spc="-1" strike="noStrike">
                <a:latin typeface="Nimbus Sans"/>
              </a:rPr>
              <a:t> and V</a:t>
            </a:r>
            <a:r>
              <a:rPr b="0" lang="en-US" sz="2000" spc="-1" strike="noStrike" baseline="-33000">
                <a:latin typeface="Nimbus Sans"/>
              </a:rPr>
              <a:t>fix</a:t>
            </a:r>
            <a:r>
              <a:rPr b="0" lang="en-US" sz="2000" spc="-1" strike="noStrike">
                <a:latin typeface="Nimbus Sans"/>
              </a:rPr>
              <a:t> only contains the bugfix and no other refactorings in which case we’ve isolated the bug.</a:t>
            </a:r>
            <a:endParaRPr b="0" lang="en-US" sz="2000" spc="-1" strike="noStrike">
              <a:latin typeface="Nimbus Sans"/>
            </a:endParaRPr>
          </a:p>
          <a:p>
            <a:r>
              <a:rPr b="0" lang="en-US" sz="2000" spc="-1" strike="noStrike">
                <a:latin typeface="Nimbus Sans"/>
              </a:rPr>
              <a:t>Either way we create V</a:t>
            </a:r>
            <a:r>
              <a:rPr b="0" lang="en-US" sz="2000" spc="-1" strike="noStrike" baseline="-33000">
                <a:latin typeface="Nimbus Sans"/>
              </a:rPr>
              <a:t>1</a:t>
            </a:r>
            <a:r>
              <a:rPr b="0" lang="en-US" sz="2000" spc="-1" strike="noStrike">
                <a:latin typeface="Nimbus Sans"/>
              </a:rPr>
              <a:t> and V</a:t>
            </a:r>
            <a:r>
              <a:rPr b="0" lang="en-US" sz="2000" spc="-1" strike="noStrike" baseline="-33000">
                <a:latin typeface="Nimbus Sans"/>
              </a:rPr>
              <a:t>2</a:t>
            </a:r>
            <a:r>
              <a:rPr b="0" lang="en-US" sz="2000" spc="-1" strike="noStrike">
                <a:latin typeface="Nimbus Sans"/>
              </a:rPr>
              <a:t> where the single difference between these two versions is the inclusion of the bug/bugfix</a:t>
            </a:r>
            <a:endParaRPr b="0" lang="en-US" sz="2000" spc="-1" strike="noStrike">
              <a:latin typeface="Nimbus Sans"/>
            </a:endParaRPr>
          </a:p>
          <a:p>
            <a:endParaRPr b="0" lang="en-US" sz="2000" spc="-1" strike="noStrike">
              <a:latin typeface="Nimbus Sans"/>
            </a:endParaRPr>
          </a:p>
          <a:p>
            <a:endParaRPr b="0" lang="en-US" sz="2000" spc="-1" strike="noStrike">
              <a:latin typeface="Nimbus Sans"/>
            </a:endParaRPr>
          </a:p>
          <a:p>
            <a:r>
              <a:rPr b="0" lang="en-US" sz="2000" spc="-1" strike="noStrike">
                <a:latin typeface="Nimbus Sans"/>
              </a:rPr>
              <a:t>example:</a:t>
            </a:r>
            <a:endParaRPr b="0" lang="en-US" sz="2000" spc="-1" strike="noStrike">
              <a:latin typeface="Nimbus Sans"/>
            </a:endParaRPr>
          </a:p>
          <a:p>
            <a:r>
              <a:rPr b="0" lang="en-US" sz="2000" spc="-1" strike="noStrike">
                <a:latin typeface="Nimbus Sans"/>
                <a:hlinkClick r:id="rId1"/>
              </a:rPr>
              <a:t>https://issues.apache.org/jira/browse/MATH-727</a:t>
            </a:r>
            <a:endParaRPr b="0" lang="en-US" sz="2000" spc="-1" strike="noStrike">
              <a:latin typeface="Nimbus Sans"/>
            </a:endParaRPr>
          </a:p>
          <a:p>
            <a:endParaRPr b="0" lang="en-US" sz="2000" spc="-1" strike="noStrike">
              <a:latin typeface="Nimbus Sans"/>
            </a:endParaRPr>
          </a:p>
          <a:p>
            <a:r>
              <a:rPr b="0" lang="en-US" sz="2000" spc="-1" strike="noStrike">
                <a:latin typeface="Nimbus Sans"/>
                <a:hlinkClick r:id="rId2"/>
              </a:rPr>
              <a:t>https://github.com/apache/commons-math/commit/d277738885e78a9339f12ebf10c3c26eb538c1cf</a:t>
            </a:r>
            <a:endParaRPr b="0" lang="en-US" sz="2000" spc="-1" strike="noStrike">
              <a:latin typeface="Nimbus Sans"/>
            </a:endParaRPr>
          </a:p>
          <a:p>
            <a:endParaRPr b="0" lang="en-US" sz="2000" spc="-1" strike="noStrike">
              <a:latin typeface="Nimbus Sans"/>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en-US" sz="4400" spc="-1" strike="noStrike">
              <a:latin typeface="Nimbus Sans"/>
            </a:endParaRPr>
          </a:p>
        </p:txBody>
      </p:sp>
      <p:sp>
        <p:nvSpPr>
          <p:cNvPr id="27" name="PlaceHolder 2"/>
          <p:cNvSpPr>
            <a:spLocks noGrp="1"/>
          </p:cNvSpPr>
          <p:nvPr>
            <p:ph type="body"/>
          </p:nvPr>
        </p:nvSpPr>
        <p:spPr>
          <a:xfrm>
            <a:off x="504000" y="1326600"/>
            <a:ext cx="9071640" cy="1568160"/>
          </a:xfrm>
          <a:prstGeom prst="rect">
            <a:avLst/>
          </a:prstGeom>
        </p:spPr>
        <p:txBody>
          <a:bodyPr lIns="0" rIns="0" tIns="0" bIns="0">
            <a:normAutofit/>
          </a:bodyPr>
          <a:p>
            <a:endParaRPr b="0" lang="en-US" sz="3200" spc="-1" strike="noStrike">
              <a:latin typeface="Nimbus Sans"/>
            </a:endParaRPr>
          </a:p>
        </p:txBody>
      </p:sp>
      <p:sp>
        <p:nvSpPr>
          <p:cNvPr id="28" name="PlaceHolder 3"/>
          <p:cNvSpPr>
            <a:spLocks noGrp="1"/>
          </p:cNvSpPr>
          <p:nvPr>
            <p:ph type="body"/>
          </p:nvPr>
        </p:nvSpPr>
        <p:spPr>
          <a:xfrm>
            <a:off x="504000" y="3044160"/>
            <a:ext cx="9071640" cy="1568160"/>
          </a:xfrm>
          <a:prstGeom prst="rect">
            <a:avLst/>
          </a:prstGeom>
        </p:spPr>
        <p:txBody>
          <a:bodyPr lIns="0" rIns="0" tIns="0" bIns="0">
            <a:normAutofit/>
          </a:bodyPr>
          <a:p>
            <a:endParaRPr b="0" lang="en-US" sz="3200" spc="-1" strike="noStrike">
              <a:latin typeface="Nimbus Sans"/>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en-US" sz="4400" spc="-1" strike="noStrike">
              <a:latin typeface="Nimbus Sans"/>
            </a:endParaRPr>
          </a:p>
        </p:txBody>
      </p:sp>
      <p:sp>
        <p:nvSpPr>
          <p:cNvPr id="30"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Nimbus Sans"/>
            </a:endParaRPr>
          </a:p>
        </p:txBody>
      </p:sp>
      <p:sp>
        <p:nvSpPr>
          <p:cNvPr id="31"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Nimbus Sans"/>
            </a:endParaRPr>
          </a:p>
        </p:txBody>
      </p:sp>
      <p:sp>
        <p:nvSpPr>
          <p:cNvPr id="32" name="PlaceHolder 4"/>
          <p:cNvSpPr>
            <a:spLocks noGrp="1"/>
          </p:cNvSpPr>
          <p:nvPr>
            <p:ph type="body"/>
          </p:nvPr>
        </p:nvSpPr>
        <p:spPr>
          <a:xfrm>
            <a:off x="504000" y="3044160"/>
            <a:ext cx="4426920" cy="1568160"/>
          </a:xfrm>
          <a:prstGeom prst="rect">
            <a:avLst/>
          </a:prstGeom>
        </p:spPr>
        <p:txBody>
          <a:bodyPr lIns="0" rIns="0" tIns="0" bIns="0">
            <a:normAutofit/>
          </a:bodyPr>
          <a:p>
            <a:endParaRPr b="0" lang="en-US" sz="3200" spc="-1" strike="noStrike">
              <a:latin typeface="Nimbus Sans"/>
            </a:endParaRPr>
          </a:p>
        </p:txBody>
      </p:sp>
      <p:sp>
        <p:nvSpPr>
          <p:cNvPr id="33" name="PlaceHolder 5"/>
          <p:cNvSpPr>
            <a:spLocks noGrp="1"/>
          </p:cNvSpPr>
          <p:nvPr>
            <p:ph type="body"/>
          </p:nvPr>
        </p:nvSpPr>
        <p:spPr>
          <a:xfrm>
            <a:off x="5152680" y="3044160"/>
            <a:ext cx="4426920" cy="1568160"/>
          </a:xfrm>
          <a:prstGeom prst="rect">
            <a:avLst/>
          </a:prstGeom>
        </p:spPr>
        <p:txBody>
          <a:bodyPr lIns="0" rIns="0" tIns="0" bIns="0">
            <a:normAutofit/>
          </a:bodyPr>
          <a:p>
            <a:endParaRPr b="0" lang="en-US" sz="3200" spc="-1" strike="noStrike">
              <a:latin typeface="Nimbus Sans"/>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en-US" sz="4400" spc="-1" strike="noStrike">
              <a:latin typeface="Nimbus Sans"/>
            </a:endParaRPr>
          </a:p>
        </p:txBody>
      </p:sp>
      <p:sp>
        <p:nvSpPr>
          <p:cNvPr id="35" name="PlaceHolder 2"/>
          <p:cNvSpPr>
            <a:spLocks noGrp="1"/>
          </p:cNvSpPr>
          <p:nvPr>
            <p:ph type="body"/>
          </p:nvPr>
        </p:nvSpPr>
        <p:spPr>
          <a:xfrm>
            <a:off x="504000" y="1326600"/>
            <a:ext cx="2920680" cy="1568160"/>
          </a:xfrm>
          <a:prstGeom prst="rect">
            <a:avLst/>
          </a:prstGeom>
        </p:spPr>
        <p:txBody>
          <a:bodyPr lIns="0" rIns="0" tIns="0" bIns="0">
            <a:normAutofit/>
          </a:bodyPr>
          <a:p>
            <a:endParaRPr b="0" lang="en-US" sz="3200" spc="-1" strike="noStrike">
              <a:latin typeface="Nimbus Sans"/>
            </a:endParaRPr>
          </a:p>
        </p:txBody>
      </p:sp>
      <p:sp>
        <p:nvSpPr>
          <p:cNvPr id="36" name="PlaceHolder 3"/>
          <p:cNvSpPr>
            <a:spLocks noGrp="1"/>
          </p:cNvSpPr>
          <p:nvPr>
            <p:ph type="body"/>
          </p:nvPr>
        </p:nvSpPr>
        <p:spPr>
          <a:xfrm>
            <a:off x="3571200" y="1326600"/>
            <a:ext cx="2920680" cy="1568160"/>
          </a:xfrm>
          <a:prstGeom prst="rect">
            <a:avLst/>
          </a:prstGeom>
        </p:spPr>
        <p:txBody>
          <a:bodyPr lIns="0" rIns="0" tIns="0" bIns="0">
            <a:normAutofit/>
          </a:bodyPr>
          <a:p>
            <a:endParaRPr b="0" lang="en-US" sz="3200" spc="-1" strike="noStrike">
              <a:latin typeface="Nimbus Sans"/>
            </a:endParaRPr>
          </a:p>
        </p:txBody>
      </p:sp>
      <p:sp>
        <p:nvSpPr>
          <p:cNvPr id="37" name="PlaceHolder 4"/>
          <p:cNvSpPr>
            <a:spLocks noGrp="1"/>
          </p:cNvSpPr>
          <p:nvPr>
            <p:ph type="body"/>
          </p:nvPr>
        </p:nvSpPr>
        <p:spPr>
          <a:xfrm>
            <a:off x="6638040" y="1326600"/>
            <a:ext cx="2920680" cy="1568160"/>
          </a:xfrm>
          <a:prstGeom prst="rect">
            <a:avLst/>
          </a:prstGeom>
        </p:spPr>
        <p:txBody>
          <a:bodyPr lIns="0" rIns="0" tIns="0" bIns="0">
            <a:normAutofit/>
          </a:bodyPr>
          <a:p>
            <a:endParaRPr b="0" lang="en-US" sz="3200" spc="-1" strike="noStrike">
              <a:latin typeface="Nimbus Sans"/>
            </a:endParaRPr>
          </a:p>
        </p:txBody>
      </p:sp>
      <p:sp>
        <p:nvSpPr>
          <p:cNvPr id="38" name="PlaceHolder 5"/>
          <p:cNvSpPr>
            <a:spLocks noGrp="1"/>
          </p:cNvSpPr>
          <p:nvPr>
            <p:ph type="body"/>
          </p:nvPr>
        </p:nvSpPr>
        <p:spPr>
          <a:xfrm>
            <a:off x="504000" y="3044160"/>
            <a:ext cx="2920680" cy="1568160"/>
          </a:xfrm>
          <a:prstGeom prst="rect">
            <a:avLst/>
          </a:prstGeom>
        </p:spPr>
        <p:txBody>
          <a:bodyPr lIns="0" rIns="0" tIns="0" bIns="0">
            <a:normAutofit/>
          </a:bodyPr>
          <a:p>
            <a:endParaRPr b="0" lang="en-US" sz="3200" spc="-1" strike="noStrike">
              <a:latin typeface="Nimbus Sans"/>
            </a:endParaRPr>
          </a:p>
        </p:txBody>
      </p:sp>
      <p:sp>
        <p:nvSpPr>
          <p:cNvPr id="39" name="PlaceHolder 6"/>
          <p:cNvSpPr>
            <a:spLocks noGrp="1"/>
          </p:cNvSpPr>
          <p:nvPr>
            <p:ph type="body"/>
          </p:nvPr>
        </p:nvSpPr>
        <p:spPr>
          <a:xfrm>
            <a:off x="3571200" y="3044160"/>
            <a:ext cx="2920680" cy="1568160"/>
          </a:xfrm>
          <a:prstGeom prst="rect">
            <a:avLst/>
          </a:prstGeom>
        </p:spPr>
        <p:txBody>
          <a:bodyPr lIns="0" rIns="0" tIns="0" bIns="0">
            <a:normAutofit/>
          </a:bodyPr>
          <a:p>
            <a:endParaRPr b="0" lang="en-US" sz="3200" spc="-1" strike="noStrike">
              <a:latin typeface="Nimbus Sans"/>
            </a:endParaRPr>
          </a:p>
        </p:txBody>
      </p:sp>
      <p:sp>
        <p:nvSpPr>
          <p:cNvPr id="40" name="PlaceHolder 7"/>
          <p:cNvSpPr>
            <a:spLocks noGrp="1"/>
          </p:cNvSpPr>
          <p:nvPr>
            <p:ph type="body"/>
          </p:nvPr>
        </p:nvSpPr>
        <p:spPr>
          <a:xfrm>
            <a:off x="6638040" y="3044160"/>
            <a:ext cx="2920680" cy="1568160"/>
          </a:xfrm>
          <a:prstGeom prst="rect">
            <a:avLst/>
          </a:prstGeom>
        </p:spPr>
        <p:txBody>
          <a:bodyPr lIns="0" rIns="0" tIns="0" bIns="0">
            <a:normAutofit/>
          </a:bodyPr>
          <a:p>
            <a:endParaRPr b="0" lang="en-US" sz="3200" spc="-1" strike="noStrike">
              <a:latin typeface="Nimbus Sans"/>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en-US" sz="4400" spc="-1" strike="noStrike">
              <a:latin typeface="Nimbus Sans"/>
            </a:endParaRPr>
          </a:p>
        </p:txBody>
      </p:sp>
      <p:sp>
        <p:nvSpPr>
          <p:cNvPr id="6" name="PlaceHolder 2"/>
          <p:cNvSpPr>
            <a:spLocks noGrp="1"/>
          </p:cNvSpPr>
          <p:nvPr>
            <p:ph type="subTitle"/>
          </p:nvPr>
        </p:nvSpPr>
        <p:spPr>
          <a:xfrm>
            <a:off x="504000" y="1326600"/>
            <a:ext cx="9071640" cy="3288240"/>
          </a:xfrm>
          <a:prstGeom prst="rect">
            <a:avLst/>
          </a:prstGeom>
        </p:spPr>
        <p:txBody>
          <a:bodyPr lIns="0" rIns="0" tIns="0" bIns="0" anchor="ctr">
            <a:spAutoFit/>
          </a:bodyPr>
          <a:p>
            <a:pPr algn="ctr"/>
            <a:endParaRPr b="0" lang="en-US" sz="3200" spc="-1" strike="noStrike">
              <a:latin typeface="Nimbus Sans"/>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en-US" sz="4400" spc="-1" strike="noStrike">
              <a:latin typeface="Nimbus Sans"/>
            </a:endParaRPr>
          </a:p>
        </p:txBody>
      </p:sp>
      <p:sp>
        <p:nvSpPr>
          <p:cNvPr id="8" name="PlaceHolder 2"/>
          <p:cNvSpPr>
            <a:spLocks noGrp="1"/>
          </p:cNvSpPr>
          <p:nvPr>
            <p:ph type="body"/>
          </p:nvPr>
        </p:nvSpPr>
        <p:spPr>
          <a:xfrm>
            <a:off x="504000" y="1326600"/>
            <a:ext cx="9071640" cy="3288240"/>
          </a:xfrm>
          <a:prstGeom prst="rect">
            <a:avLst/>
          </a:prstGeom>
        </p:spPr>
        <p:txBody>
          <a:bodyPr lIns="0" rIns="0" tIns="0" bIns="0">
            <a:normAutofit/>
          </a:bodyPr>
          <a:p>
            <a:endParaRPr b="0" lang="en-US" sz="3200" spc="-1" strike="noStrike">
              <a:latin typeface="Nimbus Sans"/>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en-US" sz="4400" spc="-1" strike="noStrike">
              <a:latin typeface="Nimbus Sans"/>
            </a:endParaRPr>
          </a:p>
        </p:txBody>
      </p:sp>
      <p:sp>
        <p:nvSpPr>
          <p:cNvPr id="10" name="PlaceHolder 2"/>
          <p:cNvSpPr>
            <a:spLocks noGrp="1"/>
          </p:cNvSpPr>
          <p:nvPr>
            <p:ph type="body"/>
          </p:nvPr>
        </p:nvSpPr>
        <p:spPr>
          <a:xfrm>
            <a:off x="504000" y="1326600"/>
            <a:ext cx="4426920" cy="3288240"/>
          </a:xfrm>
          <a:prstGeom prst="rect">
            <a:avLst/>
          </a:prstGeom>
        </p:spPr>
        <p:txBody>
          <a:bodyPr lIns="0" rIns="0" tIns="0" bIns="0">
            <a:normAutofit/>
          </a:bodyPr>
          <a:p>
            <a:endParaRPr b="0" lang="en-US" sz="3200" spc="-1" strike="noStrike">
              <a:latin typeface="Nimbus Sans"/>
            </a:endParaRPr>
          </a:p>
        </p:txBody>
      </p:sp>
      <p:sp>
        <p:nvSpPr>
          <p:cNvPr id="11" name="PlaceHolder 3"/>
          <p:cNvSpPr>
            <a:spLocks noGrp="1"/>
          </p:cNvSpPr>
          <p:nvPr>
            <p:ph type="body"/>
          </p:nvPr>
        </p:nvSpPr>
        <p:spPr>
          <a:xfrm>
            <a:off x="5152680" y="1326600"/>
            <a:ext cx="4426920" cy="3288240"/>
          </a:xfrm>
          <a:prstGeom prst="rect">
            <a:avLst/>
          </a:prstGeom>
        </p:spPr>
        <p:txBody>
          <a:bodyPr lIns="0" rIns="0" tIns="0" bIns="0">
            <a:normAutofit/>
          </a:bodyPr>
          <a:p>
            <a:endParaRPr b="0" lang="en-US" sz="3200" spc="-1" strike="noStrike">
              <a:latin typeface="Nimbus Sans"/>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en-US" sz="4400" spc="-1" strike="noStrike">
              <a:latin typeface="Nimbus Sans"/>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p:spPr>
        <p:txBody>
          <a:bodyPr lIns="0" rIns="0" tIns="0" bIns="0" anchor="ctr">
            <a:spAutoFit/>
          </a:bodyPr>
          <a:p>
            <a:pPr algn="ctr"/>
            <a:endParaRPr b="0" lang="en-US" sz="3200" spc="-1" strike="noStrike">
              <a:latin typeface="Nimbus Sans"/>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en-US" sz="4400" spc="-1" strike="noStrike">
              <a:latin typeface="Nimbus Sans"/>
            </a:endParaRPr>
          </a:p>
        </p:txBody>
      </p:sp>
      <p:sp>
        <p:nvSpPr>
          <p:cNvPr id="15"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Nimbus Sans"/>
            </a:endParaRPr>
          </a:p>
        </p:txBody>
      </p:sp>
      <p:sp>
        <p:nvSpPr>
          <p:cNvPr id="16" name="PlaceHolder 3"/>
          <p:cNvSpPr>
            <a:spLocks noGrp="1"/>
          </p:cNvSpPr>
          <p:nvPr>
            <p:ph type="body"/>
          </p:nvPr>
        </p:nvSpPr>
        <p:spPr>
          <a:xfrm>
            <a:off x="5152680" y="1326600"/>
            <a:ext cx="4426920" cy="3288240"/>
          </a:xfrm>
          <a:prstGeom prst="rect">
            <a:avLst/>
          </a:prstGeom>
        </p:spPr>
        <p:txBody>
          <a:bodyPr lIns="0" rIns="0" tIns="0" bIns="0">
            <a:normAutofit/>
          </a:bodyPr>
          <a:p>
            <a:endParaRPr b="0" lang="en-US" sz="3200" spc="-1" strike="noStrike">
              <a:latin typeface="Nimbus Sans"/>
            </a:endParaRPr>
          </a:p>
        </p:txBody>
      </p:sp>
      <p:sp>
        <p:nvSpPr>
          <p:cNvPr id="17" name="PlaceHolder 4"/>
          <p:cNvSpPr>
            <a:spLocks noGrp="1"/>
          </p:cNvSpPr>
          <p:nvPr>
            <p:ph type="body"/>
          </p:nvPr>
        </p:nvSpPr>
        <p:spPr>
          <a:xfrm>
            <a:off x="504000" y="3044160"/>
            <a:ext cx="4426920" cy="1568160"/>
          </a:xfrm>
          <a:prstGeom prst="rect">
            <a:avLst/>
          </a:prstGeom>
        </p:spPr>
        <p:txBody>
          <a:bodyPr lIns="0" rIns="0" tIns="0" bIns="0">
            <a:normAutofit/>
          </a:bodyPr>
          <a:p>
            <a:endParaRPr b="0" lang="en-US" sz="3200" spc="-1" strike="noStrike">
              <a:latin typeface="Nimbus Sans"/>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en-US" sz="4400" spc="-1" strike="noStrike">
              <a:latin typeface="Nimbus Sans"/>
            </a:endParaRPr>
          </a:p>
        </p:txBody>
      </p:sp>
      <p:sp>
        <p:nvSpPr>
          <p:cNvPr id="19" name="PlaceHolder 2"/>
          <p:cNvSpPr>
            <a:spLocks noGrp="1"/>
          </p:cNvSpPr>
          <p:nvPr>
            <p:ph type="body"/>
          </p:nvPr>
        </p:nvSpPr>
        <p:spPr>
          <a:xfrm>
            <a:off x="504000" y="1326600"/>
            <a:ext cx="4426920" cy="3288240"/>
          </a:xfrm>
          <a:prstGeom prst="rect">
            <a:avLst/>
          </a:prstGeom>
        </p:spPr>
        <p:txBody>
          <a:bodyPr lIns="0" rIns="0" tIns="0" bIns="0">
            <a:normAutofit/>
          </a:bodyPr>
          <a:p>
            <a:endParaRPr b="0" lang="en-US" sz="3200" spc="-1" strike="noStrike">
              <a:latin typeface="Nimbus Sans"/>
            </a:endParaRPr>
          </a:p>
        </p:txBody>
      </p:sp>
      <p:sp>
        <p:nvSpPr>
          <p:cNvPr id="20"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Nimbus Sans"/>
            </a:endParaRPr>
          </a:p>
        </p:txBody>
      </p:sp>
      <p:sp>
        <p:nvSpPr>
          <p:cNvPr id="21" name="PlaceHolder 4"/>
          <p:cNvSpPr>
            <a:spLocks noGrp="1"/>
          </p:cNvSpPr>
          <p:nvPr>
            <p:ph type="body"/>
          </p:nvPr>
        </p:nvSpPr>
        <p:spPr>
          <a:xfrm>
            <a:off x="5152680" y="3044160"/>
            <a:ext cx="4426920" cy="1568160"/>
          </a:xfrm>
          <a:prstGeom prst="rect">
            <a:avLst/>
          </a:prstGeom>
        </p:spPr>
        <p:txBody>
          <a:bodyPr lIns="0" rIns="0" tIns="0" bIns="0">
            <a:normAutofit/>
          </a:bodyPr>
          <a:p>
            <a:endParaRPr b="0" lang="en-US" sz="3200" spc="-1" strike="noStrike">
              <a:latin typeface="Nimbus Sans"/>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en-US" sz="4400" spc="-1" strike="noStrike">
              <a:latin typeface="Nimbus Sans"/>
            </a:endParaRPr>
          </a:p>
        </p:txBody>
      </p:sp>
      <p:sp>
        <p:nvSpPr>
          <p:cNvPr id="23"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Nimbus Sans"/>
            </a:endParaRPr>
          </a:p>
        </p:txBody>
      </p:sp>
      <p:sp>
        <p:nvSpPr>
          <p:cNvPr id="24"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Nimbus Sans"/>
            </a:endParaRPr>
          </a:p>
        </p:txBody>
      </p:sp>
      <p:sp>
        <p:nvSpPr>
          <p:cNvPr id="25" name="PlaceHolder 4"/>
          <p:cNvSpPr>
            <a:spLocks noGrp="1"/>
          </p:cNvSpPr>
          <p:nvPr>
            <p:ph type="body"/>
          </p:nvPr>
        </p:nvSpPr>
        <p:spPr>
          <a:xfrm>
            <a:off x="504000" y="3044160"/>
            <a:ext cx="9071640" cy="1568160"/>
          </a:xfrm>
          <a:prstGeom prst="rect">
            <a:avLst/>
          </a:prstGeom>
        </p:spPr>
        <p:txBody>
          <a:bodyPr lIns="0" rIns="0" tIns="0" bIns="0">
            <a:normAutofit/>
          </a:bodyPr>
          <a:p>
            <a:endParaRPr b="0" lang="en-US" sz="3200" spc="-1" strike="noStrike">
              <a:latin typeface="Nimbus Sans"/>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p:spPr>
        <p:txBody>
          <a:bodyPr lIns="0" rIns="0" tIns="0" bIns="0" anchor="ctr">
            <a:noAutofit/>
          </a:bodyPr>
          <a:p>
            <a:pPr algn="ctr"/>
            <a:r>
              <a:rPr b="0" lang="en-US" sz="4400" spc="-1" strike="noStrike">
                <a:latin typeface="Nimbus Sans"/>
              </a:rPr>
              <a:t>Click to edit the title text format</a:t>
            </a:r>
            <a:endParaRPr b="0" lang="en-US" sz="4400" spc="-1" strike="noStrike">
              <a:latin typeface="Nimbus Sans"/>
            </a:endParaRPr>
          </a:p>
        </p:txBody>
      </p:sp>
      <p:sp>
        <p:nvSpPr>
          <p:cNvPr id="1"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Nimbus Sans"/>
              </a:rPr>
              <a:t>Click to edit the outline text format</a:t>
            </a:r>
            <a:endParaRPr b="0" lang="en-US" sz="3200" spc="-1" strike="noStrike">
              <a:latin typeface="Nimbus Sans"/>
            </a:endParaRPr>
          </a:p>
          <a:p>
            <a:pPr lvl="1" marL="864000" indent="-324000">
              <a:spcBef>
                <a:spcPts val="1134"/>
              </a:spcBef>
              <a:buClr>
                <a:srgbClr val="000000"/>
              </a:buClr>
              <a:buSzPct val="75000"/>
              <a:buFont typeface="Symbol" charset="2"/>
              <a:buChar char=""/>
            </a:pPr>
            <a:r>
              <a:rPr b="0" lang="en-US" sz="2800" spc="-1" strike="noStrike">
                <a:latin typeface="Nimbus Sans"/>
              </a:rPr>
              <a:t>Second Outline Level</a:t>
            </a:r>
            <a:endParaRPr b="0" lang="en-US" sz="2800" spc="-1" strike="noStrike">
              <a:latin typeface="Nimbus Sans"/>
            </a:endParaRPr>
          </a:p>
          <a:p>
            <a:pPr lvl="2" marL="1296000" indent="-288000">
              <a:spcBef>
                <a:spcPts val="850"/>
              </a:spcBef>
              <a:buClr>
                <a:srgbClr val="000000"/>
              </a:buClr>
              <a:buSzPct val="45000"/>
              <a:buFont typeface="Wingdings" charset="2"/>
              <a:buChar char=""/>
            </a:pPr>
            <a:r>
              <a:rPr b="0" lang="en-US" sz="2400" spc="-1" strike="noStrike">
                <a:latin typeface="Nimbus Sans"/>
              </a:rPr>
              <a:t>Third Outline Level</a:t>
            </a:r>
            <a:endParaRPr b="0" lang="en-US" sz="2400" spc="-1" strike="noStrike">
              <a:latin typeface="Nimbus Sans"/>
            </a:endParaRPr>
          </a:p>
          <a:p>
            <a:pPr lvl="3" marL="1728000" indent="-216000">
              <a:spcBef>
                <a:spcPts val="567"/>
              </a:spcBef>
              <a:buClr>
                <a:srgbClr val="000000"/>
              </a:buClr>
              <a:buSzPct val="75000"/>
              <a:buFont typeface="Symbol" charset="2"/>
              <a:buChar char=""/>
            </a:pPr>
            <a:r>
              <a:rPr b="0" lang="en-US" sz="2000" spc="-1" strike="noStrike">
                <a:latin typeface="Nimbus Sans"/>
              </a:rPr>
              <a:t>Fourth Outline Level</a:t>
            </a:r>
            <a:endParaRPr b="0" lang="en-US" sz="2000" spc="-1" strike="noStrike">
              <a:latin typeface="Nimbus Sans"/>
            </a:endParaRPr>
          </a:p>
          <a:p>
            <a:pPr lvl="4" marL="2160000" indent="-216000">
              <a:spcBef>
                <a:spcPts val="283"/>
              </a:spcBef>
              <a:buClr>
                <a:srgbClr val="000000"/>
              </a:buClr>
              <a:buSzPct val="45000"/>
              <a:buFont typeface="Wingdings" charset="2"/>
              <a:buChar char=""/>
            </a:pPr>
            <a:r>
              <a:rPr b="0" lang="en-US" sz="2000" spc="-1" strike="noStrike">
                <a:latin typeface="Nimbus Sans"/>
              </a:rPr>
              <a:t>Fifth Outline Level</a:t>
            </a:r>
            <a:endParaRPr b="0" lang="en-US" sz="2000" spc="-1" strike="noStrike">
              <a:latin typeface="Nimbus Sans"/>
            </a:endParaRPr>
          </a:p>
          <a:p>
            <a:pPr lvl="5" marL="2592000" indent="-216000">
              <a:spcBef>
                <a:spcPts val="283"/>
              </a:spcBef>
              <a:buClr>
                <a:srgbClr val="000000"/>
              </a:buClr>
              <a:buSzPct val="45000"/>
              <a:buFont typeface="Wingdings" charset="2"/>
              <a:buChar char=""/>
            </a:pPr>
            <a:r>
              <a:rPr b="0" lang="en-US" sz="2000" spc="-1" strike="noStrike">
                <a:latin typeface="Nimbus Sans"/>
              </a:rPr>
              <a:t>Sixth Outline Level</a:t>
            </a:r>
            <a:endParaRPr b="0" lang="en-US" sz="2000" spc="-1" strike="noStrike">
              <a:latin typeface="Nimbus Sans"/>
            </a:endParaRPr>
          </a:p>
          <a:p>
            <a:pPr lvl="6" marL="3024000" indent="-216000">
              <a:spcBef>
                <a:spcPts val="283"/>
              </a:spcBef>
              <a:buClr>
                <a:srgbClr val="000000"/>
              </a:buClr>
              <a:buSzPct val="45000"/>
              <a:buFont typeface="Wingdings" charset="2"/>
              <a:buChar char=""/>
            </a:pPr>
            <a:r>
              <a:rPr b="0" lang="en-US" sz="2000" spc="-1" strike="noStrike">
                <a:latin typeface="Nimbus Sans"/>
              </a:rPr>
              <a:t>Seventh Outline Level</a:t>
            </a:r>
            <a:endParaRPr b="0" lang="en-US" sz="2000" spc="-1" strike="noStrike">
              <a:latin typeface="Nimbus Sans"/>
            </a:endParaRPr>
          </a:p>
        </p:txBody>
      </p:sp>
      <p:sp>
        <p:nvSpPr>
          <p:cNvPr id="2" name="PlaceHolder 3"/>
          <p:cNvSpPr>
            <a:spLocks noGrp="1"/>
          </p:cNvSpPr>
          <p:nvPr>
            <p:ph type="dt"/>
          </p:nvPr>
        </p:nvSpPr>
        <p:spPr>
          <a:xfrm>
            <a:off x="504000" y="5165280"/>
            <a:ext cx="2348280" cy="390600"/>
          </a:xfrm>
          <a:prstGeom prst="rect">
            <a:avLst/>
          </a:prstGeom>
        </p:spPr>
        <p:txBody>
          <a:bodyPr lIns="0" rIns="0" tIns="0" bIns="0">
            <a:noAutofit/>
          </a:bodyPr>
          <a:p>
            <a:r>
              <a:rPr b="0" lang="en-US" sz="1400" spc="-1" strike="noStrike">
                <a:latin typeface="Nimbus Roman"/>
              </a:rPr>
              <a:t>&lt;date/time&gt;</a:t>
            </a:r>
            <a:endParaRPr b="0" lang="en-US" sz="1400" spc="-1" strike="noStrike">
              <a:latin typeface="Nimbus Roman"/>
            </a:endParaRPr>
          </a:p>
        </p:txBody>
      </p:sp>
      <p:sp>
        <p:nvSpPr>
          <p:cNvPr id="3" name="PlaceHolder 4"/>
          <p:cNvSpPr>
            <a:spLocks noGrp="1"/>
          </p:cNvSpPr>
          <p:nvPr>
            <p:ph type="ftr"/>
          </p:nvPr>
        </p:nvSpPr>
        <p:spPr>
          <a:xfrm>
            <a:off x="3447360" y="5165280"/>
            <a:ext cx="3195000" cy="390600"/>
          </a:xfrm>
          <a:prstGeom prst="rect">
            <a:avLst/>
          </a:prstGeom>
        </p:spPr>
        <p:txBody>
          <a:bodyPr lIns="0" rIns="0" tIns="0" bIns="0">
            <a:noAutofit/>
          </a:bodyPr>
          <a:p>
            <a:pPr algn="ctr"/>
            <a:r>
              <a:rPr b="0" lang="en-US" sz="1400" spc="-1" strike="noStrike">
                <a:latin typeface="Nimbus Roman"/>
              </a:rPr>
              <a:t>&lt;footer&gt;</a:t>
            </a:r>
            <a:endParaRPr b="0" lang="en-US" sz="1400" spc="-1" strike="noStrike">
              <a:latin typeface="Nimbus Roman"/>
            </a:endParaRPr>
          </a:p>
        </p:txBody>
      </p:sp>
      <p:sp>
        <p:nvSpPr>
          <p:cNvPr id="4" name="PlaceHolder 5"/>
          <p:cNvSpPr>
            <a:spLocks noGrp="1"/>
          </p:cNvSpPr>
          <p:nvPr>
            <p:ph type="sldNum"/>
          </p:nvPr>
        </p:nvSpPr>
        <p:spPr>
          <a:xfrm>
            <a:off x="7227360" y="5165280"/>
            <a:ext cx="2348280" cy="390600"/>
          </a:xfrm>
          <a:prstGeom prst="rect">
            <a:avLst/>
          </a:prstGeom>
        </p:spPr>
        <p:txBody>
          <a:bodyPr lIns="0" rIns="0" tIns="0" bIns="0">
            <a:noAutofit/>
          </a:bodyPr>
          <a:p>
            <a:pPr algn="r"/>
            <a:fld id="{4DD5BBF0-4CAA-4360-8F59-2F569E55FDB6}" type="slidenum">
              <a:rPr b="0" lang="en-US" sz="1400" spc="-1" strike="noStrike">
                <a:latin typeface="Nimbus Roman"/>
              </a:rPr>
              <a:t>&lt;number&gt;</a:t>
            </a:fld>
            <a:endParaRPr b="0" lang="en-US" sz="1400" spc="-1" strike="noStrike">
              <a:latin typeface="Nimbus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6.xml"/>
</Relationships>
</file>

<file path=ppt/slides/_rels/slide1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4.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
</Relationships>
</file>

<file path=ppt/slides/_rels/slide1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4.xml"/><Relationship Id="rId4"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4.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4.xml"/>
</Relationships>
</file>

<file path=ppt/slides/_rels/slide23.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0.xml"/><Relationship Id="rId3"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4.xml"/><Relationship Id="rId3"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3.xml"/><Relationship Id="rId3"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0.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4.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4.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TextShape 1"/>
          <p:cNvSpPr txBox="1"/>
          <p:nvPr/>
        </p:nvSpPr>
        <p:spPr>
          <a:xfrm>
            <a:off x="504000" y="191520"/>
            <a:ext cx="9071640" cy="1015560"/>
          </a:xfrm>
          <a:prstGeom prst="rect">
            <a:avLst/>
          </a:prstGeom>
          <a:noFill/>
          <a:ln>
            <a:noFill/>
          </a:ln>
        </p:spPr>
        <p:txBody>
          <a:bodyPr lIns="0" rIns="0" tIns="0" bIns="0" anchor="ctr">
            <a:spAutoFit/>
          </a:bodyPr>
          <a:p>
            <a:pPr algn="ctr"/>
            <a:r>
              <a:rPr b="0" lang="en-US" sz="4000" spc="-1" strike="noStrike">
                <a:latin typeface="Nimbus Sans"/>
              </a:rPr>
              <a:t>Are Mutants a Valid Substitute for Real Faults in Software Testing?</a:t>
            </a:r>
            <a:endParaRPr b="0" lang="en-US" sz="4000" spc="-1" strike="noStrike">
              <a:latin typeface="Nimbus Sans"/>
            </a:endParaRPr>
          </a:p>
        </p:txBody>
      </p:sp>
      <p:sp>
        <p:nvSpPr>
          <p:cNvPr id="48" name="TextShape 2"/>
          <p:cNvSpPr txBox="1"/>
          <p:nvPr/>
        </p:nvSpPr>
        <p:spPr>
          <a:xfrm>
            <a:off x="504000" y="1326600"/>
            <a:ext cx="9071640" cy="2331000"/>
          </a:xfrm>
          <a:prstGeom prst="rect">
            <a:avLst/>
          </a:prstGeom>
          <a:noFill/>
          <a:ln>
            <a:noFill/>
          </a:ln>
        </p:spPr>
        <p:txBody>
          <a:bodyPr lIns="0" rIns="0" tIns="0" bIns="0">
            <a:normAutofit/>
          </a:bodyPr>
          <a:p>
            <a:endParaRPr b="0" lang="en-US" sz="3200" spc="-1" strike="noStrike">
              <a:latin typeface="Nimbus Sans"/>
            </a:endParaRPr>
          </a:p>
          <a:p>
            <a:r>
              <a:rPr b="0" lang="en-US" sz="2400" spc="-1" strike="noStrike">
                <a:latin typeface="Nimbus Sans"/>
                <a:ea typeface="Noto Sans CJK SC"/>
              </a:rPr>
              <a:t>By </a:t>
            </a:r>
            <a:r>
              <a:rPr b="0" lang="en-US" sz="2400" spc="-1" strike="noStrike">
                <a:latin typeface="Nimbus Sans"/>
              </a:rPr>
              <a:t>René Just, Darioush Jalali, Laura Inozemtseva, Michael D. Ernst, Reid Holmes, and Gordon Fraser.</a:t>
            </a:r>
            <a:endParaRPr b="0" lang="en-US" sz="2400" spc="-1" strike="noStrike">
              <a:latin typeface="Nimbus Sans"/>
            </a:endParaRPr>
          </a:p>
        </p:txBody>
      </p:sp>
      <p:sp>
        <p:nvSpPr>
          <p:cNvPr id="49" name="TextShape 3"/>
          <p:cNvSpPr txBox="1"/>
          <p:nvPr/>
        </p:nvSpPr>
        <p:spPr>
          <a:xfrm>
            <a:off x="504000" y="3931920"/>
            <a:ext cx="9071640" cy="680400"/>
          </a:xfrm>
          <a:prstGeom prst="rect">
            <a:avLst/>
          </a:prstGeom>
          <a:noFill/>
          <a:ln>
            <a:noFill/>
          </a:ln>
        </p:spPr>
        <p:txBody>
          <a:bodyPr lIns="0" rIns="0" tIns="0" bIns="0">
            <a:normAutofit/>
          </a:bodyPr>
          <a:p>
            <a:r>
              <a:rPr b="0" lang="en-US" sz="1200" spc="-1" strike="noStrike">
                <a:latin typeface="Nimbus Sans"/>
              </a:rPr>
              <a:t>René Just, Darioush Jalali, Laura Inozemtseva, Michael D. Ernst, Reid Holmes, and Gordon Fraser. 2014. Are mutants a valid substitute for real faults in software testing?. In Proceedings of the 22nd ACM SIGSOFT International Symposium on Foundations of Software Engineering (FSE 2014). ACM, New York, NY, USA, 654-665. DOI: https://doi.org/10.1145/2635868.2635929</a:t>
            </a:r>
            <a:endParaRPr b="0" lang="en-US" sz="1200" spc="-1" strike="noStrike">
              <a:latin typeface="Nimbus Sans"/>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9" name="" descr=""/>
          <p:cNvPicPr/>
          <p:nvPr/>
        </p:nvPicPr>
        <p:blipFill>
          <a:blip r:embed="rId1"/>
          <a:stretch/>
        </p:blipFill>
        <p:spPr>
          <a:xfrm>
            <a:off x="1031040" y="59760"/>
            <a:ext cx="7946640" cy="548856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3200" spc="-1" strike="noStrike">
                <a:latin typeface="Nimbus Sans"/>
              </a:rPr>
              <a:t>Methodology: Obtain Tests</a:t>
            </a:r>
            <a:br/>
            <a:r>
              <a:rPr b="0" lang="en-US" sz="2400" spc="-1" strike="noStrike">
                <a:latin typeface="Nimbus Sans"/>
              </a:rPr>
              <a:t>Developer-written Test Suites</a:t>
            </a:r>
            <a:endParaRPr b="0" lang="en-US" sz="2400" spc="-1" strike="noStrike">
              <a:latin typeface="Nimbus Sans"/>
            </a:endParaRPr>
          </a:p>
        </p:txBody>
      </p:sp>
      <p:sp>
        <p:nvSpPr>
          <p:cNvPr id="81" name="TextShape 2"/>
          <p:cNvSpPr txBox="1"/>
          <p:nvPr/>
        </p:nvSpPr>
        <p:spPr>
          <a:xfrm>
            <a:off x="504000" y="1326600"/>
            <a:ext cx="4426920" cy="4068360"/>
          </a:xfrm>
          <a:prstGeom prst="rect">
            <a:avLst/>
          </a:prstGeom>
          <a:noFill/>
          <a:ln>
            <a:noFill/>
          </a:ln>
        </p:spPr>
        <p:txBody>
          <a:bodyPr lIns="0" rIns="0" tIns="0" bIns="0">
            <a:normAutofit fontScale="88000"/>
          </a:bodyPr>
          <a:p>
            <a:r>
              <a:rPr b="0" lang="en-US" sz="2400" spc="-1" strike="noStrike">
                <a:latin typeface="Nimbus Sans"/>
              </a:rPr>
              <a:t>Additional unit tests accompany V</a:t>
            </a:r>
            <a:r>
              <a:rPr b="0" lang="en-US" sz="2400" spc="-1" strike="noStrike" baseline="-33000">
                <a:latin typeface="Nimbus Sans"/>
              </a:rPr>
              <a:t>fix</a:t>
            </a:r>
            <a:r>
              <a:rPr b="0" lang="en-US" sz="2400" spc="-1" strike="noStrike">
                <a:latin typeface="Nimbus Sans"/>
              </a:rPr>
              <a:t> to cover cases exposing bug.</a:t>
            </a:r>
            <a:endParaRPr b="0" lang="en-US" sz="2400" spc="-1" strike="noStrike">
              <a:latin typeface="Nimbus Sans"/>
            </a:endParaRPr>
          </a:p>
          <a:p>
            <a:r>
              <a:rPr b="0" lang="en-US" sz="1800" spc="-1" strike="noStrike">
                <a:latin typeface="Nimbus Sans"/>
                <a:ea typeface="Noto Sans CJK SC"/>
              </a:rPr>
              <a:t>T</a:t>
            </a:r>
            <a:r>
              <a:rPr b="0" lang="en-US" sz="1800" spc="-1" strike="noStrike" baseline="-33000">
                <a:latin typeface="Nimbus Sans"/>
                <a:ea typeface="Noto Sans CJK SC"/>
              </a:rPr>
              <a:t>bug</a:t>
            </a:r>
            <a:r>
              <a:rPr b="0" lang="en-US" sz="1800" spc="-1" strike="noStrike">
                <a:latin typeface="Nimbus Sans"/>
                <a:ea typeface="Noto Sans CJK SC"/>
              </a:rPr>
              <a:t> – test suite for </a:t>
            </a:r>
            <a:r>
              <a:rPr b="0" lang="en-US" sz="1800" spc="-1" strike="noStrike">
                <a:latin typeface="Nimbus Sans"/>
              </a:rPr>
              <a:t>V</a:t>
            </a:r>
            <a:r>
              <a:rPr b="0" lang="en-US" sz="1800" spc="-1" strike="noStrike" baseline="-33000">
                <a:latin typeface="Nimbus Sans"/>
              </a:rPr>
              <a:t>bug</a:t>
            </a:r>
            <a:endParaRPr b="0" lang="en-US" sz="1800" spc="-1" strike="noStrike">
              <a:latin typeface="Nimbus Sans"/>
            </a:endParaRPr>
          </a:p>
          <a:p>
            <a:r>
              <a:rPr b="0" lang="en-US" sz="1800" spc="-1" strike="noStrike">
                <a:latin typeface="Nimbus Sans"/>
                <a:ea typeface="Noto Sans CJK SC"/>
              </a:rPr>
              <a:t>T</a:t>
            </a:r>
            <a:r>
              <a:rPr b="0" lang="en-US" sz="1800" spc="-1" strike="noStrike" baseline="-33000">
                <a:latin typeface="Nimbus Sans"/>
                <a:ea typeface="Noto Sans CJK SC"/>
              </a:rPr>
              <a:t>fix</a:t>
            </a:r>
            <a:r>
              <a:rPr b="0" lang="en-US" sz="1800" spc="-1" strike="noStrike">
                <a:latin typeface="Nimbus Sans"/>
                <a:ea typeface="Noto Sans CJK SC"/>
              </a:rPr>
              <a:t> – test suite for </a:t>
            </a:r>
            <a:r>
              <a:rPr b="0" lang="en-US" sz="1800" spc="-1" strike="noStrike">
                <a:latin typeface="Nimbus Sans"/>
              </a:rPr>
              <a:t>V</a:t>
            </a:r>
            <a:r>
              <a:rPr b="0" lang="en-US" sz="1800" spc="-1" strike="noStrike" baseline="-33000">
                <a:latin typeface="Nimbus Sans"/>
              </a:rPr>
              <a:t>fix</a:t>
            </a:r>
            <a:endParaRPr b="0" lang="en-US" sz="1800" spc="-1" strike="noStrike">
              <a:latin typeface="Nimbus Sans"/>
            </a:endParaRPr>
          </a:p>
          <a:p>
            <a:r>
              <a:rPr b="0" lang="en-US" sz="2400" spc="-1" strike="noStrike">
                <a:latin typeface="Nimbus Sans"/>
                <a:ea typeface="Noto Sans CJK SC"/>
              </a:rPr>
              <a:t>For each unit test t</a:t>
            </a:r>
            <a:r>
              <a:rPr b="0" lang="en-US" sz="2400" spc="-1" strike="noStrike" baseline="-33000">
                <a:latin typeface="Nimbus Sans"/>
                <a:ea typeface="Noto Sans CJK SC"/>
              </a:rPr>
              <a:t>i</a:t>
            </a:r>
            <a:r>
              <a:rPr b="0" lang="en-US" sz="2400" spc="-1" strike="noStrike">
                <a:latin typeface="Nimbus Sans"/>
                <a:ea typeface="Noto Sans CJK SC"/>
              </a:rPr>
              <a:t> in T</a:t>
            </a:r>
            <a:r>
              <a:rPr b="0" lang="en-US" sz="2400" spc="-1" strike="noStrike" baseline="-33000">
                <a:latin typeface="Nimbus Sans"/>
                <a:ea typeface="Noto Sans CJK SC"/>
              </a:rPr>
              <a:t>fix</a:t>
            </a:r>
            <a:r>
              <a:rPr b="0" lang="en-US" sz="2400" spc="-1" strike="noStrike">
                <a:latin typeface="Nimbus Sans"/>
                <a:ea typeface="Noto Sans CJK SC"/>
              </a:rPr>
              <a:t> that passes on V</a:t>
            </a:r>
            <a:r>
              <a:rPr b="0" lang="en-US" sz="2400" spc="-1" strike="noStrike" baseline="-33000">
                <a:latin typeface="Nimbus Sans"/>
                <a:ea typeface="Noto Sans CJK SC"/>
              </a:rPr>
              <a:t>fix</a:t>
            </a:r>
            <a:r>
              <a:rPr b="0" lang="en-US" sz="2400" spc="-1" strike="noStrike">
                <a:latin typeface="Nimbus Sans"/>
                <a:ea typeface="Noto Sans CJK SC"/>
              </a:rPr>
              <a:t> and fails on V</a:t>
            </a:r>
            <a:r>
              <a:rPr b="0" lang="en-US" sz="2400" spc="-1" strike="noStrike" baseline="-33000">
                <a:latin typeface="Nimbus Sans"/>
                <a:ea typeface="Noto Sans CJK SC"/>
              </a:rPr>
              <a:t>bug</a:t>
            </a:r>
            <a:r>
              <a:rPr b="0" lang="en-US" sz="2400" spc="-1" strike="noStrike">
                <a:latin typeface="Nimbus Sans"/>
                <a:ea typeface="Noto Sans CJK SC"/>
              </a:rPr>
              <a:t>, create two test suites T</a:t>
            </a:r>
            <a:r>
              <a:rPr b="0" lang="en-US" sz="2400" spc="-1" strike="noStrike" baseline="33000">
                <a:latin typeface="Nimbus Sans"/>
                <a:ea typeface="Noto Sans CJK SC"/>
              </a:rPr>
              <a:t>i</a:t>
            </a:r>
            <a:r>
              <a:rPr b="0" lang="en-US" sz="2400" spc="-1" strike="noStrike" baseline="-33000">
                <a:latin typeface="Nimbus Sans"/>
                <a:ea typeface="Noto Sans CJK SC"/>
              </a:rPr>
              <a:t>pass</a:t>
            </a:r>
            <a:r>
              <a:rPr b="0" lang="en-US" sz="2400" spc="-1" strike="noStrike">
                <a:latin typeface="Nimbus Sans"/>
                <a:ea typeface="Noto Sans CJK SC"/>
              </a:rPr>
              <a:t> </a:t>
            </a:r>
            <a:r>
              <a:rPr b="0" lang="en-US" sz="2400" spc="-1" strike="noStrike">
                <a:latin typeface="Nimbus Sans"/>
              </a:rPr>
              <a:t>T</a:t>
            </a:r>
            <a:r>
              <a:rPr b="0" lang="en-US" sz="2400" spc="-1" strike="noStrike" baseline="33000">
                <a:latin typeface="Nimbus Sans"/>
              </a:rPr>
              <a:t>i</a:t>
            </a:r>
            <a:r>
              <a:rPr b="0" lang="en-US" sz="2400" spc="-1" strike="noStrike" baseline="-33000">
                <a:latin typeface="Nimbus Sans"/>
              </a:rPr>
              <a:t>fail</a:t>
            </a:r>
            <a:r>
              <a:rPr b="0" lang="en-US" sz="2400" spc="-1" strike="noStrike">
                <a:latin typeface="Nimbus Sans"/>
              </a:rPr>
              <a:t> </a:t>
            </a:r>
            <a:endParaRPr b="0" lang="en-US" sz="2400" spc="-1" strike="noStrike">
              <a:latin typeface="Nimbus Sans"/>
            </a:endParaRPr>
          </a:p>
          <a:p>
            <a:r>
              <a:rPr b="0" lang="en-US" sz="2400" spc="-1" strike="noStrike">
                <a:latin typeface="Nimbus Sans"/>
                <a:ea typeface="Noto Sans CJK SC"/>
              </a:rPr>
              <a:t>480 &lt;</a:t>
            </a:r>
            <a:r>
              <a:rPr b="0" lang="en-US" sz="2400" spc="-1" strike="noStrike">
                <a:latin typeface="Nimbus Sans"/>
                <a:ea typeface="Noto Sans CJK SC"/>
              </a:rPr>
              <a:t>T</a:t>
            </a:r>
            <a:r>
              <a:rPr b="0" lang="en-US" sz="2400" spc="-1" strike="noStrike" baseline="-33000">
                <a:latin typeface="Nimbus Sans"/>
                <a:ea typeface="Noto Sans CJK SC"/>
              </a:rPr>
              <a:t>pass</a:t>
            </a:r>
            <a:r>
              <a:rPr b="0" lang="en-US" sz="2400" spc="-1" strike="noStrike">
                <a:latin typeface="Nimbus Sans"/>
                <a:ea typeface="Noto Sans CJK SC"/>
              </a:rPr>
              <a:t> , </a:t>
            </a:r>
            <a:r>
              <a:rPr b="0" lang="en-US" sz="2400" spc="-1" strike="noStrike">
                <a:latin typeface="Nimbus Sans"/>
              </a:rPr>
              <a:t>T</a:t>
            </a:r>
            <a:r>
              <a:rPr b="0" lang="en-US" sz="2400" spc="-1" strike="noStrike" baseline="-33000">
                <a:latin typeface="Nimbus Sans"/>
              </a:rPr>
              <a:t>fail </a:t>
            </a:r>
            <a:r>
              <a:rPr b="0" lang="en-US" sz="2400" spc="-1" strike="noStrike">
                <a:latin typeface="Nimbus Sans"/>
              </a:rPr>
              <a:t>&gt; pairs</a:t>
            </a:r>
            <a:endParaRPr b="0" lang="en-US" sz="2400" spc="-1" strike="noStrike">
              <a:latin typeface="Nimbus Sans"/>
            </a:endParaRPr>
          </a:p>
          <a:p>
            <a:r>
              <a:rPr b="0" lang="en-US" sz="1800" spc="-1" strike="noStrike">
                <a:latin typeface="Nimbus Sans"/>
              </a:rPr>
              <a:t>T</a:t>
            </a:r>
            <a:r>
              <a:rPr b="0" lang="en-US" sz="1800" spc="-1" strike="noStrike" baseline="-33000">
                <a:latin typeface="Nimbus Sans"/>
              </a:rPr>
              <a:t>pass</a:t>
            </a:r>
            <a:r>
              <a:rPr b="0" lang="en-US" sz="1800" spc="-1" strike="noStrike">
                <a:latin typeface="Nimbus Sans"/>
              </a:rPr>
              <a:t> passes V</a:t>
            </a:r>
            <a:r>
              <a:rPr b="0" lang="en-US" sz="1800" spc="-1" strike="noStrike" baseline="-33000">
                <a:latin typeface="Nimbus Sans"/>
              </a:rPr>
              <a:t>1</a:t>
            </a:r>
            <a:r>
              <a:rPr b="0" lang="en-US" sz="1800" spc="-1" strike="noStrike">
                <a:latin typeface="Nimbus Sans"/>
              </a:rPr>
              <a:t> and V</a:t>
            </a:r>
            <a:r>
              <a:rPr b="0" lang="en-US" sz="1800" spc="-1" strike="noStrike" baseline="-33000">
                <a:latin typeface="Nimbus Sans"/>
              </a:rPr>
              <a:t>2</a:t>
            </a:r>
            <a:endParaRPr b="0" lang="en-US" sz="1800" spc="-1" strike="noStrike">
              <a:latin typeface="Nimbus Sans"/>
            </a:endParaRPr>
          </a:p>
          <a:p>
            <a:r>
              <a:rPr b="0" lang="en-US" sz="1800" spc="-1" strike="noStrike">
                <a:latin typeface="Nimbus Sans"/>
              </a:rPr>
              <a:t>T</a:t>
            </a:r>
            <a:r>
              <a:rPr b="0" lang="en-US" sz="1800" spc="-1" strike="noStrike" baseline="-33000">
                <a:latin typeface="Nimbus Sans"/>
              </a:rPr>
              <a:t>fail</a:t>
            </a:r>
            <a:r>
              <a:rPr b="0" lang="en-US" sz="1800" spc="-1" strike="noStrike">
                <a:latin typeface="Nimbus Sans"/>
              </a:rPr>
              <a:t> fails on V</a:t>
            </a:r>
            <a:r>
              <a:rPr b="0" lang="en-US" sz="1800" spc="-1" strike="noStrike" baseline="-33000">
                <a:latin typeface="Nimbus Sans"/>
              </a:rPr>
              <a:t>1</a:t>
            </a:r>
            <a:r>
              <a:rPr b="0" lang="en-US" sz="1800" spc="-1" strike="noStrike">
                <a:latin typeface="Nimbus Sans"/>
              </a:rPr>
              <a:t> and passes on V</a:t>
            </a:r>
            <a:r>
              <a:rPr b="0" lang="en-US" sz="1800" spc="-1" strike="noStrike" baseline="-33000">
                <a:latin typeface="Nimbus Sans"/>
              </a:rPr>
              <a:t>2</a:t>
            </a:r>
            <a:endParaRPr b="0" lang="en-US" sz="1800" spc="-1" strike="noStrike">
              <a:latin typeface="Nimbus Sans"/>
            </a:endParaRPr>
          </a:p>
        </p:txBody>
      </p:sp>
      <p:pic>
        <p:nvPicPr>
          <p:cNvPr id="82" name="" descr=""/>
          <p:cNvPicPr/>
          <p:nvPr/>
        </p:nvPicPr>
        <p:blipFill>
          <a:blip r:embed="rId1"/>
          <a:stretch/>
        </p:blipFill>
        <p:spPr>
          <a:xfrm>
            <a:off x="5029200" y="1172520"/>
            <a:ext cx="4861440" cy="413100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3200" spc="-1" strike="noStrike">
                <a:latin typeface="Nimbus Sans"/>
              </a:rPr>
              <a:t>Methodology: Obtain Tests</a:t>
            </a:r>
            <a:br/>
            <a:r>
              <a:rPr b="0" lang="en-US" sz="2400" spc="-1" strike="noStrike">
                <a:latin typeface="Nimbus Sans"/>
              </a:rPr>
              <a:t>Auto-generated Test Suites</a:t>
            </a:r>
            <a:endParaRPr b="0" lang="en-US" sz="2400" spc="-1" strike="noStrike">
              <a:latin typeface="Nimbus Sans"/>
            </a:endParaRPr>
          </a:p>
        </p:txBody>
      </p:sp>
      <p:sp>
        <p:nvSpPr>
          <p:cNvPr id="84" name="TextShape 2"/>
          <p:cNvSpPr txBox="1"/>
          <p:nvPr/>
        </p:nvSpPr>
        <p:spPr>
          <a:xfrm>
            <a:off x="504000" y="1326600"/>
            <a:ext cx="4426920" cy="3288240"/>
          </a:xfrm>
          <a:prstGeom prst="rect">
            <a:avLst/>
          </a:prstGeom>
          <a:noFill/>
          <a:ln>
            <a:noFill/>
          </a:ln>
        </p:spPr>
        <p:txBody>
          <a:bodyPr lIns="0" rIns="0" tIns="0" bIns="0">
            <a:normAutofit fontScale="94000"/>
          </a:bodyPr>
          <a:p>
            <a:r>
              <a:rPr b="0" lang="en-US" sz="2400" spc="-1" strike="noStrike">
                <a:latin typeface="Nimbus Sans"/>
              </a:rPr>
              <a:t>Tools: EvoSuite, Randoop, JCrasher</a:t>
            </a:r>
            <a:endParaRPr b="0" lang="en-US" sz="2400" spc="-1" strike="noStrike">
              <a:latin typeface="Nimbus Sans"/>
            </a:endParaRPr>
          </a:p>
          <a:p>
            <a:r>
              <a:rPr b="0" lang="en-US" sz="2400" spc="-1" strike="noStrike">
                <a:latin typeface="Nimbus Sans"/>
                <a:ea typeface="Noto Sans CJK SC"/>
              </a:rPr>
              <a:t>Create a test suite for each </a:t>
            </a:r>
            <a:r>
              <a:rPr b="0" lang="en-US" sz="2400" spc="-1" strike="noStrike">
                <a:latin typeface="Nimbus Sans"/>
                <a:ea typeface="Noto Sans CJK SC"/>
              </a:rPr>
              <a:t>V</a:t>
            </a:r>
            <a:r>
              <a:rPr b="0" lang="en-US" sz="2400" spc="-1" strike="noStrike" baseline="-33000">
                <a:latin typeface="Nimbus Sans"/>
                <a:ea typeface="Noto Sans CJK SC"/>
              </a:rPr>
              <a:t>2</a:t>
            </a:r>
            <a:r>
              <a:rPr b="0" lang="en-US" sz="2400" spc="-1" strike="noStrike">
                <a:latin typeface="Nimbus Sans"/>
                <a:ea typeface="Noto Sans CJK SC"/>
              </a:rPr>
              <a:t> in  </a:t>
            </a:r>
            <a:r>
              <a:rPr b="0" lang="en-US" sz="2400" spc="-1" strike="noStrike">
                <a:latin typeface="Nimbus Sans"/>
                <a:ea typeface="Noto Sans CJK SC"/>
              </a:rPr>
              <a:t>&lt; V</a:t>
            </a:r>
            <a:r>
              <a:rPr b="0" lang="en-US" sz="2400" spc="-1" strike="noStrike" baseline="-33000">
                <a:latin typeface="Nimbus Sans"/>
                <a:ea typeface="Noto Sans CJK SC"/>
              </a:rPr>
              <a:t>1</a:t>
            </a:r>
            <a:r>
              <a:rPr b="0" lang="en-US" sz="2400" spc="-1" strike="noStrike">
                <a:latin typeface="Nimbus Sans"/>
                <a:ea typeface="Noto Sans CJK SC"/>
              </a:rPr>
              <a:t> , V</a:t>
            </a:r>
            <a:r>
              <a:rPr b="0" lang="en-US" sz="2400" spc="-1" strike="noStrike" baseline="-33000">
                <a:latin typeface="Nimbus Sans"/>
                <a:ea typeface="Noto Sans CJK SC"/>
              </a:rPr>
              <a:t>2</a:t>
            </a:r>
            <a:r>
              <a:rPr b="0" lang="en-US" sz="2400" spc="-1" strike="noStrike">
                <a:latin typeface="Nimbus Sans"/>
                <a:ea typeface="Noto Sans CJK SC"/>
              </a:rPr>
              <a:t> &gt; pair (must pass V</a:t>
            </a:r>
            <a:r>
              <a:rPr b="0" lang="en-US" sz="2400" spc="-1" strike="noStrike" baseline="-33000">
                <a:latin typeface="Nimbus Sans"/>
                <a:ea typeface="Noto Sans CJK SC"/>
              </a:rPr>
              <a:t>2</a:t>
            </a:r>
            <a:r>
              <a:rPr b="0" lang="en-US" sz="2400" spc="-1" strike="noStrike">
                <a:latin typeface="Nimbus Sans"/>
              </a:rPr>
              <a:t>).</a:t>
            </a:r>
            <a:endParaRPr b="0" lang="en-US" sz="2400" spc="-1" strike="noStrike">
              <a:latin typeface="Nimbus Sans"/>
            </a:endParaRPr>
          </a:p>
          <a:p>
            <a:r>
              <a:rPr b="0" lang="en-US" sz="2400" spc="-1" strike="noStrike">
                <a:latin typeface="Nimbus Sans"/>
                <a:ea typeface="Nimbus Sans"/>
              </a:rPr>
              <a:t>For each generated test suite denote</a:t>
            </a:r>
            <a:endParaRPr b="0" lang="en-US" sz="2400" spc="-1" strike="noStrike">
              <a:latin typeface="Nimbus Sans"/>
            </a:endParaRPr>
          </a:p>
          <a:p>
            <a:pPr marL="432000" indent="-324000">
              <a:spcBef>
                <a:spcPts val="1417"/>
              </a:spcBef>
              <a:buClr>
                <a:srgbClr val="000000"/>
              </a:buClr>
              <a:buSzPct val="45000"/>
              <a:buFont typeface="Wingdings" charset="2"/>
              <a:buChar char=""/>
            </a:pPr>
            <a:r>
              <a:rPr b="0" lang="en-US" sz="2400" spc="-1" strike="noStrike">
                <a:latin typeface="Nimbus Sans"/>
                <a:ea typeface="Nimbus Sans"/>
              </a:rPr>
              <a:t>T</a:t>
            </a:r>
            <a:r>
              <a:rPr b="0" lang="en-US" sz="2400" spc="-1" strike="noStrike" baseline="-33000">
                <a:latin typeface="Nimbus Sans"/>
                <a:ea typeface="Nimbus Sans"/>
              </a:rPr>
              <a:t>pass</a:t>
            </a:r>
            <a:r>
              <a:rPr b="0" lang="en-US" sz="2400" spc="-1" strike="noStrike">
                <a:latin typeface="Nimbus Sans"/>
                <a:ea typeface="Nimbus Sans"/>
              </a:rPr>
              <a:t> if passes on V</a:t>
            </a:r>
            <a:r>
              <a:rPr b="0" lang="en-US" sz="2400" spc="-1" strike="noStrike" baseline="-33000">
                <a:latin typeface="Nimbus Sans"/>
                <a:ea typeface="Nimbus Sans"/>
              </a:rPr>
              <a:t>1</a:t>
            </a:r>
            <a:endParaRPr b="0" lang="en-US" sz="2400" spc="-1" strike="noStrike">
              <a:latin typeface="Nimbus Sans"/>
            </a:endParaRPr>
          </a:p>
          <a:p>
            <a:pPr marL="432000" indent="-324000">
              <a:spcBef>
                <a:spcPts val="1417"/>
              </a:spcBef>
              <a:buClr>
                <a:srgbClr val="000000"/>
              </a:buClr>
              <a:buSzPct val="45000"/>
              <a:buFont typeface="Wingdings" charset="2"/>
              <a:buChar char=""/>
            </a:pPr>
            <a:r>
              <a:rPr b="0" lang="en-US" sz="2400" spc="-1" strike="noStrike">
                <a:latin typeface="Nimbus Sans"/>
                <a:ea typeface="Nimbus Sans"/>
              </a:rPr>
              <a:t>T</a:t>
            </a:r>
            <a:r>
              <a:rPr b="0" lang="en-US" sz="2400" spc="-1" strike="noStrike" baseline="-33000">
                <a:latin typeface="Nimbus Sans"/>
                <a:ea typeface="Nimbus Sans"/>
              </a:rPr>
              <a:t>fail</a:t>
            </a:r>
            <a:r>
              <a:rPr b="0" lang="en-US" sz="2400" spc="-1" strike="noStrike">
                <a:latin typeface="Nimbus Sans"/>
                <a:ea typeface="Nimbus Sans"/>
              </a:rPr>
              <a:t> if fails on V</a:t>
            </a:r>
            <a:r>
              <a:rPr b="0" lang="en-US" sz="2400" spc="-1" strike="noStrike" baseline="-33000">
                <a:latin typeface="Nimbus Sans"/>
                <a:ea typeface="Nimbus Sans"/>
              </a:rPr>
              <a:t>1</a:t>
            </a:r>
            <a:endParaRPr b="0" lang="en-US" sz="2400" spc="-1" strike="noStrike">
              <a:latin typeface="Nimbus Sans"/>
            </a:endParaRPr>
          </a:p>
        </p:txBody>
      </p:sp>
      <p:pic>
        <p:nvPicPr>
          <p:cNvPr id="85" name="" descr=""/>
          <p:cNvPicPr/>
          <p:nvPr/>
        </p:nvPicPr>
        <p:blipFill>
          <a:blip r:embed="rId1"/>
          <a:stretch/>
        </p:blipFill>
        <p:spPr>
          <a:xfrm>
            <a:off x="5120640" y="1164240"/>
            <a:ext cx="4917600" cy="395640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6" name="" descr=""/>
          <p:cNvPicPr/>
          <p:nvPr/>
        </p:nvPicPr>
        <p:blipFill>
          <a:blip r:embed="rId1"/>
          <a:stretch/>
        </p:blipFill>
        <p:spPr>
          <a:xfrm>
            <a:off x="914400" y="23400"/>
            <a:ext cx="7481880" cy="555444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3200" spc="-1" strike="noStrike">
                <a:latin typeface="Nimbus Sans"/>
              </a:rPr>
              <a:t>Methodology: Mutation Analysis</a:t>
            </a:r>
            <a:endParaRPr b="0" lang="en-US" sz="3200" spc="-1" strike="noStrike">
              <a:latin typeface="Nimbus Sans"/>
            </a:endParaRPr>
          </a:p>
        </p:txBody>
      </p:sp>
      <p:sp>
        <p:nvSpPr>
          <p:cNvPr id="88" name="TextShape 2"/>
          <p:cNvSpPr txBox="1"/>
          <p:nvPr/>
        </p:nvSpPr>
        <p:spPr>
          <a:xfrm>
            <a:off x="504000" y="1326600"/>
            <a:ext cx="4426920" cy="3702600"/>
          </a:xfrm>
          <a:prstGeom prst="rect">
            <a:avLst/>
          </a:prstGeom>
          <a:noFill/>
          <a:ln>
            <a:noFill/>
          </a:ln>
        </p:spPr>
        <p:txBody>
          <a:bodyPr lIns="0" rIns="0" tIns="0" bIns="0">
            <a:normAutofit/>
          </a:bodyPr>
          <a:p>
            <a:r>
              <a:rPr b="0" lang="en-US" sz="2400" spc="-1" strike="noStrike">
                <a:latin typeface="Nimbus Sans"/>
              </a:rPr>
              <a:t>Tool: MAJOR mutation framework.</a:t>
            </a:r>
            <a:endParaRPr b="0" lang="en-US" sz="2400" spc="-1" strike="noStrike">
              <a:latin typeface="Nimbus Sans"/>
            </a:endParaRPr>
          </a:p>
          <a:p>
            <a:r>
              <a:rPr b="0" lang="en-US" sz="2400" spc="-1" strike="noStrike">
                <a:latin typeface="Nimbus Sans"/>
              </a:rPr>
              <a:t>For each isolated bug, mutate the class containing the bugfix in version V</a:t>
            </a:r>
            <a:r>
              <a:rPr b="0" lang="en-US" sz="2400" spc="-1" strike="noStrike" baseline="-33000">
                <a:latin typeface="Nimbus Sans"/>
              </a:rPr>
              <a:t>2</a:t>
            </a:r>
            <a:r>
              <a:rPr b="0" lang="en-US" sz="2400" spc="-1" strike="noStrike">
                <a:latin typeface="Nimbus Sans"/>
              </a:rPr>
              <a:t> </a:t>
            </a:r>
            <a:endParaRPr b="0" lang="en-US" sz="2400" spc="-1" strike="noStrike">
              <a:latin typeface="Nimbus Sans"/>
            </a:endParaRPr>
          </a:p>
          <a:p>
            <a:r>
              <a:rPr b="0" lang="en-US" sz="2400" spc="-1" strike="noStrike">
                <a:latin typeface="Nimbus Sans"/>
                <a:ea typeface="Noto Sans CJK SC"/>
              </a:rPr>
              <a:t>Run </a:t>
            </a:r>
            <a:r>
              <a:rPr b="0" i="1" lang="en-US" sz="2400" spc="-1" strike="noStrike">
                <a:latin typeface="Nimbus Sans"/>
                <a:ea typeface="Noto Sans CJK SC"/>
              </a:rPr>
              <a:t>Developer-written Test Suite</a:t>
            </a:r>
            <a:r>
              <a:rPr b="0" lang="en-US" sz="2400" spc="-1" strike="noStrike">
                <a:latin typeface="Nimbus Sans"/>
                <a:ea typeface="Noto Sans CJK SC"/>
              </a:rPr>
              <a:t> and </a:t>
            </a:r>
            <a:r>
              <a:rPr b="0" i="1" lang="en-US" sz="2400" spc="-1" strike="noStrike">
                <a:latin typeface="Nimbus Sans"/>
              </a:rPr>
              <a:t>Auto-generated Test Suite</a:t>
            </a:r>
            <a:r>
              <a:rPr b="0" lang="en-US" sz="2400" spc="-1" strike="noStrike">
                <a:latin typeface="Nimbus Sans"/>
              </a:rPr>
              <a:t> on mutants</a:t>
            </a:r>
            <a:endParaRPr b="0" lang="en-US" sz="2400" spc="-1" strike="noStrike">
              <a:latin typeface="Nimbus Sans"/>
            </a:endParaRPr>
          </a:p>
          <a:p>
            <a:r>
              <a:rPr b="0" lang="en-US" sz="2400" spc="-1" strike="noStrike">
                <a:latin typeface="Nimbus Sans"/>
              </a:rPr>
              <a:t>Obtain </a:t>
            </a:r>
            <a:r>
              <a:rPr b="0" i="1" lang="en-US" sz="2400" spc="-1" strike="noStrike">
                <a:latin typeface="Nimbus Sans"/>
              </a:rPr>
              <a:t>mutation score</a:t>
            </a:r>
            <a:r>
              <a:rPr b="0" lang="en-US" sz="2400" spc="-1" strike="noStrike">
                <a:latin typeface="Nimbus Sans"/>
              </a:rPr>
              <a:t> from each test suite.</a:t>
            </a:r>
            <a:endParaRPr b="0" lang="en-US" sz="2400" spc="-1" strike="noStrike">
              <a:latin typeface="Nimbus Sans"/>
            </a:endParaRPr>
          </a:p>
        </p:txBody>
      </p:sp>
      <p:pic>
        <p:nvPicPr>
          <p:cNvPr id="89" name="" descr=""/>
          <p:cNvPicPr/>
          <p:nvPr/>
        </p:nvPicPr>
        <p:blipFill>
          <a:blip r:embed="rId1"/>
          <a:stretch/>
        </p:blipFill>
        <p:spPr>
          <a:xfrm>
            <a:off x="5152320" y="2099160"/>
            <a:ext cx="4655520" cy="183276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3200" spc="-1" strike="noStrike">
                <a:latin typeface="Nimbus Sans"/>
              </a:rPr>
              <a:t>Methodology: MAJOR mutation framework</a:t>
            </a:r>
            <a:endParaRPr b="0" lang="en-US" sz="3200" spc="-1" strike="noStrike">
              <a:latin typeface="Nimbus Sans"/>
            </a:endParaRPr>
          </a:p>
        </p:txBody>
      </p:sp>
      <p:sp>
        <p:nvSpPr>
          <p:cNvPr id="91" name="TextShape 2"/>
          <p:cNvSpPr txBox="1"/>
          <p:nvPr/>
        </p:nvSpPr>
        <p:spPr>
          <a:xfrm>
            <a:off x="504000" y="1326600"/>
            <a:ext cx="4426920" cy="1599480"/>
          </a:xfrm>
          <a:prstGeom prst="rect">
            <a:avLst/>
          </a:prstGeom>
          <a:noFill/>
          <a:ln>
            <a:noFill/>
          </a:ln>
        </p:spPr>
        <p:txBody>
          <a:bodyPr lIns="0" rIns="0" tIns="0" bIns="0">
            <a:normAutofit/>
          </a:bodyPr>
          <a:p>
            <a:r>
              <a:rPr b="0" lang="en-US" sz="1800" spc="-1" strike="noStrike">
                <a:latin typeface="Nimbus Sans"/>
              </a:rPr>
              <a:t>Mutation operations: replace constants, replace operators, modify branch conditions, delete statements.</a:t>
            </a:r>
            <a:endParaRPr b="0" lang="en-US" sz="1800" spc="-1" strike="noStrike">
              <a:latin typeface="Nimbus Sans"/>
            </a:endParaRPr>
          </a:p>
        </p:txBody>
      </p:sp>
      <p:pic>
        <p:nvPicPr>
          <p:cNvPr id="92" name="" descr=""/>
          <p:cNvPicPr/>
          <p:nvPr/>
        </p:nvPicPr>
        <p:blipFill>
          <a:blip r:embed="rId1"/>
          <a:stretch/>
        </p:blipFill>
        <p:spPr>
          <a:xfrm>
            <a:off x="4954320" y="1097280"/>
            <a:ext cx="4829760" cy="3752280"/>
          </a:xfrm>
          <a:prstGeom prst="rect">
            <a:avLst/>
          </a:prstGeom>
          <a:ln>
            <a:noFill/>
          </a:ln>
        </p:spPr>
      </p:pic>
      <p:pic>
        <p:nvPicPr>
          <p:cNvPr id="93" name="" descr=""/>
          <p:cNvPicPr/>
          <p:nvPr/>
        </p:nvPicPr>
        <p:blipFill>
          <a:blip r:embed="rId2"/>
          <a:stretch/>
        </p:blipFill>
        <p:spPr>
          <a:xfrm>
            <a:off x="731520" y="2103120"/>
            <a:ext cx="3474720" cy="2840400"/>
          </a:xfrm>
          <a:prstGeom prst="rect">
            <a:avLst/>
          </a:prstGeom>
          <a:ln>
            <a:noFill/>
          </a:ln>
        </p:spPr>
      </p:pic>
      <p:sp>
        <p:nvSpPr>
          <p:cNvPr id="94" name="TextShape 3"/>
          <p:cNvSpPr txBox="1"/>
          <p:nvPr/>
        </p:nvSpPr>
        <p:spPr>
          <a:xfrm>
            <a:off x="548640" y="5030280"/>
            <a:ext cx="8869680" cy="547560"/>
          </a:xfrm>
          <a:prstGeom prst="rect">
            <a:avLst/>
          </a:prstGeom>
          <a:noFill/>
          <a:ln>
            <a:noFill/>
          </a:ln>
        </p:spPr>
        <p:txBody>
          <a:bodyPr lIns="90000" rIns="90000" tIns="45000" bIns="45000">
            <a:spAutoFit/>
          </a:bodyPr>
          <a:p>
            <a:r>
              <a:rPr b="0" lang="en-US" sz="1200" spc="-1" strike="noStrike">
                <a:latin typeface="Nimbus Sans"/>
              </a:rPr>
              <a:t>René Just. 2014. The major mutation framework: efficient and scalable mutation analysis for Java. In Proceedings of the 2014 International Symposium on Software Testing and Analysis (ISSTA 2014). ACM, New York, NY, USA, 433-436. DOI: https://doi.org/10.1145/2610384.2628053</a:t>
            </a:r>
            <a:endParaRPr b="0" lang="en-US" sz="1200" spc="-1" strike="noStrike">
              <a:latin typeface="Nimbus Sans"/>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504000" y="190800"/>
            <a:ext cx="9071640" cy="1017360"/>
          </a:xfrm>
          <a:prstGeom prst="rect">
            <a:avLst/>
          </a:prstGeom>
          <a:noFill/>
          <a:ln>
            <a:noFill/>
          </a:ln>
        </p:spPr>
        <p:txBody>
          <a:bodyPr lIns="0" rIns="0" tIns="0" bIns="0" anchor="ctr">
            <a:spAutoFit/>
          </a:bodyPr>
          <a:p>
            <a:pPr algn="ctr"/>
            <a:r>
              <a:rPr b="0" lang="en-US" sz="3200" spc="-1" strike="noStrike">
                <a:latin typeface="Nimbus Sans"/>
                <a:ea typeface="Noto Sans CJK SC"/>
              </a:rPr>
              <a:t>Results</a:t>
            </a:r>
            <a:br/>
            <a:r>
              <a:rPr b="0" lang="en-US" sz="2400" spc="-1" strike="noStrike">
                <a:latin typeface="Nimbus Sans"/>
                <a:ea typeface="Noto Sans CJK SC"/>
              </a:rPr>
              <a:t>Aside: statement coverage</a:t>
            </a:r>
            <a:endParaRPr b="0" lang="en-US" sz="2400" spc="-1" strike="noStrike">
              <a:latin typeface="Nimbus Sans"/>
            </a:endParaRPr>
          </a:p>
        </p:txBody>
      </p:sp>
      <p:sp>
        <p:nvSpPr>
          <p:cNvPr id="96" name="TextShape 2"/>
          <p:cNvSpPr txBox="1"/>
          <p:nvPr/>
        </p:nvSpPr>
        <p:spPr>
          <a:xfrm>
            <a:off x="504000" y="1326600"/>
            <a:ext cx="9071640" cy="3288240"/>
          </a:xfrm>
          <a:prstGeom prst="rect">
            <a:avLst/>
          </a:prstGeom>
          <a:noFill/>
          <a:ln>
            <a:noFill/>
          </a:ln>
        </p:spPr>
        <p:txBody>
          <a:bodyPr lIns="0" rIns="0" tIns="0" bIns="0">
            <a:normAutofit/>
          </a:bodyPr>
          <a:p>
            <a:r>
              <a:rPr b="0" lang="en-US" sz="2400" spc="-1" strike="noStrike">
                <a:latin typeface="Nimbus Sans"/>
                <a:ea typeface="Noto Sans CJK SC"/>
              </a:rPr>
              <a:t>T</a:t>
            </a:r>
            <a:r>
              <a:rPr b="0" lang="en-US" sz="2400" spc="-1" strike="noStrike" baseline="-33000">
                <a:latin typeface="Nimbus Sans"/>
                <a:ea typeface="Noto Sans CJK SC"/>
              </a:rPr>
              <a:t>x</a:t>
            </a:r>
            <a:r>
              <a:rPr b="0" lang="en-US" sz="2400" spc="-1" strike="noStrike">
                <a:latin typeface="Nimbus Sans"/>
                <a:ea typeface="Noto Sans CJK SC"/>
              </a:rPr>
              <a:t> covers more code than T</a:t>
            </a:r>
            <a:r>
              <a:rPr b="0" lang="en-US" sz="2400" spc="-1" strike="noStrike" baseline="-33000">
                <a:latin typeface="Nimbus Sans"/>
                <a:ea typeface="Noto Sans CJK SC"/>
              </a:rPr>
              <a:t>y</a:t>
            </a:r>
            <a:endParaRPr b="0" lang="en-US" sz="2400" spc="-1" strike="noStrike">
              <a:latin typeface="Nimbus Sans"/>
            </a:endParaRPr>
          </a:p>
          <a:p>
            <a:r>
              <a:rPr b="0" lang="en-US" sz="2400" spc="-1" strike="noStrike">
                <a:latin typeface="Nimbus Sans"/>
                <a:ea typeface="Noto Sans CJK SC"/>
              </a:rPr>
              <a:t>➡ </a:t>
            </a:r>
            <a:r>
              <a:rPr b="0" lang="en-US" sz="2400" spc="-1" strike="noStrike">
                <a:latin typeface="Nimbus Sans"/>
                <a:ea typeface="Noto Sans CJK SC"/>
              </a:rPr>
              <a:t>T</a:t>
            </a:r>
            <a:r>
              <a:rPr b="0" lang="en-US" sz="2400" spc="-1" strike="noStrike" baseline="-33000">
                <a:latin typeface="Nimbus Sans"/>
                <a:ea typeface="Noto Sans CJK SC"/>
              </a:rPr>
              <a:t>x</a:t>
            </a:r>
            <a:r>
              <a:rPr b="0" lang="en-US" sz="2400" spc="-1" strike="noStrike">
                <a:latin typeface="Nimbus Sans"/>
                <a:ea typeface="Noto Sans CJK SC"/>
              </a:rPr>
              <a:t> has higher mutation score than T</a:t>
            </a:r>
            <a:r>
              <a:rPr b="0" lang="en-US" sz="2400" spc="-1" strike="noStrike" baseline="-33000">
                <a:latin typeface="Nimbus Sans"/>
                <a:ea typeface="Noto Sans CJK SC"/>
              </a:rPr>
              <a:t>y</a:t>
            </a:r>
            <a:endParaRPr b="0" lang="en-US" sz="2400" spc="-1" strike="noStrike">
              <a:latin typeface="Nimbus Sans"/>
            </a:endParaRPr>
          </a:p>
          <a:p>
            <a:endParaRPr b="0" lang="en-US" sz="2400" spc="-1" strike="noStrike">
              <a:latin typeface="Nimbus Sans"/>
            </a:endParaRPr>
          </a:p>
          <a:p>
            <a:r>
              <a:rPr b="0" lang="en-US" sz="2400" spc="-1" strike="noStrike">
                <a:latin typeface="Nimbus Sans"/>
                <a:ea typeface="Noto Sans CJK SC"/>
              </a:rPr>
              <a:t>Two measurements: </a:t>
            </a:r>
            <a:endParaRPr b="0" lang="en-US" sz="2400" spc="-1" strike="noStrike">
              <a:latin typeface="Nimbus Sans"/>
            </a:endParaRPr>
          </a:p>
          <a:p>
            <a:pPr marL="432000" indent="-324000">
              <a:spcBef>
                <a:spcPts val="1417"/>
              </a:spcBef>
              <a:buClr>
                <a:srgbClr val="000000"/>
              </a:buClr>
              <a:buSzPct val="45000"/>
              <a:buFont typeface="Wingdings" charset="2"/>
              <a:buChar char=""/>
            </a:pPr>
            <a:r>
              <a:rPr b="0" lang="en-US" sz="2400" spc="-1" strike="noStrike">
                <a:latin typeface="Nimbus Sans"/>
                <a:ea typeface="Noto Sans CJK SC"/>
              </a:rPr>
              <a:t>ignore code coverage</a:t>
            </a:r>
            <a:endParaRPr b="0" lang="en-US" sz="2400" spc="-1" strike="noStrike">
              <a:latin typeface="Nimbus Sans"/>
            </a:endParaRPr>
          </a:p>
          <a:p>
            <a:pPr marL="432000" indent="-324000">
              <a:spcBef>
                <a:spcPts val="1417"/>
              </a:spcBef>
              <a:buClr>
                <a:srgbClr val="000000"/>
              </a:buClr>
              <a:buSzPct val="45000"/>
              <a:buFont typeface="Wingdings" charset="2"/>
              <a:buChar char=""/>
            </a:pPr>
            <a:r>
              <a:rPr b="0" lang="en-US" sz="2400" spc="-1" strike="noStrike">
                <a:latin typeface="Nimbus Sans"/>
                <a:ea typeface="Noto Sans CJK SC"/>
              </a:rPr>
              <a:t>control for code coverage</a:t>
            </a:r>
            <a:endParaRPr b="0" lang="en-US" sz="2400" spc="-1" strike="noStrike">
              <a:latin typeface="Nimbus Sans"/>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504000" y="190800"/>
            <a:ext cx="9071640" cy="1017360"/>
          </a:xfrm>
          <a:prstGeom prst="rect">
            <a:avLst/>
          </a:prstGeom>
          <a:noFill/>
          <a:ln>
            <a:noFill/>
          </a:ln>
        </p:spPr>
        <p:txBody>
          <a:bodyPr lIns="0" rIns="0" tIns="0" bIns="0" anchor="ctr">
            <a:spAutoFit/>
          </a:bodyPr>
          <a:p>
            <a:pPr algn="ctr"/>
            <a:r>
              <a:rPr b="0" lang="en-US" sz="3200" spc="-1" strike="noStrike">
                <a:latin typeface="Nimbus Sans"/>
                <a:ea typeface="Noto Sans CJK SC"/>
              </a:rPr>
              <a:t>Results</a:t>
            </a:r>
            <a:br/>
            <a:r>
              <a:rPr b="0" lang="en-US" sz="2400" spc="-1" strike="noStrike">
                <a:latin typeface="Nimbus Sans"/>
              </a:rPr>
              <a:t>RQ1) Are real faults coupled to mutants generated by commonly used mutation operators?</a:t>
            </a:r>
            <a:endParaRPr b="0" lang="en-US" sz="2400" spc="-1" strike="noStrike">
              <a:latin typeface="Nimbus Sans"/>
            </a:endParaRPr>
          </a:p>
        </p:txBody>
      </p:sp>
      <p:sp>
        <p:nvSpPr>
          <p:cNvPr id="98" name="TextShape 2"/>
          <p:cNvSpPr txBox="1"/>
          <p:nvPr/>
        </p:nvSpPr>
        <p:spPr>
          <a:xfrm>
            <a:off x="504000" y="1326600"/>
            <a:ext cx="9071640" cy="3611160"/>
          </a:xfrm>
          <a:prstGeom prst="rect">
            <a:avLst/>
          </a:prstGeom>
          <a:noFill/>
          <a:ln>
            <a:noFill/>
          </a:ln>
        </p:spPr>
        <p:txBody>
          <a:bodyPr lIns="0" rIns="0" tIns="0" bIns="0">
            <a:normAutofit/>
          </a:bodyPr>
          <a:p>
            <a:endParaRPr b="0" lang="en-US" sz="3200" spc="-1" strike="noStrike">
              <a:latin typeface="Nimbus Sans"/>
            </a:endParaRPr>
          </a:p>
          <a:p>
            <a:r>
              <a:rPr b="0" lang="en-US" sz="2400" spc="-1" strike="noStrike">
                <a:latin typeface="Nimbus Sans"/>
                <a:ea typeface="Noto Sans CJK SC"/>
              </a:rPr>
              <a:t>Recall: </a:t>
            </a:r>
            <a:r>
              <a:rPr b="0" lang="en-US" sz="2400" spc="-1" strike="noStrike">
                <a:latin typeface="Nimbus Sans"/>
                <a:ea typeface="Noto Sans CJK SC"/>
              </a:rPr>
              <a:t>For each unit test t in T</a:t>
            </a:r>
            <a:r>
              <a:rPr b="0" lang="en-US" sz="2400" spc="-1" strike="noStrike" baseline="-33000">
                <a:latin typeface="Nimbus Sans"/>
                <a:ea typeface="Noto Sans CJK SC"/>
              </a:rPr>
              <a:t>fix</a:t>
            </a:r>
            <a:r>
              <a:rPr b="0" lang="en-US" sz="2400" spc="-1" strike="noStrike">
                <a:latin typeface="Nimbus Sans"/>
                <a:ea typeface="Noto Sans CJK SC"/>
              </a:rPr>
              <a:t> that passes on V</a:t>
            </a:r>
            <a:r>
              <a:rPr b="0" lang="en-US" sz="2400" spc="-1" strike="noStrike" baseline="-33000">
                <a:latin typeface="Nimbus Sans"/>
                <a:ea typeface="Noto Sans CJK SC"/>
              </a:rPr>
              <a:t>fix</a:t>
            </a:r>
            <a:r>
              <a:rPr b="0" lang="en-US" sz="2400" spc="-1" strike="noStrike">
                <a:latin typeface="Nimbus Sans"/>
                <a:ea typeface="Noto Sans CJK SC"/>
              </a:rPr>
              <a:t> and fails on V</a:t>
            </a:r>
            <a:r>
              <a:rPr b="0" lang="en-US" sz="2400" spc="-1" strike="noStrike" baseline="-33000">
                <a:latin typeface="Nimbus Sans"/>
                <a:ea typeface="Noto Sans CJK SC"/>
              </a:rPr>
              <a:t>bug</a:t>
            </a:r>
            <a:r>
              <a:rPr b="0" lang="en-US" sz="2400" spc="-1" strike="noStrike">
                <a:latin typeface="Nimbus Sans"/>
                <a:ea typeface="Noto Sans CJK SC"/>
              </a:rPr>
              <a:t>, create test suite pair &lt; T</a:t>
            </a:r>
            <a:r>
              <a:rPr b="0" lang="en-US" sz="2400" spc="-1" strike="noStrike" baseline="-33000">
                <a:latin typeface="Nimbus Sans"/>
                <a:ea typeface="Noto Sans CJK SC"/>
              </a:rPr>
              <a:t>pass</a:t>
            </a:r>
            <a:r>
              <a:rPr b="0" lang="en-US" sz="2400" spc="-1" strike="noStrike">
                <a:latin typeface="Nimbus Sans"/>
                <a:ea typeface="Noto Sans CJK SC"/>
              </a:rPr>
              <a:t> , </a:t>
            </a:r>
            <a:r>
              <a:rPr b="0" lang="en-US" sz="2400" spc="-1" strike="noStrike">
                <a:latin typeface="Nimbus Sans"/>
              </a:rPr>
              <a:t>T</a:t>
            </a:r>
            <a:r>
              <a:rPr b="0" lang="en-US" sz="2400" spc="-1" strike="noStrike" baseline="-33000">
                <a:latin typeface="Nimbus Sans"/>
              </a:rPr>
              <a:t>fail</a:t>
            </a:r>
            <a:r>
              <a:rPr b="0" lang="en-US" sz="2400" spc="-1" strike="noStrike">
                <a:latin typeface="Nimbus Sans"/>
              </a:rPr>
              <a:t> &gt;</a:t>
            </a:r>
            <a:endParaRPr b="0" lang="en-US" sz="2400" spc="-1" strike="noStrike">
              <a:latin typeface="Nimbus Sans"/>
            </a:endParaRPr>
          </a:p>
          <a:p>
            <a:r>
              <a:rPr b="0" lang="en-US" sz="2400" spc="-1" strike="noStrike">
                <a:latin typeface="Nimbus Sans"/>
                <a:ea typeface="Noto Sans CJK SC"/>
              </a:rPr>
              <a:t>Result: 262/357 (73%) of real faults coupled to mutants: for these faults we observe &lt; T</a:t>
            </a:r>
            <a:r>
              <a:rPr b="0" lang="en-US" sz="2400" spc="-1" strike="noStrike" baseline="-33000">
                <a:latin typeface="Nimbus Sans"/>
                <a:ea typeface="Noto Sans CJK SC"/>
              </a:rPr>
              <a:t>pass</a:t>
            </a:r>
            <a:r>
              <a:rPr b="0" lang="en-US" sz="2400" spc="-1" strike="noStrike">
                <a:latin typeface="Nimbus Sans"/>
                <a:ea typeface="Noto Sans CJK SC"/>
              </a:rPr>
              <a:t> , T</a:t>
            </a:r>
            <a:r>
              <a:rPr b="0" lang="en-US" sz="2400" spc="-1" strike="noStrike" baseline="-33000">
                <a:latin typeface="Nimbus Sans"/>
                <a:ea typeface="Noto Sans CJK SC"/>
              </a:rPr>
              <a:t>fail</a:t>
            </a:r>
            <a:r>
              <a:rPr b="0" lang="en-US" sz="2400" spc="-1" strike="noStrike">
                <a:latin typeface="Nimbus Sans"/>
                <a:ea typeface="Noto Sans CJK SC"/>
              </a:rPr>
              <a:t> &gt; where</a:t>
            </a:r>
            <a:endParaRPr b="0" lang="en-US" sz="2400" spc="-1" strike="noStrike">
              <a:latin typeface="Nimbus Sans"/>
            </a:endParaRPr>
          </a:p>
          <a:p>
            <a:pPr algn="ctr">
              <a:spcBef>
                <a:spcPts val="1417"/>
              </a:spcBef>
            </a:pPr>
            <a:r>
              <a:rPr b="0" lang="en-US" sz="2400" spc="-1" strike="noStrike">
                <a:latin typeface="Nimbus Sans"/>
                <a:ea typeface="Noto Sans CJK SC"/>
              </a:rPr>
              <a:t>(mutation score for T</a:t>
            </a:r>
            <a:r>
              <a:rPr b="0" lang="en-US" sz="2400" spc="-1" strike="noStrike" baseline="-33000">
                <a:latin typeface="Nimbus Sans"/>
                <a:ea typeface="Noto Sans CJK SC"/>
              </a:rPr>
              <a:t>fail</a:t>
            </a:r>
            <a:r>
              <a:rPr b="0" lang="en-US" sz="2400" spc="-1" strike="noStrike">
                <a:latin typeface="Nimbus Sans"/>
                <a:ea typeface="Noto Sans CJK SC"/>
              </a:rPr>
              <a:t>) &gt; (mutation score for T</a:t>
            </a:r>
            <a:r>
              <a:rPr b="0" lang="en-US" sz="2400" spc="-1" strike="noStrike" baseline="-33000">
                <a:latin typeface="Nimbus Sans"/>
                <a:ea typeface="Noto Sans CJK SC"/>
              </a:rPr>
              <a:t>pass</a:t>
            </a:r>
            <a:r>
              <a:rPr b="0" lang="en-US" sz="2400" spc="-1" strike="noStrike">
                <a:latin typeface="Nimbus Sans"/>
                <a:ea typeface="Noto Sans CJK SC"/>
              </a:rPr>
              <a:t>)</a:t>
            </a:r>
            <a:endParaRPr b="0" lang="en-US" sz="2400" spc="-1" strike="noStrike">
              <a:latin typeface="Nimbus Sans"/>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504000" y="190800"/>
            <a:ext cx="9071640" cy="1017360"/>
          </a:xfrm>
          <a:prstGeom prst="rect">
            <a:avLst/>
          </a:prstGeom>
          <a:noFill/>
          <a:ln>
            <a:noFill/>
          </a:ln>
        </p:spPr>
        <p:txBody>
          <a:bodyPr lIns="0" rIns="0" tIns="0" bIns="0" anchor="ctr">
            <a:spAutoFit/>
          </a:bodyPr>
          <a:p>
            <a:pPr algn="ctr"/>
            <a:r>
              <a:rPr b="0" lang="en-US" sz="3200" spc="-1" strike="noStrike">
                <a:latin typeface="Nimbus Sans"/>
                <a:ea typeface="Noto Sans CJK SC"/>
              </a:rPr>
              <a:t>Results</a:t>
            </a:r>
            <a:br/>
            <a:r>
              <a:rPr b="0" lang="en-US" sz="2400" spc="-1" strike="noStrike">
                <a:latin typeface="Nimbus Sans"/>
              </a:rPr>
              <a:t>RQ1) Are real faults coupled to mutants generated by commonly used mutation operators?</a:t>
            </a:r>
            <a:endParaRPr b="0" lang="en-US" sz="2400" spc="-1" strike="noStrike">
              <a:latin typeface="Nimbus Sans"/>
            </a:endParaRPr>
          </a:p>
        </p:txBody>
      </p:sp>
      <p:sp>
        <p:nvSpPr>
          <p:cNvPr id="100" name="TextShape 2"/>
          <p:cNvSpPr txBox="1"/>
          <p:nvPr/>
        </p:nvSpPr>
        <p:spPr>
          <a:xfrm>
            <a:off x="504000" y="1326600"/>
            <a:ext cx="9071640" cy="3611160"/>
          </a:xfrm>
          <a:prstGeom prst="rect">
            <a:avLst/>
          </a:prstGeom>
          <a:noFill/>
          <a:ln>
            <a:noFill/>
          </a:ln>
        </p:spPr>
        <p:txBody>
          <a:bodyPr lIns="0" rIns="0" tIns="0" bIns="0">
            <a:normAutofit/>
          </a:bodyPr>
          <a:p>
            <a:endParaRPr b="0" lang="en-US" sz="3200" spc="-1" strike="noStrike">
              <a:latin typeface="Nimbus Sans"/>
            </a:endParaRPr>
          </a:p>
          <a:p>
            <a:r>
              <a:rPr b="0" lang="en-US" sz="2400" spc="-1" strike="noStrike">
                <a:latin typeface="Nimbus Sans"/>
                <a:ea typeface="Noto Sans CJK SC"/>
              </a:rPr>
              <a:t>Other result:</a:t>
            </a:r>
            <a:endParaRPr b="0" lang="en-US" sz="2400" spc="-1" strike="noStrike">
              <a:latin typeface="Nimbus Sans"/>
            </a:endParaRPr>
          </a:p>
          <a:p>
            <a:pPr marL="432000" indent="-324000">
              <a:spcBef>
                <a:spcPts val="1417"/>
              </a:spcBef>
              <a:buClr>
                <a:srgbClr val="000000"/>
              </a:buClr>
              <a:buSzPct val="45000"/>
              <a:buFont typeface="Wingdings" charset="2"/>
              <a:buChar char=""/>
            </a:pPr>
            <a:r>
              <a:rPr b="0" lang="en-US" sz="2400" spc="-1" strike="noStrike">
                <a:latin typeface="Nimbus Sans"/>
                <a:ea typeface="Noto Sans CJK SC"/>
              </a:rPr>
              <a:t>mutation score</a:t>
            </a:r>
            <a:r>
              <a:rPr b="0" lang="en-US" sz="2400" spc="-1" strike="noStrike">
                <a:latin typeface="Nimbus Sans"/>
                <a:ea typeface="Nimbus Sans"/>
              </a:rPr>
              <a:t>∝</a:t>
            </a:r>
            <a:r>
              <a:rPr b="0" lang="en-US" sz="2400" spc="-1" strike="noStrike">
                <a:latin typeface="Nimbus Sans"/>
                <a:ea typeface="Nimbus Sans"/>
              </a:rPr>
              <a:t>statement coverage</a:t>
            </a:r>
            <a:endParaRPr b="0" lang="en-US" sz="2400" spc="-1" strike="noStrike">
              <a:latin typeface="Nimbus Sans"/>
            </a:endParaRPr>
          </a:p>
          <a:p>
            <a:pPr marL="432000" indent="-324000">
              <a:spcBef>
                <a:spcPts val="1417"/>
              </a:spcBef>
              <a:buClr>
                <a:srgbClr val="000000"/>
              </a:buClr>
              <a:buSzPct val="45000"/>
              <a:buFont typeface="Wingdings" charset="2"/>
              <a:buChar char=""/>
            </a:pPr>
            <a:r>
              <a:rPr b="0" lang="en-US" sz="2400" spc="-1" strike="noStrike">
                <a:latin typeface="Nimbus Sans"/>
                <a:ea typeface="Noto Sans CJK SC"/>
              </a:rPr>
              <a:t>add new test </a:t>
            </a:r>
            <a:r>
              <a:rPr b="0" lang="en-US" sz="2400" spc="-1" strike="noStrike">
                <a:latin typeface="Linux Libertine"/>
                <a:ea typeface="Linux Libertine"/>
              </a:rPr>
              <a:t>⇏</a:t>
            </a:r>
            <a:r>
              <a:rPr b="0" lang="en-US" sz="2400" spc="-1" strike="noStrike">
                <a:latin typeface="Nimbus Sans"/>
                <a:ea typeface="Noto Sans CJK SC"/>
              </a:rPr>
              <a:t> mutation score increase</a:t>
            </a:r>
            <a:endParaRPr b="0" lang="en-US" sz="2400" spc="-1" strike="noStrike">
              <a:latin typeface="Nimbus Sans"/>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504000" y="190800"/>
            <a:ext cx="9071640" cy="1017360"/>
          </a:xfrm>
          <a:prstGeom prst="rect">
            <a:avLst/>
          </a:prstGeom>
          <a:noFill/>
          <a:ln>
            <a:noFill/>
          </a:ln>
        </p:spPr>
        <p:txBody>
          <a:bodyPr lIns="0" rIns="0" tIns="0" bIns="0" anchor="ctr">
            <a:spAutoFit/>
          </a:bodyPr>
          <a:p>
            <a:pPr algn="ctr"/>
            <a:r>
              <a:rPr b="0" lang="en-US" sz="3200" spc="-1" strike="noStrike">
                <a:latin typeface="Nimbus Sans"/>
                <a:ea typeface="Noto Sans CJK SC"/>
              </a:rPr>
              <a:t>Results</a:t>
            </a:r>
            <a:br/>
            <a:r>
              <a:rPr b="0" lang="en-US" sz="2400" spc="-1" strike="noStrike">
                <a:latin typeface="Nimbus Sans"/>
              </a:rPr>
              <a:t>RQ1) Are real faults coupled to mutants generated by commonly used mutation operators?</a:t>
            </a:r>
            <a:endParaRPr b="0" lang="en-US" sz="2400" spc="-1" strike="noStrike">
              <a:latin typeface="Nimbus Sans"/>
            </a:endParaRPr>
          </a:p>
        </p:txBody>
      </p:sp>
      <p:sp>
        <p:nvSpPr>
          <p:cNvPr id="102" name="TextShape 2"/>
          <p:cNvSpPr txBox="1"/>
          <p:nvPr/>
        </p:nvSpPr>
        <p:spPr>
          <a:xfrm>
            <a:off x="504000" y="1326600"/>
            <a:ext cx="4426920" cy="3976920"/>
          </a:xfrm>
          <a:prstGeom prst="rect">
            <a:avLst/>
          </a:prstGeom>
          <a:noFill/>
          <a:ln>
            <a:noFill/>
          </a:ln>
        </p:spPr>
        <p:txBody>
          <a:bodyPr lIns="0" rIns="0" tIns="0" bIns="0">
            <a:normAutofit/>
          </a:bodyPr>
          <a:p>
            <a:r>
              <a:rPr b="0" lang="en-US" sz="2400" spc="-1" strike="noStrike">
                <a:latin typeface="Nimbus Sans"/>
                <a:ea typeface="Noto Sans CJK SC"/>
              </a:rPr>
              <a:t>T</a:t>
            </a:r>
            <a:r>
              <a:rPr b="0" lang="en-US" sz="2400" spc="-1" strike="noStrike">
                <a:latin typeface="Nimbus Sans"/>
                <a:ea typeface="Noto Sans CJK SC"/>
              </a:rPr>
              <a:t>est suite pairs &lt; T</a:t>
            </a:r>
            <a:r>
              <a:rPr b="0" lang="en-US" sz="2400" spc="-1" strike="noStrike" baseline="-33000">
                <a:latin typeface="Nimbus Sans"/>
                <a:ea typeface="Noto Sans CJK SC"/>
              </a:rPr>
              <a:t>pass</a:t>
            </a:r>
            <a:r>
              <a:rPr b="0" lang="en-US" sz="2400" spc="-1" strike="noStrike">
                <a:latin typeface="Nimbus Sans"/>
                <a:ea typeface="Noto Sans CJK SC"/>
              </a:rPr>
              <a:t> , </a:t>
            </a:r>
            <a:r>
              <a:rPr b="0" lang="en-US" sz="2400" spc="-1" strike="noStrike">
                <a:latin typeface="Nimbus Sans"/>
              </a:rPr>
              <a:t>T</a:t>
            </a:r>
            <a:r>
              <a:rPr b="0" lang="en-US" sz="2400" spc="-1" strike="noStrike" baseline="-33000">
                <a:latin typeface="Nimbus Sans"/>
              </a:rPr>
              <a:t>fail</a:t>
            </a:r>
            <a:r>
              <a:rPr b="0" lang="en-US" sz="2400" spc="-1" strike="noStrike">
                <a:latin typeface="Nimbus Sans"/>
              </a:rPr>
              <a:t> &gt;</a:t>
            </a:r>
            <a:endParaRPr b="0" lang="en-US" sz="2400" spc="-1" strike="noStrike">
              <a:latin typeface="Nimbus Sans"/>
            </a:endParaRPr>
          </a:p>
          <a:p>
            <a:pPr marL="432000" indent="-324000">
              <a:spcBef>
                <a:spcPts val="1417"/>
              </a:spcBef>
              <a:buClr>
                <a:srgbClr val="000000"/>
              </a:buClr>
              <a:buSzPct val="45000"/>
              <a:buFont typeface="Wingdings" charset="2"/>
              <a:buChar char=""/>
            </a:pPr>
            <a:r>
              <a:rPr b="0" lang="en-US" sz="1800" spc="-1" strike="noStrike">
                <a:latin typeface="Nimbus Sans"/>
                <a:ea typeface="Noto Sans CJK SC"/>
              </a:rPr>
              <a:t>ignore code coverage:</a:t>
            </a:r>
            <a:endParaRPr b="0" lang="en-US" sz="1800" spc="-1" strike="noStrike">
              <a:latin typeface="Nimbus Sans"/>
            </a:endParaRPr>
          </a:p>
          <a:p>
            <a:pPr lvl="1" marL="864000" indent="-324000">
              <a:spcBef>
                <a:spcPts val="1134"/>
              </a:spcBef>
              <a:buClr>
                <a:srgbClr val="000000"/>
              </a:buClr>
              <a:buSzPct val="75000"/>
              <a:buFont typeface="Symbol" charset="2"/>
              <a:buChar char=""/>
            </a:pPr>
            <a:r>
              <a:rPr b="0" lang="en-US" sz="1800" spc="-1" strike="noStrike">
                <a:latin typeface="Nimbus Sans"/>
                <a:ea typeface="Noto Sans CJK SC"/>
              </a:rPr>
              <a:t>362/480 (75%) test suite pairs have (mutation score for T</a:t>
            </a:r>
            <a:r>
              <a:rPr b="0" lang="en-US" sz="1800" spc="-1" strike="noStrike" baseline="-33000">
                <a:latin typeface="Nimbus Sans"/>
                <a:ea typeface="Noto Sans CJK SC"/>
              </a:rPr>
              <a:t>fail</a:t>
            </a:r>
            <a:r>
              <a:rPr b="0" lang="en-US" sz="1800" spc="-1" strike="noStrike">
                <a:latin typeface="Nimbus Sans"/>
                <a:ea typeface="Noto Sans CJK SC"/>
              </a:rPr>
              <a:t>) &gt; (mutation score for T</a:t>
            </a:r>
            <a:r>
              <a:rPr b="0" lang="en-US" sz="1800" spc="-1" strike="noStrike" baseline="-33000">
                <a:latin typeface="Nimbus Sans"/>
                <a:ea typeface="Noto Sans CJK SC"/>
              </a:rPr>
              <a:t>pass</a:t>
            </a:r>
            <a:r>
              <a:rPr b="0" lang="en-US" sz="1800" spc="-1" strike="noStrike">
                <a:latin typeface="Nimbus Sans"/>
                <a:ea typeface="Noto Sans CJK SC"/>
              </a:rPr>
              <a:t>) </a:t>
            </a:r>
            <a:endParaRPr b="0" lang="en-US" sz="1800" spc="-1" strike="noStrike">
              <a:latin typeface="Nimbus Sans"/>
            </a:endParaRPr>
          </a:p>
          <a:p>
            <a:pPr marL="432000" indent="-324000">
              <a:spcBef>
                <a:spcPts val="1417"/>
              </a:spcBef>
              <a:buClr>
                <a:srgbClr val="000000"/>
              </a:buClr>
              <a:buSzPct val="45000"/>
              <a:buFont typeface="Wingdings" charset="2"/>
              <a:buChar char=""/>
            </a:pPr>
            <a:r>
              <a:rPr b="0" lang="en-US" sz="1800" spc="-1" strike="noStrike">
                <a:latin typeface="Nimbus Sans"/>
                <a:ea typeface="Noto Sans CJK SC"/>
              </a:rPr>
              <a:t>control for code coverage</a:t>
            </a:r>
            <a:endParaRPr b="0" lang="en-US" sz="1800" spc="-1" strike="noStrike">
              <a:latin typeface="Nimbus Sans"/>
            </a:endParaRPr>
          </a:p>
          <a:p>
            <a:pPr lvl="1" marL="864000" indent="-324000">
              <a:spcBef>
                <a:spcPts val="1134"/>
              </a:spcBef>
              <a:buClr>
                <a:srgbClr val="000000"/>
              </a:buClr>
              <a:buSzPct val="75000"/>
              <a:buFont typeface="Symbol" charset="2"/>
              <a:buChar char=""/>
            </a:pPr>
            <a:r>
              <a:rPr b="0" lang="en-US" sz="1800" spc="-1" strike="noStrike">
                <a:latin typeface="Nimbus Sans"/>
                <a:ea typeface="Noto Sans CJK SC"/>
              </a:rPr>
              <a:t>153/258 (59%) test suite pairs have (mutation score for T</a:t>
            </a:r>
            <a:r>
              <a:rPr b="0" lang="en-US" sz="1800" spc="-1" strike="noStrike" baseline="-33000">
                <a:latin typeface="Nimbus Sans"/>
                <a:ea typeface="Noto Sans CJK SC"/>
              </a:rPr>
              <a:t>fail</a:t>
            </a:r>
            <a:r>
              <a:rPr b="0" lang="en-US" sz="1800" spc="-1" strike="noStrike">
                <a:latin typeface="Nimbus Sans"/>
                <a:ea typeface="Noto Sans CJK SC"/>
              </a:rPr>
              <a:t>) &gt; (mutation score for T</a:t>
            </a:r>
            <a:r>
              <a:rPr b="0" lang="en-US" sz="1800" spc="-1" strike="noStrike" baseline="-33000">
                <a:latin typeface="Nimbus Sans"/>
                <a:ea typeface="Noto Sans CJK SC"/>
              </a:rPr>
              <a:t>pass</a:t>
            </a:r>
            <a:r>
              <a:rPr b="0" lang="en-US" sz="1800" spc="-1" strike="noStrike">
                <a:latin typeface="Nimbus Sans"/>
                <a:ea typeface="Noto Sans CJK SC"/>
              </a:rPr>
              <a:t>)</a:t>
            </a:r>
            <a:endParaRPr b="0" lang="en-US" sz="1800" spc="-1" strike="noStrike">
              <a:latin typeface="Nimbus Sans"/>
            </a:endParaRPr>
          </a:p>
          <a:p>
            <a:endParaRPr b="0" lang="en-US" sz="1800" spc="-1" strike="noStrike">
              <a:latin typeface="Nimbus Sans"/>
            </a:endParaRPr>
          </a:p>
        </p:txBody>
      </p:sp>
      <p:pic>
        <p:nvPicPr>
          <p:cNvPr id="103" name="" descr=""/>
          <p:cNvPicPr/>
          <p:nvPr/>
        </p:nvPicPr>
        <p:blipFill>
          <a:blip r:embed="rId1"/>
          <a:stretch/>
        </p:blipFill>
        <p:spPr>
          <a:xfrm>
            <a:off x="5152320" y="1326960"/>
            <a:ext cx="4739760" cy="351936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Nimbus Sans"/>
              </a:rPr>
              <a:t>Presentation</a:t>
            </a:r>
            <a:endParaRPr b="0" lang="en-US" sz="4400" spc="-1" strike="noStrike">
              <a:latin typeface="Nimbus Sans"/>
            </a:endParaRPr>
          </a:p>
        </p:txBody>
      </p:sp>
      <p:sp>
        <p:nvSpPr>
          <p:cNvPr id="51" name="TextShape 2"/>
          <p:cNvSpPr txBox="1"/>
          <p:nvPr/>
        </p:nvSpPr>
        <p:spPr>
          <a:xfrm>
            <a:off x="504000" y="1326600"/>
            <a:ext cx="9071640" cy="3336840"/>
          </a:xfrm>
          <a:prstGeom prst="rect">
            <a:avLst/>
          </a:prstGeom>
          <a:noFill/>
          <a:ln>
            <a:noFill/>
          </a:ln>
        </p:spPr>
        <p:txBody>
          <a:bodyPr lIns="0" rIns="0" tIns="0" bIns="0">
            <a:normAutofit/>
          </a:bodyPr>
          <a:p>
            <a:r>
              <a:rPr b="0" lang="en-US" sz="2400" spc="-1" strike="noStrike">
                <a:latin typeface="Nimbus Sans"/>
                <a:ea typeface="Noto Sans CJK SC"/>
              </a:rPr>
              <a:t>Paper borrows research done by René Just and </a:t>
            </a:r>
            <a:r>
              <a:rPr b="0" lang="en-US" sz="2400" spc="-1" strike="noStrike">
                <a:latin typeface="Nimbus Sans"/>
              </a:rPr>
              <a:t>Gordon Fraser.</a:t>
            </a:r>
            <a:endParaRPr b="0" lang="en-US" sz="2400" spc="-1" strike="noStrike">
              <a:latin typeface="Nimbus Sans"/>
            </a:endParaRPr>
          </a:p>
          <a:p>
            <a:r>
              <a:rPr b="0" lang="en-US" sz="2400" spc="-1" strike="noStrike">
                <a:latin typeface="Nimbus Sans"/>
                <a:ea typeface="Noto Sans CJK SC"/>
              </a:rPr>
              <a:t>René Just: Defects4J, MAJOR Mutation Framework</a:t>
            </a:r>
            <a:endParaRPr b="0" lang="en-US" sz="2400" spc="-1" strike="noStrike">
              <a:latin typeface="Nimbus Sans"/>
            </a:endParaRPr>
          </a:p>
          <a:p>
            <a:r>
              <a:rPr b="0" lang="en-US" sz="2400" spc="-1" strike="noStrike">
                <a:latin typeface="Nimbus Sans"/>
                <a:ea typeface="Noto Sans CJK SC"/>
              </a:rPr>
              <a:t>Gordon Fraser: EvoSuite</a:t>
            </a:r>
            <a:endParaRPr b="0" lang="en-US" sz="2400" spc="-1" strike="noStrike">
              <a:latin typeface="Nimbus Sans"/>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3200" spc="-1" strike="noStrike">
                <a:latin typeface="Nimbus Sans"/>
                <a:ea typeface="Noto Sans CJK SC"/>
              </a:rPr>
              <a:t>Results</a:t>
            </a:r>
            <a:br/>
            <a:r>
              <a:rPr b="0" lang="en-US" sz="2400" spc="-1" strike="noStrike">
                <a:latin typeface="Nimbus Sans"/>
                <a:ea typeface="Noto Sans CJK SC"/>
              </a:rPr>
              <a:t>RQ2) What types of real faults are not coupled to mutants?</a:t>
            </a:r>
            <a:endParaRPr b="0" lang="en-US" sz="2400" spc="-1" strike="noStrike">
              <a:latin typeface="Nimbus Sans"/>
            </a:endParaRPr>
          </a:p>
        </p:txBody>
      </p:sp>
      <p:sp>
        <p:nvSpPr>
          <p:cNvPr id="105" name="TextShape 2"/>
          <p:cNvSpPr txBox="1"/>
          <p:nvPr/>
        </p:nvSpPr>
        <p:spPr>
          <a:xfrm>
            <a:off x="504000" y="1326600"/>
            <a:ext cx="9071640" cy="3288240"/>
          </a:xfrm>
          <a:prstGeom prst="rect">
            <a:avLst/>
          </a:prstGeom>
          <a:noFill/>
          <a:ln>
            <a:noFill/>
          </a:ln>
        </p:spPr>
        <p:txBody>
          <a:bodyPr lIns="0" rIns="0" tIns="0" bIns="0">
            <a:normAutofit/>
          </a:bodyPr>
          <a:p>
            <a:r>
              <a:rPr b="0" lang="en-US" sz="2400" spc="-1" strike="noStrike">
                <a:latin typeface="Nimbus Sans"/>
              </a:rPr>
              <a:t>Faults coupled to mutants with...</a:t>
            </a:r>
            <a:endParaRPr b="0" lang="en-US" sz="2400" spc="-1" strike="noStrike">
              <a:latin typeface="Nimbus Sans"/>
            </a:endParaRPr>
          </a:p>
          <a:p>
            <a:pPr marL="432000" indent="-324000">
              <a:spcBef>
                <a:spcPts val="1417"/>
              </a:spcBef>
              <a:buClr>
                <a:srgbClr val="000000"/>
              </a:buClr>
              <a:buSzPct val="45000"/>
              <a:buFont typeface="Wingdings" charset="2"/>
              <a:buChar char=""/>
            </a:pPr>
            <a:r>
              <a:rPr b="0" lang="en-US" sz="2400" spc="-1" strike="noStrike">
                <a:latin typeface="Nimbus Sans"/>
              </a:rPr>
              <a:t>conditional operator replacement</a:t>
            </a:r>
            <a:endParaRPr b="0" lang="en-US" sz="2400" spc="-1" strike="noStrike">
              <a:latin typeface="Nimbus Sans"/>
            </a:endParaRPr>
          </a:p>
          <a:p>
            <a:pPr marL="432000" indent="-324000">
              <a:spcBef>
                <a:spcPts val="1417"/>
              </a:spcBef>
              <a:buClr>
                <a:srgbClr val="000000"/>
              </a:buClr>
              <a:buSzPct val="45000"/>
              <a:buFont typeface="Wingdings" charset="2"/>
              <a:buChar char=""/>
            </a:pPr>
            <a:r>
              <a:rPr b="0" lang="en-US" sz="2400" spc="-1" strike="noStrike">
                <a:latin typeface="Nimbus Sans"/>
              </a:rPr>
              <a:t>relational operator replacement</a:t>
            </a:r>
            <a:endParaRPr b="0" lang="en-US" sz="2400" spc="-1" strike="noStrike">
              <a:latin typeface="Nimbus Sans"/>
            </a:endParaRPr>
          </a:p>
          <a:p>
            <a:pPr marL="432000" indent="-324000">
              <a:spcBef>
                <a:spcPts val="1417"/>
              </a:spcBef>
              <a:buClr>
                <a:srgbClr val="000000"/>
              </a:buClr>
              <a:buSzPct val="45000"/>
              <a:buFont typeface="Wingdings" charset="2"/>
              <a:buChar char=""/>
            </a:pPr>
            <a:r>
              <a:rPr b="0" lang="en-US" sz="2400" spc="-1" strike="noStrike">
                <a:latin typeface="Nimbus Sans"/>
              </a:rPr>
              <a:t>statement deletion</a:t>
            </a:r>
            <a:endParaRPr b="0" lang="en-US" sz="2400" spc="-1" strike="noStrike">
              <a:latin typeface="Nimbus Sans"/>
            </a:endParaRPr>
          </a:p>
          <a:p>
            <a:r>
              <a:rPr b="0" lang="en-US" sz="2400" spc="-1" strike="noStrike">
                <a:latin typeface="Nimbus Sans"/>
              </a:rPr>
              <a:t>Faults not coupled to mutants that have...</a:t>
            </a:r>
            <a:endParaRPr b="0" lang="en-US" sz="2400" spc="-1" strike="noStrike">
              <a:latin typeface="Nimbus Sans"/>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3200" spc="-1" strike="noStrike">
                <a:latin typeface="Nimbus Sans"/>
                <a:ea typeface="Noto Sans CJK SC"/>
              </a:rPr>
              <a:t>Results</a:t>
            </a:r>
            <a:br/>
            <a:r>
              <a:rPr b="0" lang="en-US" sz="2400" spc="-1" strike="noStrike">
                <a:latin typeface="Nimbus Sans"/>
                <a:ea typeface="Noto Sans CJK SC"/>
              </a:rPr>
              <a:t>RQ2) What types of real faults are not coupled to mutants?</a:t>
            </a:r>
            <a:endParaRPr b="0" lang="en-US" sz="2400" spc="-1" strike="noStrike">
              <a:latin typeface="Nimbus Sans"/>
            </a:endParaRPr>
          </a:p>
        </p:txBody>
      </p:sp>
      <p:sp>
        <p:nvSpPr>
          <p:cNvPr id="107" name="TextShape 2"/>
          <p:cNvSpPr txBox="1"/>
          <p:nvPr/>
        </p:nvSpPr>
        <p:spPr>
          <a:xfrm>
            <a:off x="504000" y="1326600"/>
            <a:ext cx="9071640" cy="3288240"/>
          </a:xfrm>
          <a:prstGeom prst="rect">
            <a:avLst/>
          </a:prstGeom>
          <a:noFill/>
          <a:ln>
            <a:noFill/>
          </a:ln>
        </p:spPr>
        <p:txBody>
          <a:bodyPr lIns="0" rIns="0" tIns="0" bIns="0">
            <a:normAutofit/>
          </a:bodyPr>
          <a:p>
            <a:r>
              <a:rPr b="0" lang="en-US" sz="2400" spc="-1" strike="noStrike">
                <a:latin typeface="Nimbus Sans"/>
              </a:rPr>
              <a:t>Faults not coupled to mutants have…</a:t>
            </a:r>
            <a:endParaRPr b="0" lang="en-US" sz="2400" spc="-1" strike="noStrike">
              <a:latin typeface="Nimbus Sans"/>
            </a:endParaRPr>
          </a:p>
          <a:p>
            <a:pPr marL="432000" indent="-324000">
              <a:spcBef>
                <a:spcPts val="1417"/>
              </a:spcBef>
              <a:buClr>
                <a:srgbClr val="000000"/>
              </a:buClr>
              <a:buSzPct val="45000"/>
              <a:buFont typeface="Wingdings" charset="2"/>
              <a:buChar char=""/>
            </a:pPr>
            <a:r>
              <a:rPr b="0" lang="en-US" sz="2400" spc="-1" strike="noStrike">
                <a:latin typeface="Nimbus Sans"/>
              </a:rPr>
              <a:t>Algorithm is incorrect</a:t>
            </a:r>
            <a:endParaRPr b="0" lang="en-US" sz="2400" spc="-1" strike="noStrike">
              <a:latin typeface="Nimbus Sans"/>
            </a:endParaRPr>
          </a:p>
          <a:p>
            <a:pPr marL="432000" indent="-324000">
              <a:spcBef>
                <a:spcPts val="1417"/>
              </a:spcBef>
              <a:buClr>
                <a:srgbClr val="000000"/>
              </a:buClr>
              <a:buSzPct val="45000"/>
              <a:buFont typeface="Wingdings" charset="2"/>
              <a:buChar char=""/>
            </a:pPr>
            <a:r>
              <a:rPr b="0" lang="en-US" sz="2400" spc="-1" strike="noStrike">
                <a:latin typeface="Nimbus Sans"/>
              </a:rPr>
              <a:t>Wrong method calls</a:t>
            </a:r>
            <a:endParaRPr b="0" lang="en-US" sz="2400" spc="-1" strike="noStrike">
              <a:latin typeface="Nimbus Sans"/>
            </a:endParaRPr>
          </a:p>
          <a:p>
            <a:pPr marL="432000" indent="-324000">
              <a:spcBef>
                <a:spcPts val="1417"/>
              </a:spcBef>
              <a:buClr>
                <a:srgbClr val="000000"/>
              </a:buClr>
              <a:buSzPct val="45000"/>
              <a:buFont typeface="Wingdings" charset="2"/>
              <a:buChar char=""/>
            </a:pPr>
            <a:r>
              <a:rPr b="0" lang="en-US" sz="2400" spc="-1" strike="noStrike">
                <a:latin typeface="Nimbus Sans"/>
              </a:rPr>
              <a:t>Machine number representation</a:t>
            </a:r>
            <a:endParaRPr b="0" lang="en-US" sz="2400" spc="-1" strike="noStrike">
              <a:latin typeface="Nimbus Sans"/>
            </a:endParaRPr>
          </a:p>
          <a:p>
            <a:pPr marL="432000" indent="-324000">
              <a:spcBef>
                <a:spcPts val="1417"/>
              </a:spcBef>
              <a:buClr>
                <a:srgbClr val="000000"/>
              </a:buClr>
              <a:buSzPct val="45000"/>
              <a:buFont typeface="Wingdings" charset="2"/>
              <a:buChar char=""/>
            </a:pPr>
            <a:r>
              <a:rPr b="0" lang="en-US" sz="2400" spc="-1" strike="noStrike">
                <a:latin typeface="Nimbus Sans"/>
              </a:rPr>
              <a:t>Violations of invariants</a:t>
            </a:r>
            <a:endParaRPr b="0" lang="en-US" sz="2400" spc="-1" strike="noStrike">
              <a:latin typeface="Nimbus Sans"/>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0" y="226080"/>
            <a:ext cx="5943600" cy="1236960"/>
          </a:xfrm>
          <a:prstGeom prst="rect">
            <a:avLst/>
          </a:prstGeom>
          <a:noFill/>
          <a:ln>
            <a:noFill/>
          </a:ln>
        </p:spPr>
        <p:txBody>
          <a:bodyPr lIns="0" rIns="0" tIns="0" bIns="0" anchor="ctr">
            <a:spAutoFit/>
          </a:bodyPr>
          <a:p>
            <a:pPr algn="ctr"/>
            <a:r>
              <a:rPr b="0" lang="en-US" sz="3200" spc="-1" strike="noStrike">
                <a:latin typeface="Nimbus Sans"/>
                <a:ea typeface="Noto Sans CJK SC"/>
              </a:rPr>
              <a:t>Results</a:t>
            </a:r>
            <a:br/>
            <a:r>
              <a:rPr b="0" lang="en-US" sz="2400" spc="-1" strike="noStrike">
                <a:latin typeface="Nimbus Sans"/>
                <a:ea typeface="Noto Sans CJK SC"/>
              </a:rPr>
              <a:t>RQ2) What types of real faults are not coupled to mutants?</a:t>
            </a:r>
            <a:endParaRPr b="0" lang="en-US" sz="2400" spc="-1" strike="noStrike">
              <a:latin typeface="Nimbus Sans"/>
            </a:endParaRPr>
          </a:p>
        </p:txBody>
      </p:sp>
      <p:pic>
        <p:nvPicPr>
          <p:cNvPr id="109" name="" descr=""/>
          <p:cNvPicPr/>
          <p:nvPr/>
        </p:nvPicPr>
        <p:blipFill>
          <a:blip r:embed="rId1"/>
          <a:stretch/>
        </p:blipFill>
        <p:spPr>
          <a:xfrm>
            <a:off x="822960" y="1882800"/>
            <a:ext cx="4426920" cy="2689200"/>
          </a:xfrm>
          <a:prstGeom prst="rect">
            <a:avLst/>
          </a:prstGeom>
          <a:ln>
            <a:noFill/>
          </a:ln>
        </p:spPr>
      </p:pic>
      <p:pic>
        <p:nvPicPr>
          <p:cNvPr id="110" name="" descr=""/>
          <p:cNvPicPr/>
          <p:nvPr/>
        </p:nvPicPr>
        <p:blipFill>
          <a:blip r:embed="rId2"/>
          <a:stretch/>
        </p:blipFill>
        <p:spPr>
          <a:xfrm>
            <a:off x="5931720" y="0"/>
            <a:ext cx="4148280" cy="5669640"/>
          </a:xfrm>
          <a:prstGeom prst="rect">
            <a:avLst/>
          </a:prstGeom>
          <a:ln>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3200" spc="-1" strike="noStrike">
                <a:latin typeface="Nimbus Sans"/>
                <a:ea typeface="Noto Sans CJK SC"/>
              </a:rPr>
              <a:t>Results</a:t>
            </a:r>
            <a:br/>
            <a:r>
              <a:rPr b="0" lang="en-US" sz="2400" spc="-1" strike="noStrike">
                <a:latin typeface="Nimbus Sans"/>
                <a:ea typeface="Noto Sans CJK SC"/>
              </a:rPr>
              <a:t>RQ3) Is mutant detection correlated with real fault detection?</a:t>
            </a:r>
            <a:endParaRPr b="0" lang="en-US" sz="2400" spc="-1" strike="noStrike">
              <a:latin typeface="Nimbus Sans"/>
            </a:endParaRPr>
          </a:p>
        </p:txBody>
      </p:sp>
      <p:pic>
        <p:nvPicPr>
          <p:cNvPr id="112" name="" descr=""/>
          <p:cNvPicPr/>
          <p:nvPr/>
        </p:nvPicPr>
        <p:blipFill>
          <a:blip r:embed="rId1"/>
          <a:stretch/>
        </p:blipFill>
        <p:spPr>
          <a:xfrm>
            <a:off x="662400" y="1081080"/>
            <a:ext cx="8938800" cy="2759400"/>
          </a:xfrm>
          <a:prstGeom prst="rect">
            <a:avLst/>
          </a:prstGeom>
          <a:ln>
            <a:noFill/>
          </a:ln>
        </p:spPr>
      </p:pic>
      <p:sp>
        <p:nvSpPr>
          <p:cNvPr id="113" name="TextShape 2"/>
          <p:cNvSpPr txBox="1"/>
          <p:nvPr/>
        </p:nvSpPr>
        <p:spPr>
          <a:xfrm>
            <a:off x="621000" y="4009680"/>
            <a:ext cx="9071640" cy="1568160"/>
          </a:xfrm>
          <a:prstGeom prst="rect">
            <a:avLst/>
          </a:prstGeom>
          <a:noFill/>
          <a:ln>
            <a:noFill/>
          </a:ln>
        </p:spPr>
        <p:txBody>
          <a:bodyPr lIns="0" rIns="0" tIns="0" bIns="0">
            <a:normAutofit/>
          </a:bodyPr>
          <a:p>
            <a:r>
              <a:rPr b="0" lang="en-US" sz="1800" spc="-1" strike="noStrike">
                <a:latin typeface="Nimbus Sans"/>
                <a:ea typeface="Noto Sans CJK SC"/>
              </a:rPr>
              <a:t>Recall: auto-gen. test suite for each </a:t>
            </a:r>
            <a:r>
              <a:rPr b="0" lang="en-US" sz="1800" spc="-1" strike="noStrike">
                <a:latin typeface="Nimbus Sans"/>
                <a:ea typeface="Noto Sans CJK SC"/>
              </a:rPr>
              <a:t>V</a:t>
            </a:r>
            <a:r>
              <a:rPr b="0" lang="en-US" sz="1800" spc="-1" strike="noStrike" baseline="-33000">
                <a:latin typeface="Nimbus Sans"/>
                <a:ea typeface="Noto Sans CJK SC"/>
              </a:rPr>
              <a:t>2</a:t>
            </a:r>
            <a:r>
              <a:rPr b="0" lang="en-US" sz="1800" spc="-1" strike="noStrike">
                <a:latin typeface="Nimbus Sans"/>
                <a:ea typeface="Noto Sans CJK SC"/>
              </a:rPr>
              <a:t> in  </a:t>
            </a:r>
            <a:r>
              <a:rPr b="0" lang="en-US" sz="1800" spc="-1" strike="noStrike">
                <a:latin typeface="Nimbus Sans"/>
                <a:ea typeface="Noto Sans CJK SC"/>
              </a:rPr>
              <a:t>&lt; V</a:t>
            </a:r>
            <a:r>
              <a:rPr b="0" lang="en-US" sz="1800" spc="-1" strike="noStrike" baseline="-33000">
                <a:latin typeface="Nimbus Sans"/>
                <a:ea typeface="Noto Sans CJK SC"/>
              </a:rPr>
              <a:t>1</a:t>
            </a:r>
            <a:r>
              <a:rPr b="0" lang="en-US" sz="1800" spc="-1" strike="noStrike">
                <a:latin typeface="Nimbus Sans"/>
                <a:ea typeface="Noto Sans CJK SC"/>
              </a:rPr>
              <a:t> , V</a:t>
            </a:r>
            <a:r>
              <a:rPr b="0" lang="en-US" sz="1800" spc="-1" strike="noStrike" baseline="-33000">
                <a:latin typeface="Nimbus Sans"/>
                <a:ea typeface="Noto Sans CJK SC"/>
              </a:rPr>
              <a:t>2</a:t>
            </a:r>
            <a:r>
              <a:rPr b="0" lang="en-US" sz="1800" spc="-1" strike="noStrike">
                <a:latin typeface="Nimbus Sans"/>
              </a:rPr>
              <a:t> &gt; pair. Denote a </a:t>
            </a:r>
            <a:r>
              <a:rPr b="0" lang="en-US" sz="1800" spc="-1" strike="noStrike">
                <a:latin typeface="Nimbus Sans"/>
                <a:ea typeface="Nimbus Sans"/>
              </a:rPr>
              <a:t>test suite</a:t>
            </a:r>
            <a:endParaRPr b="0" lang="en-US" sz="1800" spc="-1" strike="noStrike">
              <a:latin typeface="Nimbus Sans"/>
            </a:endParaRPr>
          </a:p>
          <a:p>
            <a:pPr marL="432000" indent="-324000">
              <a:spcBef>
                <a:spcPts val="1417"/>
              </a:spcBef>
              <a:buClr>
                <a:srgbClr val="000000"/>
              </a:buClr>
              <a:buSzPct val="45000"/>
              <a:buFont typeface="Wingdings" charset="2"/>
              <a:buChar char=""/>
            </a:pPr>
            <a:r>
              <a:rPr b="0" lang="en-US" sz="1800" spc="-1" strike="noStrike">
                <a:latin typeface="Nimbus Sans"/>
                <a:ea typeface="Nimbus Sans"/>
              </a:rPr>
              <a:t>T</a:t>
            </a:r>
            <a:r>
              <a:rPr b="0" lang="en-US" sz="1800" spc="-1" strike="noStrike" baseline="-33000">
                <a:latin typeface="Nimbus Sans"/>
                <a:ea typeface="Nimbus Sans"/>
              </a:rPr>
              <a:t>pass</a:t>
            </a:r>
            <a:r>
              <a:rPr b="0" lang="en-US" sz="1800" spc="-1" strike="noStrike">
                <a:latin typeface="Nimbus Sans"/>
                <a:ea typeface="Nimbus Sans"/>
              </a:rPr>
              <a:t> if passes on V</a:t>
            </a:r>
            <a:r>
              <a:rPr b="0" lang="en-US" sz="1800" spc="-1" strike="noStrike" baseline="-33000">
                <a:latin typeface="Nimbus Sans"/>
                <a:ea typeface="Nimbus Sans"/>
              </a:rPr>
              <a:t>1</a:t>
            </a:r>
            <a:endParaRPr b="0" lang="en-US" sz="1800" spc="-1" strike="noStrike">
              <a:latin typeface="Nimbus Sans"/>
            </a:endParaRPr>
          </a:p>
          <a:p>
            <a:pPr marL="432000" indent="-324000">
              <a:spcBef>
                <a:spcPts val="1417"/>
              </a:spcBef>
              <a:buClr>
                <a:srgbClr val="000000"/>
              </a:buClr>
              <a:buSzPct val="45000"/>
              <a:buFont typeface="Wingdings" charset="2"/>
              <a:buChar char=""/>
            </a:pPr>
            <a:r>
              <a:rPr b="0" lang="en-US" sz="1800" spc="-1" strike="noStrike">
                <a:latin typeface="Nimbus Sans"/>
                <a:ea typeface="Nimbus Sans"/>
              </a:rPr>
              <a:t>T</a:t>
            </a:r>
            <a:r>
              <a:rPr b="0" lang="en-US" sz="1800" spc="-1" strike="noStrike" baseline="-33000">
                <a:latin typeface="Nimbus Sans"/>
                <a:ea typeface="Nimbus Sans"/>
              </a:rPr>
              <a:t>fail</a:t>
            </a:r>
            <a:r>
              <a:rPr b="0" lang="en-US" sz="1800" spc="-1" strike="noStrike">
                <a:latin typeface="Nimbus Sans"/>
                <a:ea typeface="Nimbus Sans"/>
              </a:rPr>
              <a:t> if fails on V</a:t>
            </a:r>
            <a:r>
              <a:rPr b="0" lang="en-US" sz="1800" spc="-1" strike="noStrike" baseline="-33000">
                <a:latin typeface="Nimbus Sans"/>
                <a:ea typeface="Nimbus Sans"/>
              </a:rPr>
              <a:t>1</a:t>
            </a:r>
            <a:endParaRPr b="0" lang="en-US" sz="1800" spc="-1" strike="noStrike">
              <a:latin typeface="Nimbus Sans"/>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3200" spc="-1" strike="noStrike">
                <a:latin typeface="Nimbus Sans"/>
                <a:ea typeface="Noto Sans CJK SC"/>
              </a:rPr>
              <a:t>Results</a:t>
            </a:r>
            <a:br/>
            <a:r>
              <a:rPr b="0" lang="en-US" sz="2400" spc="-1" strike="noStrike">
                <a:latin typeface="Nimbus Sans"/>
                <a:ea typeface="Noto Sans CJK SC"/>
              </a:rPr>
              <a:t>RQ3) Is mutant detection correlated with real fault detection?</a:t>
            </a:r>
            <a:endParaRPr b="0" lang="en-US" sz="2400" spc="-1" strike="noStrike">
              <a:latin typeface="Nimbus Sans"/>
            </a:endParaRPr>
          </a:p>
        </p:txBody>
      </p:sp>
      <p:sp>
        <p:nvSpPr>
          <p:cNvPr id="115" name="TextShape 2"/>
          <p:cNvSpPr txBox="1"/>
          <p:nvPr/>
        </p:nvSpPr>
        <p:spPr>
          <a:xfrm>
            <a:off x="504000" y="1326600"/>
            <a:ext cx="4426920" cy="3288240"/>
          </a:xfrm>
          <a:prstGeom prst="rect">
            <a:avLst/>
          </a:prstGeom>
          <a:noFill/>
          <a:ln>
            <a:noFill/>
          </a:ln>
        </p:spPr>
        <p:txBody>
          <a:bodyPr lIns="0" rIns="0" tIns="0" bIns="0">
            <a:normAutofit/>
          </a:bodyPr>
          <a:p>
            <a:r>
              <a:rPr b="0" lang="en-US" sz="1800" spc="-1" strike="noStrike">
                <a:latin typeface="Nimbus Sans"/>
              </a:rPr>
              <a:t>Use point-biserial and rank-biserial correlation coefficients on candle chart.</a:t>
            </a:r>
            <a:endParaRPr b="0" lang="en-US" sz="1800" spc="-1" strike="noStrike">
              <a:latin typeface="Nimbus Sans"/>
            </a:endParaRPr>
          </a:p>
          <a:p>
            <a:r>
              <a:rPr b="0" lang="en-US" sz="1800" spc="-1" strike="noStrike">
                <a:latin typeface="Nimbus Sans"/>
              </a:rPr>
              <a:t>Result: </a:t>
            </a:r>
            <a:r>
              <a:rPr b="0" lang="en-US" sz="1800" spc="-1" strike="noStrike">
                <a:latin typeface="Nimbus Sans"/>
                <a:ea typeface="Noto Sans CJK SC"/>
              </a:rPr>
              <a:t>correlation between </a:t>
            </a:r>
            <a:r>
              <a:rPr b="0" i="1" lang="en-US" sz="1800" spc="-1" strike="noStrike">
                <a:latin typeface="Nimbus Sans"/>
                <a:ea typeface="Noto Sans CJK SC"/>
              </a:rPr>
              <a:t>mutation score</a:t>
            </a:r>
            <a:r>
              <a:rPr b="0" lang="en-US" sz="1800" spc="-1" strike="noStrike">
                <a:latin typeface="Nimbus Sans"/>
                <a:ea typeface="Noto Sans CJK SC"/>
              </a:rPr>
              <a:t> and real fault detection rate &gt;&gt; correlation between </a:t>
            </a:r>
            <a:r>
              <a:rPr b="0" i="1" lang="en-US" sz="1800" spc="-1" strike="noStrike">
                <a:latin typeface="Nimbus Sans"/>
                <a:ea typeface="Noto Sans CJK SC"/>
              </a:rPr>
              <a:t>statement coverage</a:t>
            </a:r>
            <a:r>
              <a:rPr b="0" lang="en-US" sz="1800" spc="-1" strike="noStrike">
                <a:latin typeface="Nimbus Sans"/>
                <a:ea typeface="Noto Sans CJK SC"/>
              </a:rPr>
              <a:t> and </a:t>
            </a:r>
            <a:r>
              <a:rPr b="0" lang="en-US" sz="1800" spc="-1" strike="noStrike">
                <a:latin typeface="Nimbus Sans"/>
              </a:rPr>
              <a:t>real fault detection rate (p &lt; 0.05)</a:t>
            </a:r>
            <a:endParaRPr b="0" lang="en-US" sz="1800" spc="-1" strike="noStrike">
              <a:latin typeface="Nimbus Sans"/>
            </a:endParaRPr>
          </a:p>
        </p:txBody>
      </p:sp>
      <p:pic>
        <p:nvPicPr>
          <p:cNvPr id="116" name="" descr=""/>
          <p:cNvPicPr/>
          <p:nvPr/>
        </p:nvPicPr>
        <p:blipFill>
          <a:blip r:embed="rId1"/>
          <a:stretch/>
        </p:blipFill>
        <p:spPr>
          <a:xfrm>
            <a:off x="5394960" y="1105200"/>
            <a:ext cx="4480560" cy="4240800"/>
          </a:xfrm>
          <a:prstGeom prst="rect">
            <a:avLst/>
          </a:prstGeom>
          <a:ln>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3200" spc="-1" strike="noStrike">
                <a:latin typeface="Nimbus Sans"/>
                <a:ea typeface="Noto Sans CJK SC"/>
              </a:rPr>
              <a:t>Results</a:t>
            </a:r>
            <a:br/>
            <a:r>
              <a:rPr b="0" lang="en-US" sz="2400" spc="-1" strike="noStrike">
                <a:latin typeface="Nimbus Sans"/>
                <a:ea typeface="Noto Sans CJK SC"/>
              </a:rPr>
              <a:t>RQ3) Is mutant detection correlated with real fault detection?</a:t>
            </a:r>
            <a:endParaRPr b="0" lang="en-US" sz="2400" spc="-1" strike="noStrike">
              <a:latin typeface="Nimbus Sans"/>
            </a:endParaRPr>
          </a:p>
        </p:txBody>
      </p:sp>
      <p:pic>
        <p:nvPicPr>
          <p:cNvPr id="118" name="" descr=""/>
          <p:cNvPicPr/>
          <p:nvPr/>
        </p:nvPicPr>
        <p:blipFill>
          <a:blip r:embed="rId1"/>
          <a:stretch/>
        </p:blipFill>
        <p:spPr>
          <a:xfrm>
            <a:off x="1865520" y="1326600"/>
            <a:ext cx="6348240" cy="3288240"/>
          </a:xfrm>
          <a:prstGeom prst="rect">
            <a:avLst/>
          </a:prstGeom>
          <a:ln>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548640" y="182880"/>
            <a:ext cx="9071640" cy="946440"/>
          </a:xfrm>
          <a:prstGeom prst="rect">
            <a:avLst/>
          </a:prstGeom>
          <a:noFill/>
          <a:ln>
            <a:noFill/>
          </a:ln>
        </p:spPr>
        <p:txBody>
          <a:bodyPr lIns="0" rIns="0" tIns="0" bIns="0" anchor="ctr">
            <a:spAutoFit/>
          </a:bodyPr>
          <a:p>
            <a:pPr algn="ctr"/>
            <a:r>
              <a:rPr b="0" lang="en-US" sz="4400" spc="-1" strike="noStrike">
                <a:latin typeface="Nimbus Sans"/>
              </a:rPr>
              <a:t>Thoughts?</a:t>
            </a:r>
            <a:endParaRPr b="0" lang="en-US" sz="4400" spc="-1" strike="noStrike">
              <a:latin typeface="Nimbus Sans"/>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Nimbus Sans"/>
              </a:rPr>
              <a:t>Summary of Mutation Testing</a:t>
            </a:r>
            <a:endParaRPr b="0" lang="en-US" sz="4400" spc="-1" strike="noStrike">
              <a:latin typeface="Nimbus Sans"/>
            </a:endParaRPr>
          </a:p>
        </p:txBody>
      </p:sp>
      <p:sp>
        <p:nvSpPr>
          <p:cNvPr id="53" name="TextShape 2"/>
          <p:cNvSpPr txBox="1"/>
          <p:nvPr/>
        </p:nvSpPr>
        <p:spPr>
          <a:xfrm>
            <a:off x="504000" y="1326600"/>
            <a:ext cx="9071640" cy="3336840"/>
          </a:xfrm>
          <a:prstGeom prst="rect">
            <a:avLst/>
          </a:prstGeom>
          <a:noFill/>
          <a:ln>
            <a:noFill/>
          </a:ln>
        </p:spPr>
        <p:txBody>
          <a:bodyPr lIns="0" rIns="0" tIns="0" bIns="0">
            <a:normAutofit/>
          </a:bodyPr>
          <a:p>
            <a:r>
              <a:rPr b="0" lang="en-US" sz="2400" spc="-1" strike="noStrike">
                <a:latin typeface="Nimbus Sans"/>
              </a:rPr>
              <a:t>Want: Measure test suite effectiveness</a:t>
            </a:r>
            <a:endParaRPr b="0" lang="en-US" sz="2400" spc="-1" strike="noStrike">
              <a:latin typeface="Nimbus Sans"/>
            </a:endParaRPr>
          </a:p>
          <a:p>
            <a:r>
              <a:rPr b="0" lang="en-US" sz="2400" spc="-1" strike="noStrike">
                <a:latin typeface="Nimbus Sans"/>
              </a:rPr>
              <a:t>How: </a:t>
            </a:r>
            <a:r>
              <a:rPr b="0" i="1" lang="en-US" sz="2400" spc="-1" strike="noStrike">
                <a:latin typeface="Nimbus Sans"/>
              </a:rPr>
              <a:t>Mutation score</a:t>
            </a:r>
            <a:r>
              <a:rPr b="0" lang="en-US" sz="2400" spc="-1" strike="noStrike">
                <a:latin typeface="Nimbus Sans"/>
              </a:rPr>
              <a:t> as </a:t>
            </a:r>
            <a:r>
              <a:rPr b="0" i="1" lang="en-US" sz="2400" spc="-1" strike="noStrike">
                <a:latin typeface="Nimbus Sans"/>
              </a:rPr>
              <a:t>proxy</a:t>
            </a:r>
            <a:r>
              <a:rPr b="0" lang="en-US" sz="2400" spc="-1" strike="noStrike">
                <a:latin typeface="Nimbus Sans"/>
              </a:rPr>
              <a:t> measurement; measure test suite’s ability to distinguish original program from </a:t>
            </a:r>
            <a:r>
              <a:rPr b="0" i="1" lang="en-US" sz="2400" spc="-1" strike="noStrike">
                <a:latin typeface="Nimbus Sans"/>
              </a:rPr>
              <a:t>mutants</a:t>
            </a:r>
            <a:r>
              <a:rPr b="0" lang="en-US" sz="2400" spc="-1" strike="noStrike">
                <a:latin typeface="Nimbus Sans"/>
              </a:rPr>
              <a:t> under test</a:t>
            </a:r>
            <a:endParaRPr b="0" lang="en-US" sz="2400" spc="-1" strike="noStrike">
              <a:latin typeface="Nimbus Sans"/>
            </a:endParaRPr>
          </a:p>
          <a:p>
            <a:r>
              <a:rPr b="1" lang="en-US" sz="1800" spc="-1" strike="noStrike">
                <a:latin typeface="Nimbus Sans"/>
              </a:rPr>
              <a:t>mutants</a:t>
            </a:r>
            <a:r>
              <a:rPr b="0" lang="en-US" sz="1800" spc="-1" strike="noStrike">
                <a:latin typeface="Nimbus Sans"/>
              </a:rPr>
              <a:t>: variants of original source code with artificial bugs</a:t>
            </a:r>
            <a:endParaRPr b="0" lang="en-US" sz="1800" spc="-1" strike="noStrike">
              <a:latin typeface="Nimbus Sans"/>
            </a:endParaRPr>
          </a:p>
          <a:p>
            <a:r>
              <a:rPr b="1" lang="en-US" sz="1800" spc="-1" strike="noStrike">
                <a:latin typeface="Nimbus Sans"/>
              </a:rPr>
              <a:t>Mutation score</a:t>
            </a:r>
            <a:r>
              <a:rPr b="0" lang="en-US" sz="1800" spc="-1" strike="noStrike">
                <a:latin typeface="Nimbus Sans"/>
              </a:rPr>
              <a:t>: the % of mutants a test suite can distinguish from the original program.</a:t>
            </a:r>
            <a:endParaRPr b="0" lang="en-US" sz="1800" spc="-1" strike="noStrike">
              <a:latin typeface="Nimbus Sans"/>
            </a:endParaRPr>
          </a:p>
          <a:p>
            <a:r>
              <a:rPr b="1" lang="en-US" sz="1800" spc="-1" strike="noStrike">
                <a:latin typeface="Nimbus Sans"/>
              </a:rPr>
              <a:t>Coupling effect</a:t>
            </a:r>
            <a:r>
              <a:rPr b="0" lang="en-US" sz="1800" spc="-1" strike="noStrike">
                <a:latin typeface="Nimbus Sans"/>
              </a:rPr>
              <a:t>: tests that distinguish correct programs from one with simple errors are so sensitive that it also implicitly distinguishes more complex errors.</a:t>
            </a:r>
            <a:endParaRPr b="0" lang="en-US" sz="1800" spc="-1" strike="noStrike">
              <a:latin typeface="Nimbus Sans"/>
            </a:endParaRPr>
          </a:p>
          <a:p>
            <a:r>
              <a:rPr b="0" lang="en-US" sz="1800" spc="-1" strike="noStrike">
                <a:latin typeface="Nimbus Sans"/>
              </a:rPr>
              <a:t>Implies simple mutations can be used in place of complex mutations.</a:t>
            </a:r>
            <a:endParaRPr b="0" lang="en-US" sz="1800" spc="-1" strike="noStrike">
              <a:latin typeface="Nimbus Sans"/>
            </a:endParaRPr>
          </a:p>
        </p:txBody>
      </p:sp>
      <p:sp>
        <p:nvSpPr>
          <p:cNvPr id="54" name="TextShape 3"/>
          <p:cNvSpPr txBox="1"/>
          <p:nvPr/>
        </p:nvSpPr>
        <p:spPr>
          <a:xfrm>
            <a:off x="457200" y="4937760"/>
            <a:ext cx="9071640" cy="365760"/>
          </a:xfrm>
          <a:prstGeom prst="rect">
            <a:avLst/>
          </a:prstGeom>
          <a:noFill/>
          <a:ln>
            <a:noFill/>
          </a:ln>
        </p:spPr>
        <p:txBody>
          <a:bodyPr lIns="0" rIns="0" tIns="0" bIns="0">
            <a:normAutofit/>
          </a:bodyPr>
          <a:p>
            <a:r>
              <a:rPr b="0" lang="en-US" sz="1200" spc="-1" strike="noStrike">
                <a:latin typeface="Nimbus Sans"/>
              </a:rPr>
              <a:t>R. A. DeMillo, R. J. Lipton, and F. G. Sayward. 1978. Hints on Test Data Selection: Help for the Practicing Programmer. Computer 11, 4 (April 1978), 34-41. DOI: https://doi.org/10.1109/C-M.1978.218136</a:t>
            </a:r>
            <a:endParaRPr b="0" lang="en-US" sz="1200" spc="-1" strike="noStrike">
              <a:latin typeface="Nimbus Sans"/>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Nimbus Sans"/>
              </a:rPr>
              <a:t>Summary of Mutation Testing</a:t>
            </a:r>
            <a:endParaRPr b="0" lang="en-US" sz="4400" spc="-1" strike="noStrike">
              <a:latin typeface="Nimbus Sans"/>
            </a:endParaRPr>
          </a:p>
        </p:txBody>
      </p:sp>
      <p:pic>
        <p:nvPicPr>
          <p:cNvPr id="56" name="" descr=""/>
          <p:cNvPicPr/>
          <p:nvPr/>
        </p:nvPicPr>
        <p:blipFill>
          <a:blip r:embed="rId1"/>
          <a:stretch/>
        </p:blipFill>
        <p:spPr>
          <a:xfrm>
            <a:off x="573120" y="1371600"/>
            <a:ext cx="3998880" cy="2696760"/>
          </a:xfrm>
          <a:prstGeom prst="rect">
            <a:avLst/>
          </a:prstGeom>
          <a:ln>
            <a:noFill/>
          </a:ln>
        </p:spPr>
      </p:pic>
      <p:sp>
        <p:nvSpPr>
          <p:cNvPr id="57" name="TextShape 2"/>
          <p:cNvSpPr txBox="1"/>
          <p:nvPr/>
        </p:nvSpPr>
        <p:spPr>
          <a:xfrm>
            <a:off x="504000" y="4714560"/>
            <a:ext cx="4159440" cy="406080"/>
          </a:xfrm>
          <a:prstGeom prst="rect">
            <a:avLst/>
          </a:prstGeom>
          <a:noFill/>
          <a:ln>
            <a:noFill/>
          </a:ln>
        </p:spPr>
        <p:txBody>
          <a:bodyPr lIns="0" rIns="0" tIns="0" bIns="0">
            <a:normAutofit fontScale="53000"/>
          </a:bodyPr>
          <a:p>
            <a:r>
              <a:rPr b="0" lang="en-US" sz="1200" spc="-1" strike="noStrike">
                <a:latin typeface="Nimbus Sans"/>
              </a:rPr>
              <a:t>Y. Jia and M. Harman, "An Analysis and Survey of the Development of Mutation Testing," in IEEE Transactions on </a:t>
            </a:r>
            <a:r>
              <a:rPr b="0" lang="en-US" sz="1000" spc="-1" strike="noStrike">
                <a:latin typeface="Nimbus Sans"/>
              </a:rPr>
              <a:t>Software</a:t>
            </a:r>
            <a:r>
              <a:rPr b="0" lang="en-US" sz="1200" spc="-1" strike="noStrike">
                <a:latin typeface="Nimbus Sans"/>
              </a:rPr>
              <a:t> Engineering, vol. 37, no. 5, pp. 649-678, Sept.-Oct. 2011. doi: 10.1109/TSE.2010.62</a:t>
            </a:r>
            <a:endParaRPr b="0" lang="en-US" sz="1200" spc="-1" strike="noStrike">
              <a:latin typeface="Nimbus Sans"/>
            </a:endParaRPr>
          </a:p>
        </p:txBody>
      </p:sp>
      <p:sp>
        <p:nvSpPr>
          <p:cNvPr id="58" name="TextShape 3"/>
          <p:cNvSpPr txBox="1"/>
          <p:nvPr/>
        </p:nvSpPr>
        <p:spPr>
          <a:xfrm>
            <a:off x="822960" y="4114800"/>
            <a:ext cx="3840480" cy="318960"/>
          </a:xfrm>
          <a:prstGeom prst="rect">
            <a:avLst/>
          </a:prstGeom>
          <a:noFill/>
          <a:ln>
            <a:noFill/>
          </a:ln>
        </p:spPr>
        <p:txBody>
          <a:bodyPr lIns="90000" rIns="90000" tIns="45000" bIns="45000">
            <a:spAutoFit/>
          </a:bodyPr>
          <a:p>
            <a:r>
              <a:rPr b="0" lang="en-US" sz="1800" spc="-1" strike="noStrike">
                <a:latin typeface="Nimbus Sans"/>
              </a:rPr>
              <a:t>Generic process of mutation testing</a:t>
            </a:r>
            <a:endParaRPr b="0" lang="en-US" sz="1800" spc="-1" strike="noStrike">
              <a:latin typeface="Nimbus Sans"/>
            </a:endParaRPr>
          </a:p>
        </p:txBody>
      </p:sp>
      <p:pic>
        <p:nvPicPr>
          <p:cNvPr id="59" name="" descr=""/>
          <p:cNvPicPr/>
          <p:nvPr/>
        </p:nvPicPr>
        <p:blipFill>
          <a:blip r:embed="rId2"/>
          <a:stretch/>
        </p:blipFill>
        <p:spPr>
          <a:xfrm>
            <a:off x="5124960" y="1371600"/>
            <a:ext cx="4567680" cy="2662920"/>
          </a:xfrm>
          <a:prstGeom prst="rect">
            <a:avLst/>
          </a:prstGeom>
          <a:ln>
            <a:noFill/>
          </a:ln>
        </p:spPr>
      </p:pic>
      <p:sp>
        <p:nvSpPr>
          <p:cNvPr id="60" name="TextShape 4"/>
          <p:cNvSpPr txBox="1"/>
          <p:nvPr/>
        </p:nvSpPr>
        <p:spPr>
          <a:xfrm>
            <a:off x="5303520" y="4663440"/>
            <a:ext cx="4297680" cy="640080"/>
          </a:xfrm>
          <a:prstGeom prst="rect">
            <a:avLst/>
          </a:prstGeom>
          <a:noFill/>
          <a:ln>
            <a:noFill/>
          </a:ln>
        </p:spPr>
        <p:txBody>
          <a:bodyPr lIns="90000" rIns="90000" tIns="45000" bIns="45000">
            <a:spAutoFit/>
          </a:bodyPr>
          <a:p>
            <a:r>
              <a:rPr b="0" lang="en-US" sz="1000" spc="-1" strike="noStrike">
                <a:latin typeface="Nimbus Sans"/>
              </a:rPr>
              <a:t>René Just. 2014. The major mutation framework: efficient and scalable mutation analysis for Java. In Proceedings of the 2014 International Symposium on Software Testing and Analysis (ISSTA 2014). ACM, New York, NY, USA, 433-436. DOI: https://doi.org/10.1145/2610384.2628053</a:t>
            </a:r>
            <a:endParaRPr b="0" lang="en-US" sz="1000" spc="-1" strike="noStrike">
              <a:latin typeface="Nimbus Sans"/>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TextShape 1"/>
          <p:cNvSpPr txBox="1"/>
          <p:nvPr/>
        </p:nvSpPr>
        <p:spPr>
          <a:xfrm>
            <a:off x="401760" y="1776240"/>
            <a:ext cx="4426920" cy="1607040"/>
          </a:xfrm>
          <a:prstGeom prst="rect">
            <a:avLst/>
          </a:prstGeom>
          <a:noFill/>
          <a:ln>
            <a:noFill/>
          </a:ln>
        </p:spPr>
        <p:txBody>
          <a:bodyPr lIns="0" rIns="0" tIns="0" bIns="0">
            <a:normAutofit/>
          </a:bodyPr>
          <a:p>
            <a:r>
              <a:rPr b="0" lang="en-US" sz="2400" spc="-1" strike="noStrike">
                <a:latin typeface="Nimbus Sans"/>
              </a:rPr>
              <a:t>Only 3 previous studies.</a:t>
            </a:r>
            <a:endParaRPr b="0" lang="en-US" sz="2400" spc="-1" strike="noStrike">
              <a:latin typeface="Nimbus Sans"/>
            </a:endParaRPr>
          </a:p>
          <a:p>
            <a:r>
              <a:rPr b="0" lang="en-US" sz="2400" spc="-1" strike="noStrike">
                <a:latin typeface="Nimbus Sans"/>
              </a:rPr>
              <a:t>Still true for enterprise systems?</a:t>
            </a:r>
            <a:endParaRPr b="0" lang="en-US" sz="2400" spc="-1" strike="noStrike">
              <a:latin typeface="Nimbus Sans"/>
            </a:endParaRPr>
          </a:p>
          <a:p>
            <a:r>
              <a:rPr b="0" lang="en-US" sz="2400" spc="-1" strike="noStrike">
                <a:latin typeface="Nimbus Sans"/>
              </a:rPr>
              <a:t>Real programs with actual faults?</a:t>
            </a:r>
            <a:endParaRPr b="0" lang="en-US" sz="2400" spc="-1" strike="noStrike">
              <a:latin typeface="Nimbus Sans"/>
            </a:endParaRPr>
          </a:p>
        </p:txBody>
      </p:sp>
      <p:sp>
        <p:nvSpPr>
          <p:cNvPr id="62" name="TextShape 2"/>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Nimbus Sans"/>
              </a:rPr>
              <a:t>Problems</a:t>
            </a:r>
            <a:endParaRPr b="0" lang="en-US" sz="4400" spc="-1" strike="noStrike">
              <a:latin typeface="Nimbus Sans"/>
            </a:endParaRPr>
          </a:p>
        </p:txBody>
      </p:sp>
      <p:pic>
        <p:nvPicPr>
          <p:cNvPr id="63" name="" descr=""/>
          <p:cNvPicPr/>
          <p:nvPr/>
        </p:nvPicPr>
        <p:blipFill>
          <a:blip r:embed="rId1"/>
          <a:stretch/>
        </p:blipFill>
        <p:spPr>
          <a:xfrm>
            <a:off x="4770360" y="1629000"/>
            <a:ext cx="4961160" cy="3386520"/>
          </a:xfrm>
          <a:prstGeom prst="rect">
            <a:avLst/>
          </a:prstGeom>
          <a:ln>
            <a:noFill/>
          </a:ln>
        </p:spPr>
      </p:pic>
      <p:sp>
        <p:nvSpPr>
          <p:cNvPr id="64" name="TextShape 3"/>
          <p:cNvSpPr txBox="1"/>
          <p:nvPr/>
        </p:nvSpPr>
        <p:spPr>
          <a:xfrm>
            <a:off x="382320" y="1097280"/>
            <a:ext cx="9509760" cy="445680"/>
          </a:xfrm>
          <a:prstGeom prst="rect">
            <a:avLst/>
          </a:prstGeom>
          <a:noFill/>
          <a:ln>
            <a:noFill/>
          </a:ln>
        </p:spPr>
        <p:txBody>
          <a:bodyPr lIns="90000" rIns="90000" tIns="45000" bIns="45000">
            <a:spAutoFit/>
          </a:bodyPr>
          <a:p>
            <a:r>
              <a:rPr b="0" lang="en-US" sz="2800" spc="-1" strike="noStrike">
                <a:latin typeface="Nimbus Sans"/>
              </a:rPr>
              <a:t>Assumes that </a:t>
            </a:r>
            <a:r>
              <a:rPr b="0" i="1" lang="en-US" sz="2800" spc="-1" strike="noStrike">
                <a:latin typeface="Nimbus Sans"/>
              </a:rPr>
              <a:t>mutants are a valid substitute for real faults</a:t>
            </a:r>
            <a:r>
              <a:rPr b="0" lang="en-US" sz="2800" spc="-1" strike="noStrike">
                <a:latin typeface="Nimbus Sans"/>
              </a:rPr>
              <a:t>.</a:t>
            </a:r>
            <a:endParaRPr b="0" lang="en-US" sz="2800" spc="-1" strike="noStrike">
              <a:latin typeface="Nimbus Sans"/>
            </a:endParaRPr>
          </a:p>
        </p:txBody>
      </p:sp>
      <p:sp>
        <p:nvSpPr>
          <p:cNvPr id="65" name="TextShape 4"/>
          <p:cNvSpPr txBox="1"/>
          <p:nvPr/>
        </p:nvSpPr>
        <p:spPr>
          <a:xfrm>
            <a:off x="365760" y="3383280"/>
            <a:ext cx="4480560" cy="722160"/>
          </a:xfrm>
          <a:prstGeom prst="rect">
            <a:avLst/>
          </a:prstGeom>
          <a:noFill/>
          <a:ln>
            <a:noFill/>
          </a:ln>
        </p:spPr>
        <p:txBody>
          <a:bodyPr lIns="90000" rIns="90000" tIns="45000" bIns="45000">
            <a:spAutoFit/>
          </a:bodyPr>
          <a:p>
            <a:r>
              <a:rPr b="0" lang="en-US" sz="1000" spc="-1" strike="noStrike">
                <a:latin typeface="Nimbus Sans"/>
              </a:rPr>
              <a:t>J. H. Andrews, L. C. Briand and Y. Labiche, "Is mutation an appropriate tool for testing experiments? [software testing]," Proceedings. 27th International Conference on Software Engineering, 2005. ICSE 2005., Saint Louis, MO, USA, 2005, pp. 402-411.</a:t>
            </a:r>
            <a:endParaRPr b="0" lang="en-US" sz="1000" spc="-1" strike="noStrike">
              <a:latin typeface="Nimbus Sans"/>
            </a:endParaRPr>
          </a:p>
          <a:p>
            <a:r>
              <a:rPr b="0" lang="en-US" sz="1000" spc="-1" strike="noStrike">
                <a:latin typeface="Nimbus Sans"/>
              </a:rPr>
              <a:t>doi: 10.1109/ICSE.2005.1553583</a:t>
            </a:r>
            <a:endParaRPr b="0" lang="en-US" sz="1000" spc="-1" strike="noStrike">
              <a:latin typeface="Nimbus Sans"/>
            </a:endParaRPr>
          </a:p>
        </p:txBody>
      </p:sp>
      <p:sp>
        <p:nvSpPr>
          <p:cNvPr id="66" name="TextShape 5"/>
          <p:cNvSpPr txBox="1"/>
          <p:nvPr/>
        </p:nvSpPr>
        <p:spPr>
          <a:xfrm>
            <a:off x="365760" y="4117680"/>
            <a:ext cx="4480560" cy="722160"/>
          </a:xfrm>
          <a:prstGeom prst="rect">
            <a:avLst/>
          </a:prstGeom>
          <a:noFill/>
          <a:ln>
            <a:noFill/>
          </a:ln>
        </p:spPr>
        <p:txBody>
          <a:bodyPr lIns="90000" rIns="90000" tIns="45000" bIns="45000">
            <a:spAutoFit/>
          </a:bodyPr>
          <a:p>
            <a:r>
              <a:rPr b="0" lang="en-US" sz="1000" spc="-1" strike="noStrike">
                <a:latin typeface="Nimbus Sans"/>
              </a:rPr>
              <a:t>Murial Daran and Pascale Thévenod-Fosse. 1996. Software error analysis: a real case study involving real faults and mutations. In Proceedings of the 1996 ACM SIGSOFT international symposium on Software testing and analysis (ISSTA '96), Steve J. Zeil and Will Tracz (Eds.). ACM, New York, NY, USA, 158-171. DOI=http://dx.doi.org/10.1145/229000.226313 </a:t>
            </a:r>
            <a:endParaRPr b="0" lang="en-US" sz="1000" spc="-1" strike="noStrike">
              <a:latin typeface="Nimbus Sans"/>
            </a:endParaRPr>
          </a:p>
        </p:txBody>
      </p:sp>
      <p:sp>
        <p:nvSpPr>
          <p:cNvPr id="67" name="TextShape 6"/>
          <p:cNvSpPr txBox="1"/>
          <p:nvPr/>
        </p:nvSpPr>
        <p:spPr>
          <a:xfrm>
            <a:off x="365760" y="4871160"/>
            <a:ext cx="5029200" cy="595800"/>
          </a:xfrm>
          <a:prstGeom prst="rect">
            <a:avLst/>
          </a:prstGeom>
          <a:noFill/>
          <a:ln>
            <a:noFill/>
          </a:ln>
        </p:spPr>
        <p:txBody>
          <a:bodyPr lIns="90000" rIns="90000" tIns="45000" bIns="45000">
            <a:spAutoFit/>
          </a:bodyPr>
          <a:p>
            <a:r>
              <a:rPr b="0" lang="en-US" sz="1000" spc="-1" strike="noStrike">
                <a:latin typeface="Nimbus Sans"/>
              </a:rPr>
              <a:t>Akbar Siami Namin and Sahitya Kakarla. 2011. The use of mutation in testing experiments and its sensitivity to external threats. In Proceedings of the 2011 International Symposium on Software Testing and Analysis (ISSTA '11). ACM, New York, NY, USA, 342-352. DOI=http://dx.doi.org/10.1145/2001420.2001461</a:t>
            </a:r>
            <a:endParaRPr b="0" lang="en-US" sz="1000" spc="-1" strike="noStrike">
              <a:latin typeface="Nimbus Sans"/>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Nimbus Sans"/>
              </a:rPr>
              <a:t>Research Question</a:t>
            </a:r>
            <a:endParaRPr b="0" lang="en-US" sz="4400" spc="-1" strike="noStrike">
              <a:latin typeface="Nimbus Sans"/>
            </a:endParaRPr>
          </a:p>
        </p:txBody>
      </p:sp>
      <p:sp>
        <p:nvSpPr>
          <p:cNvPr id="69" name="TextShape 2"/>
          <p:cNvSpPr txBox="1"/>
          <p:nvPr/>
        </p:nvSpPr>
        <p:spPr>
          <a:xfrm>
            <a:off x="504000" y="1326600"/>
            <a:ext cx="9071640" cy="502200"/>
          </a:xfrm>
          <a:prstGeom prst="rect">
            <a:avLst/>
          </a:prstGeom>
          <a:noFill/>
          <a:ln>
            <a:noFill/>
          </a:ln>
        </p:spPr>
        <p:txBody>
          <a:bodyPr lIns="0" rIns="0" tIns="0" bIns="0">
            <a:normAutofit/>
          </a:bodyPr>
          <a:p>
            <a:pPr algn="ctr">
              <a:spcBef>
                <a:spcPts val="1417"/>
              </a:spcBef>
            </a:pPr>
            <a:r>
              <a:rPr b="0" lang="en-US" sz="3200" spc="-1" strike="noStrike">
                <a:latin typeface="Nimbus Sans"/>
              </a:rPr>
              <a:t>Are mutants a valid substitue for real faults?</a:t>
            </a:r>
            <a:endParaRPr b="0" lang="en-US" sz="3200" spc="-1" strike="noStrike">
              <a:latin typeface="Nimbus Sans"/>
            </a:endParaRPr>
          </a:p>
        </p:txBody>
      </p:sp>
      <p:sp>
        <p:nvSpPr>
          <p:cNvPr id="70" name="TextShape 3"/>
          <p:cNvSpPr txBox="1"/>
          <p:nvPr/>
        </p:nvSpPr>
        <p:spPr>
          <a:xfrm>
            <a:off x="504000" y="1920240"/>
            <a:ext cx="9071640" cy="2692080"/>
          </a:xfrm>
          <a:prstGeom prst="rect">
            <a:avLst/>
          </a:prstGeom>
          <a:noFill/>
          <a:ln>
            <a:noFill/>
          </a:ln>
        </p:spPr>
        <p:txBody>
          <a:bodyPr lIns="0" rIns="0" tIns="0" bIns="0">
            <a:normAutofit/>
          </a:bodyPr>
          <a:p>
            <a:r>
              <a:rPr b="0" lang="en-US" sz="2400" spc="-1" strike="noStrike">
                <a:latin typeface="Nimbus Sans"/>
              </a:rPr>
              <a:t>3 Research Questions:</a:t>
            </a:r>
            <a:endParaRPr b="0" lang="en-US" sz="2400" spc="-1" strike="noStrike">
              <a:latin typeface="Nimbus Sans"/>
            </a:endParaRPr>
          </a:p>
          <a:p>
            <a:r>
              <a:rPr b="0" lang="en-US" sz="2400" spc="-1" strike="noStrike">
                <a:latin typeface="Nimbus Sans"/>
              </a:rPr>
              <a:t>RQ1) Are real faults coupled to mutants generated by commonly used mutation operators?</a:t>
            </a:r>
            <a:endParaRPr b="0" lang="en-US" sz="2400" spc="-1" strike="noStrike">
              <a:latin typeface="Nimbus Sans"/>
            </a:endParaRPr>
          </a:p>
          <a:p>
            <a:r>
              <a:rPr b="0" lang="en-US" sz="2400" spc="-1" strike="noStrike">
                <a:latin typeface="Nimbus Sans"/>
              </a:rPr>
              <a:t>RQ2) What types of real faults are not coupled to mutants?</a:t>
            </a:r>
            <a:endParaRPr b="0" lang="en-US" sz="2400" spc="-1" strike="noStrike">
              <a:latin typeface="Nimbus Sans"/>
            </a:endParaRPr>
          </a:p>
          <a:p>
            <a:r>
              <a:rPr b="0" lang="en-US" sz="2400" spc="-1" strike="noStrike">
                <a:latin typeface="Nimbus Sans"/>
              </a:rPr>
              <a:t>RQ3) Is mutant detection correlated with real fault detection?</a:t>
            </a:r>
            <a:endParaRPr b="0" lang="en-US" sz="2400" spc="-1" strike="noStrike">
              <a:latin typeface="Nimbus Sans"/>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Nimbus Sans"/>
              </a:rPr>
              <a:t>Research Result Summary</a:t>
            </a:r>
            <a:endParaRPr b="0" lang="en-US" sz="4400" spc="-1" strike="noStrike">
              <a:latin typeface="Nimbus Sans"/>
            </a:endParaRPr>
          </a:p>
        </p:txBody>
      </p:sp>
      <p:sp>
        <p:nvSpPr>
          <p:cNvPr id="72" name="TextShape 2"/>
          <p:cNvSpPr txBox="1"/>
          <p:nvPr/>
        </p:nvSpPr>
        <p:spPr>
          <a:xfrm>
            <a:off x="504000" y="1326600"/>
            <a:ext cx="9071640" cy="32882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Nimbus Sans"/>
              </a:rPr>
              <a:t>73% of real faults are coupled to mutants</a:t>
            </a:r>
            <a:endParaRPr b="0" lang="en-US" sz="3200" spc="-1" strike="noStrike">
              <a:latin typeface="Nimbus Sans"/>
            </a:endParaRPr>
          </a:p>
          <a:p>
            <a:pPr marL="432000" indent="-324000">
              <a:spcBef>
                <a:spcPts val="1417"/>
              </a:spcBef>
              <a:buClr>
                <a:srgbClr val="000000"/>
              </a:buClr>
              <a:buSzPct val="45000"/>
              <a:buFont typeface="Wingdings" charset="2"/>
              <a:buChar char=""/>
            </a:pPr>
            <a:r>
              <a:rPr b="0" lang="en-US" sz="3200" spc="-1" strike="noStrike">
                <a:latin typeface="Nimbus Sans"/>
              </a:rPr>
              <a:t>17% not coupled to any mutants regardless of improvements in mutation testing</a:t>
            </a:r>
            <a:endParaRPr b="0" lang="en-US" sz="3200" spc="-1" strike="noStrike">
              <a:latin typeface="Nimbus Sans"/>
            </a:endParaRPr>
          </a:p>
          <a:p>
            <a:pPr marL="432000" indent="-324000">
              <a:spcBef>
                <a:spcPts val="1417"/>
              </a:spcBef>
              <a:buClr>
                <a:srgbClr val="000000"/>
              </a:buClr>
              <a:buSzPct val="45000"/>
              <a:buFont typeface="Wingdings" charset="2"/>
              <a:buChar char=""/>
            </a:pPr>
            <a:r>
              <a:rPr b="0" lang="en-US" sz="3200" spc="-1" strike="noStrike">
                <a:latin typeface="Nimbus Sans"/>
              </a:rPr>
              <a:t>Mutation testing is positively correlated with real fault detection (indept. of code coverage)</a:t>
            </a:r>
            <a:endParaRPr b="0" lang="en-US" sz="3200" spc="-1" strike="noStrike">
              <a:latin typeface="Nimbus Sans"/>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Nimbus Sans"/>
              </a:rPr>
              <a:t>Software Subjects</a:t>
            </a:r>
            <a:endParaRPr b="0" lang="en-US" sz="4400" spc="-1" strike="noStrike">
              <a:latin typeface="Nimbus Sans"/>
            </a:endParaRPr>
          </a:p>
        </p:txBody>
      </p:sp>
      <p:sp>
        <p:nvSpPr>
          <p:cNvPr id="74" name="TextShape 2"/>
          <p:cNvSpPr txBox="1"/>
          <p:nvPr/>
        </p:nvSpPr>
        <p:spPr>
          <a:xfrm>
            <a:off x="504000" y="1326600"/>
            <a:ext cx="4426920" cy="32882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2400" spc="-1" strike="noStrike">
                <a:latin typeface="Nimbus Sans"/>
              </a:rPr>
              <a:t>5 Java programs (321K lines of code total)</a:t>
            </a:r>
            <a:endParaRPr b="0" lang="en-US" sz="2400" spc="-1" strike="noStrike">
              <a:latin typeface="Nimbus Sans"/>
            </a:endParaRPr>
          </a:p>
          <a:p>
            <a:pPr marL="432000" indent="-324000">
              <a:spcBef>
                <a:spcPts val="1417"/>
              </a:spcBef>
              <a:buClr>
                <a:srgbClr val="000000"/>
              </a:buClr>
              <a:buSzPct val="45000"/>
              <a:buFont typeface="Wingdings" charset="2"/>
              <a:buChar char=""/>
            </a:pPr>
            <a:r>
              <a:rPr b="0" lang="en-US" sz="2400" spc="-1" strike="noStrike">
                <a:latin typeface="Nimbus Sans"/>
              </a:rPr>
              <a:t>357 real faults</a:t>
            </a:r>
            <a:endParaRPr b="0" lang="en-US" sz="2400" spc="-1" strike="noStrike">
              <a:latin typeface="Nimbus Sans"/>
            </a:endParaRPr>
          </a:p>
          <a:p>
            <a:pPr marL="432000" indent="-324000">
              <a:spcBef>
                <a:spcPts val="1417"/>
              </a:spcBef>
              <a:buClr>
                <a:srgbClr val="000000"/>
              </a:buClr>
              <a:buSzPct val="45000"/>
              <a:buFont typeface="Wingdings" charset="2"/>
              <a:buChar char=""/>
            </a:pPr>
            <a:r>
              <a:rPr b="0" lang="en-US" sz="2400" spc="-1" strike="noStrike">
                <a:latin typeface="Nimbus Sans"/>
              </a:rPr>
              <a:t>230,000 mutants</a:t>
            </a:r>
            <a:endParaRPr b="0" lang="en-US" sz="2400" spc="-1" strike="noStrike">
              <a:latin typeface="Nimbus Sans"/>
            </a:endParaRPr>
          </a:p>
          <a:p>
            <a:pPr marL="432000" indent="-324000">
              <a:spcBef>
                <a:spcPts val="1417"/>
              </a:spcBef>
              <a:buClr>
                <a:srgbClr val="000000"/>
              </a:buClr>
              <a:buSzPct val="45000"/>
              <a:buFont typeface="Wingdings" charset="2"/>
              <a:buChar char=""/>
            </a:pPr>
            <a:r>
              <a:rPr b="0" lang="en-US" sz="2400" spc="-1" strike="noStrike">
                <a:latin typeface="Nimbus Sans"/>
              </a:rPr>
              <a:t>Version control (git)</a:t>
            </a:r>
            <a:endParaRPr b="0" lang="en-US" sz="2400" spc="-1" strike="noStrike">
              <a:latin typeface="Nimbus Sans"/>
            </a:endParaRPr>
          </a:p>
          <a:p>
            <a:pPr marL="432000" indent="-324000">
              <a:spcBef>
                <a:spcPts val="1417"/>
              </a:spcBef>
              <a:buClr>
                <a:srgbClr val="000000"/>
              </a:buClr>
              <a:buSzPct val="45000"/>
              <a:buFont typeface="Wingdings" charset="2"/>
              <a:buChar char=""/>
            </a:pPr>
            <a:r>
              <a:rPr b="0" lang="en-US" sz="2400" spc="-1" strike="noStrike">
                <a:latin typeface="Nimbus Sans"/>
              </a:rPr>
              <a:t>Bug tracking system (JIRA)</a:t>
            </a:r>
            <a:endParaRPr b="0" lang="en-US" sz="2400" spc="-1" strike="noStrike">
              <a:latin typeface="Nimbus Sans"/>
            </a:endParaRPr>
          </a:p>
          <a:p>
            <a:pPr marL="432000" indent="-324000">
              <a:spcBef>
                <a:spcPts val="1417"/>
              </a:spcBef>
              <a:buClr>
                <a:srgbClr val="000000"/>
              </a:buClr>
              <a:buSzPct val="45000"/>
              <a:buFont typeface="Wingdings" charset="2"/>
              <a:buChar char=""/>
            </a:pPr>
            <a:r>
              <a:rPr b="0" lang="en-US" sz="2400" spc="-1" strike="noStrike">
                <a:latin typeface="Nimbus Sans"/>
              </a:rPr>
              <a:t>Full dev-written test suites</a:t>
            </a:r>
            <a:endParaRPr b="0" lang="en-US" sz="2400" spc="-1" strike="noStrike">
              <a:latin typeface="Nimbus Sans"/>
            </a:endParaRPr>
          </a:p>
        </p:txBody>
      </p:sp>
      <p:pic>
        <p:nvPicPr>
          <p:cNvPr id="75" name="" descr=""/>
          <p:cNvPicPr/>
          <p:nvPr/>
        </p:nvPicPr>
        <p:blipFill>
          <a:blip r:embed="rId1"/>
          <a:stretch/>
        </p:blipFill>
        <p:spPr>
          <a:xfrm>
            <a:off x="4922280" y="1426320"/>
            <a:ext cx="5044680" cy="307080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3200" spc="-1" strike="noStrike">
                <a:latin typeface="Nimbus Sans"/>
              </a:rPr>
              <a:t>Methodology: Locating and Isolating Real Faults</a:t>
            </a:r>
            <a:endParaRPr b="0" lang="en-US" sz="3200" spc="-1" strike="noStrike">
              <a:latin typeface="Nimbus Sans"/>
            </a:endParaRPr>
          </a:p>
        </p:txBody>
      </p:sp>
      <p:sp>
        <p:nvSpPr>
          <p:cNvPr id="77" name="TextShape 2"/>
          <p:cNvSpPr txBox="1"/>
          <p:nvPr/>
        </p:nvSpPr>
        <p:spPr>
          <a:xfrm>
            <a:off x="504360" y="1324080"/>
            <a:ext cx="4426920" cy="3288240"/>
          </a:xfrm>
          <a:prstGeom prst="rect">
            <a:avLst/>
          </a:prstGeom>
          <a:noFill/>
          <a:ln>
            <a:noFill/>
          </a:ln>
        </p:spPr>
        <p:txBody>
          <a:bodyPr lIns="0" rIns="0" tIns="0" bIns="0">
            <a:normAutofit/>
          </a:bodyPr>
          <a:p>
            <a:r>
              <a:rPr b="0" lang="en-US" sz="2400" spc="-1" strike="noStrike">
                <a:latin typeface="Nimbus Sans"/>
              </a:rPr>
              <a:t>Locate: Identify two source code versions V</a:t>
            </a:r>
            <a:r>
              <a:rPr b="0" lang="en-US" sz="2400" spc="-1" strike="noStrike" baseline="-33000">
                <a:latin typeface="Nimbus Sans"/>
              </a:rPr>
              <a:t>bug</a:t>
            </a:r>
            <a:r>
              <a:rPr b="0" lang="en-US" sz="2400" spc="-1" strike="noStrike">
                <a:latin typeface="Nimbus Sans"/>
              </a:rPr>
              <a:t> and V</a:t>
            </a:r>
            <a:r>
              <a:rPr b="0" lang="en-US" sz="2400" spc="-1" strike="noStrike" baseline="-33000">
                <a:latin typeface="Nimbus Sans"/>
              </a:rPr>
              <a:t>fix</a:t>
            </a:r>
            <a:r>
              <a:rPr b="0" lang="en-US" sz="2400" spc="-1" strike="noStrike">
                <a:latin typeface="Nimbus Sans"/>
              </a:rPr>
              <a:t> that differ by a bug fix.</a:t>
            </a:r>
            <a:endParaRPr b="0" lang="en-US" sz="2400" spc="-1" strike="noStrike">
              <a:latin typeface="Nimbus Sans"/>
            </a:endParaRPr>
          </a:p>
          <a:p>
            <a:r>
              <a:rPr b="0" lang="en-US" sz="2400" spc="-1" strike="noStrike">
                <a:latin typeface="Nimbus Sans"/>
              </a:rPr>
              <a:t>Isolate: create a source code version V</a:t>
            </a:r>
            <a:r>
              <a:rPr b="0" lang="en-US" sz="2400" spc="-1" strike="noStrike" baseline="-33000">
                <a:latin typeface="Nimbus Sans"/>
              </a:rPr>
              <a:t>1</a:t>
            </a:r>
            <a:r>
              <a:rPr b="0" lang="en-US" sz="2400" spc="-1" strike="noStrike">
                <a:latin typeface="Nimbus Sans"/>
              </a:rPr>
              <a:t> that differs from V</a:t>
            </a:r>
            <a:r>
              <a:rPr b="0" lang="en-US" sz="2400" spc="-1" strike="noStrike" baseline="-33000">
                <a:latin typeface="Nimbus Sans"/>
              </a:rPr>
              <a:t>2</a:t>
            </a:r>
            <a:r>
              <a:rPr b="0" lang="en-US" sz="2400" spc="-1" strike="noStrike">
                <a:latin typeface="Nimbus Sans"/>
              </a:rPr>
              <a:t>=V</a:t>
            </a:r>
            <a:r>
              <a:rPr b="0" lang="en-US" sz="2400" spc="-1" strike="noStrike" baseline="-33000">
                <a:latin typeface="Nimbus Sans"/>
              </a:rPr>
              <a:t>fix</a:t>
            </a:r>
            <a:r>
              <a:rPr b="0" lang="en-US" sz="2400" spc="-1" strike="noStrike">
                <a:latin typeface="Nimbus Sans"/>
              </a:rPr>
              <a:t> by only the bug fix/patch.</a:t>
            </a:r>
            <a:endParaRPr b="0" lang="en-US" sz="2400" spc="-1" strike="noStrike">
              <a:latin typeface="Nimbus Sans"/>
            </a:endParaRPr>
          </a:p>
          <a:p>
            <a:r>
              <a:rPr b="0" lang="en-US" sz="2400" spc="-1" strike="noStrike">
                <a:latin typeface="Nimbus Sans"/>
                <a:ea typeface="Noto Sans CJK SC"/>
              </a:rPr>
              <a:t>357 &lt; V</a:t>
            </a:r>
            <a:r>
              <a:rPr b="0" lang="en-US" sz="2400" spc="-1" strike="noStrike" baseline="-33000">
                <a:latin typeface="Nimbus Sans"/>
                <a:ea typeface="Noto Sans CJK SC"/>
              </a:rPr>
              <a:t>1</a:t>
            </a:r>
            <a:r>
              <a:rPr b="0" lang="en-US" sz="2400" spc="-1" strike="noStrike">
                <a:latin typeface="Nimbus Sans"/>
                <a:ea typeface="Noto Sans CJK SC"/>
              </a:rPr>
              <a:t> , V</a:t>
            </a:r>
            <a:r>
              <a:rPr b="0" lang="en-US" sz="2400" spc="-1" strike="noStrike" baseline="-33000">
                <a:latin typeface="Nimbus Sans"/>
                <a:ea typeface="Noto Sans CJK SC"/>
              </a:rPr>
              <a:t>2</a:t>
            </a:r>
            <a:r>
              <a:rPr b="0" lang="en-US" sz="2400" spc="-1" strike="noStrike">
                <a:latin typeface="Nimbus Sans"/>
              </a:rPr>
              <a:t> &gt; pairs</a:t>
            </a:r>
            <a:endParaRPr b="0" lang="en-US" sz="2400" spc="-1" strike="noStrike">
              <a:latin typeface="Nimbus Sans"/>
            </a:endParaRPr>
          </a:p>
        </p:txBody>
      </p:sp>
      <p:pic>
        <p:nvPicPr>
          <p:cNvPr id="78" name="" descr=""/>
          <p:cNvPicPr/>
          <p:nvPr/>
        </p:nvPicPr>
        <p:blipFill>
          <a:blip r:embed="rId1"/>
          <a:stretch/>
        </p:blipFill>
        <p:spPr>
          <a:xfrm>
            <a:off x="4856760" y="1828800"/>
            <a:ext cx="5110200" cy="201168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597</TotalTime>
  <Application>LibreOffice/6.2.4.2.0$Linux_X86_64 LibreOffice_project/20$Build-2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2019-06-10T13:36:49Z</dcterms:created>
  <dc:creator/>
  <dc:description/>
  <dc:language>en-US</dc:language>
  <cp:lastModifiedBy/>
  <dcterms:modified xsi:type="dcterms:W3CDTF">2019-06-12T20:16:24Z</dcterms:modified>
  <cp:revision>131</cp:revision>
  <dc:subject/>
  <dc:title/>
</cp:coreProperties>
</file>