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12192000"/>
  <p:notesSz cx="6858000" cy="9144000"/>
  <p:embeddedFontLst>
    <p:embeddedFont>
      <p:font typeface="Source Sans Pr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icYq4fA/r6J191MefHpLDMQOHb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SourceSansPro-bold.fntdata"/><Relationship Id="rId45"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ourceSansPro-boldItalic.fntdata"/><Relationship Id="rId47" Type="http://schemas.openxmlformats.org/officeDocument/2006/relationships/font" Target="fonts/SourceSansPro-italic.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b90d951d5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b90d951d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b90d951d5_1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4b90d951d5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b90d951d5_1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b90d951d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b90d951d5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4b90d951d5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58fab7b8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258fab7b87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7f184ded1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7f184ded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58fab7b8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58fab7b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4b90d951d5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4b90d951d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b90d951d5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4b90d951d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4b90d951d5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4b90d951d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7f184ded1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7f184ded1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4b90d951d5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4b90d951d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7f184ded1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7f184ded1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b90d951d5_1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4b90d951d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4b90d951d5_1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4b90d951d5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4b90d951d5_1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4b90d951d5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58fab7b87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58fab7b8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4b90d951d5_1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4b90d951d5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4b90d951d5_1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4b90d951d5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4b90d951d5_1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4b90d951d5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258fab7b87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258fab7b8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258fab7b87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258fab7b8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258fab7b87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258fab7b8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4b90d951d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4b90d951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4b90d951d5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4b90d951d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4b90d951d5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4b90d951d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58fab7b87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58fab7b8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b90d951d5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b90d951d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b90d951d5_1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b90d951d5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58fab7b87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58fab7b8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58fab7b87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58fab7b8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b90d951d5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b90d951d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Source Sans Pro"/>
              <a:buNone/>
              <a:defRPr b="1" sz="6000" cap="none">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cap="none"/>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14" name="Google Shape;14;p13"/>
          <p:cNvGrpSpPr/>
          <p:nvPr/>
        </p:nvGrpSpPr>
        <p:grpSpPr>
          <a:xfrm>
            <a:off x="10999563" y="5987064"/>
            <a:ext cx="1054465" cy="469689"/>
            <a:chOff x="9841624" y="4115729"/>
            <a:chExt cx="602169" cy="268223"/>
          </a:xfrm>
        </p:grpSpPr>
        <p:sp>
          <p:nvSpPr>
            <p:cNvPr id="15" name="Google Shape;15;p1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6" name="Google Shape;16;p1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7" name="Google Shape;17;p1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8" name="Google Shape;18;p1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9" name="Google Shape;19;p1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13"/>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34" name="Google Shape;134;p22"/>
          <p:cNvGrpSpPr/>
          <p:nvPr/>
        </p:nvGrpSpPr>
        <p:grpSpPr>
          <a:xfrm>
            <a:off x="10999563" y="5987064"/>
            <a:ext cx="1054465" cy="469689"/>
            <a:chOff x="9841624" y="4115729"/>
            <a:chExt cx="602169" cy="268223"/>
          </a:xfrm>
        </p:grpSpPr>
        <p:sp>
          <p:nvSpPr>
            <p:cNvPr id="135" name="Google Shape;135;p22"/>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36" name="Google Shape;136;p22"/>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37" name="Google Shape;137;p22"/>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38" name="Google Shape;138;p22"/>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39" name="Google Shape;139;p22"/>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40" name="Google Shape;14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3" name="Google Shape;143;p22"/>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47" name="Google Shape;147;p23"/>
          <p:cNvGrpSpPr/>
          <p:nvPr/>
        </p:nvGrpSpPr>
        <p:grpSpPr>
          <a:xfrm>
            <a:off x="10999563" y="5987064"/>
            <a:ext cx="1054465" cy="469689"/>
            <a:chOff x="9841624" y="4115729"/>
            <a:chExt cx="602169" cy="268223"/>
          </a:xfrm>
        </p:grpSpPr>
        <p:sp>
          <p:nvSpPr>
            <p:cNvPr id="148" name="Google Shape;148;p23"/>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49" name="Google Shape;149;p23"/>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50" name="Google Shape;150;p23"/>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51" name="Google Shape;151;p23"/>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52" name="Google Shape;152;p23"/>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53" name="Google Shape;15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p23"/>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7" name="Google Shape;27;p14"/>
          <p:cNvGrpSpPr/>
          <p:nvPr/>
        </p:nvGrpSpPr>
        <p:grpSpPr>
          <a:xfrm>
            <a:off x="10999563" y="5987064"/>
            <a:ext cx="1054465" cy="469689"/>
            <a:chOff x="9841624" y="4115729"/>
            <a:chExt cx="602169" cy="268223"/>
          </a:xfrm>
        </p:grpSpPr>
        <p:sp>
          <p:nvSpPr>
            <p:cNvPr id="28" name="Google Shape;28;p14"/>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9" name="Google Shape;29;p14"/>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0" name="Google Shape;30;p14"/>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1" name="Google Shape;31;p14"/>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2" name="Google Shape;32;p14"/>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4"/>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9" name="Google Shape;39;p15"/>
          <p:cNvGrpSpPr/>
          <p:nvPr/>
        </p:nvGrpSpPr>
        <p:grpSpPr>
          <a:xfrm>
            <a:off x="10999563" y="5987064"/>
            <a:ext cx="1054465" cy="469689"/>
            <a:chOff x="9841624" y="4115729"/>
            <a:chExt cx="602169" cy="268223"/>
          </a:xfrm>
        </p:grpSpPr>
        <p:sp>
          <p:nvSpPr>
            <p:cNvPr id="40" name="Google Shape;40;p15"/>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1" name="Google Shape;41;p15"/>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2" name="Google Shape;42;p15"/>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3" name="Google Shape;43;p15"/>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 name="Google Shape;44;p15"/>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45" name="Google Shape;4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15"/>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Source Sans Pr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grpSp>
        <p:nvGrpSpPr>
          <p:cNvPr id="52" name="Google Shape;52;p16"/>
          <p:cNvGrpSpPr/>
          <p:nvPr/>
        </p:nvGrpSpPr>
        <p:grpSpPr>
          <a:xfrm>
            <a:off x="10999563" y="5987064"/>
            <a:ext cx="1054465" cy="469689"/>
            <a:chOff x="9841624" y="4115729"/>
            <a:chExt cx="602169" cy="268223"/>
          </a:xfrm>
        </p:grpSpPr>
        <p:sp>
          <p:nvSpPr>
            <p:cNvPr id="53" name="Google Shape;53;p16"/>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4" name="Google Shape;54;p16"/>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5" name="Google Shape;55;p16"/>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6" name="Google Shape;56;p16"/>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57" name="Google Shape;57;p16"/>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16"/>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66" name="Google Shape;66;p17"/>
          <p:cNvGrpSpPr/>
          <p:nvPr/>
        </p:nvGrpSpPr>
        <p:grpSpPr>
          <a:xfrm>
            <a:off x="10999563" y="5987064"/>
            <a:ext cx="1054465" cy="469689"/>
            <a:chOff x="9841624" y="4115729"/>
            <a:chExt cx="602169" cy="268223"/>
          </a:xfrm>
        </p:grpSpPr>
        <p:sp>
          <p:nvSpPr>
            <p:cNvPr id="67" name="Google Shape;67;p17"/>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8" name="Google Shape;68;p17"/>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69" name="Google Shape;69;p17"/>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0" name="Google Shape;70;p17"/>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71" name="Google Shape;71;p17"/>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72" name="Google Shape;7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7"/>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1" name="Google Shape;8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82" name="Google Shape;82;p18"/>
          <p:cNvGrpSpPr/>
          <p:nvPr/>
        </p:nvGrpSpPr>
        <p:grpSpPr>
          <a:xfrm>
            <a:off x="10999563" y="5987064"/>
            <a:ext cx="1054465" cy="469689"/>
            <a:chOff x="9841624" y="4115729"/>
            <a:chExt cx="602169" cy="268223"/>
          </a:xfrm>
        </p:grpSpPr>
        <p:sp>
          <p:nvSpPr>
            <p:cNvPr id="83" name="Google Shape;83;p18"/>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4" name="Google Shape;84;p18"/>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5" name="Google Shape;85;p18"/>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6" name="Google Shape;86;p18"/>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87" name="Google Shape;87;p18"/>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88" name="Google Shape;8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8"/>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grpSp>
        <p:nvGrpSpPr>
          <p:cNvPr id="93" name="Google Shape;93;p19"/>
          <p:cNvGrpSpPr/>
          <p:nvPr/>
        </p:nvGrpSpPr>
        <p:grpSpPr>
          <a:xfrm>
            <a:off x="10999563" y="5987064"/>
            <a:ext cx="1054465" cy="469689"/>
            <a:chOff x="9841624" y="4115729"/>
            <a:chExt cx="602169" cy="268223"/>
          </a:xfrm>
        </p:grpSpPr>
        <p:sp>
          <p:nvSpPr>
            <p:cNvPr id="94" name="Google Shape;94;p19"/>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5" name="Google Shape;95;p19"/>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6" name="Google Shape;96;p19"/>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7" name="Google Shape;97;p19"/>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98" name="Google Shape;98;p19"/>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99" name="Google Shape;9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19"/>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ource Sans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6" name="Google Shape;106;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grpSp>
        <p:nvGrpSpPr>
          <p:cNvPr id="107" name="Google Shape;107;p20"/>
          <p:cNvGrpSpPr/>
          <p:nvPr/>
        </p:nvGrpSpPr>
        <p:grpSpPr>
          <a:xfrm>
            <a:off x="10999563" y="5987064"/>
            <a:ext cx="1054465" cy="469689"/>
            <a:chOff x="9841624" y="4115729"/>
            <a:chExt cx="602169" cy="268223"/>
          </a:xfrm>
        </p:grpSpPr>
        <p:sp>
          <p:nvSpPr>
            <p:cNvPr id="108" name="Google Shape;108;p20"/>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09" name="Google Shape;109;p20"/>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0" name="Google Shape;110;p20"/>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1" name="Google Shape;111;p20"/>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12" name="Google Shape;112;p20"/>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13" name="Google Shape;11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20"/>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7" name="Shape 117"/>
        <p:cNvGrpSpPr/>
        <p:nvPr/>
      </p:nvGrpSpPr>
      <p:grpSpPr>
        <a:xfrm>
          <a:off x="0" y="0"/>
          <a:ext cx="0" cy="0"/>
          <a:chOff x="0" y="0"/>
          <a:chExt cx="0" cy="0"/>
        </a:xfrm>
      </p:grpSpPr>
      <p:sp>
        <p:nvSpPr>
          <p:cNvPr id="118" name="Google Shape;118;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ource Sans Pr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1"/>
          <p:cNvSpPr/>
          <p:nvPr>
            <p:ph idx="2" type="pic"/>
          </p:nvPr>
        </p:nvSpPr>
        <p:spPr>
          <a:xfrm>
            <a:off x="5183188" y="987425"/>
            <a:ext cx="6172200" cy="4873625"/>
          </a:xfrm>
          <a:prstGeom prst="rect">
            <a:avLst/>
          </a:prstGeom>
          <a:noFill/>
          <a:ln>
            <a:noFill/>
          </a:ln>
        </p:spPr>
      </p:sp>
      <p:sp>
        <p:nvSpPr>
          <p:cNvPr id="120" name="Google Shape;120;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grpSp>
        <p:nvGrpSpPr>
          <p:cNvPr id="121" name="Google Shape;121;p21"/>
          <p:cNvGrpSpPr/>
          <p:nvPr/>
        </p:nvGrpSpPr>
        <p:grpSpPr>
          <a:xfrm>
            <a:off x="10999563" y="5987064"/>
            <a:ext cx="1054465" cy="469689"/>
            <a:chOff x="9841624" y="4115729"/>
            <a:chExt cx="602169" cy="268223"/>
          </a:xfrm>
        </p:grpSpPr>
        <p:sp>
          <p:nvSpPr>
            <p:cNvPr id="122" name="Google Shape;122;p2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23" name="Google Shape;123;p2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24" name="Google Shape;124;p2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25" name="Google Shape;125;p2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126" name="Google Shape;126;p2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127" name="Google Shape;12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21"/>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Source Sans Pro"/>
              <a:buNone/>
              <a:defRPr b="0" i="0" sz="4400" u="none" cap="none" strike="noStrike">
                <a:solidFill>
                  <a:schemeClr val="dk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Source Sans Pro"/>
                <a:ea typeface="Source Sans Pro"/>
                <a:cs typeface="Source Sans Pro"/>
                <a:sym typeface="Source Sans Pr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Source Sans Pro"/>
                <a:ea typeface="Source Sans Pro"/>
                <a:cs typeface="Source Sans Pro"/>
                <a:sym typeface="Source Sans Pr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888888"/>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dk1"/>
                </a:solidFill>
                <a:latin typeface="Source Sans Pro"/>
                <a:ea typeface="Source Sans Pro"/>
                <a:cs typeface="Source Sans Pro"/>
                <a:sym typeface="Source Sans Pro"/>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1"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28.png"/><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1"/>
          <p:cNvSpPr txBox="1"/>
          <p:nvPr>
            <p:ph type="ctrTitle"/>
          </p:nvPr>
        </p:nvSpPr>
        <p:spPr>
          <a:xfrm>
            <a:off x="484092" y="851647"/>
            <a:ext cx="7665821" cy="257735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Source Sans Pro"/>
              <a:buNone/>
            </a:pPr>
            <a:r>
              <a:rPr lang="en-US"/>
              <a:t>PARKING AND SPACE MANAGEMENT</a:t>
            </a:r>
            <a:endParaRPr/>
          </a:p>
        </p:txBody>
      </p:sp>
      <p:pic>
        <p:nvPicPr>
          <p:cNvPr id="162" name="Google Shape;162;p1"/>
          <p:cNvPicPr preferRelativeResize="0"/>
          <p:nvPr/>
        </p:nvPicPr>
        <p:blipFill rotWithShape="1">
          <a:blip r:embed="rId3">
            <a:alphaModFix/>
          </a:blip>
          <a:srcRect b="7208" l="0" r="0" t="0"/>
          <a:stretch/>
        </p:blipFill>
        <p:spPr>
          <a:xfrm>
            <a:off x="8149913" y="1573983"/>
            <a:ext cx="3702091" cy="3710033"/>
          </a:xfrm>
          <a:prstGeom prst="rect">
            <a:avLst/>
          </a:prstGeom>
          <a:noFill/>
          <a:ln>
            <a:noFill/>
          </a:ln>
        </p:spPr>
      </p:pic>
      <p:sp>
        <p:nvSpPr>
          <p:cNvPr id="163" name="Google Shape;163;p1"/>
          <p:cNvSpPr txBox="1"/>
          <p:nvPr/>
        </p:nvSpPr>
        <p:spPr>
          <a:xfrm>
            <a:off x="1900518" y="3872751"/>
            <a:ext cx="4446600" cy="2308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Source Sans Pro"/>
                <a:ea typeface="Source Sans Pro"/>
                <a:cs typeface="Source Sans Pro"/>
                <a:sym typeface="Source Sans Pro"/>
              </a:rPr>
              <a:t>Submitted</a:t>
            </a:r>
            <a:r>
              <a:rPr lang="en-US" sz="1800">
                <a:solidFill>
                  <a:schemeClr val="dk1"/>
                </a:solidFill>
                <a:latin typeface="Source Sans Pro"/>
                <a:ea typeface="Source Sans Pro"/>
                <a:cs typeface="Source Sans Pro"/>
                <a:sym typeface="Source Sans Pro"/>
              </a:rPr>
              <a:t> By:-</a:t>
            </a:r>
            <a:endParaRPr/>
          </a:p>
          <a:p>
            <a:pPr indent="0" lvl="0" marL="0" marR="0" rtl="0" algn="ctr">
              <a:spcBef>
                <a:spcPts val="0"/>
              </a:spcBef>
              <a:spcAft>
                <a:spcPts val="0"/>
              </a:spcAft>
              <a:buNone/>
            </a:pPr>
            <a:r>
              <a:rPr lang="en-US" sz="1800">
                <a:solidFill>
                  <a:schemeClr val="dk1"/>
                </a:solidFill>
                <a:latin typeface="Source Sans Pro"/>
                <a:ea typeface="Source Sans Pro"/>
                <a:cs typeface="Source Sans Pro"/>
                <a:sym typeface="Source Sans Pro"/>
              </a:rPr>
              <a:t>Aditi Maheshwari(1900270120004)</a:t>
            </a:r>
            <a:endParaRPr/>
          </a:p>
          <a:p>
            <a:pPr indent="0" lvl="0" marL="0" marR="0" rtl="0" algn="ctr">
              <a:spcBef>
                <a:spcPts val="0"/>
              </a:spcBef>
              <a:spcAft>
                <a:spcPts val="0"/>
              </a:spcAft>
              <a:buNone/>
            </a:pPr>
            <a:r>
              <a:rPr lang="en-US" sz="1800">
                <a:solidFill>
                  <a:schemeClr val="dk1"/>
                </a:solidFill>
                <a:latin typeface="Source Sans Pro"/>
                <a:ea typeface="Source Sans Pro"/>
                <a:cs typeface="Source Sans Pro"/>
                <a:sym typeface="Source Sans Pro"/>
              </a:rPr>
              <a:t>Anany Srivastava(1900270120007)</a:t>
            </a:r>
            <a:endParaRPr/>
          </a:p>
          <a:p>
            <a:pPr indent="0" lvl="0" marL="0" marR="0" rtl="0" algn="ctr">
              <a:spcBef>
                <a:spcPts val="0"/>
              </a:spcBef>
              <a:spcAft>
                <a:spcPts val="0"/>
              </a:spcAft>
              <a:buNone/>
            </a:pPr>
            <a:r>
              <a:rPr lang="en-US" sz="1800">
                <a:solidFill>
                  <a:schemeClr val="dk1"/>
                </a:solidFill>
                <a:latin typeface="Source Sans Pro"/>
                <a:ea typeface="Source Sans Pro"/>
                <a:cs typeface="Source Sans Pro"/>
                <a:sym typeface="Source Sans Pro"/>
              </a:rPr>
              <a:t>Arpit Rajput(1900270120010)</a:t>
            </a:r>
            <a:endParaRPr/>
          </a:p>
          <a:p>
            <a:pPr indent="0" lvl="0" marL="0" rtl="0" algn="ctr">
              <a:spcBef>
                <a:spcPts val="0"/>
              </a:spcBef>
              <a:spcAft>
                <a:spcPts val="0"/>
              </a:spcAft>
              <a:buNone/>
            </a:pPr>
            <a:r>
              <a:rPr lang="en-US" sz="1800">
                <a:solidFill>
                  <a:schemeClr val="dk1"/>
                </a:solidFill>
                <a:latin typeface="Source Sans Pro"/>
                <a:ea typeface="Source Sans Pro"/>
                <a:cs typeface="Source Sans Pro"/>
                <a:sym typeface="Source Sans Pro"/>
              </a:rPr>
              <a:t>Deepak Gupta(1900270120018)</a:t>
            </a:r>
            <a:endParaRPr sz="1800">
              <a:solidFill>
                <a:schemeClr val="dk1"/>
              </a:solidFill>
              <a:latin typeface="Source Sans Pro"/>
              <a:ea typeface="Source Sans Pro"/>
              <a:cs typeface="Source Sans Pro"/>
              <a:sym typeface="Source Sans Pro"/>
            </a:endParaRPr>
          </a:p>
          <a:p>
            <a:pPr indent="0" lvl="0" marL="0" rtl="0" algn="ctr">
              <a:spcBef>
                <a:spcPts val="0"/>
              </a:spcBef>
              <a:spcAft>
                <a:spcPts val="0"/>
              </a:spcAft>
              <a:buClr>
                <a:schemeClr val="dk1"/>
              </a:buClr>
              <a:buFont typeface="Arial"/>
              <a:buNone/>
            </a:pPr>
            <a:r>
              <a:t/>
            </a:r>
            <a:endParaRPr sz="1800">
              <a:solidFill>
                <a:schemeClr val="dk1"/>
              </a:solidFill>
              <a:latin typeface="Source Sans Pro"/>
              <a:ea typeface="Source Sans Pro"/>
              <a:cs typeface="Source Sans Pro"/>
              <a:sym typeface="Source Sans Pro"/>
            </a:endParaRPr>
          </a:p>
          <a:p>
            <a:pPr indent="0" lvl="0" marL="0" marR="0" rtl="0" algn="ctr">
              <a:spcBef>
                <a:spcPts val="0"/>
              </a:spcBef>
              <a:spcAft>
                <a:spcPts val="0"/>
              </a:spcAft>
              <a:buNone/>
            </a:pPr>
            <a:r>
              <a:rPr lang="en-US" sz="1800">
                <a:solidFill>
                  <a:schemeClr val="dk1"/>
                </a:solidFill>
                <a:latin typeface="Source Sans Pro"/>
                <a:ea typeface="Source Sans Pro"/>
                <a:cs typeface="Source Sans Pro"/>
                <a:sym typeface="Source Sans Pro"/>
              </a:rPr>
              <a:t>Mentor:-</a:t>
            </a:r>
            <a:endParaRPr/>
          </a:p>
          <a:p>
            <a:pPr indent="0" lvl="0" marL="0" marR="0" rtl="0" algn="ctr">
              <a:spcBef>
                <a:spcPts val="0"/>
              </a:spcBef>
              <a:spcAft>
                <a:spcPts val="0"/>
              </a:spcAft>
              <a:buNone/>
            </a:pPr>
            <a:r>
              <a:rPr lang="en-US" sz="1800">
                <a:solidFill>
                  <a:schemeClr val="dk1"/>
                </a:solidFill>
                <a:latin typeface="Source Sans Pro"/>
                <a:ea typeface="Source Sans Pro"/>
                <a:cs typeface="Source Sans Pro"/>
                <a:sym typeface="Source Sans Pro"/>
              </a:rPr>
              <a:t>Mr. Anuj Kumar Dwivedi</a:t>
            </a: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13" name="Google Shape;213;p3"/>
          <p:cNvSpPr txBox="1"/>
          <p:nvPr>
            <p:ph type="title"/>
          </p:nvPr>
        </p:nvSpPr>
        <p:spPr>
          <a:xfrm>
            <a:off x="838200" y="565739"/>
            <a:ext cx="10515600" cy="112494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Source Sans Pro"/>
              <a:buNone/>
            </a:pPr>
            <a:r>
              <a:rPr b="1" lang="en-US" u="sng"/>
              <a:t>MOTIVATION AND PURPOSE</a:t>
            </a:r>
            <a:endParaRPr/>
          </a:p>
        </p:txBody>
      </p:sp>
      <p:grpSp>
        <p:nvGrpSpPr>
          <p:cNvPr id="214" name="Google Shape;214;p3"/>
          <p:cNvGrpSpPr/>
          <p:nvPr/>
        </p:nvGrpSpPr>
        <p:grpSpPr>
          <a:xfrm>
            <a:off x="1" y="136528"/>
            <a:ext cx="1291642" cy="429215"/>
            <a:chOff x="2504802" y="1755501"/>
            <a:chExt cx="1598829" cy="531293"/>
          </a:xfrm>
        </p:grpSpPr>
        <p:sp>
          <p:nvSpPr>
            <p:cNvPr id="215" name="Google Shape;215;p3"/>
            <p:cNvSpPr/>
            <p:nvPr/>
          </p:nvSpPr>
          <p:spPr>
            <a:xfrm>
              <a:off x="2504802" y="2113855"/>
              <a:ext cx="1598614" cy="172939"/>
            </a:xfrm>
            <a:custGeom>
              <a:rect b="b" l="l" r="r" t="t"/>
              <a:pathLst>
                <a:path extrusionOk="0" h="172939" w="1598614">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216" name="Google Shape;216;p3"/>
            <p:cNvSpPr/>
            <p:nvPr/>
          </p:nvSpPr>
          <p:spPr>
            <a:xfrm>
              <a:off x="2504802" y="1755501"/>
              <a:ext cx="1598829" cy="172724"/>
            </a:xfrm>
            <a:custGeom>
              <a:rect b="b" l="l" r="r" t="t"/>
              <a:pathLst>
                <a:path extrusionOk="0" h="172724" w="1598829">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217" name="Google Shape;217;p3"/>
          <p:cNvSpPr/>
          <p:nvPr/>
        </p:nvSpPr>
        <p:spPr>
          <a:xfrm>
            <a:off x="11214904" y="5539746"/>
            <a:ext cx="705479" cy="705479"/>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218" name="Google Shape;218;p3"/>
          <p:cNvSpPr/>
          <p:nvPr/>
        </p:nvSpPr>
        <p:spPr>
          <a:xfrm>
            <a:off x="11214904" y="5539746"/>
            <a:ext cx="705479" cy="705479"/>
          </a:xfrm>
          <a:custGeom>
            <a:rect b="b" l="l" r="r" t="t"/>
            <a:pathLst>
              <a:path extrusionOk="0" h="807148" w="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219" name="Google Shape;219;p3"/>
          <p:cNvGrpSpPr/>
          <p:nvPr/>
        </p:nvGrpSpPr>
        <p:grpSpPr>
          <a:xfrm>
            <a:off x="838200" y="1825625"/>
            <a:ext cx="10515600" cy="4543955"/>
            <a:chOff x="0" y="0"/>
            <a:chExt cx="10515600" cy="4349531"/>
          </a:xfrm>
        </p:grpSpPr>
        <p:sp>
          <p:nvSpPr>
            <p:cNvPr id="220" name="Google Shape;220;p3"/>
            <p:cNvSpPr/>
            <p:nvPr/>
          </p:nvSpPr>
          <p:spPr>
            <a:xfrm>
              <a:off x="0" y="1805"/>
              <a:ext cx="10515600" cy="915310"/>
            </a:xfrm>
            <a:prstGeom prst="roundRect">
              <a:avLst>
                <a:gd fmla="val 10000" name="adj"/>
              </a:avLst>
            </a:prstGeom>
            <a:solidFill>
              <a:srgbClr val="1CB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276881" y="207750"/>
              <a:ext cx="503420" cy="50342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918334" y="0"/>
              <a:ext cx="9458416"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txBox="1"/>
            <p:nvPr/>
          </p:nvSpPr>
          <p:spPr>
            <a:xfrm>
              <a:off x="918334" y="0"/>
              <a:ext cx="9458416" cy="91531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1500"/>
                <a:buFont typeface="Source Sans Pro"/>
                <a:buNone/>
              </a:pPr>
              <a:r>
                <a:rPr lang="en-US" sz="1800">
                  <a:solidFill>
                    <a:schemeClr val="dk1"/>
                  </a:solidFill>
                  <a:latin typeface="Source Sans Pro"/>
                  <a:ea typeface="Source Sans Pro"/>
                  <a:cs typeface="Source Sans Pro"/>
                  <a:sym typeface="Source Sans Pro"/>
                </a:rPr>
                <a:t>The basic </a:t>
              </a:r>
              <a:r>
                <a:rPr b="1" lang="en-US" sz="1800">
                  <a:solidFill>
                    <a:schemeClr val="dk1"/>
                  </a:solidFill>
                  <a:latin typeface="Source Sans Pro"/>
                  <a:ea typeface="Source Sans Pro"/>
                  <a:cs typeface="Source Sans Pro"/>
                  <a:sym typeface="Source Sans Pro"/>
                </a:rPr>
                <a:t>motivation</a:t>
              </a:r>
              <a:r>
                <a:rPr lang="en-US" sz="1800">
                  <a:solidFill>
                    <a:schemeClr val="dk1"/>
                  </a:solidFill>
                  <a:latin typeface="Source Sans Pro"/>
                  <a:ea typeface="Source Sans Pro"/>
                  <a:cs typeface="Source Sans Pro"/>
                  <a:sym typeface="Source Sans Pro"/>
                </a:rPr>
                <a:t> behind Parking management is efficient space management of the parking lot. </a:t>
              </a:r>
              <a:endParaRPr sz="1700"/>
            </a:p>
          </p:txBody>
        </p:sp>
        <p:sp>
          <p:nvSpPr>
            <p:cNvPr id="224" name="Google Shape;224;p3"/>
            <p:cNvSpPr/>
            <p:nvPr/>
          </p:nvSpPr>
          <p:spPr>
            <a:xfrm>
              <a:off x="0" y="1145944"/>
              <a:ext cx="10515600" cy="915310"/>
            </a:xfrm>
            <a:prstGeom prst="roundRect">
              <a:avLst>
                <a:gd fmla="val 10000" name="adj"/>
              </a:avLst>
            </a:prstGeom>
            <a:solidFill>
              <a:srgbClr val="1FC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276881" y="1351889"/>
              <a:ext cx="503420" cy="50342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1057183" y="1145944"/>
              <a:ext cx="9458416"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txBox="1"/>
            <p:nvPr/>
          </p:nvSpPr>
          <p:spPr>
            <a:xfrm>
              <a:off x="1057183" y="1145944"/>
              <a:ext cx="9458416" cy="91531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1500"/>
                <a:buFont typeface="Source Sans Pro"/>
                <a:buNone/>
              </a:pPr>
              <a:r>
                <a:rPr lang="en-US" sz="1800">
                  <a:solidFill>
                    <a:schemeClr val="dk1"/>
                  </a:solidFill>
                  <a:latin typeface="Source Sans Pro"/>
                  <a:ea typeface="Source Sans Pro"/>
                  <a:cs typeface="Source Sans Pro"/>
                  <a:sym typeface="Source Sans Pro"/>
                </a:rPr>
                <a:t>Robotics and smart systems are buzzing around all over the world. </a:t>
              </a:r>
              <a:endParaRPr sz="1700"/>
            </a:p>
          </p:txBody>
        </p:sp>
        <p:sp>
          <p:nvSpPr>
            <p:cNvPr id="228" name="Google Shape;228;p3"/>
            <p:cNvSpPr/>
            <p:nvPr/>
          </p:nvSpPr>
          <p:spPr>
            <a:xfrm>
              <a:off x="0" y="2290082"/>
              <a:ext cx="10515600" cy="915310"/>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276881" y="2496027"/>
              <a:ext cx="503420" cy="50342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1057183" y="2290082"/>
              <a:ext cx="9458416"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txBox="1"/>
            <p:nvPr/>
          </p:nvSpPr>
          <p:spPr>
            <a:xfrm>
              <a:off x="1057183" y="2290082"/>
              <a:ext cx="9458416" cy="91531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1500"/>
                <a:buFont typeface="Source Sans Pro"/>
                <a:buNone/>
              </a:pPr>
              <a:r>
                <a:rPr lang="en-US" sz="1800">
                  <a:solidFill>
                    <a:schemeClr val="dk1"/>
                  </a:solidFill>
                  <a:latin typeface="Source Sans Pro"/>
                  <a:ea typeface="Source Sans Pro"/>
                  <a:cs typeface="Source Sans Pro"/>
                  <a:sym typeface="Source Sans Pro"/>
                </a:rPr>
                <a:t>Technologies like - </a:t>
              </a:r>
              <a:r>
                <a:rPr b="1" lang="en-US" sz="1800">
                  <a:solidFill>
                    <a:schemeClr val="dk1"/>
                  </a:solidFill>
                  <a:latin typeface="Source Sans Pro"/>
                  <a:ea typeface="Source Sans Pro"/>
                  <a:cs typeface="Source Sans Pro"/>
                  <a:sym typeface="Source Sans Pro"/>
                </a:rPr>
                <a:t>Object</a:t>
              </a:r>
              <a:r>
                <a:rPr lang="en-US" sz="1800">
                  <a:solidFill>
                    <a:schemeClr val="dk1"/>
                  </a:solidFill>
                  <a:latin typeface="Source Sans Pro"/>
                  <a:ea typeface="Source Sans Pro"/>
                  <a:cs typeface="Source Sans Pro"/>
                  <a:sym typeface="Source Sans Pro"/>
                </a:rPr>
                <a:t> </a:t>
              </a:r>
              <a:r>
                <a:rPr b="1" lang="en-US" sz="1800">
                  <a:solidFill>
                    <a:schemeClr val="dk1"/>
                  </a:solidFill>
                  <a:latin typeface="Source Sans Pro"/>
                  <a:ea typeface="Source Sans Pro"/>
                  <a:cs typeface="Source Sans Pro"/>
                  <a:sym typeface="Source Sans Pro"/>
                </a:rPr>
                <a:t>tracking </a:t>
              </a:r>
              <a:r>
                <a:rPr lang="en-US" sz="1800">
                  <a:solidFill>
                    <a:schemeClr val="dk1"/>
                  </a:solidFill>
                  <a:latin typeface="Source Sans Pro"/>
                  <a:ea typeface="Source Sans Pro"/>
                  <a:cs typeface="Source Sans Pro"/>
                  <a:sym typeface="Source Sans Pro"/>
                </a:rPr>
                <a:t>and </a:t>
              </a:r>
              <a:r>
                <a:rPr b="1" lang="en-US" sz="1800">
                  <a:solidFill>
                    <a:schemeClr val="dk1"/>
                  </a:solidFill>
                  <a:latin typeface="Source Sans Pro"/>
                  <a:ea typeface="Source Sans Pro"/>
                  <a:cs typeface="Source Sans Pro"/>
                  <a:sym typeface="Source Sans Pro"/>
                </a:rPr>
                <a:t>Computer Vision</a:t>
              </a:r>
              <a:r>
                <a:rPr lang="en-US" sz="1800">
                  <a:solidFill>
                    <a:schemeClr val="dk1"/>
                  </a:solidFill>
                  <a:latin typeface="Source Sans Pro"/>
                  <a:ea typeface="Source Sans Pro"/>
                  <a:cs typeface="Source Sans Pro"/>
                  <a:sym typeface="Source Sans Pro"/>
                </a:rPr>
                <a:t> reduces human efforts and provides efficiency.</a:t>
              </a:r>
              <a:endParaRPr sz="1700"/>
            </a:p>
          </p:txBody>
        </p:sp>
        <p:sp>
          <p:nvSpPr>
            <p:cNvPr id="232" name="Google Shape;232;p3"/>
            <p:cNvSpPr/>
            <p:nvPr/>
          </p:nvSpPr>
          <p:spPr>
            <a:xfrm>
              <a:off x="0" y="3434221"/>
              <a:ext cx="10515600" cy="915310"/>
            </a:xfrm>
            <a:prstGeom prst="roundRect">
              <a:avLst>
                <a:gd fmla="val 10000" name="adj"/>
              </a:avLst>
            </a:prstGeom>
            <a:solidFill>
              <a:srgbClr val="F33B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276881" y="3640166"/>
              <a:ext cx="503420" cy="50342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1057183" y="3434221"/>
              <a:ext cx="9458416"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txBox="1"/>
            <p:nvPr/>
          </p:nvSpPr>
          <p:spPr>
            <a:xfrm>
              <a:off x="1057175" y="3336364"/>
              <a:ext cx="9458400" cy="1013100"/>
            </a:xfrm>
            <a:prstGeom prst="rect">
              <a:avLst/>
            </a:prstGeom>
            <a:noFill/>
            <a:ln>
              <a:noFill/>
            </a:ln>
          </p:spPr>
          <p:txBody>
            <a:bodyPr anchorCtr="0" anchor="ctr" bIns="96850" lIns="96850" spcFirstLastPara="1" rIns="96850" wrap="square" tIns="96850">
              <a:noAutofit/>
            </a:bodyPr>
            <a:lstStyle/>
            <a:p>
              <a:pPr indent="0" lvl="0" marL="0" marR="0" rtl="0" algn="l">
                <a:lnSpc>
                  <a:spcPct val="90000"/>
                </a:lnSpc>
                <a:spcBef>
                  <a:spcPts val="0"/>
                </a:spcBef>
                <a:spcAft>
                  <a:spcPts val="0"/>
                </a:spcAft>
                <a:buClr>
                  <a:schemeClr val="dk1"/>
                </a:buClr>
                <a:buSzPts val="1500"/>
                <a:buFont typeface="Source Sans Pro"/>
                <a:buNone/>
              </a:pPr>
              <a:r>
                <a:rPr lang="en-US" sz="1600">
                  <a:solidFill>
                    <a:schemeClr val="dk1"/>
                  </a:solidFill>
                  <a:latin typeface="Source Sans Pro"/>
                  <a:ea typeface="Source Sans Pro"/>
                  <a:cs typeface="Source Sans Pro"/>
                  <a:sym typeface="Source Sans Pro"/>
                </a:rPr>
                <a:t>One of the many so-called goals of ‘AI’ or machine learning is to describe a scene as precisely as a human being. One of the stepping  stones towards this goal is object detection wherein the different objects of significance in the scene are detected and it is attempted to understand underlying semantics in the semantic.</a:t>
              </a:r>
              <a:endParaRPr sz="1500"/>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4b90d951d5_1_30"/>
          <p:cNvSpPr txBox="1"/>
          <p:nvPr>
            <p:ph idx="1" type="body"/>
          </p:nvPr>
        </p:nvSpPr>
        <p:spPr>
          <a:xfrm>
            <a:off x="838200" y="930725"/>
            <a:ext cx="10515600" cy="5270700"/>
          </a:xfrm>
          <a:prstGeom prst="rect">
            <a:avLst/>
          </a:prstGeom>
        </p:spPr>
        <p:txBody>
          <a:bodyPr anchorCtr="0" anchor="t" bIns="45700" lIns="91425" spcFirstLastPara="1" rIns="91425" wrap="square" tIns="45700">
            <a:normAutofit/>
          </a:bodyPr>
          <a:lstStyle/>
          <a:p>
            <a:pPr indent="0" lvl="0" marL="457200" rtl="0" algn="just">
              <a:lnSpc>
                <a:spcPct val="200000"/>
              </a:lnSpc>
              <a:spcBef>
                <a:spcPts val="0"/>
              </a:spcBef>
              <a:spcAft>
                <a:spcPts val="0"/>
              </a:spcAft>
              <a:buClr>
                <a:schemeClr val="dk1"/>
              </a:buClr>
              <a:buSzPts val="1100"/>
              <a:buFont typeface="Arial"/>
              <a:buNone/>
            </a:pPr>
            <a:r>
              <a:rPr lang="en-US" sz="2000">
                <a:latin typeface="Arial"/>
                <a:ea typeface="Arial"/>
                <a:cs typeface="Arial"/>
                <a:sym typeface="Arial"/>
              </a:rPr>
              <a:t>This software will be extending to all types of parking having cameras and would be specifically focusing on large parking’s of MNCs as well as that of shopping malls. Besides parking it will be extending its roots in the warehouses of various Multinationals where efficient storage is a major issue for the higher turnover.</a:t>
            </a:r>
            <a:endParaRPr sz="2000">
              <a:latin typeface="Arial"/>
              <a:ea typeface="Arial"/>
              <a:cs typeface="Arial"/>
              <a:sym typeface="Arial"/>
            </a:endParaRPr>
          </a:p>
          <a:p>
            <a:pPr indent="0" lvl="0" marL="457200" rtl="0" algn="just">
              <a:lnSpc>
                <a:spcPct val="200000"/>
              </a:lnSpc>
              <a:spcBef>
                <a:spcPts val="0"/>
              </a:spcBef>
              <a:spcAft>
                <a:spcPts val="0"/>
              </a:spcAft>
              <a:buClr>
                <a:schemeClr val="dk1"/>
              </a:buClr>
              <a:buSzPts val="1100"/>
              <a:buFont typeface="Arial"/>
              <a:buNone/>
            </a:pPr>
            <a:r>
              <a:rPr lang="en-US" sz="2000">
                <a:latin typeface="Arial"/>
                <a:ea typeface="Arial"/>
                <a:cs typeface="Arial"/>
                <a:sym typeface="Arial"/>
              </a:rPr>
              <a:t>The project can be further extended to private parking as well when camera functioning is proper and certain costing are reduced with the help of advanced technologies and sensors.</a:t>
            </a:r>
            <a:endParaRPr sz="20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4b90d951d5_1_54"/>
          <p:cNvSpPr txBox="1"/>
          <p:nvPr>
            <p:ph type="title"/>
          </p:nvPr>
        </p:nvSpPr>
        <p:spPr>
          <a:xfrm>
            <a:off x="838200" y="365125"/>
            <a:ext cx="10515600" cy="1006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4000"/>
              <a:t>Developments in Automated Parking Systems :</a:t>
            </a:r>
            <a:endParaRPr b="1" sz="4000"/>
          </a:p>
        </p:txBody>
      </p:sp>
      <p:sp>
        <p:nvSpPr>
          <p:cNvPr id="246" name="Google Shape;246;g24b90d951d5_1_54"/>
          <p:cNvSpPr txBox="1"/>
          <p:nvPr>
            <p:ph idx="1" type="body"/>
          </p:nvPr>
        </p:nvSpPr>
        <p:spPr>
          <a:xfrm>
            <a:off x="838200" y="1555300"/>
            <a:ext cx="10515600" cy="4621500"/>
          </a:xfrm>
          <a:prstGeom prst="rect">
            <a:avLst/>
          </a:prstGeom>
        </p:spPr>
        <p:txBody>
          <a:bodyPr anchorCtr="0" anchor="t" bIns="45700" lIns="91425" spcFirstLastPara="1" rIns="91425" wrap="square" tIns="45700">
            <a:normAutofit/>
          </a:bodyPr>
          <a:lstStyle/>
          <a:p>
            <a:pPr indent="0" lvl="0" marL="457200" rtl="0" algn="just">
              <a:lnSpc>
                <a:spcPct val="106666"/>
              </a:lnSpc>
              <a:spcBef>
                <a:spcPts val="0"/>
              </a:spcBef>
              <a:spcAft>
                <a:spcPts val="0"/>
              </a:spcAft>
              <a:buNone/>
            </a:pPr>
            <a:r>
              <a:rPr lang="en-US" sz="2000">
                <a:latin typeface="Arial"/>
                <a:ea typeface="Arial"/>
                <a:cs typeface="Arial"/>
                <a:sym typeface="Arial"/>
              </a:rPr>
              <a:t>Automated parking systems have come a long way since the early 1900s, and today, they incorporate advanced technologies to provide more efficient and user-friendly parking solutions. Here are some of the recent developments in automated parking systems:</a:t>
            </a:r>
            <a:endParaRPr sz="2000">
              <a:latin typeface="Arial"/>
              <a:ea typeface="Arial"/>
              <a:cs typeface="Arial"/>
              <a:sym typeface="Arial"/>
            </a:endParaRPr>
          </a:p>
          <a:p>
            <a:pPr indent="0" lvl="0" marL="457200" rtl="0" algn="just">
              <a:lnSpc>
                <a:spcPct val="106666"/>
              </a:lnSpc>
              <a:spcBef>
                <a:spcPts val="0"/>
              </a:spcBef>
              <a:spcAft>
                <a:spcPts val="0"/>
              </a:spcAft>
              <a:buNone/>
            </a:pPr>
            <a:r>
              <a:t/>
            </a:r>
            <a:endParaRPr sz="2000">
              <a:latin typeface="Arial"/>
              <a:ea typeface="Arial"/>
              <a:cs typeface="Arial"/>
              <a:sym typeface="Arial"/>
            </a:endParaRPr>
          </a:p>
          <a:p>
            <a:pPr indent="0" lvl="0" marL="457200" rtl="0" algn="just">
              <a:lnSpc>
                <a:spcPct val="106666"/>
              </a:lnSpc>
              <a:spcBef>
                <a:spcPts val="0"/>
              </a:spcBef>
              <a:spcAft>
                <a:spcPts val="0"/>
              </a:spcAft>
              <a:buNone/>
            </a:pPr>
            <a:r>
              <a:rPr b="1" lang="en-US" sz="2000">
                <a:latin typeface="Arial"/>
                <a:ea typeface="Arial"/>
                <a:cs typeface="Arial"/>
                <a:sym typeface="Arial"/>
              </a:rPr>
              <a:t>1.  	Smart Parking Systems:</a:t>
            </a:r>
            <a:r>
              <a:rPr lang="en-US" sz="2000">
                <a:latin typeface="Arial"/>
                <a:ea typeface="Arial"/>
                <a:cs typeface="Arial"/>
                <a:sym typeface="Arial"/>
              </a:rPr>
              <a:t> Smart parking systems use advanced technologies such as IoT (Internet of Things), cloud computing, and artificial intelligence to manage parking spaces. These systems use sensors and cameras to detect available parking spaces and provide real-time data to users. Smart parking systems also provide guidance to drivers, allowing them to quickly and easily find a parking spot.</a:t>
            </a:r>
            <a:endParaRPr sz="2000">
              <a:latin typeface="Arial"/>
              <a:ea typeface="Arial"/>
              <a:cs typeface="Arial"/>
              <a:sym typeface="Arial"/>
            </a:endParaRPr>
          </a:p>
          <a:p>
            <a:pPr indent="0" lvl="0" marL="457200" rtl="0" algn="just">
              <a:lnSpc>
                <a:spcPct val="106666"/>
              </a:lnSpc>
              <a:spcBef>
                <a:spcPts val="0"/>
              </a:spcBef>
              <a:spcAft>
                <a:spcPts val="0"/>
              </a:spcAft>
              <a:buNone/>
            </a:pPr>
            <a:r>
              <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4b90d951d5_1_59"/>
          <p:cNvSpPr txBox="1"/>
          <p:nvPr>
            <p:ph idx="1" type="body"/>
          </p:nvPr>
        </p:nvSpPr>
        <p:spPr>
          <a:xfrm>
            <a:off x="838200" y="955225"/>
            <a:ext cx="10515600" cy="5221500"/>
          </a:xfrm>
          <a:prstGeom prst="rect">
            <a:avLst/>
          </a:prstGeom>
        </p:spPr>
        <p:txBody>
          <a:bodyPr anchorCtr="0" anchor="t" bIns="45700" lIns="91425" spcFirstLastPara="1" rIns="91425" wrap="square" tIns="45700">
            <a:normAutofit/>
          </a:bodyPr>
          <a:lstStyle/>
          <a:p>
            <a:pPr indent="0" lvl="0" marL="457200" rtl="0" algn="just">
              <a:lnSpc>
                <a:spcPct val="106666"/>
              </a:lnSpc>
              <a:spcBef>
                <a:spcPts val="0"/>
              </a:spcBef>
              <a:spcAft>
                <a:spcPts val="0"/>
              </a:spcAft>
              <a:buClr>
                <a:schemeClr val="dk1"/>
              </a:buClr>
              <a:buSzPts val="1100"/>
              <a:buFont typeface="Arial"/>
              <a:buNone/>
            </a:pPr>
            <a:r>
              <a:rPr b="1" lang="en-US" sz="2000">
                <a:latin typeface="Arial"/>
                <a:ea typeface="Arial"/>
                <a:cs typeface="Arial"/>
                <a:sym typeface="Arial"/>
              </a:rPr>
              <a:t>2.  	Robotic Parking Systems: </a:t>
            </a:r>
            <a:r>
              <a:rPr lang="en-US" sz="2000">
                <a:latin typeface="Arial"/>
                <a:ea typeface="Arial"/>
                <a:cs typeface="Arial"/>
                <a:sym typeface="Arial"/>
              </a:rPr>
              <a:t>Robotic parking systems use robotic arms and conveyors to park vehicles. These systems are fully automated and require no human intervention. Robotic parking systems are ideal for areas where space is limited and parking is in high demand.</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just">
              <a:lnSpc>
                <a:spcPct val="106666"/>
              </a:lnSpc>
              <a:spcBef>
                <a:spcPts val="0"/>
              </a:spcBef>
              <a:spcAft>
                <a:spcPts val="0"/>
              </a:spcAft>
              <a:buNone/>
            </a:pPr>
            <a:r>
              <a:rPr b="1" lang="en-US" sz="2000">
                <a:latin typeface="Arial"/>
                <a:ea typeface="Arial"/>
                <a:cs typeface="Arial"/>
                <a:sym typeface="Arial"/>
              </a:rPr>
              <a:t>3.  	Automated Valet Parking:</a:t>
            </a:r>
            <a:r>
              <a:rPr lang="en-US" sz="2000">
                <a:latin typeface="Arial"/>
                <a:ea typeface="Arial"/>
                <a:cs typeface="Arial"/>
                <a:sym typeface="Arial"/>
              </a:rPr>
              <a:t> Automated valet parking systems use autonomous vehicles to park and retrieve cars. These systems are currently being tested in several locations around the world, and they have the potential to revolutionize the parking industry.</a:t>
            </a:r>
            <a:endParaRPr sz="2000">
              <a:latin typeface="Arial"/>
              <a:ea typeface="Arial"/>
              <a:cs typeface="Arial"/>
              <a:sym typeface="Arial"/>
            </a:endParaRPr>
          </a:p>
          <a:p>
            <a:pPr indent="0" lvl="0" marL="457200" rtl="0" algn="just">
              <a:lnSpc>
                <a:spcPct val="106666"/>
              </a:lnSpc>
              <a:spcBef>
                <a:spcPts val="0"/>
              </a:spcBef>
              <a:spcAft>
                <a:spcPts val="0"/>
              </a:spcAft>
              <a:buNone/>
            </a:pPr>
            <a:r>
              <a:t/>
            </a:r>
            <a:endParaRPr sz="2000">
              <a:latin typeface="Arial"/>
              <a:ea typeface="Arial"/>
              <a:cs typeface="Arial"/>
              <a:sym typeface="Arial"/>
            </a:endParaRPr>
          </a:p>
          <a:p>
            <a:pPr indent="0" lvl="0" marL="457200" rtl="0" algn="just">
              <a:lnSpc>
                <a:spcPct val="106666"/>
              </a:lnSpc>
              <a:spcBef>
                <a:spcPts val="0"/>
              </a:spcBef>
              <a:spcAft>
                <a:spcPts val="0"/>
              </a:spcAft>
              <a:buNone/>
            </a:pPr>
            <a:r>
              <a:rPr b="1" lang="en-US" sz="2000">
                <a:latin typeface="Arial"/>
                <a:ea typeface="Arial"/>
                <a:cs typeface="Arial"/>
                <a:sym typeface="Arial"/>
              </a:rPr>
              <a:t>4.  	Multi-Level Parking Systems</a:t>
            </a:r>
            <a:r>
              <a:rPr lang="en-US" sz="2000">
                <a:latin typeface="Arial"/>
                <a:ea typeface="Arial"/>
                <a:cs typeface="Arial"/>
                <a:sym typeface="Arial"/>
              </a:rPr>
              <a:t>: Multi-level parking systems use a combination of lifts, conveyors, and turntables to park vehicles in multiple levels. These systems are ideal for areas where space is limited and parking is in high demand.</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4b90d951d5_1_64"/>
          <p:cNvSpPr txBox="1"/>
          <p:nvPr>
            <p:ph idx="1" type="body"/>
          </p:nvPr>
        </p:nvSpPr>
        <p:spPr>
          <a:xfrm>
            <a:off x="838200" y="906225"/>
            <a:ext cx="10515600" cy="5270700"/>
          </a:xfrm>
          <a:prstGeom prst="rect">
            <a:avLst/>
          </a:prstGeom>
        </p:spPr>
        <p:txBody>
          <a:bodyPr anchorCtr="0" anchor="t" bIns="45700" lIns="91425" spcFirstLastPara="1" rIns="91425" wrap="square" tIns="45700">
            <a:normAutofit/>
          </a:bodyPr>
          <a:lstStyle/>
          <a:p>
            <a:pPr indent="0" lvl="0" marL="457200" rtl="0" algn="just">
              <a:lnSpc>
                <a:spcPct val="106666"/>
              </a:lnSpc>
              <a:spcBef>
                <a:spcPts val="0"/>
              </a:spcBef>
              <a:spcAft>
                <a:spcPts val="0"/>
              </a:spcAft>
              <a:buNone/>
            </a:pPr>
            <a:r>
              <a:t/>
            </a:r>
            <a:endParaRPr b="1"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rPr b="1" lang="en-US" sz="2000">
                <a:latin typeface="Arial"/>
                <a:ea typeface="Arial"/>
                <a:cs typeface="Arial"/>
                <a:sym typeface="Arial"/>
              </a:rPr>
              <a:t>5.  	Solar-Powered Parking Systems:</a:t>
            </a:r>
            <a:r>
              <a:rPr lang="en-US" sz="2000">
                <a:latin typeface="Arial"/>
                <a:ea typeface="Arial"/>
                <a:cs typeface="Arial"/>
                <a:sym typeface="Arial"/>
              </a:rPr>
              <a:t> Solar-powered parking systems use solar panels to generate energy, which is then used to power the parking system. These systems are environmentally friendly and can help reduce energy costs.</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rPr b="1" lang="en-US" sz="2000">
                <a:latin typeface="Arial"/>
                <a:ea typeface="Arial"/>
                <a:cs typeface="Arial"/>
                <a:sym typeface="Arial"/>
              </a:rPr>
              <a:t>6.  	Mobile Parking Applications:</a:t>
            </a:r>
            <a:r>
              <a:rPr lang="en-US" sz="2000">
                <a:latin typeface="Arial"/>
                <a:ea typeface="Arial"/>
                <a:cs typeface="Arial"/>
                <a:sym typeface="Arial"/>
              </a:rPr>
              <a:t> Mobile parking applications allow users to find and reserve parking spaces in real-time using their smartphones. These applications provide information on parking availability, pricing, and location, making it easier for drivers to find a parking spot.</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258fab7b87_0_69"/>
          <p:cNvSpPr txBox="1"/>
          <p:nvPr>
            <p:ph type="title"/>
          </p:nvPr>
        </p:nvSpPr>
        <p:spPr>
          <a:xfrm>
            <a:off x="838200" y="155005"/>
            <a:ext cx="10515600" cy="112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Source Sans Pro"/>
              <a:buNone/>
            </a:pPr>
            <a:r>
              <a:rPr b="1" lang="en-US" u="sng"/>
              <a:t>INTRODUCTION OF OUR PROJECT :</a:t>
            </a:r>
            <a:endParaRPr/>
          </a:p>
        </p:txBody>
      </p:sp>
      <p:sp>
        <p:nvSpPr>
          <p:cNvPr id="262" name="Google Shape;262;g2258fab7b87_0_69"/>
          <p:cNvSpPr txBox="1"/>
          <p:nvPr>
            <p:ph idx="1" type="body"/>
          </p:nvPr>
        </p:nvSpPr>
        <p:spPr>
          <a:xfrm>
            <a:off x="334993" y="1279285"/>
            <a:ext cx="11018700" cy="4592700"/>
          </a:xfrm>
          <a:prstGeom prst="rect">
            <a:avLst/>
          </a:prstGeom>
          <a:noFill/>
          <a:ln>
            <a:noFill/>
          </a:ln>
        </p:spPr>
        <p:txBody>
          <a:bodyPr anchorCtr="0" anchor="t" bIns="45700" lIns="91425" spcFirstLastPara="1" rIns="91425" wrap="square" tIns="45700">
            <a:noAutofit/>
          </a:bodyPr>
          <a:lstStyle/>
          <a:p>
            <a:pPr indent="-160097" lvl="0" marL="228600" rtl="0" algn="l">
              <a:lnSpc>
                <a:spcPct val="70000"/>
              </a:lnSpc>
              <a:spcBef>
                <a:spcPts val="0"/>
              </a:spcBef>
              <a:spcAft>
                <a:spcPts val="0"/>
              </a:spcAft>
              <a:buClr>
                <a:schemeClr val="dk1"/>
              </a:buClr>
              <a:buSzPts val="921"/>
              <a:buChar char="•"/>
            </a:pPr>
            <a:r>
              <a:rPr lang="en-US" sz="2001">
                <a:latin typeface="Arial"/>
                <a:ea typeface="Arial"/>
                <a:cs typeface="Arial"/>
                <a:sym typeface="Arial"/>
              </a:rPr>
              <a:t>It is an AI-based project which is basically aimed towards finding and allocating appropriate parking spaces to vehicles in a given area efficiently. It uses various domains of Artificial Intelligence such as- Computer Vision, Object Recognition and Object Tracking</a:t>
            </a:r>
            <a:r>
              <a:rPr lang="en-US" sz="1901">
                <a:latin typeface="Arial"/>
                <a:ea typeface="Arial"/>
                <a:cs typeface="Arial"/>
                <a:sym typeface="Arial"/>
              </a:rPr>
              <a:t>.</a:t>
            </a:r>
            <a:endParaRPr sz="1901">
              <a:latin typeface="Arial"/>
              <a:ea typeface="Arial"/>
              <a:cs typeface="Arial"/>
              <a:sym typeface="Arial"/>
            </a:endParaRPr>
          </a:p>
          <a:p>
            <a:pPr indent="0" lvl="0" marL="228600" rtl="0" algn="l">
              <a:lnSpc>
                <a:spcPct val="70000"/>
              </a:lnSpc>
              <a:spcBef>
                <a:spcPts val="0"/>
              </a:spcBef>
              <a:spcAft>
                <a:spcPts val="0"/>
              </a:spcAft>
              <a:buSzPts val="935"/>
              <a:buNone/>
            </a:pPr>
            <a:r>
              <a:t/>
            </a:r>
            <a:endParaRPr sz="1901">
              <a:latin typeface="Arial"/>
              <a:ea typeface="Arial"/>
              <a:cs typeface="Arial"/>
              <a:sym typeface="Arial"/>
            </a:endParaRPr>
          </a:p>
          <a:p>
            <a:pPr indent="-228600" lvl="0" marL="228600" rtl="0" algn="l">
              <a:lnSpc>
                <a:spcPct val="70000"/>
              </a:lnSpc>
              <a:spcBef>
                <a:spcPts val="1000"/>
              </a:spcBef>
              <a:spcAft>
                <a:spcPts val="0"/>
              </a:spcAft>
              <a:buClr>
                <a:schemeClr val="dk1"/>
              </a:buClr>
              <a:buSzPts val="2000"/>
              <a:buChar char="•"/>
            </a:pPr>
            <a:r>
              <a:rPr lang="en-US" sz="2000">
                <a:latin typeface="Arial"/>
                <a:ea typeface="Arial"/>
                <a:cs typeface="Arial"/>
                <a:sym typeface="Arial"/>
              </a:rPr>
              <a:t>This Project is basically divided into three parts:-</a:t>
            </a:r>
            <a:endParaRPr sz="2680"/>
          </a:p>
          <a:p>
            <a:pPr indent="0" lvl="0" marL="0" rtl="0" algn="l">
              <a:lnSpc>
                <a:spcPct val="70000"/>
              </a:lnSpc>
              <a:spcBef>
                <a:spcPts val="1000"/>
              </a:spcBef>
              <a:spcAft>
                <a:spcPts val="0"/>
              </a:spcAft>
              <a:buClr>
                <a:schemeClr val="dk1"/>
              </a:buClr>
              <a:buSzPts val="1700"/>
              <a:buNone/>
            </a:pPr>
            <a:r>
              <a:rPr lang="en-US" sz="2000">
                <a:latin typeface="Arial"/>
                <a:ea typeface="Arial"/>
                <a:cs typeface="Arial"/>
                <a:sym typeface="Arial"/>
              </a:rPr>
              <a:t>	1) Number Plate Recognition and Reading.</a:t>
            </a:r>
            <a:endParaRPr sz="2680"/>
          </a:p>
          <a:p>
            <a:pPr indent="0" lvl="0" marL="0" rtl="0" algn="l">
              <a:lnSpc>
                <a:spcPct val="70000"/>
              </a:lnSpc>
              <a:spcBef>
                <a:spcPts val="1000"/>
              </a:spcBef>
              <a:spcAft>
                <a:spcPts val="0"/>
              </a:spcAft>
              <a:buClr>
                <a:schemeClr val="dk1"/>
              </a:buClr>
              <a:buSzPts val="1700"/>
              <a:buNone/>
            </a:pPr>
            <a:r>
              <a:rPr lang="en-US" sz="2000">
                <a:latin typeface="Arial"/>
                <a:ea typeface="Arial"/>
                <a:cs typeface="Arial"/>
                <a:sym typeface="Arial"/>
              </a:rPr>
              <a:t>	2) Storing details into the database.</a:t>
            </a:r>
            <a:endParaRPr sz="2680"/>
          </a:p>
          <a:p>
            <a:pPr indent="0" lvl="0" marL="0" rtl="0" algn="l">
              <a:lnSpc>
                <a:spcPct val="70000"/>
              </a:lnSpc>
              <a:spcBef>
                <a:spcPts val="1000"/>
              </a:spcBef>
              <a:spcAft>
                <a:spcPts val="0"/>
              </a:spcAft>
              <a:buClr>
                <a:schemeClr val="dk1"/>
              </a:buClr>
              <a:buSzPts val="1700"/>
              <a:buNone/>
            </a:pPr>
            <a:r>
              <a:rPr lang="en-US" sz="2000">
                <a:latin typeface="Arial"/>
                <a:ea typeface="Arial"/>
                <a:cs typeface="Arial"/>
                <a:sym typeface="Arial"/>
              </a:rPr>
              <a:t>	3) Finding vacant spaces.</a:t>
            </a:r>
            <a:endParaRPr sz="2000">
              <a:latin typeface="Arial"/>
              <a:ea typeface="Arial"/>
              <a:cs typeface="Arial"/>
              <a:sym typeface="Arial"/>
            </a:endParaRPr>
          </a:p>
          <a:p>
            <a:pPr indent="0" lvl="0" marL="0" rtl="0" algn="l">
              <a:lnSpc>
                <a:spcPct val="70000"/>
              </a:lnSpc>
              <a:spcBef>
                <a:spcPts val="1000"/>
              </a:spcBef>
              <a:spcAft>
                <a:spcPts val="0"/>
              </a:spcAft>
              <a:buClr>
                <a:schemeClr val="dk1"/>
              </a:buClr>
              <a:buSzPts val="1700"/>
              <a:buNone/>
            </a:pPr>
            <a:r>
              <a:t/>
            </a:r>
            <a:endParaRPr sz="2000">
              <a:latin typeface="Arial"/>
              <a:ea typeface="Arial"/>
              <a:cs typeface="Arial"/>
              <a:sym typeface="Arial"/>
            </a:endParaRPr>
          </a:p>
          <a:p>
            <a:pPr indent="-228600" lvl="0" marL="228600" rtl="0" algn="l">
              <a:lnSpc>
                <a:spcPct val="70000"/>
              </a:lnSpc>
              <a:spcBef>
                <a:spcPts val="1000"/>
              </a:spcBef>
              <a:spcAft>
                <a:spcPts val="0"/>
              </a:spcAft>
              <a:buClr>
                <a:schemeClr val="dk1"/>
              </a:buClr>
              <a:buSzPts val="2000"/>
              <a:buChar char="•"/>
            </a:pPr>
            <a:r>
              <a:rPr lang="en-US" sz="2000" u="sng">
                <a:latin typeface="Arial"/>
                <a:ea typeface="Arial"/>
                <a:cs typeface="Arial"/>
                <a:sym typeface="Arial"/>
              </a:rPr>
              <a:t>Number Plate Recognition and Reading</a:t>
            </a:r>
            <a:r>
              <a:rPr lang="en-US" sz="2000">
                <a:latin typeface="Arial"/>
                <a:ea typeface="Arial"/>
                <a:cs typeface="Arial"/>
                <a:sym typeface="Arial"/>
              </a:rPr>
              <a:t> :- A fixed camera adjusted at a suitable location will click the picture of the number plate of the vehicle which would be read and stored accordingly.</a:t>
            </a:r>
            <a:endParaRPr sz="2000">
              <a:latin typeface="Arial"/>
              <a:ea typeface="Arial"/>
              <a:cs typeface="Arial"/>
              <a:sym typeface="Arial"/>
            </a:endParaRPr>
          </a:p>
          <a:p>
            <a:pPr indent="-228600" lvl="0" marL="228600" rtl="0" algn="l">
              <a:lnSpc>
                <a:spcPct val="70000"/>
              </a:lnSpc>
              <a:spcBef>
                <a:spcPts val="1000"/>
              </a:spcBef>
              <a:spcAft>
                <a:spcPts val="0"/>
              </a:spcAft>
              <a:buClr>
                <a:schemeClr val="dk1"/>
              </a:buClr>
              <a:buSzPts val="2000"/>
              <a:buChar char="•"/>
            </a:pPr>
            <a:r>
              <a:rPr lang="en-US" sz="2000" u="sng">
                <a:latin typeface="Arial"/>
                <a:ea typeface="Arial"/>
                <a:cs typeface="Arial"/>
                <a:sym typeface="Arial"/>
              </a:rPr>
              <a:t>Storing details into the database </a:t>
            </a:r>
            <a:r>
              <a:rPr lang="en-US" sz="2000">
                <a:latin typeface="Arial"/>
                <a:ea typeface="Arial"/>
                <a:cs typeface="Arial"/>
                <a:sym typeface="Arial"/>
              </a:rPr>
              <a:t>:- The number plate of the vehicle along with other details of the vehicle owner such as - name, phone number etc. will be stored in the database. </a:t>
            </a:r>
            <a:endParaRPr sz="2000">
              <a:latin typeface="Arial"/>
              <a:ea typeface="Arial"/>
              <a:cs typeface="Arial"/>
              <a:sym typeface="Arial"/>
            </a:endParaRPr>
          </a:p>
          <a:p>
            <a:pPr indent="-228600" lvl="0" marL="228600" rtl="0" algn="l">
              <a:lnSpc>
                <a:spcPct val="70000"/>
              </a:lnSpc>
              <a:spcBef>
                <a:spcPts val="1000"/>
              </a:spcBef>
              <a:spcAft>
                <a:spcPts val="0"/>
              </a:spcAft>
              <a:buClr>
                <a:schemeClr val="dk1"/>
              </a:buClr>
              <a:buSzPts val="2000"/>
              <a:buChar char="•"/>
            </a:pPr>
            <a:r>
              <a:rPr lang="en-US" sz="2000" u="sng">
                <a:latin typeface="Arial"/>
                <a:ea typeface="Arial"/>
                <a:cs typeface="Arial"/>
                <a:sym typeface="Arial"/>
              </a:rPr>
              <a:t>Finding vacant space </a:t>
            </a:r>
            <a:r>
              <a:rPr lang="en-US" sz="2000">
                <a:latin typeface="Arial"/>
                <a:ea typeface="Arial"/>
                <a:cs typeface="Arial"/>
                <a:sym typeface="Arial"/>
              </a:rPr>
              <a:t>:- Efficient object tracking algorithms will be used to find the best and most efficient space for the vehicle in the parking lot.</a:t>
            </a:r>
            <a:endParaRPr sz="2000">
              <a:latin typeface="Arial"/>
              <a:ea typeface="Arial"/>
              <a:cs typeface="Arial"/>
              <a:sym typeface="Arial"/>
            </a:endParaRPr>
          </a:p>
          <a:p>
            <a:pPr indent="0" lvl="0" marL="0" rtl="0" algn="l">
              <a:lnSpc>
                <a:spcPct val="70000"/>
              </a:lnSpc>
              <a:spcBef>
                <a:spcPts val="1000"/>
              </a:spcBef>
              <a:spcAft>
                <a:spcPts val="0"/>
              </a:spcAft>
              <a:buClr>
                <a:schemeClr val="dk1"/>
              </a:buClr>
              <a:buSzPts val="1700"/>
              <a:buNone/>
            </a:pPr>
            <a:r>
              <a:t/>
            </a:r>
            <a:endParaRPr sz="2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7f184ded12_0_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FIRST AIM - NUMBER PLATE READING</a:t>
            </a:r>
            <a:endParaRPr b="1"/>
          </a:p>
        </p:txBody>
      </p:sp>
      <p:sp>
        <p:nvSpPr>
          <p:cNvPr id="268" name="Google Shape;268;g17f184ded12_0_4"/>
          <p:cNvSpPr txBox="1"/>
          <p:nvPr>
            <p:ph idx="1" type="body"/>
          </p:nvPr>
        </p:nvSpPr>
        <p:spPr>
          <a:xfrm>
            <a:off x="838200" y="1690825"/>
            <a:ext cx="10515600" cy="4485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Reading number plate of a vehicle includes the concept of Computer Vision.</a:t>
            </a:r>
            <a:endParaRPr/>
          </a:p>
          <a:p>
            <a:pPr indent="0" lvl="0" marL="0" rtl="0" algn="l">
              <a:spcBef>
                <a:spcPts val="1000"/>
              </a:spcBef>
              <a:spcAft>
                <a:spcPts val="0"/>
              </a:spcAft>
              <a:buClr>
                <a:schemeClr val="dk1"/>
              </a:buClr>
              <a:buSzPts val="1100"/>
              <a:buFont typeface="Arial"/>
              <a:buNone/>
            </a:pPr>
            <a:r>
              <a:rPr lang="en-US"/>
              <a:t>Computer Vision enables computers and systems to derive meaningful information from digital images, videos and other visual inputs - and take actions based on that information.</a:t>
            </a:r>
            <a:endParaRPr/>
          </a:p>
          <a:p>
            <a:pPr indent="0" lvl="0" marL="0" rtl="0" algn="l">
              <a:spcBef>
                <a:spcPts val="1000"/>
              </a:spcBef>
              <a:spcAft>
                <a:spcPts val="0"/>
              </a:spcAft>
              <a:buNone/>
            </a:pPr>
            <a:r>
              <a:t/>
            </a:r>
            <a:endParaRPr/>
          </a:p>
        </p:txBody>
      </p:sp>
      <p:pic>
        <p:nvPicPr>
          <p:cNvPr id="269" name="Google Shape;269;g17f184ded12_0_4"/>
          <p:cNvPicPr preferRelativeResize="0"/>
          <p:nvPr/>
        </p:nvPicPr>
        <p:blipFill>
          <a:blip r:embed="rId3">
            <a:alphaModFix/>
          </a:blip>
          <a:stretch>
            <a:fillRect/>
          </a:stretch>
        </p:blipFill>
        <p:spPr>
          <a:xfrm>
            <a:off x="1592600" y="4117850"/>
            <a:ext cx="8939900" cy="2557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Source Sans Pro"/>
              <a:buNone/>
            </a:pPr>
            <a:r>
              <a:rPr b="1" lang="en-US" u="sng"/>
              <a:t>PROPOSED WORK/METHODOLOGY</a:t>
            </a:r>
            <a:br>
              <a:rPr lang="en-US"/>
            </a:br>
            <a:endParaRPr/>
          </a:p>
        </p:txBody>
      </p:sp>
      <p:sp>
        <p:nvSpPr>
          <p:cNvPr id="275" name="Google Shape;275;p4"/>
          <p:cNvSpPr txBox="1"/>
          <p:nvPr>
            <p:ph idx="1" type="body"/>
          </p:nvPr>
        </p:nvSpPr>
        <p:spPr>
          <a:xfrm>
            <a:off x="681068" y="1407803"/>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Clr>
                <a:schemeClr val="dk1"/>
              </a:buClr>
              <a:buSzPts val="1800"/>
              <a:buNone/>
            </a:pPr>
            <a:r>
              <a:rPr lang="en-US" sz="2200"/>
              <a:t>The algorithm used in this study is based on the </a:t>
            </a:r>
            <a:r>
              <a:rPr b="1" lang="en-US" sz="2200"/>
              <a:t>Background Subtraction Object Tracking Algorithm</a:t>
            </a:r>
            <a:r>
              <a:rPr lang="en-US" sz="2200"/>
              <a:t>. Background subtraction is both effective and reliable. It's a motion detection system which allow us to </a:t>
            </a:r>
            <a:r>
              <a:rPr b="1" lang="en-US" sz="2200" u="sng"/>
              <a:t>track in real-time object.</a:t>
            </a:r>
            <a:endParaRPr sz="3200"/>
          </a:p>
          <a:p>
            <a:pPr indent="0" lvl="0" marL="0" rtl="0" algn="l">
              <a:lnSpc>
                <a:spcPct val="90000"/>
              </a:lnSpc>
              <a:spcBef>
                <a:spcPts val="1000"/>
              </a:spcBef>
              <a:spcAft>
                <a:spcPts val="0"/>
              </a:spcAft>
              <a:buClr>
                <a:schemeClr val="dk1"/>
              </a:buClr>
              <a:buSzPts val="1800"/>
              <a:buNone/>
            </a:pPr>
            <a:r>
              <a:rPr lang="en-US" sz="2200"/>
              <a:t>It is a technology that uses the </a:t>
            </a:r>
            <a:r>
              <a:rPr b="1" lang="en-US" sz="2200" u="sng"/>
              <a:t>difference of the current image and the background image to detect the motion region</a:t>
            </a:r>
            <a:r>
              <a:rPr lang="en-US" sz="2200"/>
              <a:t> and it is generally able to provide data included object information.</a:t>
            </a:r>
            <a:endParaRPr sz="2200"/>
          </a:p>
          <a:p>
            <a:pPr indent="0" lvl="0" marL="0" rtl="0" algn="l">
              <a:lnSpc>
                <a:spcPct val="90000"/>
              </a:lnSpc>
              <a:spcBef>
                <a:spcPts val="1000"/>
              </a:spcBef>
              <a:spcAft>
                <a:spcPts val="0"/>
              </a:spcAft>
              <a:buClr>
                <a:schemeClr val="dk1"/>
              </a:buClr>
              <a:buSzPts val="1800"/>
              <a:buNone/>
            </a:pPr>
            <a:r>
              <a:rPr lang="en-US" sz="2200"/>
              <a:t>The following points describe the algorithm used to construct this object tracking in static background:</a:t>
            </a:r>
            <a:endParaRPr sz="2200"/>
          </a:p>
          <a:p>
            <a:pPr indent="0" lvl="0" marL="0" rtl="0" algn="l">
              <a:lnSpc>
                <a:spcPct val="90000"/>
              </a:lnSpc>
              <a:spcBef>
                <a:spcPts val="1000"/>
              </a:spcBef>
              <a:spcAft>
                <a:spcPts val="0"/>
              </a:spcAft>
              <a:buClr>
                <a:schemeClr val="dk1"/>
              </a:buClr>
              <a:buSzPts val="1800"/>
              <a:buNone/>
            </a:pPr>
            <a:r>
              <a:t/>
            </a:r>
            <a:endParaRPr sz="2200"/>
          </a:p>
          <a:p>
            <a:pPr indent="-368300" lvl="0" marL="342900" rtl="0" algn="l">
              <a:lnSpc>
                <a:spcPct val="90000"/>
              </a:lnSpc>
              <a:spcBef>
                <a:spcPts val="1000"/>
              </a:spcBef>
              <a:spcAft>
                <a:spcPts val="0"/>
              </a:spcAft>
              <a:buClr>
                <a:schemeClr val="dk1"/>
              </a:buClr>
              <a:buSzPts val="2200"/>
              <a:buFont typeface="Source Sans Pro"/>
              <a:buAutoNum type="alphaLcParenR"/>
            </a:pPr>
            <a:r>
              <a:rPr b="1" lang="en-US" sz="2200" u="sng"/>
              <a:t>Pre-processing</a:t>
            </a:r>
            <a:endParaRPr sz="3200"/>
          </a:p>
          <a:p>
            <a:pPr indent="0" lvl="0" marL="0" rtl="0" algn="l">
              <a:lnSpc>
                <a:spcPct val="90000"/>
              </a:lnSpc>
              <a:spcBef>
                <a:spcPts val="1000"/>
              </a:spcBef>
              <a:spcAft>
                <a:spcPts val="0"/>
              </a:spcAft>
              <a:buClr>
                <a:schemeClr val="dk1"/>
              </a:buClr>
              <a:buSzPts val="1800"/>
              <a:buNone/>
            </a:pPr>
            <a:r>
              <a:rPr b="1" lang="en-US" sz="1800" u="sng"/>
              <a:t>        </a:t>
            </a:r>
            <a:r>
              <a:rPr lang="en-US" sz="1800"/>
              <a: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276" name="Google Shape;276;p4"/>
          <p:cNvPicPr preferRelativeResize="0"/>
          <p:nvPr/>
        </p:nvPicPr>
        <p:blipFill rotWithShape="1">
          <a:blip r:embed="rId3">
            <a:alphaModFix/>
          </a:blip>
          <a:srcRect b="0" l="0" r="0" t="0"/>
          <a:stretch/>
        </p:blipFill>
        <p:spPr>
          <a:xfrm>
            <a:off x="1672733" y="4938895"/>
            <a:ext cx="1165485" cy="1553980"/>
          </a:xfrm>
          <a:prstGeom prst="rect">
            <a:avLst/>
          </a:prstGeom>
          <a:noFill/>
          <a:ln>
            <a:noFill/>
          </a:ln>
        </p:spPr>
      </p:pic>
      <p:pic>
        <p:nvPicPr>
          <p:cNvPr id="277" name="Google Shape;277;p4"/>
          <p:cNvPicPr preferRelativeResize="0"/>
          <p:nvPr/>
        </p:nvPicPr>
        <p:blipFill rotWithShape="1">
          <a:blip r:embed="rId4">
            <a:alphaModFix/>
          </a:blip>
          <a:srcRect b="0" l="0" r="0" t="0"/>
          <a:stretch/>
        </p:blipFill>
        <p:spPr>
          <a:xfrm>
            <a:off x="4004404" y="4938895"/>
            <a:ext cx="1165485" cy="1553980"/>
          </a:xfrm>
          <a:prstGeom prst="rect">
            <a:avLst/>
          </a:prstGeom>
          <a:noFill/>
          <a:ln>
            <a:noFill/>
          </a:ln>
        </p:spPr>
      </p:pic>
      <p:sp>
        <p:nvSpPr>
          <p:cNvPr id="278" name="Google Shape;278;p4"/>
          <p:cNvSpPr txBox="1"/>
          <p:nvPr/>
        </p:nvSpPr>
        <p:spPr>
          <a:xfrm>
            <a:off x="2358887" y="5883965"/>
            <a:ext cx="7818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A</a:t>
            </a:r>
            <a:endParaRPr/>
          </a:p>
        </p:txBody>
      </p:sp>
      <p:sp>
        <p:nvSpPr>
          <p:cNvPr id="279" name="Google Shape;279;p4"/>
          <p:cNvSpPr txBox="1"/>
          <p:nvPr/>
        </p:nvSpPr>
        <p:spPr>
          <a:xfrm>
            <a:off x="4744279" y="5883965"/>
            <a:ext cx="5300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B</a:t>
            </a:r>
            <a:endParaRPr/>
          </a:p>
        </p:txBody>
      </p:sp>
      <p:sp>
        <p:nvSpPr>
          <p:cNvPr id="280" name="Google Shape;280;p4"/>
          <p:cNvSpPr txBox="1"/>
          <p:nvPr/>
        </p:nvSpPr>
        <p:spPr>
          <a:xfrm>
            <a:off x="6617902" y="5145301"/>
            <a:ext cx="4476000" cy="96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chemeClr val="dk1"/>
                </a:solidFill>
                <a:latin typeface="Source Sans Pro"/>
                <a:ea typeface="Source Sans Pro"/>
                <a:cs typeface="Source Sans Pro"/>
                <a:sym typeface="Source Sans Pro"/>
              </a:rPr>
              <a:t>Image A and B are going to be sequential  in time series. After that we have to convert these image in grayscale.</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5"/>
          <p:cNvPicPr preferRelativeResize="0"/>
          <p:nvPr>
            <p:ph idx="1" type="body"/>
          </p:nvPr>
        </p:nvPicPr>
        <p:blipFill rotWithShape="1">
          <a:blip r:embed="rId3">
            <a:alphaModFix/>
          </a:blip>
          <a:srcRect b="0" l="0" r="0" t="0"/>
          <a:stretch/>
        </p:blipFill>
        <p:spPr>
          <a:xfrm>
            <a:off x="1219135" y="1163506"/>
            <a:ext cx="3909457" cy="2374823"/>
          </a:xfrm>
          <a:prstGeom prst="rect">
            <a:avLst/>
          </a:prstGeom>
          <a:noFill/>
          <a:ln>
            <a:noFill/>
          </a:ln>
        </p:spPr>
      </p:pic>
      <p:sp>
        <p:nvSpPr>
          <p:cNvPr id="286" name="Google Shape;286;p5"/>
          <p:cNvSpPr txBox="1"/>
          <p:nvPr/>
        </p:nvSpPr>
        <p:spPr>
          <a:xfrm>
            <a:off x="2975080" y="1843085"/>
            <a:ext cx="397566"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Source Sans Pro"/>
                <a:ea typeface="Source Sans Pro"/>
                <a:cs typeface="Source Sans Pro"/>
                <a:sym typeface="Source Sans Pro"/>
              </a:rPr>
              <a:t>-</a:t>
            </a:r>
            <a:endParaRPr/>
          </a:p>
        </p:txBody>
      </p:sp>
      <p:sp>
        <p:nvSpPr>
          <p:cNvPr id="287" name="Google Shape;287;p5"/>
          <p:cNvSpPr txBox="1"/>
          <p:nvPr/>
        </p:nvSpPr>
        <p:spPr>
          <a:xfrm>
            <a:off x="5284321" y="1865868"/>
            <a:ext cx="43732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dk1"/>
                </a:solidFill>
                <a:latin typeface="Source Sans Pro"/>
                <a:ea typeface="Source Sans Pro"/>
                <a:cs typeface="Source Sans Pro"/>
                <a:sym typeface="Source Sans Pro"/>
              </a:rPr>
              <a:t>=</a:t>
            </a:r>
            <a:endParaRPr/>
          </a:p>
        </p:txBody>
      </p:sp>
      <p:pic>
        <p:nvPicPr>
          <p:cNvPr id="288" name="Google Shape;288;p5"/>
          <p:cNvPicPr preferRelativeResize="0"/>
          <p:nvPr/>
        </p:nvPicPr>
        <p:blipFill rotWithShape="1">
          <a:blip r:embed="rId4">
            <a:alphaModFix/>
          </a:blip>
          <a:srcRect b="0" l="0" r="0" t="0"/>
          <a:stretch/>
        </p:blipFill>
        <p:spPr>
          <a:xfrm>
            <a:off x="6162262" y="1182196"/>
            <a:ext cx="1736035" cy="2356133"/>
          </a:xfrm>
          <a:prstGeom prst="rect">
            <a:avLst/>
          </a:prstGeom>
          <a:noFill/>
          <a:ln>
            <a:noFill/>
          </a:ln>
        </p:spPr>
      </p:pic>
      <p:sp>
        <p:nvSpPr>
          <p:cNvPr id="289" name="Google Shape;289;p5"/>
          <p:cNvSpPr txBox="1"/>
          <p:nvPr/>
        </p:nvSpPr>
        <p:spPr>
          <a:xfrm>
            <a:off x="8653670" y="1750751"/>
            <a:ext cx="3114300" cy="126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chemeClr val="dk1"/>
                </a:solidFill>
                <a:latin typeface="Source Sans Pro"/>
                <a:ea typeface="Source Sans Pro"/>
                <a:cs typeface="Source Sans Pro"/>
                <a:sym typeface="Source Sans Pro"/>
              </a:rPr>
              <a:t>After gray scaling the image we can subtract B consecutive image from A to get the resultant image. </a:t>
            </a:r>
            <a:endParaRPr sz="1500"/>
          </a:p>
        </p:txBody>
      </p:sp>
      <p:sp>
        <p:nvSpPr>
          <p:cNvPr id="290" name="Google Shape;290;p5"/>
          <p:cNvSpPr txBox="1"/>
          <p:nvPr/>
        </p:nvSpPr>
        <p:spPr>
          <a:xfrm>
            <a:off x="1959673" y="3565699"/>
            <a:ext cx="3843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A</a:t>
            </a:r>
            <a:endParaRPr/>
          </a:p>
        </p:txBody>
      </p:sp>
      <p:sp>
        <p:nvSpPr>
          <p:cNvPr id="291" name="Google Shape;291;p5"/>
          <p:cNvSpPr txBox="1"/>
          <p:nvPr/>
        </p:nvSpPr>
        <p:spPr>
          <a:xfrm>
            <a:off x="4055165" y="3565699"/>
            <a:ext cx="3843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B</a:t>
            </a:r>
            <a:endParaRPr/>
          </a:p>
        </p:txBody>
      </p:sp>
      <p:sp>
        <p:nvSpPr>
          <p:cNvPr id="292" name="Google Shape;292;p5"/>
          <p:cNvSpPr txBox="1"/>
          <p:nvPr/>
        </p:nvSpPr>
        <p:spPr>
          <a:xfrm>
            <a:off x="6506816" y="3578087"/>
            <a:ext cx="13914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Resultant</a:t>
            </a:r>
            <a:endParaRPr/>
          </a:p>
        </p:txBody>
      </p:sp>
      <p:sp>
        <p:nvSpPr>
          <p:cNvPr id="293" name="Google Shape;293;p5"/>
          <p:cNvSpPr txBox="1"/>
          <p:nvPr/>
        </p:nvSpPr>
        <p:spPr>
          <a:xfrm>
            <a:off x="609600" y="3935031"/>
            <a:ext cx="11158200" cy="3140100"/>
          </a:xfrm>
          <a:prstGeom prst="rect">
            <a:avLst/>
          </a:prstGeom>
          <a:noFill/>
          <a:ln>
            <a:noFill/>
          </a:ln>
        </p:spPr>
        <p:txBody>
          <a:bodyPr anchorCtr="0" anchor="t" bIns="45700" lIns="91425" spcFirstLastPara="1" rIns="91425" wrap="square" tIns="45700">
            <a:spAutoFit/>
          </a:bodyPr>
          <a:lstStyle/>
          <a:p>
            <a:pPr indent="-368300" lvl="0" marL="342900" marR="0" rtl="0" algn="l">
              <a:spcBef>
                <a:spcPts val="0"/>
              </a:spcBef>
              <a:spcAft>
                <a:spcPts val="0"/>
              </a:spcAft>
              <a:buClr>
                <a:schemeClr val="dk1"/>
              </a:buClr>
              <a:buSzPts val="2200"/>
              <a:buFont typeface="Source Sans Pro"/>
              <a:buAutoNum type="alphaLcParenR" startAt="2"/>
            </a:pPr>
            <a:r>
              <a:rPr b="1" lang="en-US" sz="2200" u="sng">
                <a:solidFill>
                  <a:schemeClr val="dk1"/>
                </a:solidFill>
                <a:latin typeface="Source Sans Pro"/>
                <a:ea typeface="Source Sans Pro"/>
                <a:cs typeface="Source Sans Pro"/>
                <a:sym typeface="Source Sans Pro"/>
              </a:rPr>
              <a:t>Image sharpening </a:t>
            </a:r>
            <a:endParaRPr sz="1800"/>
          </a:p>
          <a:p>
            <a:pPr indent="0" lvl="0" marL="0" marR="0" rtl="0" algn="l">
              <a:spcBef>
                <a:spcPts val="0"/>
              </a:spcBef>
              <a:spcAft>
                <a:spcPts val="0"/>
              </a:spcAft>
              <a:buNone/>
            </a:pPr>
            <a:r>
              <a:rPr b="1" lang="en-US" sz="2200">
                <a:solidFill>
                  <a:schemeClr val="dk1"/>
                </a:solidFill>
                <a:latin typeface="Source Sans Pro"/>
                <a:ea typeface="Source Sans Pro"/>
                <a:cs typeface="Source Sans Pro"/>
                <a:sym typeface="Source Sans Pro"/>
              </a:rPr>
              <a:t>       </a:t>
            </a:r>
            <a:r>
              <a:rPr lang="en-US" sz="2200">
                <a:solidFill>
                  <a:schemeClr val="dk1"/>
                </a:solidFill>
                <a:latin typeface="Source Sans Pro"/>
                <a:ea typeface="Source Sans Pro"/>
                <a:cs typeface="Source Sans Pro"/>
                <a:sym typeface="Source Sans Pro"/>
              </a:rPr>
              <a:t> In this process the image sharpening refers to enhancement technique that </a:t>
            </a:r>
            <a:r>
              <a:rPr b="1" lang="en-US" sz="2200" u="sng">
                <a:solidFill>
                  <a:schemeClr val="dk1"/>
                </a:solidFill>
                <a:latin typeface="Source Sans Pro"/>
                <a:ea typeface="Source Sans Pro"/>
                <a:cs typeface="Source Sans Pro"/>
                <a:sym typeface="Source Sans Pro"/>
              </a:rPr>
              <a:t>highlights edges of area </a:t>
            </a:r>
            <a:endParaRPr sz="1800"/>
          </a:p>
          <a:p>
            <a:pPr indent="0" lvl="0" marL="0" marR="0" rtl="0" algn="l">
              <a:spcBef>
                <a:spcPts val="0"/>
              </a:spcBef>
              <a:spcAft>
                <a:spcPts val="0"/>
              </a:spcAft>
              <a:buNone/>
            </a:pPr>
            <a:r>
              <a:rPr b="1" lang="en-US" sz="2200">
                <a:solidFill>
                  <a:schemeClr val="dk1"/>
                </a:solidFill>
                <a:latin typeface="Source Sans Pro"/>
                <a:ea typeface="Source Sans Pro"/>
                <a:cs typeface="Source Sans Pro"/>
                <a:sym typeface="Source Sans Pro"/>
              </a:rPr>
              <a:t>         </a:t>
            </a:r>
            <a:r>
              <a:rPr b="1" lang="en-US" sz="2200" u="sng">
                <a:solidFill>
                  <a:schemeClr val="dk1"/>
                </a:solidFill>
                <a:latin typeface="Source Sans Pro"/>
                <a:ea typeface="Source Sans Pro"/>
                <a:cs typeface="Source Sans Pro"/>
                <a:sym typeface="Source Sans Pro"/>
              </a:rPr>
              <a:t>of  interest</a:t>
            </a:r>
            <a:r>
              <a:rPr lang="en-US" sz="2200">
                <a:solidFill>
                  <a:schemeClr val="dk1"/>
                </a:solidFill>
                <a:latin typeface="Source Sans Pro"/>
                <a:ea typeface="Source Sans Pro"/>
                <a:cs typeface="Source Sans Pro"/>
                <a:sym typeface="Source Sans Pro"/>
              </a:rPr>
              <a:t>.</a:t>
            </a:r>
            <a:endParaRPr sz="1800"/>
          </a:p>
          <a:p>
            <a:pPr indent="0" lvl="0" marL="0" marR="0" rtl="0" algn="l">
              <a:spcBef>
                <a:spcPts val="0"/>
              </a:spcBef>
              <a:spcAft>
                <a:spcPts val="0"/>
              </a:spcAft>
              <a:buNone/>
            </a:pPr>
            <a:r>
              <a:rPr b="1" lang="en-US" sz="2200">
                <a:solidFill>
                  <a:schemeClr val="dk1"/>
                </a:solidFill>
                <a:latin typeface="Source Sans Pro"/>
                <a:ea typeface="Source Sans Pro"/>
                <a:cs typeface="Source Sans Pro"/>
                <a:sym typeface="Source Sans Pro"/>
              </a:rPr>
              <a:t>        </a:t>
            </a:r>
            <a:r>
              <a:rPr lang="en-US" sz="2200">
                <a:solidFill>
                  <a:schemeClr val="dk1"/>
                </a:solidFill>
                <a:latin typeface="Source Sans Pro"/>
                <a:ea typeface="Source Sans Pro"/>
                <a:cs typeface="Source Sans Pro"/>
                <a:sym typeface="Source Sans Pro"/>
              </a:rPr>
              <a:t>In our case, area of interest is position changing object in a sequential image.</a:t>
            </a:r>
            <a:endParaRPr sz="1800"/>
          </a:p>
          <a:p>
            <a:pPr indent="0" lvl="0" marL="0" marR="0" rtl="0" algn="l">
              <a:spcBef>
                <a:spcPts val="0"/>
              </a:spcBef>
              <a:spcAft>
                <a:spcPts val="0"/>
              </a:spcAft>
              <a:buNone/>
            </a:pPr>
            <a:r>
              <a:rPr b="1" lang="en-US" sz="2200">
                <a:solidFill>
                  <a:schemeClr val="dk1"/>
                </a:solidFill>
                <a:latin typeface="Source Sans Pro"/>
                <a:ea typeface="Source Sans Pro"/>
                <a:cs typeface="Source Sans Pro"/>
                <a:sym typeface="Source Sans Pro"/>
              </a:rPr>
              <a:t>        </a:t>
            </a:r>
            <a:r>
              <a:rPr lang="en-US" sz="2200">
                <a:solidFill>
                  <a:schemeClr val="dk1"/>
                </a:solidFill>
                <a:latin typeface="Source Sans Pro"/>
                <a:ea typeface="Source Sans Pro"/>
                <a:cs typeface="Source Sans Pro"/>
                <a:sym typeface="Source Sans Pro"/>
              </a:rPr>
              <a:t>For image sharpening we will use thresholding technique to reduce the noises which came in resultant while </a:t>
            </a:r>
            <a:endParaRPr sz="1800"/>
          </a:p>
          <a:p>
            <a:pPr indent="0" lvl="0" marL="0" marR="0" rtl="0" algn="l">
              <a:spcBef>
                <a:spcPts val="0"/>
              </a:spcBef>
              <a:spcAft>
                <a:spcPts val="0"/>
              </a:spcAft>
              <a:buNone/>
            </a:pPr>
            <a:r>
              <a:rPr lang="en-US" sz="2200">
                <a:solidFill>
                  <a:schemeClr val="dk1"/>
                </a:solidFill>
                <a:latin typeface="Source Sans Pro"/>
                <a:ea typeface="Source Sans Pro"/>
                <a:cs typeface="Source Sans Pro"/>
                <a:sym typeface="Source Sans Pro"/>
              </a:rPr>
              <a:t>        proccessing the image. We use erosion and dilation techniques in subsequent manner.</a:t>
            </a:r>
            <a:endParaRPr sz="1800"/>
          </a:p>
          <a:p>
            <a:pPr indent="0" lvl="0" marL="0" marR="0" rtl="0" algn="l">
              <a:spcBef>
                <a:spcPts val="0"/>
              </a:spcBef>
              <a:spcAft>
                <a:spcPts val="0"/>
              </a:spcAft>
              <a:buNone/>
            </a:pPr>
            <a:r>
              <a:rPr lang="en-US" sz="2200">
                <a:solidFill>
                  <a:schemeClr val="dk1"/>
                </a:solidFill>
                <a:latin typeface="Source Sans Pro"/>
                <a:ea typeface="Source Sans Pro"/>
                <a:cs typeface="Source Sans Pro"/>
                <a:sym typeface="Source Sans Pro"/>
              </a:rPr>
              <a:t>         </a:t>
            </a:r>
            <a:endParaRPr b="1" sz="2200">
              <a:solidFill>
                <a:schemeClr val="dk1"/>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6"/>
          <p:cNvPicPr preferRelativeResize="0"/>
          <p:nvPr/>
        </p:nvPicPr>
        <p:blipFill rotWithShape="1">
          <a:blip r:embed="rId3">
            <a:alphaModFix/>
          </a:blip>
          <a:srcRect b="0" l="0" r="0" t="0"/>
          <a:stretch/>
        </p:blipFill>
        <p:spPr>
          <a:xfrm>
            <a:off x="1267850" y="410150"/>
            <a:ext cx="1704975" cy="1948200"/>
          </a:xfrm>
          <a:prstGeom prst="rect">
            <a:avLst/>
          </a:prstGeom>
          <a:noFill/>
          <a:ln>
            <a:noFill/>
          </a:ln>
        </p:spPr>
      </p:pic>
      <p:sp>
        <p:nvSpPr>
          <p:cNvPr id="299" name="Google Shape;299;p6"/>
          <p:cNvSpPr txBox="1"/>
          <p:nvPr/>
        </p:nvSpPr>
        <p:spPr>
          <a:xfrm>
            <a:off x="3843129" y="1096247"/>
            <a:ext cx="4240800" cy="126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chemeClr val="dk1"/>
                </a:solidFill>
                <a:latin typeface="Source Sans Pro"/>
                <a:ea typeface="Source Sans Pro"/>
                <a:cs typeface="Source Sans Pro"/>
                <a:sym typeface="Source Sans Pro"/>
              </a:rPr>
              <a:t>Threshold image of the resultant image that we have got in after subtracting the two consecutive images.</a:t>
            </a:r>
            <a:endParaRPr sz="1500"/>
          </a:p>
        </p:txBody>
      </p:sp>
      <p:sp>
        <p:nvSpPr>
          <p:cNvPr id="300" name="Google Shape;300;p6"/>
          <p:cNvSpPr txBox="1"/>
          <p:nvPr/>
        </p:nvSpPr>
        <p:spPr>
          <a:xfrm>
            <a:off x="516825" y="2501748"/>
            <a:ext cx="10893300" cy="212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Source Sans Pro"/>
                <a:ea typeface="Source Sans Pro"/>
                <a:cs typeface="Source Sans Pro"/>
                <a:sym typeface="Source Sans Pro"/>
              </a:rPr>
              <a:t>c)  </a:t>
            </a:r>
            <a:r>
              <a:rPr b="1" lang="en-US" sz="2200" u="sng">
                <a:solidFill>
                  <a:schemeClr val="dk1"/>
                </a:solidFill>
                <a:latin typeface="Source Sans Pro"/>
                <a:ea typeface="Source Sans Pro"/>
                <a:cs typeface="Source Sans Pro"/>
                <a:sym typeface="Source Sans Pro"/>
              </a:rPr>
              <a:t>Find and Draw contours</a:t>
            </a:r>
            <a:endParaRPr sz="1800"/>
          </a:p>
          <a:p>
            <a:pPr indent="0" lvl="0" marL="0" marR="0" rtl="0" algn="l">
              <a:spcBef>
                <a:spcPts val="0"/>
              </a:spcBef>
              <a:spcAft>
                <a:spcPts val="0"/>
              </a:spcAft>
              <a:buNone/>
            </a:pPr>
            <a:r>
              <a:rPr lang="en-US" sz="2200">
                <a:solidFill>
                  <a:schemeClr val="dk1"/>
                </a:solidFill>
                <a:latin typeface="Source Sans Pro"/>
                <a:ea typeface="Source Sans Pro"/>
                <a:cs typeface="Source Sans Pro"/>
                <a:sym typeface="Source Sans Pro"/>
              </a:rPr>
              <a:t>       Contours are define as the line joining all the points along the </a:t>
            </a:r>
            <a:r>
              <a:rPr b="1" lang="en-US" sz="2200" u="sng">
                <a:solidFill>
                  <a:schemeClr val="dk1"/>
                </a:solidFill>
                <a:latin typeface="Source Sans Pro"/>
                <a:ea typeface="Source Sans Pro"/>
                <a:cs typeface="Source Sans Pro"/>
                <a:sym typeface="Source Sans Pro"/>
              </a:rPr>
              <a:t>boundary of an image that have the same </a:t>
            </a:r>
            <a:endParaRPr sz="1800"/>
          </a:p>
          <a:p>
            <a:pPr indent="0" lvl="0" marL="0" marR="0" rtl="0" algn="l">
              <a:spcBef>
                <a:spcPts val="0"/>
              </a:spcBef>
              <a:spcAft>
                <a:spcPts val="0"/>
              </a:spcAft>
              <a:buNone/>
            </a:pPr>
            <a:r>
              <a:rPr lang="en-US" sz="2200">
                <a:solidFill>
                  <a:schemeClr val="dk1"/>
                </a:solidFill>
                <a:latin typeface="Source Sans Pro"/>
                <a:ea typeface="Source Sans Pro"/>
                <a:cs typeface="Source Sans Pro"/>
                <a:sym typeface="Source Sans Pro"/>
              </a:rPr>
              <a:t>        </a:t>
            </a:r>
            <a:r>
              <a:rPr b="1" lang="en-US" sz="2200" u="sng">
                <a:solidFill>
                  <a:schemeClr val="dk1"/>
                </a:solidFill>
                <a:latin typeface="Source Sans Pro"/>
                <a:ea typeface="Source Sans Pro"/>
                <a:cs typeface="Source Sans Pro"/>
                <a:sym typeface="Source Sans Pro"/>
              </a:rPr>
              <a:t>intensity</a:t>
            </a:r>
            <a:r>
              <a:rPr lang="en-US" sz="2200">
                <a:solidFill>
                  <a:schemeClr val="dk1"/>
                </a:solidFill>
                <a:latin typeface="Source Sans Pro"/>
                <a:ea typeface="Source Sans Pro"/>
                <a:cs typeface="Source Sans Pro"/>
                <a:sym typeface="Source Sans Pro"/>
              </a:rPr>
              <a:t>.</a:t>
            </a:r>
            <a:endParaRPr sz="1800"/>
          </a:p>
          <a:p>
            <a:pPr indent="0" lvl="0" marL="0" marR="0" rtl="0" algn="l">
              <a:spcBef>
                <a:spcPts val="0"/>
              </a:spcBef>
              <a:spcAft>
                <a:spcPts val="0"/>
              </a:spcAft>
              <a:buNone/>
            </a:pPr>
            <a:r>
              <a:rPr lang="en-US" sz="2200">
                <a:solidFill>
                  <a:schemeClr val="dk1"/>
                </a:solidFill>
                <a:latin typeface="Source Sans Pro"/>
                <a:ea typeface="Source Sans Pro"/>
                <a:cs typeface="Source Sans Pro"/>
                <a:sym typeface="Source Sans Pro"/>
              </a:rPr>
              <a:t>        Contours come handy in shape analysis, finding the shape of the object of interest and object detection.</a:t>
            </a:r>
            <a:endParaRPr sz="1800"/>
          </a:p>
        </p:txBody>
      </p:sp>
      <p:pic>
        <p:nvPicPr>
          <p:cNvPr id="301" name="Google Shape;301;p6"/>
          <p:cNvPicPr preferRelativeResize="0"/>
          <p:nvPr/>
        </p:nvPicPr>
        <p:blipFill rotWithShape="1">
          <a:blip r:embed="rId4">
            <a:alphaModFix/>
          </a:blip>
          <a:srcRect b="0" l="0" r="0" t="0"/>
          <a:stretch/>
        </p:blipFill>
        <p:spPr>
          <a:xfrm>
            <a:off x="1267850" y="4768350"/>
            <a:ext cx="1724025" cy="1948200"/>
          </a:xfrm>
          <a:prstGeom prst="rect">
            <a:avLst/>
          </a:prstGeom>
          <a:noFill/>
          <a:ln>
            <a:noFill/>
          </a:ln>
        </p:spPr>
      </p:pic>
      <p:sp>
        <p:nvSpPr>
          <p:cNvPr id="302" name="Google Shape;302;p6"/>
          <p:cNvSpPr txBox="1"/>
          <p:nvPr/>
        </p:nvSpPr>
        <p:spPr>
          <a:xfrm>
            <a:off x="3843128" y="4976920"/>
            <a:ext cx="4240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Source Sans Pro"/>
                <a:ea typeface="Source Sans Pro"/>
                <a:cs typeface="Source Sans Pro"/>
                <a:sym typeface="Source Sans Pro"/>
              </a:rPr>
              <a:t>The area of interest has highlighted boundary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258fab7b87_0_9"/>
          <p:cNvSpPr txBox="1"/>
          <p:nvPr>
            <p:ph idx="1" type="subTitle"/>
          </p:nvPr>
        </p:nvSpPr>
        <p:spPr>
          <a:xfrm>
            <a:off x="1524000" y="869500"/>
            <a:ext cx="9144000" cy="50700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None/>
            </a:pPr>
            <a:r>
              <a:rPr lang="en-US" sz="2000">
                <a:latin typeface="Arial"/>
                <a:ea typeface="Arial"/>
                <a:cs typeface="Arial"/>
                <a:sym typeface="Arial"/>
              </a:rPr>
              <a:t>As urbanization continues to rise, the need for efficient and safe parking solutions has become more important. In recent years, automatic parking management systems have been developed to address this need. This presentation presents a comprehensive review of automatic parking management systems and possible solution for the same. </a:t>
            </a:r>
            <a:endParaRPr sz="2000">
              <a:latin typeface="Arial"/>
              <a:ea typeface="Arial"/>
              <a:cs typeface="Arial"/>
              <a:sym typeface="Arial"/>
            </a:endParaRPr>
          </a:p>
          <a:p>
            <a:pPr indent="0" lvl="0" marL="0" rtl="0" algn="ctr">
              <a:spcBef>
                <a:spcPts val="1000"/>
              </a:spcBef>
              <a:spcAft>
                <a:spcPts val="0"/>
              </a:spcAft>
              <a:buNone/>
            </a:pPr>
            <a:r>
              <a:t/>
            </a:r>
            <a:endParaRPr sz="2000">
              <a:latin typeface="Arial"/>
              <a:ea typeface="Arial"/>
              <a:cs typeface="Arial"/>
              <a:sym typeface="Arial"/>
            </a:endParaRPr>
          </a:p>
          <a:p>
            <a:pPr indent="0" lvl="0" marL="0" rtl="0" algn="just">
              <a:lnSpc>
                <a:spcPct val="115000"/>
              </a:lnSpc>
              <a:spcBef>
                <a:spcPts val="0"/>
              </a:spcBef>
              <a:spcAft>
                <a:spcPts val="0"/>
              </a:spcAft>
              <a:buNone/>
            </a:pPr>
            <a:r>
              <a:t/>
            </a:r>
            <a:endParaRPr sz="2000">
              <a:latin typeface="Arial"/>
              <a:ea typeface="Arial"/>
              <a:cs typeface="Arial"/>
              <a:sym typeface="Arial"/>
            </a:endParaRPr>
          </a:p>
        </p:txBody>
      </p:sp>
      <p:pic>
        <p:nvPicPr>
          <p:cNvPr id="169" name="Google Shape;169;g2258fab7b87_0_9"/>
          <p:cNvPicPr preferRelativeResize="0"/>
          <p:nvPr/>
        </p:nvPicPr>
        <p:blipFill>
          <a:blip r:embed="rId3">
            <a:alphaModFix/>
          </a:blip>
          <a:stretch>
            <a:fillRect/>
          </a:stretch>
        </p:blipFill>
        <p:spPr>
          <a:xfrm>
            <a:off x="2962275" y="2967700"/>
            <a:ext cx="5943600" cy="2971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7"/>
          <p:cNvSpPr txBox="1"/>
          <p:nvPr/>
        </p:nvSpPr>
        <p:spPr>
          <a:xfrm>
            <a:off x="1205948" y="755374"/>
            <a:ext cx="10005300" cy="212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Source Sans Pro"/>
                <a:ea typeface="Source Sans Pro"/>
                <a:cs typeface="Source Sans Pro"/>
                <a:sym typeface="Source Sans Pro"/>
              </a:rPr>
              <a:t>d) </a:t>
            </a:r>
            <a:r>
              <a:rPr b="1" lang="en-US" sz="2200" u="sng">
                <a:solidFill>
                  <a:schemeClr val="dk1"/>
                </a:solidFill>
                <a:latin typeface="Source Sans Pro"/>
                <a:ea typeface="Source Sans Pro"/>
                <a:cs typeface="Source Sans Pro"/>
                <a:sym typeface="Source Sans Pro"/>
              </a:rPr>
              <a:t>Draw the boundary box on the detected object</a:t>
            </a:r>
            <a:endParaRPr sz="1800"/>
          </a:p>
          <a:p>
            <a:pPr indent="0" lvl="0" marL="0" marR="0" rtl="0" algn="l">
              <a:spcBef>
                <a:spcPts val="0"/>
              </a:spcBef>
              <a:spcAft>
                <a:spcPts val="0"/>
              </a:spcAft>
              <a:buNone/>
            </a:pPr>
            <a:r>
              <a:rPr lang="en-US" sz="2200">
                <a:solidFill>
                  <a:schemeClr val="dk1"/>
                </a:solidFill>
                <a:latin typeface="Source Sans Pro"/>
                <a:ea typeface="Source Sans Pro"/>
                <a:cs typeface="Source Sans Pro"/>
                <a:sym typeface="Source Sans Pro"/>
              </a:rPr>
              <a:t>      We iterate through all the contours and the find the area of contours to achieve accuracy by </a:t>
            </a:r>
            <a:endParaRPr sz="1800"/>
          </a:p>
          <a:p>
            <a:pPr indent="0" lvl="0" marL="0" marR="0" rtl="0" algn="l">
              <a:spcBef>
                <a:spcPts val="0"/>
              </a:spcBef>
              <a:spcAft>
                <a:spcPts val="0"/>
              </a:spcAft>
              <a:buNone/>
            </a:pPr>
            <a:r>
              <a:rPr lang="en-US" sz="2200">
                <a:solidFill>
                  <a:schemeClr val="dk1"/>
                </a:solidFill>
                <a:latin typeface="Source Sans Pro"/>
                <a:ea typeface="Source Sans Pro"/>
                <a:cs typeface="Source Sans Pro"/>
                <a:sym typeface="Source Sans Pro"/>
              </a:rPr>
              <a:t>       </a:t>
            </a:r>
            <a:r>
              <a:rPr b="1" lang="en-US" sz="2200" u="sng">
                <a:solidFill>
                  <a:schemeClr val="dk1"/>
                </a:solidFill>
                <a:latin typeface="Source Sans Pro"/>
                <a:ea typeface="Source Sans Pro"/>
                <a:cs typeface="Source Sans Pro"/>
                <a:sym typeface="Source Sans Pro"/>
              </a:rPr>
              <a:t>removing small area and fixing the range of the area we can get area of interest</a:t>
            </a:r>
            <a:r>
              <a:rPr lang="en-US" sz="2200">
                <a:solidFill>
                  <a:schemeClr val="dk1"/>
                </a:solidFill>
                <a:latin typeface="Source Sans Pro"/>
                <a:ea typeface="Source Sans Pro"/>
                <a:cs typeface="Source Sans Pro"/>
                <a:sym typeface="Source Sans Pro"/>
              </a:rPr>
              <a:t>.</a:t>
            </a:r>
            <a:endParaRPr sz="1800"/>
          </a:p>
          <a:p>
            <a:pPr indent="0" lvl="0" marL="0" marR="0" rtl="0" algn="l">
              <a:spcBef>
                <a:spcPts val="0"/>
              </a:spcBef>
              <a:spcAft>
                <a:spcPts val="0"/>
              </a:spcAft>
              <a:buNone/>
            </a:pPr>
            <a:r>
              <a:rPr lang="en-US" sz="2200">
                <a:solidFill>
                  <a:schemeClr val="dk1"/>
                </a:solidFill>
                <a:latin typeface="Source Sans Pro"/>
                <a:ea typeface="Source Sans Pro"/>
                <a:cs typeface="Source Sans Pro"/>
                <a:sym typeface="Source Sans Pro"/>
              </a:rPr>
              <a:t>       After getting perfect area we have to place the bounding box on the last frame.</a:t>
            </a:r>
            <a:endParaRPr sz="1800"/>
          </a:p>
        </p:txBody>
      </p:sp>
      <p:pic>
        <p:nvPicPr>
          <p:cNvPr id="308" name="Google Shape;308;p7"/>
          <p:cNvPicPr preferRelativeResize="0"/>
          <p:nvPr/>
        </p:nvPicPr>
        <p:blipFill rotWithShape="1">
          <a:blip r:embed="rId3">
            <a:alphaModFix/>
          </a:blip>
          <a:srcRect b="0" l="0" r="0" t="0"/>
          <a:stretch/>
        </p:blipFill>
        <p:spPr>
          <a:xfrm>
            <a:off x="1688517" y="3467762"/>
            <a:ext cx="1752600" cy="2333625"/>
          </a:xfrm>
          <a:prstGeom prst="rect">
            <a:avLst/>
          </a:prstGeom>
          <a:noFill/>
          <a:ln>
            <a:noFill/>
          </a:ln>
        </p:spPr>
      </p:pic>
      <p:sp>
        <p:nvSpPr>
          <p:cNvPr id="309" name="Google Shape;309;p7"/>
          <p:cNvSpPr txBox="1"/>
          <p:nvPr/>
        </p:nvSpPr>
        <p:spPr>
          <a:xfrm>
            <a:off x="5109235" y="3932342"/>
            <a:ext cx="33927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Source Sans Pro"/>
                <a:ea typeface="Source Sans Pro"/>
                <a:cs typeface="Source Sans Pro"/>
                <a:sym typeface="Source Sans Pro"/>
              </a:rPr>
              <a:t>It represent the initial and final position of the pen in the first frame</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4b90d951d5_1_15"/>
          <p:cNvSpPr txBox="1"/>
          <p:nvPr>
            <p:ph type="title"/>
          </p:nvPr>
        </p:nvSpPr>
        <p:spPr>
          <a:xfrm>
            <a:off x="838200" y="365125"/>
            <a:ext cx="10515600" cy="834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t>Scope and Limitations :</a:t>
            </a:r>
            <a:endParaRPr b="1" sz="4000"/>
          </a:p>
        </p:txBody>
      </p:sp>
      <p:sp>
        <p:nvSpPr>
          <p:cNvPr id="315" name="Google Shape;315;g24b90d951d5_1_15"/>
          <p:cNvSpPr txBox="1"/>
          <p:nvPr>
            <p:ph idx="1" type="body"/>
          </p:nvPr>
        </p:nvSpPr>
        <p:spPr>
          <a:xfrm>
            <a:off x="838200" y="1383925"/>
            <a:ext cx="10515600" cy="4792800"/>
          </a:xfrm>
          <a:prstGeom prst="rect">
            <a:avLst/>
          </a:prstGeom>
        </p:spPr>
        <p:txBody>
          <a:bodyPr anchorCtr="0" anchor="t" bIns="45700" lIns="91425" spcFirstLastPara="1" rIns="91425" wrap="square" tIns="45700">
            <a:normAutofit/>
          </a:bodyPr>
          <a:lstStyle/>
          <a:p>
            <a:pPr indent="0" lvl="0" marL="457200" rtl="0" algn="just">
              <a:lnSpc>
                <a:spcPct val="106666"/>
              </a:lnSpc>
              <a:spcBef>
                <a:spcPts val="0"/>
              </a:spcBef>
              <a:spcAft>
                <a:spcPts val="0"/>
              </a:spcAft>
              <a:buNone/>
            </a:pPr>
            <a:r>
              <a:rPr lang="en-US" sz="2000">
                <a:latin typeface="Arial"/>
                <a:ea typeface="Arial"/>
                <a:cs typeface="Arial"/>
                <a:sym typeface="Arial"/>
              </a:rPr>
              <a:t>While Automatic License Plate Reading (ALPR) technology has been successful in recognizing and reading license plates, there are some common problems that can affect the accuracy of the system. Here are some of the main problems in license plate reading:</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rPr b="1" lang="en-US" sz="2000">
                <a:latin typeface="Arial"/>
                <a:ea typeface="Arial"/>
                <a:cs typeface="Arial"/>
                <a:sym typeface="Arial"/>
              </a:rPr>
              <a:t>1.  	Poor Image Quality:</a:t>
            </a:r>
            <a:r>
              <a:rPr lang="en-US" sz="2000">
                <a:latin typeface="Arial"/>
                <a:ea typeface="Arial"/>
                <a:cs typeface="Arial"/>
                <a:sym typeface="Arial"/>
              </a:rPr>
              <a:t> The accuracy of ALPR systems depends on the quality of the license plate image captured by the camera. Poor lighting conditions, image blur, and reflection can all affect the image quality and make it difficult for the software to read the license plate.</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rPr b="1" lang="en-US" sz="2000">
                <a:latin typeface="Arial"/>
                <a:ea typeface="Arial"/>
                <a:cs typeface="Arial"/>
                <a:sym typeface="Arial"/>
              </a:rPr>
              <a:t>2.  	License Plate Obstruction:</a:t>
            </a:r>
            <a:r>
              <a:rPr lang="en-US" sz="2000">
                <a:latin typeface="Arial"/>
                <a:ea typeface="Arial"/>
                <a:cs typeface="Arial"/>
                <a:sym typeface="Arial"/>
              </a:rPr>
              <a:t> License plates can be obstructed by objects such as bike racks, trailer hitches, or even dirt or snow. When the license plate is partially or completely obstructed, it can be difficult for the software to read the plate accurately.</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4b90d951d5_1_20"/>
          <p:cNvSpPr txBox="1"/>
          <p:nvPr>
            <p:ph idx="1" type="body"/>
          </p:nvPr>
        </p:nvSpPr>
        <p:spPr>
          <a:xfrm>
            <a:off x="838200" y="195950"/>
            <a:ext cx="10515600" cy="5980800"/>
          </a:xfrm>
          <a:prstGeom prst="rect">
            <a:avLst/>
          </a:prstGeom>
        </p:spPr>
        <p:txBody>
          <a:bodyPr anchorCtr="0" anchor="t" bIns="45700" lIns="91425" spcFirstLastPara="1" rIns="91425" wrap="square" tIns="45700">
            <a:normAutofit lnSpcReduction="10000"/>
          </a:bodyPr>
          <a:lstStyle/>
          <a:p>
            <a:pPr indent="0" lvl="0" marL="457200" rtl="0" algn="just">
              <a:lnSpc>
                <a:spcPct val="106666"/>
              </a:lnSpc>
              <a:spcBef>
                <a:spcPts val="0"/>
              </a:spcBef>
              <a:spcAft>
                <a:spcPts val="0"/>
              </a:spcAft>
              <a:buClr>
                <a:schemeClr val="dk1"/>
              </a:buClr>
              <a:buSzPts val="1100"/>
              <a:buFont typeface="Arial"/>
              <a:buNone/>
            </a:pPr>
            <a:r>
              <a:rPr b="1" lang="en-US" sz="2000">
                <a:latin typeface="Arial"/>
                <a:ea typeface="Arial"/>
                <a:cs typeface="Arial"/>
                <a:sym typeface="Arial"/>
              </a:rPr>
              <a:t>3.  	License Plate Location:</a:t>
            </a:r>
            <a:r>
              <a:rPr lang="en-US" sz="2000">
                <a:latin typeface="Arial"/>
                <a:ea typeface="Arial"/>
                <a:cs typeface="Arial"/>
                <a:sym typeface="Arial"/>
              </a:rPr>
              <a:t> The location of the license plate on a vehicle can also affect the accuracy of the system. If the license plate is located in an unusual position, such as on the front bumper or under a spoiler, it may be difficult for the software to recognize the plate.</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just">
              <a:lnSpc>
                <a:spcPct val="106666"/>
              </a:lnSpc>
              <a:spcBef>
                <a:spcPts val="0"/>
              </a:spcBef>
              <a:spcAft>
                <a:spcPts val="0"/>
              </a:spcAft>
              <a:buNone/>
            </a:pPr>
            <a:r>
              <a:rPr b="1" lang="en-US" sz="2000">
                <a:latin typeface="Arial"/>
                <a:ea typeface="Arial"/>
                <a:cs typeface="Arial"/>
                <a:sym typeface="Arial"/>
              </a:rPr>
              <a:t>4.  	License Plate Style:</a:t>
            </a:r>
            <a:r>
              <a:rPr lang="en-US" sz="2000">
                <a:latin typeface="Arial"/>
                <a:ea typeface="Arial"/>
                <a:cs typeface="Arial"/>
                <a:sym typeface="Arial"/>
              </a:rPr>
              <a:t> Different states and countries have different license plate styles and formats, which can affect the accuracy of the software. Some plates may have non-standard fonts or characters, making them more difficult to recognize.</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rPr b="1" lang="en-US" sz="2000">
                <a:latin typeface="Arial"/>
                <a:ea typeface="Arial"/>
                <a:cs typeface="Arial"/>
                <a:sym typeface="Arial"/>
              </a:rPr>
              <a:t>5.  	Vehicle Speed</a:t>
            </a:r>
            <a:r>
              <a:rPr lang="en-US" sz="2000">
                <a:latin typeface="Arial"/>
                <a:ea typeface="Arial"/>
                <a:cs typeface="Arial"/>
                <a:sym typeface="Arial"/>
              </a:rPr>
              <a:t>: ALPR systems are designed to read license plates at high speeds, but excessive speed can still affect the accuracy of the software. If the vehicle is moving too quickly, the software may not have enough time to capture a clear image of the license plate.</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rPr b="1" lang="en-US" sz="2000">
                <a:latin typeface="Arial"/>
                <a:ea typeface="Arial"/>
                <a:cs typeface="Arial"/>
                <a:sym typeface="Arial"/>
              </a:rPr>
              <a:t>6.  	Database Accuracy: </a:t>
            </a:r>
            <a:r>
              <a:rPr lang="en-US" sz="2000">
                <a:latin typeface="Arial"/>
                <a:ea typeface="Arial"/>
                <a:cs typeface="Arial"/>
                <a:sym typeface="Arial"/>
              </a:rPr>
              <a:t>The accuracy of the database used for comparison can also affect the accuracy of the ALPR system. If the database is outdated or incomplete, it may not be able to match the license plate accurately.</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rPr lang="en-US" sz="2000">
                <a:latin typeface="Arial"/>
                <a:ea typeface="Arial"/>
                <a:cs typeface="Arial"/>
                <a:sym typeface="Arial"/>
              </a:rPr>
              <a:t> </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4b90d951d5_1_25"/>
          <p:cNvSpPr txBox="1"/>
          <p:nvPr>
            <p:ph idx="1" type="body"/>
          </p:nvPr>
        </p:nvSpPr>
        <p:spPr>
          <a:xfrm>
            <a:off x="838200" y="808275"/>
            <a:ext cx="10515600" cy="5368500"/>
          </a:xfrm>
          <a:prstGeom prst="rect">
            <a:avLst/>
          </a:prstGeom>
        </p:spPr>
        <p:txBody>
          <a:bodyPr anchorCtr="0" anchor="t" bIns="45700" lIns="91425" spcFirstLastPara="1" rIns="91425" wrap="square" tIns="45700">
            <a:normAutofit/>
          </a:bodyPr>
          <a:lstStyle/>
          <a:p>
            <a:pPr indent="0" lvl="0" marL="457200" rtl="0" algn="just">
              <a:lnSpc>
                <a:spcPct val="106666"/>
              </a:lnSpc>
              <a:spcBef>
                <a:spcPts val="0"/>
              </a:spcBef>
              <a:spcAft>
                <a:spcPts val="0"/>
              </a:spcAft>
              <a:buClr>
                <a:schemeClr val="dk1"/>
              </a:buClr>
              <a:buSzPts val="1100"/>
              <a:buFont typeface="Arial"/>
              <a:buNone/>
            </a:pPr>
            <a:r>
              <a:rPr lang="en-US" sz="2000">
                <a:latin typeface="Arial"/>
                <a:ea typeface="Arial"/>
                <a:cs typeface="Arial"/>
                <a:sym typeface="Arial"/>
              </a:rPr>
              <a:t>In conclusion, there are several challenges that can affect the accuracy of the ALPR system, including poor image quality, license plate obstruction, unusual plate locations, license plate styles, vehicle speed, and database accuracy. These problems can be mitigated by using high-quality cameras, updating the software regularly, and ensuring that the database is accurate and up-to-date.</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7f184ded12_0_1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SECOND AIM - STORING THE DATA/DETAILS INTO THE DATABASE </a:t>
            </a:r>
            <a:endParaRPr b="1"/>
          </a:p>
        </p:txBody>
      </p:sp>
      <p:sp>
        <p:nvSpPr>
          <p:cNvPr id="331" name="Google Shape;331;g17f184ded12_0_1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 data from the number plate of the vehicle is </a:t>
            </a:r>
            <a:r>
              <a:rPr lang="en-US"/>
              <a:t>stored</a:t>
            </a:r>
            <a:r>
              <a:rPr lang="en-US"/>
              <a:t> along with the other details of the vehicle owner such as - name, phone number etc.</a:t>
            </a:r>
            <a:endParaRPr/>
          </a:p>
          <a:p>
            <a:pPr indent="0" lvl="0" marL="0" rtl="0" algn="l">
              <a:spcBef>
                <a:spcPts val="1000"/>
              </a:spcBef>
              <a:spcAft>
                <a:spcPts val="0"/>
              </a:spcAft>
              <a:buNone/>
            </a:pPr>
            <a:r>
              <a:rPr lang="en-US"/>
              <a:t>This data is needed to be stored for future use by the admin(to get details regarding a particular </a:t>
            </a:r>
            <a:r>
              <a:rPr lang="en-US"/>
              <a:t>vehicle</a:t>
            </a:r>
            <a:r>
              <a:rPr lang="en-US"/>
              <a:t> standing in their parking lot) or the vehicle owner himself/herself(to keep track of their vehicle). </a:t>
            </a:r>
            <a:endParaRPr/>
          </a:p>
          <a:p>
            <a:pPr indent="0" lvl="0" marL="0" rtl="0" algn="l">
              <a:spcBef>
                <a:spcPts val="1000"/>
              </a:spcBef>
              <a:spcAft>
                <a:spcPts val="0"/>
              </a:spcAft>
              <a:buNone/>
            </a:pPr>
            <a:r>
              <a:t/>
            </a:r>
            <a:endParaRPr/>
          </a:p>
        </p:txBody>
      </p:sp>
      <p:pic>
        <p:nvPicPr>
          <p:cNvPr id="332" name="Google Shape;332;g17f184ded12_0_11"/>
          <p:cNvPicPr preferRelativeResize="0"/>
          <p:nvPr/>
        </p:nvPicPr>
        <p:blipFill>
          <a:blip r:embed="rId3">
            <a:alphaModFix/>
          </a:blip>
          <a:stretch>
            <a:fillRect/>
          </a:stretch>
        </p:blipFill>
        <p:spPr>
          <a:xfrm>
            <a:off x="3939839" y="4188300"/>
            <a:ext cx="4265835" cy="2222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24b90d951d5_1_69"/>
          <p:cNvSpPr txBox="1"/>
          <p:nvPr>
            <p:ph idx="1" type="body"/>
          </p:nvPr>
        </p:nvSpPr>
        <p:spPr>
          <a:xfrm>
            <a:off x="838200" y="636825"/>
            <a:ext cx="10515600" cy="5540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38" name="Google Shape;338;g24b90d951d5_1_69"/>
          <p:cNvPicPr preferRelativeResize="0"/>
          <p:nvPr/>
        </p:nvPicPr>
        <p:blipFill>
          <a:blip r:embed="rId3">
            <a:alphaModFix/>
          </a:blip>
          <a:stretch>
            <a:fillRect/>
          </a:stretch>
        </p:blipFill>
        <p:spPr>
          <a:xfrm>
            <a:off x="0" y="152400"/>
            <a:ext cx="12192000" cy="655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7f184ded12_0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THIRD AIM - FINDING VACANT SPACE</a:t>
            </a:r>
            <a:r>
              <a:rPr lang="en-US"/>
              <a:t> </a:t>
            </a:r>
            <a:endParaRPr/>
          </a:p>
        </p:txBody>
      </p:sp>
      <p:sp>
        <p:nvSpPr>
          <p:cNvPr id="344" name="Google Shape;344;g17f184ded12_0_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Finding vacant space for a </a:t>
            </a:r>
            <a:r>
              <a:rPr lang="en-US"/>
              <a:t>vehicle</a:t>
            </a:r>
            <a:r>
              <a:rPr lang="en-US"/>
              <a:t> in a given parking lot uses the concept of Object Tracking.</a:t>
            </a:r>
            <a:endParaRPr/>
          </a:p>
          <a:p>
            <a:pPr indent="0" lvl="0" marL="0" rtl="0" algn="l">
              <a:spcBef>
                <a:spcPts val="1000"/>
              </a:spcBef>
              <a:spcAft>
                <a:spcPts val="0"/>
              </a:spcAft>
              <a:buClr>
                <a:schemeClr val="dk1"/>
              </a:buClr>
              <a:buSzPts val="1100"/>
              <a:buFont typeface="Arial"/>
              <a:buNone/>
            </a:pPr>
            <a:r>
              <a:rPr lang="en-US"/>
              <a:t>Object tracking is the task of estimating and predicting the positions</a:t>
            </a:r>
            <a:endParaRPr/>
          </a:p>
          <a:p>
            <a:pPr indent="0" lvl="0" marL="0" rtl="0" algn="l">
              <a:spcBef>
                <a:spcPts val="1000"/>
              </a:spcBef>
              <a:spcAft>
                <a:spcPts val="0"/>
              </a:spcAft>
              <a:buClr>
                <a:schemeClr val="dk1"/>
              </a:buClr>
              <a:buSzPts val="1100"/>
              <a:buFont typeface="Arial"/>
              <a:buNone/>
            </a:pPr>
            <a:r>
              <a:rPr lang="en-US"/>
              <a:t>and other relevant information of moving objects in a video. It usually</a:t>
            </a:r>
            <a:endParaRPr/>
          </a:p>
          <a:p>
            <a:pPr indent="0" lvl="0" marL="0" rtl="0" algn="l">
              <a:spcBef>
                <a:spcPts val="1000"/>
              </a:spcBef>
              <a:spcAft>
                <a:spcPts val="0"/>
              </a:spcAft>
              <a:buClr>
                <a:schemeClr val="dk1"/>
              </a:buClr>
              <a:buSzPts val="1100"/>
              <a:buFont typeface="Arial"/>
              <a:buNone/>
            </a:pPr>
            <a:r>
              <a:rPr lang="en-US"/>
              <a:t>involves the process of object detection.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a:t>
            </a:r>
            <a:endParaRPr/>
          </a:p>
        </p:txBody>
      </p:sp>
      <p:pic>
        <p:nvPicPr>
          <p:cNvPr id="345" name="Google Shape;345;g17f184ded12_0_16"/>
          <p:cNvPicPr preferRelativeResize="0"/>
          <p:nvPr/>
        </p:nvPicPr>
        <p:blipFill>
          <a:blip r:embed="rId3">
            <a:alphaModFix/>
          </a:blip>
          <a:stretch>
            <a:fillRect/>
          </a:stretch>
        </p:blipFill>
        <p:spPr>
          <a:xfrm>
            <a:off x="3756150" y="4443275"/>
            <a:ext cx="3857625" cy="2212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4b90d951d5_1_75"/>
          <p:cNvSpPr txBox="1"/>
          <p:nvPr>
            <p:ph type="title"/>
          </p:nvPr>
        </p:nvSpPr>
        <p:spPr>
          <a:xfrm>
            <a:off x="838200" y="365125"/>
            <a:ext cx="10515600" cy="884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latin typeface="Arial"/>
                <a:ea typeface="Arial"/>
                <a:cs typeface="Arial"/>
                <a:sym typeface="Arial"/>
              </a:rPr>
              <a:t>Object Tracking Algorithm :</a:t>
            </a:r>
            <a:endParaRPr b="1" sz="4000">
              <a:latin typeface="Arial"/>
              <a:ea typeface="Arial"/>
              <a:cs typeface="Arial"/>
              <a:sym typeface="Arial"/>
            </a:endParaRPr>
          </a:p>
        </p:txBody>
      </p:sp>
      <p:sp>
        <p:nvSpPr>
          <p:cNvPr id="351" name="Google Shape;351;g24b90d951d5_1_75"/>
          <p:cNvSpPr txBox="1"/>
          <p:nvPr>
            <p:ph idx="1" type="body"/>
          </p:nvPr>
        </p:nvSpPr>
        <p:spPr>
          <a:xfrm>
            <a:off x="838200" y="1347100"/>
            <a:ext cx="10515600" cy="482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solidFill>
                  <a:srgbClr val="051E50"/>
                </a:solidFill>
                <a:latin typeface="Arial"/>
                <a:ea typeface="Arial"/>
                <a:cs typeface="Arial"/>
                <a:sym typeface="Arial"/>
              </a:rPr>
              <a:t>This object tracking algorithm is called </a:t>
            </a:r>
            <a:r>
              <a:rPr i="1" lang="en-US" sz="2000">
                <a:solidFill>
                  <a:srgbClr val="051E50"/>
                </a:solidFill>
                <a:latin typeface="Arial"/>
                <a:ea typeface="Arial"/>
                <a:cs typeface="Arial"/>
                <a:sym typeface="Arial"/>
              </a:rPr>
              <a:t>centroid tracking</a:t>
            </a:r>
            <a:r>
              <a:rPr lang="en-US" sz="2000">
                <a:solidFill>
                  <a:srgbClr val="051E50"/>
                </a:solidFill>
                <a:latin typeface="Arial"/>
                <a:ea typeface="Arial"/>
                <a:cs typeface="Arial"/>
                <a:sym typeface="Arial"/>
              </a:rPr>
              <a:t> as it relies on the Euclidean distance between :</a:t>
            </a:r>
            <a:endParaRPr sz="2000">
              <a:solidFill>
                <a:srgbClr val="051E50"/>
              </a:solidFill>
              <a:latin typeface="Arial"/>
              <a:ea typeface="Arial"/>
              <a:cs typeface="Arial"/>
              <a:sym typeface="Arial"/>
            </a:endParaRPr>
          </a:p>
          <a:p>
            <a:pPr indent="0" lvl="0" marL="0" rtl="0" algn="l">
              <a:spcBef>
                <a:spcPts val="1000"/>
              </a:spcBef>
              <a:spcAft>
                <a:spcPts val="0"/>
              </a:spcAft>
              <a:buNone/>
            </a:pPr>
            <a:r>
              <a:rPr lang="en-US" sz="2000">
                <a:solidFill>
                  <a:srgbClr val="051E50"/>
                </a:solidFill>
                <a:latin typeface="Arial"/>
                <a:ea typeface="Arial"/>
                <a:cs typeface="Arial"/>
                <a:sym typeface="Arial"/>
              </a:rPr>
              <a:t>(1) </a:t>
            </a:r>
            <a:r>
              <a:rPr i="1" lang="en-US" sz="2000">
                <a:solidFill>
                  <a:srgbClr val="051E50"/>
                </a:solidFill>
                <a:latin typeface="Arial"/>
                <a:ea typeface="Arial"/>
                <a:cs typeface="Arial"/>
                <a:sym typeface="Arial"/>
              </a:rPr>
              <a:t>existing</a:t>
            </a:r>
            <a:r>
              <a:rPr lang="en-US" sz="2000">
                <a:solidFill>
                  <a:srgbClr val="051E50"/>
                </a:solidFill>
                <a:latin typeface="Arial"/>
                <a:ea typeface="Arial"/>
                <a:cs typeface="Arial"/>
                <a:sym typeface="Arial"/>
              </a:rPr>
              <a:t> object centroids (i.e., objects the centroid tracker has already seen before) and </a:t>
            </a:r>
            <a:endParaRPr sz="2000">
              <a:solidFill>
                <a:srgbClr val="051E50"/>
              </a:solidFill>
              <a:latin typeface="Arial"/>
              <a:ea typeface="Arial"/>
              <a:cs typeface="Arial"/>
              <a:sym typeface="Arial"/>
            </a:endParaRPr>
          </a:p>
          <a:p>
            <a:pPr indent="0" lvl="0" marL="0" rtl="0" algn="l">
              <a:spcBef>
                <a:spcPts val="1000"/>
              </a:spcBef>
              <a:spcAft>
                <a:spcPts val="0"/>
              </a:spcAft>
              <a:buNone/>
            </a:pPr>
            <a:r>
              <a:rPr lang="en-US" sz="2000">
                <a:solidFill>
                  <a:srgbClr val="051E50"/>
                </a:solidFill>
                <a:latin typeface="Arial"/>
                <a:ea typeface="Arial"/>
                <a:cs typeface="Arial"/>
                <a:sym typeface="Arial"/>
              </a:rPr>
              <a:t>(2) new object centroids between subsequent frames in a video</a:t>
            </a:r>
            <a:r>
              <a:rPr lang="en-US" sz="1500">
                <a:solidFill>
                  <a:srgbClr val="051E50"/>
                </a:solidFill>
                <a:latin typeface="Arial"/>
                <a:ea typeface="Arial"/>
                <a:cs typeface="Arial"/>
                <a:sym typeface="Arial"/>
              </a:rPr>
              <a:t>.</a:t>
            </a:r>
            <a:endParaRPr sz="1500">
              <a:solidFill>
                <a:srgbClr val="051E50"/>
              </a:solidFill>
              <a:latin typeface="Arial"/>
              <a:ea typeface="Arial"/>
              <a:cs typeface="Arial"/>
              <a:sym typeface="Arial"/>
            </a:endParaRPr>
          </a:p>
          <a:p>
            <a:pPr indent="0" lvl="0" marL="0" rtl="0" algn="l">
              <a:lnSpc>
                <a:spcPct val="125000"/>
              </a:lnSpc>
              <a:spcBef>
                <a:spcPts val="4500"/>
              </a:spcBef>
              <a:spcAft>
                <a:spcPts val="0"/>
              </a:spcAft>
              <a:buNone/>
            </a:pPr>
            <a:r>
              <a:rPr b="1" lang="en-US" sz="2400" u="sng">
                <a:solidFill>
                  <a:srgbClr val="051E50"/>
                </a:solidFill>
                <a:latin typeface="Arial"/>
                <a:ea typeface="Arial"/>
                <a:cs typeface="Arial"/>
                <a:sym typeface="Arial"/>
              </a:rPr>
              <a:t>The centroid tracking algorithm :</a:t>
            </a:r>
            <a:endParaRPr b="1" sz="2400" u="sng">
              <a:solidFill>
                <a:srgbClr val="051E50"/>
              </a:solidFill>
              <a:latin typeface="Arial"/>
              <a:ea typeface="Arial"/>
              <a:cs typeface="Arial"/>
              <a:sym typeface="Arial"/>
            </a:endParaRPr>
          </a:p>
          <a:p>
            <a:pPr indent="0" lvl="0" marL="0" rtl="0" algn="l">
              <a:lnSpc>
                <a:spcPct val="125000"/>
              </a:lnSpc>
              <a:spcBef>
                <a:spcPts val="4500"/>
              </a:spcBef>
              <a:spcAft>
                <a:spcPts val="0"/>
              </a:spcAft>
              <a:buClr>
                <a:schemeClr val="dk1"/>
              </a:buClr>
              <a:buSzPts val="1100"/>
              <a:buFont typeface="Arial"/>
              <a:buNone/>
            </a:pPr>
            <a:r>
              <a:rPr lang="en-US" sz="2000">
                <a:solidFill>
                  <a:srgbClr val="051E50"/>
                </a:solidFill>
                <a:latin typeface="Arial"/>
                <a:ea typeface="Arial"/>
                <a:cs typeface="Arial"/>
                <a:sym typeface="Arial"/>
              </a:rPr>
              <a:t>The centroid tracking algorithm is a multi-step process. We will review each of the tracking steps as explained below:</a:t>
            </a:r>
            <a:endParaRPr b="1" sz="2000" u="sng">
              <a:solidFill>
                <a:srgbClr val="051E50"/>
              </a:solidFill>
              <a:latin typeface="Arial"/>
              <a:ea typeface="Arial"/>
              <a:cs typeface="Arial"/>
              <a:sym typeface="Arial"/>
            </a:endParaRPr>
          </a:p>
          <a:p>
            <a:pPr indent="0" lvl="0" marL="0" rtl="0" algn="l">
              <a:spcBef>
                <a:spcPts val="1800"/>
              </a:spcBef>
              <a:spcAft>
                <a:spcPts val="0"/>
              </a:spcAft>
              <a:buNone/>
            </a:pPr>
            <a:r>
              <a:t/>
            </a:r>
            <a:endParaRPr sz="1500">
              <a:solidFill>
                <a:srgbClr val="051E5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24b90d951d5_1_83"/>
          <p:cNvSpPr txBox="1"/>
          <p:nvPr>
            <p:ph type="title"/>
          </p:nvPr>
        </p:nvSpPr>
        <p:spPr>
          <a:xfrm>
            <a:off x="838200" y="365125"/>
            <a:ext cx="10515600" cy="712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3000">
                <a:solidFill>
                  <a:srgbClr val="051E50"/>
                </a:solidFill>
                <a:latin typeface="Arial"/>
                <a:ea typeface="Arial"/>
                <a:cs typeface="Arial"/>
                <a:sym typeface="Arial"/>
              </a:rPr>
              <a:t>Step #1: Accept Bounding Box Coordinates and Compute Centroids</a:t>
            </a:r>
            <a:endParaRPr sz="3000"/>
          </a:p>
        </p:txBody>
      </p:sp>
      <p:pic>
        <p:nvPicPr>
          <p:cNvPr id="357" name="Google Shape;357;g24b90d951d5_1_83"/>
          <p:cNvPicPr preferRelativeResize="0"/>
          <p:nvPr/>
        </p:nvPicPr>
        <p:blipFill>
          <a:blip r:embed="rId3">
            <a:alphaModFix/>
          </a:blip>
          <a:stretch>
            <a:fillRect/>
          </a:stretch>
        </p:blipFill>
        <p:spPr>
          <a:xfrm>
            <a:off x="2620725" y="1384550"/>
            <a:ext cx="6588600" cy="5473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4b90d951d5_1_90"/>
          <p:cNvSpPr txBox="1"/>
          <p:nvPr>
            <p:ph type="title"/>
          </p:nvPr>
        </p:nvSpPr>
        <p:spPr>
          <a:xfrm>
            <a:off x="838200" y="365125"/>
            <a:ext cx="10515600" cy="773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3000">
                <a:latin typeface="Arial"/>
                <a:ea typeface="Arial"/>
                <a:cs typeface="Arial"/>
                <a:sym typeface="Arial"/>
              </a:rPr>
              <a:t>Step #2: Compute Euclidean distance between new Bounding Boxes and Existing Objects </a:t>
            </a:r>
            <a:endParaRPr b="1" sz="3000">
              <a:latin typeface="Arial"/>
              <a:ea typeface="Arial"/>
              <a:cs typeface="Arial"/>
              <a:sym typeface="Arial"/>
            </a:endParaRPr>
          </a:p>
        </p:txBody>
      </p:sp>
      <p:pic>
        <p:nvPicPr>
          <p:cNvPr id="363" name="Google Shape;363;g24b90d951d5_1_90"/>
          <p:cNvPicPr preferRelativeResize="0"/>
          <p:nvPr/>
        </p:nvPicPr>
        <p:blipFill>
          <a:blip r:embed="rId3">
            <a:alphaModFix/>
          </a:blip>
          <a:stretch>
            <a:fillRect/>
          </a:stretch>
        </p:blipFill>
        <p:spPr>
          <a:xfrm>
            <a:off x="2179875" y="1278975"/>
            <a:ext cx="7078425" cy="5370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258fab7b87_0_14"/>
          <p:cNvSpPr txBox="1"/>
          <p:nvPr>
            <p:ph idx="1" type="subTitle"/>
          </p:nvPr>
        </p:nvSpPr>
        <p:spPr>
          <a:xfrm>
            <a:off x="1524000" y="832775"/>
            <a:ext cx="9144000" cy="47640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It discusses the various types of automatic parking systems, the components of an automatic parking management system, and the benefits of implementing such a system. It evaluates the effectiveness of the system and highlights the challenges faced during the implementation process. The results suggests that automatic parking management systems are an effective solution for managing parking in urban areas.</a:t>
            </a:r>
            <a:endParaRPr sz="2000">
              <a:latin typeface="Arial"/>
              <a:ea typeface="Arial"/>
              <a:cs typeface="Arial"/>
              <a:sym typeface="Arial"/>
            </a:endParaRPr>
          </a:p>
          <a:p>
            <a:pPr indent="0" lvl="0" marL="0" rtl="0" algn="ctr">
              <a:spcBef>
                <a:spcPts val="1000"/>
              </a:spcBef>
              <a:spcAft>
                <a:spcPts val="0"/>
              </a:spcAft>
              <a:buClr>
                <a:schemeClr val="dk1"/>
              </a:buClr>
              <a:buSzPts val="1100"/>
              <a:buFont typeface="Arial"/>
              <a:buNone/>
            </a:pPr>
            <a:r>
              <a:t/>
            </a:r>
            <a:endParaRPr sz="2000">
              <a:latin typeface="Arial"/>
              <a:ea typeface="Arial"/>
              <a:cs typeface="Arial"/>
              <a:sym typeface="Arial"/>
            </a:endParaRPr>
          </a:p>
          <a:p>
            <a:pPr indent="0" lvl="0" marL="0" rtl="0" algn="ctr">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24b90d951d5_1_96"/>
          <p:cNvSpPr txBox="1"/>
          <p:nvPr>
            <p:ph type="title"/>
          </p:nvPr>
        </p:nvSpPr>
        <p:spPr>
          <a:xfrm>
            <a:off x="838200" y="365125"/>
            <a:ext cx="10515600" cy="85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000">
                <a:latin typeface="Arial"/>
                <a:ea typeface="Arial"/>
                <a:cs typeface="Arial"/>
                <a:sym typeface="Arial"/>
              </a:rPr>
              <a:t>Step #3: Update (x,y) Coordinates of existing Objects :</a:t>
            </a:r>
            <a:endParaRPr b="1" sz="3000">
              <a:latin typeface="Arial"/>
              <a:ea typeface="Arial"/>
              <a:cs typeface="Arial"/>
              <a:sym typeface="Arial"/>
            </a:endParaRPr>
          </a:p>
        </p:txBody>
      </p:sp>
      <p:pic>
        <p:nvPicPr>
          <p:cNvPr id="369" name="Google Shape;369;g24b90d951d5_1_96"/>
          <p:cNvPicPr preferRelativeResize="0"/>
          <p:nvPr/>
        </p:nvPicPr>
        <p:blipFill>
          <a:blip r:embed="rId3">
            <a:alphaModFix/>
          </a:blip>
          <a:stretch>
            <a:fillRect/>
          </a:stretch>
        </p:blipFill>
        <p:spPr>
          <a:xfrm>
            <a:off x="2253350" y="1224625"/>
            <a:ext cx="6894724" cy="5351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4b90d951d5_1_102"/>
          <p:cNvSpPr txBox="1"/>
          <p:nvPr>
            <p:ph type="title"/>
          </p:nvPr>
        </p:nvSpPr>
        <p:spPr>
          <a:xfrm>
            <a:off x="838200" y="365125"/>
            <a:ext cx="10515600" cy="81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000">
                <a:latin typeface="Arial"/>
                <a:ea typeface="Arial"/>
                <a:cs typeface="Arial"/>
                <a:sym typeface="Arial"/>
              </a:rPr>
              <a:t>Step #4: Register new Objects</a:t>
            </a:r>
            <a:endParaRPr b="1" sz="3000">
              <a:latin typeface="Arial"/>
              <a:ea typeface="Arial"/>
              <a:cs typeface="Arial"/>
              <a:sym typeface="Arial"/>
            </a:endParaRPr>
          </a:p>
        </p:txBody>
      </p:sp>
      <p:pic>
        <p:nvPicPr>
          <p:cNvPr id="375" name="Google Shape;375;g24b90d951d5_1_102"/>
          <p:cNvPicPr preferRelativeResize="0"/>
          <p:nvPr/>
        </p:nvPicPr>
        <p:blipFill>
          <a:blip r:embed="rId3">
            <a:alphaModFix/>
          </a:blip>
          <a:stretch>
            <a:fillRect/>
          </a:stretch>
        </p:blipFill>
        <p:spPr>
          <a:xfrm>
            <a:off x="2706450" y="979725"/>
            <a:ext cx="6123225" cy="5572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4b90d951d5_1_108"/>
          <p:cNvSpPr txBox="1"/>
          <p:nvPr>
            <p:ph type="title"/>
          </p:nvPr>
        </p:nvSpPr>
        <p:spPr>
          <a:xfrm>
            <a:off x="838200" y="365125"/>
            <a:ext cx="10515600" cy="96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000">
                <a:latin typeface="Arial"/>
                <a:ea typeface="Arial"/>
                <a:cs typeface="Arial"/>
                <a:sym typeface="Arial"/>
              </a:rPr>
              <a:t>Step #5: Deregister Old Objects</a:t>
            </a:r>
            <a:endParaRPr b="1" sz="3000">
              <a:latin typeface="Arial"/>
              <a:ea typeface="Arial"/>
              <a:cs typeface="Arial"/>
              <a:sym typeface="Arial"/>
            </a:endParaRPr>
          </a:p>
        </p:txBody>
      </p:sp>
      <p:sp>
        <p:nvSpPr>
          <p:cNvPr id="381" name="Google Shape;381;g24b90d951d5_1_10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Font typeface="Arial"/>
              <a:buNone/>
            </a:pPr>
            <a:r>
              <a:rPr lang="en-US" sz="2000">
                <a:solidFill>
                  <a:srgbClr val="051E50"/>
                </a:solidFill>
                <a:latin typeface="Arial"/>
                <a:ea typeface="Arial"/>
                <a:cs typeface="Arial"/>
                <a:sym typeface="Arial"/>
              </a:rPr>
              <a:t>Any reasonable object tracking algorithm needs to be able to handle when an object has been lost, disappeared, or left the field of view.</a:t>
            </a:r>
            <a:endParaRPr sz="2000">
              <a:solidFill>
                <a:srgbClr val="051E50"/>
              </a:solidFill>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lang="en-US" sz="2000">
                <a:solidFill>
                  <a:srgbClr val="051E50"/>
                </a:solidFill>
                <a:latin typeface="Arial"/>
                <a:ea typeface="Arial"/>
                <a:cs typeface="Arial"/>
                <a:sym typeface="Arial"/>
              </a:rPr>
              <a:t>Exactly how you handle these situations is really dependent on where your object tracker is meant to be deployed, but for this implementation, we will deregister old objects when they cannot be matched to any existing objects for a total of </a:t>
            </a:r>
            <a:r>
              <a:rPr i="1" lang="en-US" sz="2000">
                <a:solidFill>
                  <a:srgbClr val="051E50"/>
                </a:solidFill>
                <a:latin typeface="Arial"/>
                <a:ea typeface="Arial"/>
                <a:cs typeface="Arial"/>
                <a:sym typeface="Arial"/>
              </a:rPr>
              <a:t>N</a:t>
            </a:r>
            <a:r>
              <a:rPr lang="en-US" sz="2000">
                <a:solidFill>
                  <a:srgbClr val="051E50"/>
                </a:solidFill>
                <a:latin typeface="Arial"/>
                <a:ea typeface="Arial"/>
                <a:cs typeface="Arial"/>
                <a:sym typeface="Arial"/>
              </a:rPr>
              <a:t> subsequent frames.</a:t>
            </a:r>
            <a:endParaRPr sz="2000">
              <a:solidFill>
                <a:srgbClr val="051E50"/>
              </a:solidFill>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87" name="Google Shape;387;p9"/>
          <p:cNvSpPr txBox="1"/>
          <p:nvPr>
            <p:ph type="title"/>
          </p:nvPr>
        </p:nvSpPr>
        <p:spPr>
          <a:xfrm>
            <a:off x="838200" y="1195697"/>
            <a:ext cx="3200400" cy="42381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Source Sans Pro"/>
              <a:buNone/>
            </a:pPr>
            <a:r>
              <a:rPr b="1" lang="en-US" sz="3600" u="sng"/>
              <a:t>APPLICATIONS OF OBJECT TRACKING</a:t>
            </a:r>
            <a:endParaRPr sz="4600"/>
          </a:p>
        </p:txBody>
      </p:sp>
      <p:grpSp>
        <p:nvGrpSpPr>
          <p:cNvPr id="388" name="Google Shape;388;p9"/>
          <p:cNvGrpSpPr/>
          <p:nvPr/>
        </p:nvGrpSpPr>
        <p:grpSpPr>
          <a:xfrm>
            <a:off x="0" y="202912"/>
            <a:ext cx="1910252" cy="709660"/>
            <a:chOff x="2267504" y="2540250"/>
            <a:chExt cx="1990951" cy="739640"/>
          </a:xfrm>
        </p:grpSpPr>
        <p:sp>
          <p:nvSpPr>
            <p:cNvPr id="389" name="Google Shape;389;p9"/>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0" name="Google Shape;390;p9"/>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nvGrpSpPr>
          <p:cNvPr id="391" name="Google Shape;391;p9"/>
          <p:cNvGrpSpPr/>
          <p:nvPr/>
        </p:nvGrpSpPr>
        <p:grpSpPr>
          <a:xfrm>
            <a:off x="0" y="202912"/>
            <a:ext cx="1910252" cy="709660"/>
            <a:chOff x="2267504" y="2540250"/>
            <a:chExt cx="1990951" cy="739640"/>
          </a:xfrm>
        </p:grpSpPr>
        <p:sp>
          <p:nvSpPr>
            <p:cNvPr id="392" name="Google Shape;392;p9"/>
            <p:cNvSpPr/>
            <p:nvPr/>
          </p:nvSpPr>
          <p:spPr>
            <a:xfrm>
              <a:off x="2267504" y="254025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dk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3" name="Google Shape;393;p9"/>
            <p:cNvSpPr/>
            <p:nvPr/>
          </p:nvSpPr>
          <p:spPr>
            <a:xfrm>
              <a:off x="2267504" y="2993660"/>
              <a:ext cx="1990951" cy="286230"/>
            </a:xfrm>
            <a:custGeom>
              <a:rect b="b" l="l" r="r" t="t"/>
              <a:pathLst>
                <a:path extrusionOk="0" h="286230" w="1990951">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dk1">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394" name="Google Shape;394;p9"/>
          <p:cNvSpPr/>
          <p:nvPr/>
        </p:nvSpPr>
        <p:spPr>
          <a:xfrm>
            <a:off x="406260" y="4752208"/>
            <a:ext cx="365021" cy="365021"/>
          </a:xfrm>
          <a:prstGeom prst="ellipse">
            <a:avLst/>
          </a:prstGeom>
          <a:solidFill>
            <a:srgbClr val="FFFFFF"/>
          </a:solidFill>
          <a:ln cap="flat" cmpd="sng" w="2857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395" name="Google Shape;395;p9"/>
          <p:cNvSpPr/>
          <p:nvPr/>
        </p:nvSpPr>
        <p:spPr>
          <a:xfrm>
            <a:off x="406260" y="4752208"/>
            <a:ext cx="365021" cy="365021"/>
          </a:xfrm>
          <a:prstGeom prst="ellipse">
            <a:avLst/>
          </a:pr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grpSp>
        <p:nvGrpSpPr>
          <p:cNvPr id="396" name="Google Shape;396;p9"/>
          <p:cNvGrpSpPr/>
          <p:nvPr/>
        </p:nvGrpSpPr>
        <p:grpSpPr>
          <a:xfrm>
            <a:off x="4109667" y="5539935"/>
            <a:ext cx="975169" cy="975171"/>
            <a:chOff x="5829300" y="3162300"/>
            <a:chExt cx="532256" cy="532257"/>
          </a:xfrm>
        </p:grpSpPr>
        <p:sp>
          <p:nvSpPr>
            <p:cNvPr id="397" name="Google Shape;397;p9"/>
            <p:cNvSpPr/>
            <p:nvPr/>
          </p:nvSpPr>
          <p:spPr>
            <a:xfrm>
              <a:off x="5859208" y="3192208"/>
              <a:ext cx="112966" cy="112966"/>
            </a:xfrm>
            <a:custGeom>
              <a:rect b="b" l="l" r="r" t="t"/>
              <a:pathLst>
                <a:path extrusionOk="0" h="112966" w="112966">
                  <a:moveTo>
                    <a:pt x="112967" y="0"/>
                  </a:moveTo>
                  <a:lnTo>
                    <a:pt x="0" y="112967"/>
                  </a:lnTo>
                  <a:cubicBezTo>
                    <a:pt x="25356" y="64747"/>
                    <a:pt x="64747" y="25356"/>
                    <a:pt x="112967"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8" name="Google Shape;398;p9"/>
            <p:cNvSpPr/>
            <p:nvPr/>
          </p:nvSpPr>
          <p:spPr>
            <a:xfrm>
              <a:off x="5831205" y="3164205"/>
              <a:ext cx="230314" cy="230314"/>
            </a:xfrm>
            <a:custGeom>
              <a:rect b="b" l="l" r="r" t="t"/>
              <a:pathLst>
                <a:path extrusionOk="0" h="230314" w="230314">
                  <a:moveTo>
                    <a:pt x="230314" y="0"/>
                  </a:moveTo>
                  <a:lnTo>
                    <a:pt x="0" y="230314"/>
                  </a:lnTo>
                  <a:cubicBezTo>
                    <a:pt x="953" y="223361"/>
                    <a:pt x="2095" y="216408"/>
                    <a:pt x="3524" y="209550"/>
                  </a:cubicBezTo>
                  <a:lnTo>
                    <a:pt x="209550" y="3524"/>
                  </a:lnTo>
                  <a:cubicBezTo>
                    <a:pt x="216408" y="2095"/>
                    <a:pt x="223361" y="953"/>
                    <a:pt x="2303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399" name="Google Shape;399;p9"/>
            <p:cNvSpPr/>
            <p:nvPr/>
          </p:nvSpPr>
          <p:spPr>
            <a:xfrm>
              <a:off x="5829300" y="3162300"/>
              <a:ext cx="294131" cy="294131"/>
            </a:xfrm>
            <a:custGeom>
              <a:rect b="b" l="l" r="r" t="t"/>
              <a:pathLst>
                <a:path extrusionOk="0" h="294131" w="294131">
                  <a:moveTo>
                    <a:pt x="294132" y="1238"/>
                  </a:moveTo>
                  <a:lnTo>
                    <a:pt x="1238" y="294132"/>
                  </a:lnTo>
                  <a:cubicBezTo>
                    <a:pt x="667" y="288893"/>
                    <a:pt x="0" y="283559"/>
                    <a:pt x="0" y="278225"/>
                  </a:cubicBezTo>
                  <a:lnTo>
                    <a:pt x="278225" y="0"/>
                  </a:lnTo>
                  <a:cubicBezTo>
                    <a:pt x="283559" y="0"/>
                    <a:pt x="288893" y="667"/>
                    <a:pt x="294132" y="12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0" name="Google Shape;400;p9"/>
            <p:cNvSpPr/>
            <p:nvPr/>
          </p:nvSpPr>
          <p:spPr>
            <a:xfrm>
              <a:off x="5837205" y="3170110"/>
              <a:ext cx="337184" cy="337280"/>
            </a:xfrm>
            <a:custGeom>
              <a:rect b="b" l="l" r="r" t="t"/>
              <a:pathLst>
                <a:path extrusionOk="0" h="337280" w="337184">
                  <a:moveTo>
                    <a:pt x="337185" y="3905"/>
                  </a:moveTo>
                  <a:lnTo>
                    <a:pt x="3810" y="337280"/>
                  </a:lnTo>
                  <a:cubicBezTo>
                    <a:pt x="2381" y="332899"/>
                    <a:pt x="1143" y="328422"/>
                    <a:pt x="0" y="323850"/>
                  </a:cubicBezTo>
                  <a:lnTo>
                    <a:pt x="323850" y="0"/>
                  </a:lnTo>
                  <a:cubicBezTo>
                    <a:pt x="328327" y="1715"/>
                    <a:pt x="332804" y="2477"/>
                    <a:pt x="337185" y="39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1" name="Google Shape;401;p9"/>
            <p:cNvSpPr/>
            <p:nvPr/>
          </p:nvSpPr>
          <p:spPr>
            <a:xfrm>
              <a:off x="5853207" y="3186207"/>
              <a:ext cx="364617" cy="364617"/>
            </a:xfrm>
            <a:custGeom>
              <a:rect b="b" l="l" r="r" t="t"/>
              <a:pathLst>
                <a:path extrusionOk="0" h="364617" w="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2" name="Google Shape;402;p9"/>
            <p:cNvSpPr/>
            <p:nvPr/>
          </p:nvSpPr>
          <p:spPr>
            <a:xfrm>
              <a:off x="5875305" y="3208305"/>
              <a:ext cx="380238" cy="380238"/>
            </a:xfrm>
            <a:custGeom>
              <a:rect b="b" l="l" r="r" t="t"/>
              <a:pathLst>
                <a:path extrusionOk="0" h="380238" w="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3" name="Google Shape;403;p9"/>
            <p:cNvSpPr/>
            <p:nvPr/>
          </p:nvSpPr>
          <p:spPr>
            <a:xfrm>
              <a:off x="5902832" y="3235832"/>
              <a:ext cx="385191" cy="385191"/>
            </a:xfrm>
            <a:custGeom>
              <a:rect b="b" l="l" r="r" t="t"/>
              <a:pathLst>
                <a:path extrusionOk="0" h="385191" w="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4" name="Google Shape;404;p9"/>
            <p:cNvSpPr/>
            <p:nvPr/>
          </p:nvSpPr>
          <p:spPr>
            <a:xfrm>
              <a:off x="5935789" y="3268313"/>
              <a:ext cx="379761" cy="380237"/>
            </a:xfrm>
            <a:custGeom>
              <a:rect b="b" l="l" r="r" t="t"/>
              <a:pathLst>
                <a:path extrusionOk="0" h="380237" w="379761">
                  <a:moveTo>
                    <a:pt x="372428" y="0"/>
                  </a:moveTo>
                  <a:cubicBezTo>
                    <a:pt x="374999" y="3239"/>
                    <a:pt x="377381" y="6572"/>
                    <a:pt x="379762" y="9525"/>
                  </a:cubicBezTo>
                  <a:lnTo>
                    <a:pt x="9525" y="380238"/>
                  </a:lnTo>
                  <a:cubicBezTo>
                    <a:pt x="6096" y="377857"/>
                    <a:pt x="2762" y="375476"/>
                    <a:pt x="0" y="3729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5" name="Google Shape;405;p9"/>
            <p:cNvSpPr/>
            <p:nvPr/>
          </p:nvSpPr>
          <p:spPr>
            <a:xfrm>
              <a:off x="5972841" y="3305841"/>
              <a:ext cx="364807" cy="364807"/>
            </a:xfrm>
            <a:custGeom>
              <a:rect b="b" l="l" r="r" t="t"/>
              <a:pathLst>
                <a:path extrusionOk="0" h="364807" w="364807">
                  <a:moveTo>
                    <a:pt x="359188" y="0"/>
                  </a:moveTo>
                  <a:cubicBezTo>
                    <a:pt x="361188" y="3905"/>
                    <a:pt x="362998" y="7715"/>
                    <a:pt x="364808" y="11621"/>
                  </a:cubicBezTo>
                  <a:lnTo>
                    <a:pt x="11621" y="364808"/>
                  </a:lnTo>
                  <a:cubicBezTo>
                    <a:pt x="7715" y="362998"/>
                    <a:pt x="3905" y="361188"/>
                    <a:pt x="0" y="35918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6" name="Google Shape;406;p9"/>
            <p:cNvSpPr/>
            <p:nvPr/>
          </p:nvSpPr>
          <p:spPr>
            <a:xfrm>
              <a:off x="6016370" y="3349466"/>
              <a:ext cx="337280" cy="337280"/>
            </a:xfrm>
            <a:custGeom>
              <a:rect b="b" l="l" r="r" t="t"/>
              <a:pathLst>
                <a:path extrusionOk="0" h="337280" w="337280">
                  <a:moveTo>
                    <a:pt x="333470" y="0"/>
                  </a:moveTo>
                  <a:cubicBezTo>
                    <a:pt x="334899" y="4382"/>
                    <a:pt x="336137" y="8858"/>
                    <a:pt x="337280" y="13430"/>
                  </a:cubicBezTo>
                  <a:lnTo>
                    <a:pt x="13430" y="337280"/>
                  </a:lnTo>
                  <a:cubicBezTo>
                    <a:pt x="8858" y="336137"/>
                    <a:pt x="4382" y="334899"/>
                    <a:pt x="0" y="33347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7" name="Google Shape;407;p9"/>
            <p:cNvSpPr/>
            <p:nvPr/>
          </p:nvSpPr>
          <p:spPr>
            <a:xfrm>
              <a:off x="6067329" y="3400425"/>
              <a:ext cx="294227" cy="294132"/>
            </a:xfrm>
            <a:custGeom>
              <a:rect b="b" l="l" r="r" t="t"/>
              <a:pathLst>
                <a:path extrusionOk="0" h="294132" w="294227">
                  <a:moveTo>
                    <a:pt x="292989" y="0"/>
                  </a:moveTo>
                  <a:cubicBezTo>
                    <a:pt x="293561" y="5334"/>
                    <a:pt x="293942" y="10668"/>
                    <a:pt x="294227" y="15907"/>
                  </a:cubicBezTo>
                  <a:lnTo>
                    <a:pt x="15907" y="294132"/>
                  </a:lnTo>
                  <a:cubicBezTo>
                    <a:pt x="10668" y="294132"/>
                    <a:pt x="5334" y="293465"/>
                    <a:pt x="0" y="29289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8" name="Google Shape;408;p9"/>
            <p:cNvSpPr/>
            <p:nvPr/>
          </p:nvSpPr>
          <p:spPr>
            <a:xfrm>
              <a:off x="6129337" y="3462337"/>
              <a:ext cx="230314" cy="230314"/>
            </a:xfrm>
            <a:custGeom>
              <a:rect b="b" l="l" r="r" t="t"/>
              <a:pathLst>
                <a:path extrusionOk="0" h="230314" w="230314">
                  <a:moveTo>
                    <a:pt x="230315" y="0"/>
                  </a:moveTo>
                  <a:cubicBezTo>
                    <a:pt x="229457" y="6953"/>
                    <a:pt x="228314" y="13716"/>
                    <a:pt x="226886" y="20574"/>
                  </a:cubicBezTo>
                  <a:lnTo>
                    <a:pt x="20669" y="226790"/>
                  </a:lnTo>
                  <a:cubicBezTo>
                    <a:pt x="13811" y="228314"/>
                    <a:pt x="6953" y="229457"/>
                    <a:pt x="0" y="2303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09" name="Google Shape;409;p9"/>
            <p:cNvSpPr/>
            <p:nvPr/>
          </p:nvSpPr>
          <p:spPr>
            <a:xfrm>
              <a:off x="6218682" y="3551682"/>
              <a:ext cx="112871" cy="112871"/>
            </a:xfrm>
            <a:custGeom>
              <a:rect b="b" l="l" r="r" t="t"/>
              <a:pathLst>
                <a:path extrusionOk="0" h="112871" w="112871">
                  <a:moveTo>
                    <a:pt x="112871" y="0"/>
                  </a:moveTo>
                  <a:cubicBezTo>
                    <a:pt x="87618" y="48239"/>
                    <a:pt x="48239" y="87618"/>
                    <a:pt x="0" y="11287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grpSp>
        <p:nvGrpSpPr>
          <p:cNvPr id="410" name="Google Shape;410;p9"/>
          <p:cNvGrpSpPr/>
          <p:nvPr/>
        </p:nvGrpSpPr>
        <p:grpSpPr>
          <a:xfrm>
            <a:off x="4782386" y="449130"/>
            <a:ext cx="6571413" cy="5725979"/>
            <a:chOff x="0" y="1853"/>
            <a:chExt cx="6571413" cy="5725979"/>
          </a:xfrm>
        </p:grpSpPr>
        <p:sp>
          <p:nvSpPr>
            <p:cNvPr id="411" name="Google Shape;411;p9"/>
            <p:cNvSpPr/>
            <p:nvPr/>
          </p:nvSpPr>
          <p:spPr>
            <a:xfrm>
              <a:off x="0" y="1853"/>
              <a:ext cx="6571413" cy="78979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70774" y="190667"/>
              <a:ext cx="434384" cy="43438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912207" y="1853"/>
              <a:ext cx="5659205" cy="7897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txBox="1"/>
            <p:nvPr/>
          </p:nvSpPr>
          <p:spPr>
            <a:xfrm>
              <a:off x="912207" y="1853"/>
              <a:ext cx="5659205" cy="789790"/>
            </a:xfrm>
            <a:prstGeom prst="rect">
              <a:avLst/>
            </a:prstGeom>
            <a:noFill/>
            <a:ln>
              <a:noFill/>
            </a:ln>
          </p:spPr>
          <p:txBody>
            <a:bodyPr anchorCtr="0" anchor="ctr" bIns="83575" lIns="83575" spcFirstLastPara="1" rIns="83575" wrap="square" tIns="83575">
              <a:noAutofit/>
            </a:bodyPr>
            <a:lstStyle/>
            <a:p>
              <a:pPr indent="0" lvl="0" marL="0" marR="0" rtl="0" algn="l">
                <a:lnSpc>
                  <a:spcPct val="100000"/>
                </a:lnSpc>
                <a:spcBef>
                  <a:spcPts val="0"/>
                </a:spcBef>
                <a:spcAft>
                  <a:spcPts val="0"/>
                </a:spcAft>
                <a:buClr>
                  <a:schemeClr val="dk1"/>
                </a:buClr>
                <a:buSzPts val="1900"/>
                <a:buFont typeface="Source Sans Pro"/>
                <a:buNone/>
              </a:pPr>
              <a:r>
                <a:rPr lang="en-US" sz="2100">
                  <a:solidFill>
                    <a:schemeClr val="dk1"/>
                  </a:solidFill>
                  <a:latin typeface="Source Sans Pro"/>
                  <a:ea typeface="Source Sans Pro"/>
                  <a:cs typeface="Source Sans Pro"/>
                  <a:sym typeface="Source Sans Pro"/>
                </a:rPr>
                <a:t>1.  Efficient Space Management.</a:t>
              </a:r>
              <a:endParaRPr sz="1600"/>
            </a:p>
          </p:txBody>
        </p:sp>
        <p:sp>
          <p:nvSpPr>
            <p:cNvPr id="415" name="Google Shape;415;p9"/>
            <p:cNvSpPr/>
            <p:nvPr/>
          </p:nvSpPr>
          <p:spPr>
            <a:xfrm>
              <a:off x="0" y="989091"/>
              <a:ext cx="6571413" cy="78979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38911" y="1166794"/>
              <a:ext cx="434384" cy="43438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912207" y="989091"/>
              <a:ext cx="5659205" cy="7897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txBox="1"/>
            <p:nvPr/>
          </p:nvSpPr>
          <p:spPr>
            <a:xfrm>
              <a:off x="912207" y="989091"/>
              <a:ext cx="5659205" cy="789790"/>
            </a:xfrm>
            <a:prstGeom prst="rect">
              <a:avLst/>
            </a:prstGeom>
            <a:noFill/>
            <a:ln>
              <a:noFill/>
            </a:ln>
          </p:spPr>
          <p:txBody>
            <a:bodyPr anchorCtr="0" anchor="ctr" bIns="83575" lIns="83575" spcFirstLastPara="1" rIns="83575" wrap="square" tIns="83575">
              <a:noAutofit/>
            </a:bodyPr>
            <a:lstStyle/>
            <a:p>
              <a:pPr indent="0" lvl="0" marL="0" marR="0" rtl="0" algn="l">
                <a:lnSpc>
                  <a:spcPct val="100000"/>
                </a:lnSpc>
                <a:spcBef>
                  <a:spcPts val="0"/>
                </a:spcBef>
                <a:spcAft>
                  <a:spcPts val="0"/>
                </a:spcAft>
                <a:buClr>
                  <a:schemeClr val="dk1"/>
                </a:buClr>
                <a:buSzPts val="1900"/>
                <a:buFont typeface="Source Sans Pro"/>
                <a:buNone/>
              </a:pPr>
              <a:r>
                <a:rPr lang="en-US" sz="2100">
                  <a:solidFill>
                    <a:schemeClr val="dk1"/>
                  </a:solidFill>
                  <a:latin typeface="Source Sans Pro"/>
                  <a:ea typeface="Source Sans Pro"/>
                  <a:cs typeface="Source Sans Pro"/>
                  <a:sym typeface="Source Sans Pro"/>
                </a:rPr>
                <a:t>2. Surveillance</a:t>
              </a:r>
              <a:endParaRPr sz="1600"/>
            </a:p>
          </p:txBody>
        </p:sp>
        <p:sp>
          <p:nvSpPr>
            <p:cNvPr id="419" name="Google Shape;419;p9"/>
            <p:cNvSpPr/>
            <p:nvPr/>
          </p:nvSpPr>
          <p:spPr>
            <a:xfrm>
              <a:off x="0" y="1976329"/>
              <a:ext cx="6571413" cy="78979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38911" y="2154031"/>
              <a:ext cx="434384" cy="43438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912207" y="1976329"/>
              <a:ext cx="5659205" cy="7897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txBox="1"/>
            <p:nvPr/>
          </p:nvSpPr>
          <p:spPr>
            <a:xfrm>
              <a:off x="912207" y="1976329"/>
              <a:ext cx="5659205" cy="789790"/>
            </a:xfrm>
            <a:prstGeom prst="rect">
              <a:avLst/>
            </a:prstGeom>
            <a:noFill/>
            <a:ln>
              <a:noFill/>
            </a:ln>
          </p:spPr>
          <p:txBody>
            <a:bodyPr anchorCtr="0" anchor="ctr" bIns="83575" lIns="83575" spcFirstLastPara="1" rIns="83575" wrap="square" tIns="83575">
              <a:noAutofit/>
            </a:bodyPr>
            <a:lstStyle/>
            <a:p>
              <a:pPr indent="0" lvl="0" marL="0" marR="0" rtl="0" algn="l">
                <a:lnSpc>
                  <a:spcPct val="100000"/>
                </a:lnSpc>
                <a:spcBef>
                  <a:spcPts val="0"/>
                </a:spcBef>
                <a:spcAft>
                  <a:spcPts val="0"/>
                </a:spcAft>
                <a:buClr>
                  <a:schemeClr val="dk1"/>
                </a:buClr>
                <a:buSzPts val="1900"/>
                <a:buFont typeface="Source Sans Pro"/>
                <a:buNone/>
              </a:pPr>
              <a:r>
                <a:rPr lang="en-US" sz="2100">
                  <a:solidFill>
                    <a:schemeClr val="dk1"/>
                  </a:solidFill>
                  <a:latin typeface="Source Sans Pro"/>
                  <a:ea typeface="Source Sans Pro"/>
                  <a:cs typeface="Source Sans Pro"/>
                  <a:sym typeface="Source Sans Pro"/>
                </a:rPr>
                <a:t>3. Industrial inspection</a:t>
              </a:r>
              <a:endParaRPr sz="1600"/>
            </a:p>
          </p:txBody>
        </p:sp>
        <p:sp>
          <p:nvSpPr>
            <p:cNvPr id="423" name="Google Shape;423;p9"/>
            <p:cNvSpPr/>
            <p:nvPr/>
          </p:nvSpPr>
          <p:spPr>
            <a:xfrm>
              <a:off x="0" y="2963566"/>
              <a:ext cx="6571413" cy="78979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38911" y="3141269"/>
              <a:ext cx="434384" cy="434384"/>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912207" y="2963566"/>
              <a:ext cx="5659205" cy="7897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txBox="1"/>
            <p:nvPr/>
          </p:nvSpPr>
          <p:spPr>
            <a:xfrm>
              <a:off x="912207" y="2963566"/>
              <a:ext cx="5659205" cy="789790"/>
            </a:xfrm>
            <a:prstGeom prst="rect">
              <a:avLst/>
            </a:prstGeom>
            <a:noFill/>
            <a:ln>
              <a:noFill/>
            </a:ln>
          </p:spPr>
          <p:txBody>
            <a:bodyPr anchorCtr="0" anchor="ctr" bIns="83575" lIns="83575" spcFirstLastPara="1" rIns="83575" wrap="square" tIns="83575">
              <a:noAutofit/>
            </a:bodyPr>
            <a:lstStyle/>
            <a:p>
              <a:pPr indent="0" lvl="0" marL="0" marR="0" rtl="0" algn="l">
                <a:lnSpc>
                  <a:spcPct val="100000"/>
                </a:lnSpc>
                <a:spcBef>
                  <a:spcPts val="0"/>
                </a:spcBef>
                <a:spcAft>
                  <a:spcPts val="0"/>
                </a:spcAft>
                <a:buClr>
                  <a:schemeClr val="dk1"/>
                </a:buClr>
                <a:buSzPts val="1900"/>
                <a:buFont typeface="Source Sans Pro"/>
                <a:buNone/>
              </a:pPr>
              <a:r>
                <a:rPr lang="en-US" sz="2100">
                  <a:solidFill>
                    <a:schemeClr val="dk1"/>
                  </a:solidFill>
                  <a:latin typeface="Source Sans Pro"/>
                  <a:ea typeface="Source Sans Pro"/>
                  <a:cs typeface="Source Sans Pro"/>
                  <a:sym typeface="Source Sans Pro"/>
                </a:rPr>
                <a:t>4. Robotics</a:t>
              </a:r>
              <a:endParaRPr sz="1600"/>
            </a:p>
          </p:txBody>
        </p:sp>
        <p:sp>
          <p:nvSpPr>
            <p:cNvPr id="427" name="Google Shape;427;p9"/>
            <p:cNvSpPr/>
            <p:nvPr/>
          </p:nvSpPr>
          <p:spPr>
            <a:xfrm>
              <a:off x="0" y="3950804"/>
              <a:ext cx="6571413" cy="78979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238911" y="4128507"/>
              <a:ext cx="434384" cy="434384"/>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912207" y="3950804"/>
              <a:ext cx="5659205" cy="7897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txBox="1"/>
            <p:nvPr/>
          </p:nvSpPr>
          <p:spPr>
            <a:xfrm>
              <a:off x="912207" y="3950804"/>
              <a:ext cx="5659205" cy="789790"/>
            </a:xfrm>
            <a:prstGeom prst="rect">
              <a:avLst/>
            </a:prstGeom>
            <a:noFill/>
            <a:ln>
              <a:noFill/>
            </a:ln>
          </p:spPr>
          <p:txBody>
            <a:bodyPr anchorCtr="0" anchor="ctr" bIns="83575" lIns="83575" spcFirstLastPara="1" rIns="83575" wrap="square" tIns="83575">
              <a:noAutofit/>
            </a:bodyPr>
            <a:lstStyle/>
            <a:p>
              <a:pPr indent="0" lvl="0" marL="0" marR="0" rtl="0" algn="l">
                <a:lnSpc>
                  <a:spcPct val="100000"/>
                </a:lnSpc>
                <a:spcBef>
                  <a:spcPts val="0"/>
                </a:spcBef>
                <a:spcAft>
                  <a:spcPts val="0"/>
                </a:spcAft>
                <a:buClr>
                  <a:schemeClr val="dk1"/>
                </a:buClr>
                <a:buSzPts val="1900"/>
                <a:buFont typeface="Source Sans Pro"/>
                <a:buNone/>
              </a:pPr>
              <a:r>
                <a:rPr lang="en-US" sz="2100">
                  <a:solidFill>
                    <a:schemeClr val="dk1"/>
                  </a:solidFill>
                  <a:latin typeface="Source Sans Pro"/>
                  <a:ea typeface="Source Sans Pro"/>
                  <a:cs typeface="Source Sans Pro"/>
                  <a:sym typeface="Source Sans Pro"/>
                </a:rPr>
                <a:t>6. Human- computer interaction</a:t>
              </a:r>
              <a:endParaRPr sz="1600"/>
            </a:p>
          </p:txBody>
        </p:sp>
        <p:sp>
          <p:nvSpPr>
            <p:cNvPr id="431" name="Google Shape;431;p9"/>
            <p:cNvSpPr/>
            <p:nvPr/>
          </p:nvSpPr>
          <p:spPr>
            <a:xfrm>
              <a:off x="0" y="4938042"/>
              <a:ext cx="6571413" cy="78979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38911" y="5115745"/>
              <a:ext cx="434384" cy="434384"/>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912207" y="4938042"/>
              <a:ext cx="5659205" cy="7897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txBox="1"/>
            <p:nvPr/>
          </p:nvSpPr>
          <p:spPr>
            <a:xfrm>
              <a:off x="912207" y="4938042"/>
              <a:ext cx="5659205" cy="789790"/>
            </a:xfrm>
            <a:prstGeom prst="rect">
              <a:avLst/>
            </a:prstGeom>
            <a:noFill/>
            <a:ln>
              <a:noFill/>
            </a:ln>
          </p:spPr>
          <p:txBody>
            <a:bodyPr anchorCtr="0" anchor="ctr" bIns="83575" lIns="83575" spcFirstLastPara="1" rIns="83575" wrap="square" tIns="83575">
              <a:noAutofit/>
            </a:bodyPr>
            <a:lstStyle/>
            <a:p>
              <a:pPr indent="0" lvl="0" marL="0" marR="0" rtl="0" algn="l">
                <a:lnSpc>
                  <a:spcPct val="100000"/>
                </a:lnSpc>
                <a:spcBef>
                  <a:spcPts val="0"/>
                </a:spcBef>
                <a:spcAft>
                  <a:spcPts val="0"/>
                </a:spcAft>
                <a:buClr>
                  <a:schemeClr val="dk1"/>
                </a:buClr>
                <a:buSzPts val="1900"/>
                <a:buFont typeface="Source Sans Pro"/>
                <a:buNone/>
              </a:pPr>
              <a:r>
                <a:rPr lang="en-US" sz="2100">
                  <a:solidFill>
                    <a:schemeClr val="dk1"/>
                  </a:solidFill>
                  <a:latin typeface="Source Sans Pro"/>
                  <a:ea typeface="Source Sans Pro"/>
                  <a:cs typeface="Source Sans Pro"/>
                  <a:sym typeface="Source Sans Pro"/>
                </a:rPr>
                <a:t>7. Traffic control</a:t>
              </a:r>
              <a:endParaRPr sz="1600"/>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2258fab7b87_0_89"/>
          <p:cNvSpPr txBox="1"/>
          <p:nvPr>
            <p:ph type="title"/>
          </p:nvPr>
        </p:nvSpPr>
        <p:spPr>
          <a:xfrm>
            <a:off x="838200" y="450850"/>
            <a:ext cx="10515600" cy="1263600"/>
          </a:xfrm>
          <a:prstGeom prst="rect">
            <a:avLst/>
          </a:prstGeom>
        </p:spPr>
        <p:txBody>
          <a:bodyPr anchorCtr="0" anchor="ctr" bIns="45700" lIns="91425" spcFirstLastPara="1" rIns="91425" wrap="square" tIns="45700">
            <a:normAutofit fontScale="90000"/>
          </a:bodyPr>
          <a:lstStyle/>
          <a:p>
            <a:pPr indent="0" lvl="0" marL="0" rtl="0" algn="just">
              <a:lnSpc>
                <a:spcPct val="115000"/>
              </a:lnSpc>
              <a:spcBef>
                <a:spcPts val="0"/>
              </a:spcBef>
              <a:spcAft>
                <a:spcPts val="0"/>
              </a:spcAft>
              <a:buNone/>
            </a:pPr>
            <a:r>
              <a:t/>
            </a:r>
            <a:endParaRPr b="1" sz="2500">
              <a:latin typeface="Arial"/>
              <a:ea typeface="Arial"/>
              <a:cs typeface="Arial"/>
              <a:sym typeface="Arial"/>
            </a:endParaRPr>
          </a:p>
          <a:p>
            <a:pPr indent="0" lvl="0" marL="0" rtl="0" algn="just">
              <a:lnSpc>
                <a:spcPct val="115000"/>
              </a:lnSpc>
              <a:spcBef>
                <a:spcPts val="0"/>
              </a:spcBef>
              <a:spcAft>
                <a:spcPts val="0"/>
              </a:spcAft>
              <a:buNone/>
            </a:pPr>
            <a:r>
              <a:t/>
            </a:r>
            <a:endParaRPr b="1" sz="2500">
              <a:latin typeface="Arial"/>
              <a:ea typeface="Arial"/>
              <a:cs typeface="Arial"/>
              <a:sym typeface="Arial"/>
            </a:endParaRPr>
          </a:p>
          <a:p>
            <a:pPr indent="0" lvl="0" marL="0" rtl="0" algn="just">
              <a:lnSpc>
                <a:spcPct val="115000"/>
              </a:lnSpc>
              <a:spcBef>
                <a:spcPts val="0"/>
              </a:spcBef>
              <a:spcAft>
                <a:spcPts val="0"/>
              </a:spcAft>
              <a:buNone/>
            </a:pPr>
            <a:r>
              <a:rPr b="1" lang="en-US" u="sng">
                <a:latin typeface="Times New Roman"/>
                <a:ea typeface="Times New Roman"/>
                <a:cs typeface="Times New Roman"/>
                <a:sym typeface="Times New Roman"/>
              </a:rPr>
              <a:t>Effectiveness and Need of Automated Parking :</a:t>
            </a:r>
            <a:endParaRPr b="1" u="sng">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2500">
              <a:latin typeface="Arial"/>
              <a:ea typeface="Arial"/>
              <a:cs typeface="Arial"/>
              <a:sym typeface="Arial"/>
            </a:endParaRPr>
          </a:p>
          <a:p>
            <a:pPr indent="0" lvl="0" marL="0" rtl="0" algn="l">
              <a:spcBef>
                <a:spcPts val="0"/>
              </a:spcBef>
              <a:spcAft>
                <a:spcPts val="0"/>
              </a:spcAft>
              <a:buNone/>
            </a:pPr>
            <a:r>
              <a:t/>
            </a:r>
            <a:endParaRPr/>
          </a:p>
        </p:txBody>
      </p:sp>
      <p:sp>
        <p:nvSpPr>
          <p:cNvPr id="440" name="Google Shape;440;g2258fab7b87_0_8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457200" rtl="0" algn="just">
              <a:lnSpc>
                <a:spcPct val="106666"/>
              </a:lnSpc>
              <a:spcBef>
                <a:spcPts val="0"/>
              </a:spcBef>
              <a:spcAft>
                <a:spcPts val="0"/>
              </a:spcAft>
              <a:buNone/>
            </a:pPr>
            <a:r>
              <a:rPr lang="en-US" sz="2000">
                <a:latin typeface="Arial"/>
                <a:ea typeface="Arial"/>
                <a:cs typeface="Arial"/>
                <a:sym typeface="Arial"/>
              </a:rPr>
              <a:t>Automated parking systems have become increasingly popular in recent years due to the benefits they offer. Here are some of the effectiveness and needs of automated parking:</a:t>
            </a:r>
            <a:endParaRPr sz="2000">
              <a:latin typeface="Arial"/>
              <a:ea typeface="Arial"/>
              <a:cs typeface="Arial"/>
              <a:sym typeface="Arial"/>
            </a:endParaRPr>
          </a:p>
          <a:p>
            <a:pPr indent="0" lvl="0" marL="457200" rtl="0" algn="just">
              <a:lnSpc>
                <a:spcPct val="106666"/>
              </a:lnSpc>
              <a:spcBef>
                <a:spcPts val="0"/>
              </a:spcBef>
              <a:spcAft>
                <a:spcPts val="0"/>
              </a:spcAft>
              <a:buNone/>
            </a:pPr>
            <a:r>
              <a:t/>
            </a:r>
            <a:endParaRPr sz="2000">
              <a:latin typeface="Arial"/>
              <a:ea typeface="Arial"/>
              <a:cs typeface="Arial"/>
              <a:sym typeface="Arial"/>
            </a:endParaRPr>
          </a:p>
          <a:p>
            <a:pPr indent="0" lvl="0" marL="457200" rtl="0" algn="just">
              <a:lnSpc>
                <a:spcPct val="106666"/>
              </a:lnSpc>
              <a:spcBef>
                <a:spcPts val="0"/>
              </a:spcBef>
              <a:spcAft>
                <a:spcPts val="0"/>
              </a:spcAft>
              <a:buNone/>
            </a:pPr>
            <a:r>
              <a:rPr b="1" lang="en-US" sz="2000">
                <a:latin typeface="Arial"/>
                <a:ea typeface="Arial"/>
                <a:cs typeface="Arial"/>
                <a:sym typeface="Arial"/>
              </a:rPr>
              <a:t>1.  	Increased parking capacity:</a:t>
            </a:r>
            <a:r>
              <a:rPr lang="en-US" sz="2000">
                <a:latin typeface="Arial"/>
                <a:ea typeface="Arial"/>
                <a:cs typeface="Arial"/>
                <a:sym typeface="Arial"/>
              </a:rPr>
              <a:t> Automated parking systems can increase parking capacity in crowded urban areas. Since automated parking systems use a compact, vertical design, they require less space than traditional parking lots. This means that more vehicles can be parked in the same amount of space, increasing parking capacity.</a:t>
            </a:r>
            <a:endParaRPr sz="2000">
              <a:latin typeface="Arial"/>
              <a:ea typeface="Arial"/>
              <a:cs typeface="Arial"/>
              <a:sym typeface="Arial"/>
            </a:endParaRPr>
          </a:p>
          <a:p>
            <a:pPr indent="0" lvl="0" marL="457200" rtl="0" algn="just">
              <a:lnSpc>
                <a:spcPct val="106666"/>
              </a:lnSpc>
              <a:spcBef>
                <a:spcPts val="0"/>
              </a:spcBef>
              <a:spcAft>
                <a:spcPts val="0"/>
              </a:spcAft>
              <a:buNone/>
            </a:pPr>
            <a:r>
              <a:t/>
            </a:r>
            <a:endParaRPr sz="2000">
              <a:latin typeface="Arial"/>
              <a:ea typeface="Arial"/>
              <a:cs typeface="Arial"/>
              <a:sym typeface="Arial"/>
            </a:endParaRPr>
          </a:p>
          <a:p>
            <a:pPr indent="0" lvl="0" marL="457200" rtl="0" algn="just">
              <a:lnSpc>
                <a:spcPct val="106666"/>
              </a:lnSpc>
              <a:spcBef>
                <a:spcPts val="0"/>
              </a:spcBef>
              <a:spcAft>
                <a:spcPts val="0"/>
              </a:spcAft>
              <a:buNone/>
            </a:pPr>
            <a:r>
              <a:rPr b="1" lang="en-US" sz="2000">
                <a:latin typeface="Arial"/>
                <a:ea typeface="Arial"/>
                <a:cs typeface="Arial"/>
                <a:sym typeface="Arial"/>
              </a:rPr>
              <a:t>2.  	Reduced labor costs:</a:t>
            </a:r>
            <a:r>
              <a:rPr lang="en-US" sz="2000">
                <a:latin typeface="Arial"/>
                <a:ea typeface="Arial"/>
                <a:cs typeface="Arial"/>
                <a:sym typeface="Arial"/>
              </a:rPr>
              <a:t> Automated parking systems require less labor than traditional parking lots. Since vehicles are parked and retrieved automatically, there is no need for parking attendants. This reduces labor costs and can result in significant cost savings for parking lot operators.</a:t>
            </a:r>
            <a:endParaRPr sz="2000">
              <a:latin typeface="Arial"/>
              <a:ea typeface="Arial"/>
              <a:cs typeface="Arial"/>
              <a:sym typeface="Arial"/>
            </a:endParaRPr>
          </a:p>
          <a:p>
            <a:pPr indent="0" lvl="0" marL="457200" rtl="0" algn="just">
              <a:lnSpc>
                <a:spcPct val="106666"/>
              </a:lnSpc>
              <a:spcBef>
                <a:spcPts val="0"/>
              </a:spcBef>
              <a:spcAft>
                <a:spcPts val="0"/>
              </a:spcAft>
              <a:buNone/>
            </a:pPr>
            <a:r>
              <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grpSp>
        <p:nvGrpSpPr>
          <p:cNvPr id="441" name="Google Shape;441;g2258fab7b87_0_89"/>
          <p:cNvGrpSpPr/>
          <p:nvPr/>
        </p:nvGrpSpPr>
        <p:grpSpPr>
          <a:xfrm>
            <a:off x="82" y="136583"/>
            <a:ext cx="1291694" cy="429232"/>
            <a:chOff x="2504802" y="1755501"/>
            <a:chExt cx="1598829" cy="531293"/>
          </a:xfrm>
        </p:grpSpPr>
        <p:sp>
          <p:nvSpPr>
            <p:cNvPr id="442" name="Google Shape;442;g2258fab7b87_0_89"/>
            <p:cNvSpPr/>
            <p:nvPr/>
          </p:nvSpPr>
          <p:spPr>
            <a:xfrm>
              <a:off x="2504802" y="2113855"/>
              <a:ext cx="1598614" cy="172939"/>
            </a:xfrm>
            <a:custGeom>
              <a:rect b="b" l="l" r="r" t="t"/>
              <a:pathLst>
                <a:path extrusionOk="0" h="172939" w="1598614">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43" name="Google Shape;443;g2258fab7b87_0_89"/>
            <p:cNvSpPr/>
            <p:nvPr/>
          </p:nvSpPr>
          <p:spPr>
            <a:xfrm>
              <a:off x="2504802" y="1755501"/>
              <a:ext cx="1598829" cy="172724"/>
            </a:xfrm>
            <a:custGeom>
              <a:rect b="b" l="l" r="r" t="t"/>
              <a:pathLst>
                <a:path extrusionOk="0" h="172724" w="1598829">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2258fab7b87_0_105"/>
          <p:cNvSpPr txBox="1"/>
          <p:nvPr>
            <p:ph type="title"/>
          </p:nvPr>
        </p:nvSpPr>
        <p:spPr>
          <a:xfrm>
            <a:off x="789200" y="-200700"/>
            <a:ext cx="10515600" cy="200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449" name="Google Shape;449;g2258fab7b87_0_105"/>
          <p:cNvSpPr txBox="1"/>
          <p:nvPr>
            <p:ph idx="1" type="body"/>
          </p:nvPr>
        </p:nvSpPr>
        <p:spPr>
          <a:xfrm>
            <a:off x="838200" y="771525"/>
            <a:ext cx="10515600" cy="5405400"/>
          </a:xfrm>
          <a:prstGeom prst="rect">
            <a:avLst/>
          </a:prstGeom>
        </p:spPr>
        <p:txBody>
          <a:bodyPr anchorCtr="0" anchor="t" bIns="45700" lIns="91425" spcFirstLastPara="1" rIns="91425" wrap="square" tIns="45700">
            <a:normAutofit/>
          </a:bodyPr>
          <a:lstStyle/>
          <a:p>
            <a:pPr indent="0" lvl="0" marL="457200" rtl="0" algn="just">
              <a:lnSpc>
                <a:spcPct val="106666"/>
              </a:lnSpc>
              <a:spcBef>
                <a:spcPts val="0"/>
              </a:spcBef>
              <a:spcAft>
                <a:spcPts val="0"/>
              </a:spcAft>
              <a:buNone/>
            </a:pPr>
            <a:r>
              <a:rPr b="1" lang="en-US" sz="2000">
                <a:latin typeface="Arial"/>
                <a:ea typeface="Arial"/>
                <a:cs typeface="Arial"/>
                <a:sym typeface="Arial"/>
              </a:rPr>
              <a:t>3.  	Improved efficiency:</a:t>
            </a:r>
            <a:r>
              <a:rPr lang="en-US" sz="2000">
                <a:latin typeface="Arial"/>
                <a:ea typeface="Arial"/>
                <a:cs typeface="Arial"/>
                <a:sym typeface="Arial"/>
              </a:rPr>
              <a:t> Automated parking systems are more efficient than traditional parking lots. Since vehicles are parked and retrieved automatically, the process is faster and more streamlined. This can reduce the amount of time it takes for drivers to park and retrieve their vehicles, resulting in a more pleasant parking experience.</a:t>
            </a:r>
            <a:endParaRPr sz="2000">
              <a:latin typeface="Arial"/>
              <a:ea typeface="Arial"/>
              <a:cs typeface="Arial"/>
              <a:sym typeface="Arial"/>
            </a:endParaRPr>
          </a:p>
          <a:p>
            <a:pPr indent="0" lvl="0" marL="457200" rtl="0" algn="just">
              <a:lnSpc>
                <a:spcPct val="106666"/>
              </a:lnSpc>
              <a:spcBef>
                <a:spcPts val="0"/>
              </a:spcBef>
              <a:spcAft>
                <a:spcPts val="0"/>
              </a:spcAft>
              <a:buNone/>
            </a:pPr>
            <a:r>
              <a:t/>
            </a:r>
            <a:endParaRPr sz="2000">
              <a:latin typeface="Arial"/>
              <a:ea typeface="Arial"/>
              <a:cs typeface="Arial"/>
              <a:sym typeface="Arial"/>
            </a:endParaRPr>
          </a:p>
          <a:p>
            <a:pPr indent="0" lvl="0" marL="457200" rtl="0" algn="just">
              <a:lnSpc>
                <a:spcPct val="106666"/>
              </a:lnSpc>
              <a:spcBef>
                <a:spcPts val="0"/>
              </a:spcBef>
              <a:spcAft>
                <a:spcPts val="0"/>
              </a:spcAft>
              <a:buNone/>
            </a:pPr>
            <a:r>
              <a:rPr b="1" lang="en-US" sz="2000">
                <a:latin typeface="Arial"/>
                <a:ea typeface="Arial"/>
                <a:cs typeface="Arial"/>
                <a:sym typeface="Arial"/>
              </a:rPr>
              <a:t>4.  	Improved safety:</a:t>
            </a:r>
            <a:r>
              <a:rPr lang="en-US" sz="2000">
                <a:latin typeface="Arial"/>
                <a:ea typeface="Arial"/>
                <a:cs typeface="Arial"/>
                <a:sym typeface="Arial"/>
              </a:rPr>
              <a:t> Automated parking systems can improve safety in parking lots. Since there are no parking attendants, there is less risk of accidents or injuries involving parking attendants. Additionally, since the parking process is automated, there is less risk of damage to vehicles during the parking process.</a:t>
            </a:r>
            <a:endParaRPr sz="2000">
              <a:latin typeface="Arial"/>
              <a:ea typeface="Arial"/>
              <a:cs typeface="Arial"/>
              <a:sym typeface="Arial"/>
            </a:endParaRPr>
          </a:p>
          <a:p>
            <a:pPr indent="0" lvl="0" marL="457200" rtl="0" algn="just">
              <a:lnSpc>
                <a:spcPct val="106666"/>
              </a:lnSpc>
              <a:spcBef>
                <a:spcPts val="0"/>
              </a:spcBef>
              <a:spcAft>
                <a:spcPts val="0"/>
              </a:spcAft>
              <a:buNone/>
            </a:pPr>
            <a:r>
              <a:t/>
            </a:r>
            <a:endParaRPr sz="2000">
              <a:latin typeface="Arial"/>
              <a:ea typeface="Arial"/>
              <a:cs typeface="Arial"/>
              <a:sym typeface="Arial"/>
            </a:endParaRPr>
          </a:p>
          <a:p>
            <a:pPr indent="0" lvl="0" marL="457200" rtl="0" algn="just">
              <a:lnSpc>
                <a:spcPct val="106666"/>
              </a:lnSpc>
              <a:spcBef>
                <a:spcPts val="0"/>
              </a:spcBef>
              <a:spcAft>
                <a:spcPts val="0"/>
              </a:spcAft>
              <a:buNone/>
            </a:pPr>
            <a:r>
              <a:rPr b="1" lang="en-US" sz="2000">
                <a:latin typeface="Arial"/>
                <a:ea typeface="Arial"/>
                <a:cs typeface="Arial"/>
                <a:sym typeface="Arial"/>
              </a:rPr>
              <a:t>5.  	Environmental benefits:</a:t>
            </a:r>
            <a:r>
              <a:rPr lang="en-US" sz="2000">
                <a:latin typeface="Arial"/>
                <a:ea typeface="Arial"/>
                <a:cs typeface="Arial"/>
                <a:sym typeface="Arial"/>
              </a:rPr>
              <a:t> Automated parking systems can have environmental benefits. Since they require less space than traditional parking lots, they can reduce the amount of land used for parking. Additionally, since they are more efficient, they can reduce the amount of time vehicles spend idling, resulting in reduced emissions.</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grpSp>
        <p:nvGrpSpPr>
          <p:cNvPr id="450" name="Google Shape;450;g2258fab7b87_0_105"/>
          <p:cNvGrpSpPr/>
          <p:nvPr/>
        </p:nvGrpSpPr>
        <p:grpSpPr>
          <a:xfrm>
            <a:off x="82" y="136583"/>
            <a:ext cx="1291694" cy="429232"/>
            <a:chOff x="2504802" y="1755501"/>
            <a:chExt cx="1598829" cy="531293"/>
          </a:xfrm>
        </p:grpSpPr>
        <p:sp>
          <p:nvSpPr>
            <p:cNvPr id="451" name="Google Shape;451;g2258fab7b87_0_105"/>
            <p:cNvSpPr/>
            <p:nvPr/>
          </p:nvSpPr>
          <p:spPr>
            <a:xfrm>
              <a:off x="2504802" y="2113855"/>
              <a:ext cx="1598614" cy="172939"/>
            </a:xfrm>
            <a:custGeom>
              <a:rect b="b" l="l" r="r" t="t"/>
              <a:pathLst>
                <a:path extrusionOk="0" h="172939" w="1598614">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52" name="Google Shape;452;g2258fab7b87_0_105"/>
            <p:cNvSpPr/>
            <p:nvPr/>
          </p:nvSpPr>
          <p:spPr>
            <a:xfrm>
              <a:off x="2504802" y="1755501"/>
              <a:ext cx="1598829" cy="172724"/>
            </a:xfrm>
            <a:custGeom>
              <a:rect b="b" l="l" r="r" t="t"/>
              <a:pathLst>
                <a:path extrusionOk="0" h="172724" w="1598829">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2258fab7b87_0_113"/>
          <p:cNvSpPr txBox="1"/>
          <p:nvPr>
            <p:ph type="title"/>
          </p:nvPr>
        </p:nvSpPr>
        <p:spPr>
          <a:xfrm>
            <a:off x="838200" y="-11901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58" name="Google Shape;458;g2258fab7b87_0_113"/>
          <p:cNvSpPr txBox="1"/>
          <p:nvPr>
            <p:ph idx="1" type="body"/>
          </p:nvPr>
        </p:nvSpPr>
        <p:spPr>
          <a:xfrm>
            <a:off x="838200" y="318400"/>
            <a:ext cx="10515600" cy="5858400"/>
          </a:xfrm>
          <a:prstGeom prst="rect">
            <a:avLst/>
          </a:prstGeom>
        </p:spPr>
        <p:txBody>
          <a:bodyPr anchorCtr="0" anchor="t" bIns="45700" lIns="91425" spcFirstLastPara="1" rIns="91425" wrap="square" tIns="45700">
            <a:normAutofit/>
          </a:bodyPr>
          <a:lstStyle/>
          <a:p>
            <a:pPr indent="0" lvl="0" marL="457200" rtl="0" algn="just">
              <a:lnSpc>
                <a:spcPct val="106666"/>
              </a:lnSpc>
              <a:spcBef>
                <a:spcPts val="0"/>
              </a:spcBef>
              <a:spcAft>
                <a:spcPts val="800"/>
              </a:spcAft>
              <a:buNone/>
            </a:pPr>
            <a:r>
              <a:rPr lang="en-US" sz="2000">
                <a:latin typeface="Arial"/>
                <a:ea typeface="Arial"/>
                <a:cs typeface="Arial"/>
                <a:sym typeface="Arial"/>
              </a:rPr>
              <a:t>In conclusion, automated parking systems are effective and necessary in modern urban areas. They increase parking capacity, reduce labor costs, improve efficiency and safety, and offer environmental benefits. With the continued growth of urban areas and the increasing demand for parking, automated parking systems will continue to be an important part of parking management solutions.</a:t>
            </a:r>
            <a:endParaRPr sz="2000">
              <a:latin typeface="Arial"/>
              <a:ea typeface="Arial"/>
              <a:cs typeface="Arial"/>
              <a:sym typeface="Arial"/>
            </a:endParaRPr>
          </a:p>
        </p:txBody>
      </p:sp>
      <p:pic>
        <p:nvPicPr>
          <p:cNvPr id="459" name="Google Shape;459;g2258fab7b87_0_113"/>
          <p:cNvPicPr preferRelativeResize="0"/>
          <p:nvPr/>
        </p:nvPicPr>
        <p:blipFill>
          <a:blip r:embed="rId3">
            <a:alphaModFix/>
          </a:blip>
          <a:stretch>
            <a:fillRect/>
          </a:stretch>
        </p:blipFill>
        <p:spPr>
          <a:xfrm>
            <a:off x="2932350" y="2461525"/>
            <a:ext cx="5943600" cy="388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24b90d951d5_1_0"/>
          <p:cNvSpPr txBox="1"/>
          <p:nvPr>
            <p:ph type="title"/>
          </p:nvPr>
        </p:nvSpPr>
        <p:spPr>
          <a:xfrm>
            <a:off x="838200" y="365125"/>
            <a:ext cx="10515600" cy="884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u="sng"/>
              <a:t>Conclusion :</a:t>
            </a:r>
            <a:endParaRPr b="1" sz="4000" u="sng"/>
          </a:p>
        </p:txBody>
      </p:sp>
      <p:sp>
        <p:nvSpPr>
          <p:cNvPr id="465" name="Google Shape;465;g24b90d951d5_1_0"/>
          <p:cNvSpPr txBox="1"/>
          <p:nvPr>
            <p:ph idx="1" type="body"/>
          </p:nvPr>
        </p:nvSpPr>
        <p:spPr>
          <a:xfrm>
            <a:off x="838200" y="1383850"/>
            <a:ext cx="10515600" cy="47931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None/>
            </a:pPr>
            <a:r>
              <a:rPr lang="en-US" sz="2000">
                <a:latin typeface="Arial"/>
                <a:ea typeface="Arial"/>
                <a:cs typeface="Arial"/>
                <a:sym typeface="Arial"/>
              </a:rPr>
              <a:t>Automated parking systems are becoming increasingly popular as cities continue to grow and the need for efficient and effective parking solutions becomes more apparent. These systems offer a range of benefits, including increased parking efficiency, reduced congestion, and enhanced user experience. They also have the potential to provide valuable data insights that can inform future planning and decision-making.</a:t>
            </a:r>
            <a:endParaRPr sz="20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From the analysis of various studies and research papers, it is evident that automated parking systems have already demonstrated their effectiveness in a range of settings. For example, they have been successfully implemented in residential and commercial buildings, as well as in public spaces such as airports and shopping centers. These systems have also been shown to improve accessibility for people with disabilities and reduce the time and effort required to park a vehicle.</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24b90d951d5_1_5"/>
          <p:cNvSpPr txBox="1"/>
          <p:nvPr>
            <p:ph idx="1" type="body"/>
          </p:nvPr>
        </p:nvSpPr>
        <p:spPr>
          <a:xfrm>
            <a:off x="838200" y="159200"/>
            <a:ext cx="10515600" cy="6017700"/>
          </a:xfrm>
          <a:prstGeom prst="rect">
            <a:avLst/>
          </a:prstGeom>
        </p:spPr>
        <p:txBody>
          <a:bodyPr anchorCtr="0" anchor="t" bIns="45700" lIns="91425" spcFirstLastPara="1" rIns="91425" wrap="square" tIns="45700">
            <a:normAutofit lnSpcReduction="20000"/>
          </a:bodyPr>
          <a:lstStyle/>
          <a:p>
            <a:pPr indent="0" lvl="0" marL="0" rtl="0" algn="just">
              <a:lnSpc>
                <a:spcPct val="115000"/>
              </a:lnSpc>
              <a:spcBef>
                <a:spcPts val="0"/>
              </a:spcBef>
              <a:spcAft>
                <a:spcPts val="0"/>
              </a:spcAft>
              <a:buNone/>
            </a:pPr>
            <a:r>
              <a:rPr lang="en-US" sz="2000">
                <a:latin typeface="Arial"/>
                <a:ea typeface="Arial"/>
                <a:cs typeface="Arial"/>
                <a:sym typeface="Arial"/>
              </a:rPr>
              <a:t>Moreover, the development of autonomous vehicles and smart cities is likely to increase the demand for automated parking systems. This presents an exciting opportunity for further innovation and research in this area. For example, researchers could explore the potential of using artificial intelligence and machine learning to enhance the performance of automated parking systems. These technologies could be used to optimize the allocation of parking spaces, reduce waiting times, and improve the accuracy and reliability of the systems.</a:t>
            </a:r>
            <a:endParaRPr sz="2000">
              <a:latin typeface="Arial"/>
              <a:ea typeface="Arial"/>
              <a:cs typeface="Arial"/>
              <a:sym typeface="Arial"/>
            </a:endParaRPr>
          </a:p>
          <a:p>
            <a:pPr indent="0" lvl="0" marL="0" rtl="0" algn="just">
              <a:lnSpc>
                <a:spcPct val="115000"/>
              </a:lnSpc>
              <a:spcBef>
                <a:spcPts val="0"/>
              </a:spcBef>
              <a:spcAft>
                <a:spcPts val="0"/>
              </a:spcAft>
              <a:buNone/>
            </a:pPr>
            <a:r>
              <a:t/>
            </a:r>
            <a:endParaRPr sz="2000">
              <a:latin typeface="Arial"/>
              <a:ea typeface="Arial"/>
              <a:cs typeface="Arial"/>
              <a:sym typeface="Arial"/>
            </a:endParaRPr>
          </a:p>
          <a:p>
            <a:pPr indent="0" lvl="0" marL="0" rtl="0" algn="just">
              <a:lnSpc>
                <a:spcPct val="115000"/>
              </a:lnSpc>
              <a:spcBef>
                <a:spcPts val="0"/>
              </a:spcBef>
              <a:spcAft>
                <a:spcPts val="0"/>
              </a:spcAft>
              <a:buNone/>
            </a:pPr>
            <a:r>
              <a:rPr lang="en-US" sz="2000">
                <a:latin typeface="Arial"/>
                <a:ea typeface="Arial"/>
                <a:cs typeface="Arial"/>
                <a:sym typeface="Arial"/>
              </a:rPr>
              <a:t>Another area of future research could be the integration of automated parking systems with existing infrastructure. Many cities already have established parking structures and systems in place, and there may be challenges associated with integrating automated systems with these existing structures. Further research is needed to address these challenges and ensure that automated parking systems can be seamlessly integrated into existing infrastructure.</a:t>
            </a:r>
            <a:endParaRPr sz="2000">
              <a:latin typeface="Arial"/>
              <a:ea typeface="Arial"/>
              <a:cs typeface="Arial"/>
              <a:sym typeface="Arial"/>
            </a:endParaRPr>
          </a:p>
          <a:p>
            <a:pPr indent="0" lvl="0" marL="0" rtl="0" algn="just">
              <a:lnSpc>
                <a:spcPct val="115000"/>
              </a:lnSpc>
              <a:spcBef>
                <a:spcPts val="0"/>
              </a:spcBef>
              <a:spcAft>
                <a:spcPts val="0"/>
              </a:spcAft>
              <a:buNone/>
            </a:pPr>
            <a:r>
              <a:t/>
            </a:r>
            <a:endParaRPr sz="2000">
              <a:latin typeface="Arial"/>
              <a:ea typeface="Arial"/>
              <a:cs typeface="Arial"/>
              <a:sym typeface="Arial"/>
            </a:endParaRPr>
          </a:p>
          <a:p>
            <a:pPr indent="0" lvl="0" marL="0" rtl="0" algn="just">
              <a:lnSpc>
                <a:spcPct val="115000"/>
              </a:lnSpc>
              <a:spcBef>
                <a:spcPts val="0"/>
              </a:spcBef>
              <a:spcAft>
                <a:spcPts val="0"/>
              </a:spcAft>
              <a:buNone/>
            </a:pPr>
            <a:r>
              <a:rPr lang="en-US" sz="2000">
                <a:latin typeface="Arial"/>
                <a:ea typeface="Arial"/>
                <a:cs typeface="Arial"/>
                <a:sym typeface="Arial"/>
              </a:rPr>
              <a:t>In addition, the user experience of automated parking systems could be improved through the development of more intuitive and user-friendly interfaces. </a:t>
            </a:r>
            <a:endParaRPr sz="2000">
              <a:latin typeface="Arial"/>
              <a:ea typeface="Arial"/>
              <a:cs typeface="Arial"/>
              <a:sym typeface="Arial"/>
            </a:endParaRPr>
          </a:p>
          <a:p>
            <a:pPr indent="0" lvl="0" marL="0" rtl="0" algn="just">
              <a:lnSpc>
                <a:spcPct val="115000"/>
              </a:lnSpc>
              <a:spcBef>
                <a:spcPts val="0"/>
              </a:spcBef>
              <a:spcAft>
                <a:spcPts val="0"/>
              </a:spcAft>
              <a:buNone/>
            </a:pPr>
            <a:r>
              <a:t/>
            </a:r>
            <a:endParaRPr sz="20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24b90d951d5_1_10"/>
          <p:cNvSpPr txBox="1"/>
          <p:nvPr>
            <p:ph type="title"/>
          </p:nvPr>
        </p:nvSpPr>
        <p:spPr>
          <a:xfrm flipH="1" rot="10800000">
            <a:off x="838200" y="98125"/>
            <a:ext cx="10515600" cy="267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476" name="Google Shape;476;g24b90d951d5_1_10"/>
          <p:cNvSpPr txBox="1"/>
          <p:nvPr>
            <p:ph idx="1" type="body"/>
          </p:nvPr>
        </p:nvSpPr>
        <p:spPr>
          <a:xfrm>
            <a:off x="838200" y="365125"/>
            <a:ext cx="10515600" cy="5811600"/>
          </a:xfrm>
          <a:prstGeom prst="rect">
            <a:avLst/>
          </a:prstGeom>
        </p:spPr>
        <p:txBody>
          <a:bodyPr anchorCtr="0" anchor="t" bIns="45700" lIns="91425" spcFirstLastPara="1" rIns="91425" wrap="square" tIns="45700">
            <a:normAutofit lnSpcReduction="10000"/>
          </a:bodyPr>
          <a:lstStyle/>
          <a:p>
            <a:pPr indent="0" lvl="0" marL="0" rtl="0" algn="just">
              <a:lnSpc>
                <a:spcPct val="115000"/>
              </a:lnSpc>
              <a:spcBef>
                <a:spcPts val="0"/>
              </a:spcBef>
              <a:spcAft>
                <a:spcPts val="0"/>
              </a:spcAft>
              <a:buNone/>
            </a:pPr>
            <a:r>
              <a:rPr lang="en-US" sz="2000">
                <a:latin typeface="Arial"/>
                <a:ea typeface="Arial"/>
                <a:cs typeface="Arial"/>
                <a:sym typeface="Arial"/>
              </a:rPr>
              <a:t>Researchers could explore the potential of using augmented reality and other advanced technologies to enhance the user experience and provide more personalized and tailored parking solutions.</a:t>
            </a:r>
            <a:endParaRPr sz="20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just">
              <a:lnSpc>
                <a:spcPct val="115000"/>
              </a:lnSpc>
              <a:spcBef>
                <a:spcPts val="0"/>
              </a:spcBef>
              <a:spcAft>
                <a:spcPts val="0"/>
              </a:spcAft>
              <a:buNone/>
            </a:pPr>
            <a:r>
              <a:rPr lang="en-US" sz="2000">
                <a:latin typeface="Arial"/>
                <a:ea typeface="Arial"/>
                <a:cs typeface="Arial"/>
                <a:sym typeface="Arial"/>
              </a:rPr>
              <a:t>Finally, there is also a need for further research on the environmental impact of automated parking systems. While these systems can reduce congestion and improve parking efficiency, they also require significant amounts of energy to operate. Researchers could explore ways to reduce the energy consumption of these systems and minimize their environmental impact.</a:t>
            </a:r>
            <a:endParaRPr sz="20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In conclusion, automated parking systems offer a range of benefits and have the potential to revolutionize parking and transportation systems. Further research and innovation in this area are needed to realize their full potential and address the challenges associated with their implementation. As the demand for efficient and effective parking solutions continues to grow, the development of automated parking systems will likely play a key role in meeting this need.</a:t>
            </a:r>
            <a:endParaRPr sz="2000">
              <a:latin typeface="Arial"/>
              <a:ea typeface="Arial"/>
              <a:cs typeface="Arial"/>
              <a:sym typeface="Arial"/>
            </a:endParaRPr>
          </a:p>
          <a:p>
            <a:pPr indent="0" lvl="0" marL="0" rtl="0" algn="l">
              <a:spcBef>
                <a:spcPts val="1000"/>
              </a:spcBef>
              <a:spcAft>
                <a:spcPts val="0"/>
              </a:spcAft>
              <a:buNone/>
            </a:pPr>
            <a:r>
              <a:t/>
            </a:r>
            <a:endParaRPr sz="20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258fab7b87_0_26"/>
          <p:cNvSpPr txBox="1"/>
          <p:nvPr>
            <p:ph type="ctrTitle"/>
          </p:nvPr>
        </p:nvSpPr>
        <p:spPr>
          <a:xfrm>
            <a:off x="1524000" y="257178"/>
            <a:ext cx="9144000" cy="894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SzPts val="990"/>
              <a:buNone/>
            </a:pPr>
            <a:r>
              <a:rPr lang="en-US" sz="4000"/>
              <a:t>Types of Parking Systems :</a:t>
            </a:r>
            <a:endParaRPr sz="4000"/>
          </a:p>
        </p:txBody>
      </p:sp>
      <p:sp>
        <p:nvSpPr>
          <p:cNvPr id="180" name="Google Shape;180;g2258fab7b87_0_26"/>
          <p:cNvSpPr txBox="1"/>
          <p:nvPr>
            <p:ph idx="1" type="subTitle"/>
          </p:nvPr>
        </p:nvSpPr>
        <p:spPr>
          <a:xfrm>
            <a:off x="1524000" y="1359376"/>
            <a:ext cx="9144000" cy="4482300"/>
          </a:xfrm>
          <a:prstGeom prst="rect">
            <a:avLst/>
          </a:prstGeom>
        </p:spPr>
        <p:txBody>
          <a:bodyPr anchorCtr="0" anchor="t" bIns="45700" lIns="91425" spcFirstLastPara="1" rIns="91425" wrap="square" tIns="45700">
            <a:noAutofit/>
          </a:bodyPr>
          <a:lstStyle/>
          <a:p>
            <a:pPr indent="0" lvl="0" marL="457200" rtl="0" algn="just">
              <a:lnSpc>
                <a:spcPct val="106666"/>
              </a:lnSpc>
              <a:spcBef>
                <a:spcPts val="0"/>
              </a:spcBef>
              <a:spcAft>
                <a:spcPts val="0"/>
              </a:spcAft>
              <a:buClr>
                <a:schemeClr val="dk1"/>
              </a:buClr>
              <a:buSzPts val="1100"/>
              <a:buFont typeface="Arial"/>
              <a:buNone/>
            </a:pPr>
            <a:r>
              <a:rPr lang="en-US" sz="2000">
                <a:latin typeface="Arial"/>
                <a:ea typeface="Arial"/>
                <a:cs typeface="Arial"/>
                <a:sym typeface="Arial"/>
              </a:rPr>
              <a:t>There are several types of automatic parking systems available in the market. Some of the most common types of automatic parking systems are:</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rPr b="1" lang="en-US" sz="2000">
                <a:latin typeface="Arial"/>
                <a:ea typeface="Arial"/>
                <a:cs typeface="Arial"/>
                <a:sym typeface="Arial"/>
              </a:rPr>
              <a:t>1.  	Fully Automated Parking System:</a:t>
            </a:r>
            <a:r>
              <a:rPr lang="en-US" sz="2000">
                <a:latin typeface="Arial"/>
                <a:ea typeface="Arial"/>
                <a:cs typeface="Arial"/>
                <a:sym typeface="Arial"/>
              </a:rPr>
              <a:t> This type of system uses sensors to detect the presence of a vehicle and then moves it to a designated parking spot using a robotic arm. This system is ideal for areas where space is limited.</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rPr b="1" lang="en-US" sz="2000">
                <a:latin typeface="Arial"/>
                <a:ea typeface="Arial"/>
                <a:cs typeface="Arial"/>
                <a:sym typeface="Arial"/>
              </a:rPr>
              <a:t>2.  	Semi-Automated Parking System:</a:t>
            </a:r>
            <a:r>
              <a:rPr lang="en-US" sz="2000">
                <a:latin typeface="Arial"/>
                <a:ea typeface="Arial"/>
                <a:cs typeface="Arial"/>
                <a:sym typeface="Arial"/>
              </a:rPr>
              <a:t> This type of system requires the driver to park the vehicle on a platform, which is then moved to a designated parking spot using a robotic arm.</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rPr b="1" lang="en-US" sz="2000">
                <a:latin typeface="Arial"/>
                <a:ea typeface="Arial"/>
                <a:cs typeface="Arial"/>
                <a:sym typeface="Arial"/>
              </a:rPr>
              <a:t>3.  	Mechanical Parking System:</a:t>
            </a:r>
            <a:r>
              <a:rPr lang="en-US" sz="2000">
                <a:latin typeface="Arial"/>
                <a:ea typeface="Arial"/>
                <a:cs typeface="Arial"/>
                <a:sym typeface="Arial"/>
              </a:rPr>
              <a:t> This type of system uses a series of lifts, conveyors, and turntables to move the vehicle to a designated parking spot.</a:t>
            </a:r>
            <a:endParaRPr sz="2000">
              <a:latin typeface="Arial"/>
              <a:ea typeface="Arial"/>
              <a:cs typeface="Arial"/>
              <a:sym typeface="Arial"/>
            </a:endParaRPr>
          </a:p>
          <a:p>
            <a:pPr indent="0" lvl="0" marL="0" rtl="0" algn="ctr">
              <a:spcBef>
                <a:spcPts val="10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grpSp>
        <p:nvGrpSpPr>
          <p:cNvPr id="481" name="Google Shape;481;p11"/>
          <p:cNvGrpSpPr/>
          <p:nvPr/>
        </p:nvGrpSpPr>
        <p:grpSpPr>
          <a:xfrm>
            <a:off x="10999576" y="5987064"/>
            <a:ext cx="1054466" cy="469689"/>
            <a:chOff x="9841624" y="4115729"/>
            <a:chExt cx="602169" cy="268223"/>
          </a:xfrm>
        </p:grpSpPr>
        <p:sp>
          <p:nvSpPr>
            <p:cNvPr id="482" name="Google Shape;482;p1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3" name="Google Shape;483;p1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4" name="Google Shape;484;p1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5" name="Google Shape;485;p1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sp>
          <p:nvSpPr>
            <p:cNvPr id="486" name="Google Shape;486;p1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p:txBody>
        </p:sp>
      </p:grpSp>
      <p:sp>
        <p:nvSpPr>
          <p:cNvPr id="487" name="Google Shape;487;p11"/>
          <p:cNvSpPr/>
          <p:nvPr/>
        </p:nvSpPr>
        <p:spPr>
          <a:xfrm>
            <a:off x="320736" y="652894"/>
            <a:ext cx="319941" cy="319941"/>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88" name="Google Shape;488;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89" name="Google Shape;489;p11"/>
          <p:cNvSpPr/>
          <p:nvPr/>
        </p:nvSpPr>
        <p:spPr>
          <a:xfrm>
            <a:off x="3" y="2"/>
            <a:ext cx="2134216" cy="2258161"/>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490" name="Google Shape;490;p11"/>
          <p:cNvSpPr/>
          <p:nvPr/>
        </p:nvSpPr>
        <p:spPr>
          <a:xfrm>
            <a:off x="3" y="2"/>
            <a:ext cx="2134216" cy="2258161"/>
          </a:xfrm>
          <a:custGeom>
            <a:rect b="b" l="l" r="r" t="t"/>
            <a:pathLst>
              <a:path extrusionOk="0" h="4096327" w="3871489">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491" name="Google Shape;491;p11"/>
          <p:cNvSpPr/>
          <p:nvPr/>
        </p:nvSpPr>
        <p:spPr>
          <a:xfrm>
            <a:off x="1481312" y="743744"/>
            <a:ext cx="4860256" cy="458931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492" name="Google Shape;492;p11"/>
          <p:cNvSpPr/>
          <p:nvPr/>
        </p:nvSpPr>
        <p:spPr>
          <a:xfrm>
            <a:off x="1481312" y="743744"/>
            <a:ext cx="4860256" cy="4589316"/>
          </a:xfrm>
          <a:prstGeom prst="rect">
            <a:avLst/>
          </a:prstGeom>
          <a:solidFill>
            <a:schemeClr val="accent1">
              <a:alpha val="20000"/>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93" name="Google Shape;493;p11"/>
          <p:cNvSpPr/>
          <p:nvPr/>
        </p:nvSpPr>
        <p:spPr>
          <a:xfrm>
            <a:off x="1379729" y="648365"/>
            <a:ext cx="4860256" cy="4589316"/>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494" name="Google Shape;494;p11"/>
          <p:cNvSpPr txBox="1"/>
          <p:nvPr>
            <p:ph type="title"/>
          </p:nvPr>
        </p:nvSpPr>
        <p:spPr>
          <a:xfrm>
            <a:off x="1513067" y="1392490"/>
            <a:ext cx="4579668" cy="302807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8800"/>
              <a:buFont typeface="Arial"/>
              <a:buNone/>
            </a:pPr>
            <a:r>
              <a:rPr b="1" lang="en-US" sz="8800" cap="none">
                <a:latin typeface="Arial"/>
                <a:ea typeface="Arial"/>
                <a:cs typeface="Arial"/>
                <a:sym typeface="Arial"/>
              </a:rPr>
              <a:t>THANK YOU</a:t>
            </a:r>
            <a:endParaRPr/>
          </a:p>
        </p:txBody>
      </p:sp>
      <p:grpSp>
        <p:nvGrpSpPr>
          <p:cNvPr id="495" name="Google Shape;495;p11"/>
          <p:cNvGrpSpPr/>
          <p:nvPr/>
        </p:nvGrpSpPr>
        <p:grpSpPr>
          <a:xfrm>
            <a:off x="10358345" y="1663988"/>
            <a:ext cx="843745" cy="375828"/>
            <a:chOff x="9841624" y="4115729"/>
            <a:chExt cx="602169" cy="268223"/>
          </a:xfrm>
        </p:grpSpPr>
        <p:sp>
          <p:nvSpPr>
            <p:cNvPr id="496" name="Google Shape;496;p11"/>
            <p:cNvSpPr/>
            <p:nvPr/>
          </p:nvSpPr>
          <p:spPr>
            <a:xfrm>
              <a:off x="9841624"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497" name="Google Shape;497;p11"/>
            <p:cNvSpPr/>
            <p:nvPr/>
          </p:nvSpPr>
          <p:spPr>
            <a:xfrm>
              <a:off x="9941445" y="4115729"/>
              <a:ext cx="202882" cy="268223"/>
            </a:xfrm>
            <a:custGeom>
              <a:rect b="b" l="l" r="r" t="t"/>
              <a:pathLst>
                <a:path extrusionOk="0" h="268223" w="202882">
                  <a:moveTo>
                    <a:pt x="20765"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498" name="Google Shape;498;p11"/>
            <p:cNvSpPr/>
            <p:nvPr/>
          </p:nvSpPr>
          <p:spPr>
            <a:xfrm>
              <a:off x="10041267"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499" name="Google Shape;499;p11"/>
            <p:cNvSpPr/>
            <p:nvPr/>
          </p:nvSpPr>
          <p:spPr>
            <a:xfrm>
              <a:off x="10141090"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500" name="Google Shape;500;p11"/>
            <p:cNvSpPr/>
            <p:nvPr/>
          </p:nvSpPr>
          <p:spPr>
            <a:xfrm>
              <a:off x="10240911" y="4115729"/>
              <a:ext cx="202882" cy="268223"/>
            </a:xfrm>
            <a:custGeom>
              <a:rect b="b" l="l" r="r" t="t"/>
              <a:pathLst>
                <a:path extrusionOk="0" h="268223" w="202882">
                  <a:moveTo>
                    <a:pt x="20669" y="268224"/>
                  </a:moveTo>
                  <a:lnTo>
                    <a:pt x="0" y="268224"/>
                  </a:lnTo>
                  <a:lnTo>
                    <a:pt x="182118" y="0"/>
                  </a:lnTo>
                  <a:lnTo>
                    <a:pt x="202883"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grpSp>
      <p:sp>
        <p:nvSpPr>
          <p:cNvPr id="501" name="Google Shape;501;p11"/>
          <p:cNvSpPr/>
          <p:nvPr/>
        </p:nvSpPr>
        <p:spPr>
          <a:xfrm>
            <a:off x="1176261" y="4074364"/>
            <a:ext cx="365125" cy="365125"/>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502" name="Google Shape;502;p11"/>
          <p:cNvSpPr/>
          <p:nvPr/>
        </p:nvSpPr>
        <p:spPr>
          <a:xfrm>
            <a:off x="1176261" y="4074364"/>
            <a:ext cx="365125" cy="365125"/>
          </a:xfrm>
          <a:prstGeom prst="ellipse">
            <a:avLst/>
          </a:prstGeom>
          <a:solidFill>
            <a:srgbClr val="CDF7E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
        <p:nvSpPr>
          <p:cNvPr id="503" name="Google Shape;503;p11"/>
          <p:cNvSpPr/>
          <p:nvPr/>
        </p:nvSpPr>
        <p:spPr>
          <a:xfrm>
            <a:off x="10599841" y="5333060"/>
            <a:ext cx="1589388" cy="1524940"/>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Source Sans Pro"/>
              <a:ea typeface="Source Sans Pro"/>
              <a:cs typeface="Source Sans Pro"/>
              <a:sym typeface="Source Sans Pro"/>
            </a:endParaRPr>
          </a:p>
        </p:txBody>
      </p:sp>
      <p:sp>
        <p:nvSpPr>
          <p:cNvPr id="504" name="Google Shape;504;p11"/>
          <p:cNvSpPr/>
          <p:nvPr/>
        </p:nvSpPr>
        <p:spPr>
          <a:xfrm>
            <a:off x="10602612" y="5333060"/>
            <a:ext cx="1589388" cy="1524940"/>
          </a:xfrm>
          <a:custGeom>
            <a:rect b="b" l="l" r="r" t="t"/>
            <a:pathLst>
              <a:path extrusionOk="0" h="3293393" w="3432581">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pic>
        <p:nvPicPr>
          <p:cNvPr descr="Right Double Quote" id="505" name="Google Shape;505;p11"/>
          <p:cNvPicPr preferRelativeResize="0"/>
          <p:nvPr/>
        </p:nvPicPr>
        <p:blipFill rotWithShape="1">
          <a:blip r:embed="rId3">
            <a:alphaModFix/>
          </a:blip>
          <a:srcRect b="0" l="0" r="0" t="0"/>
          <a:stretch/>
        </p:blipFill>
        <p:spPr>
          <a:xfrm>
            <a:off x="7068418" y="1957246"/>
            <a:ext cx="4207948" cy="42079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4b90d951d5_1_44"/>
          <p:cNvSpPr txBox="1"/>
          <p:nvPr>
            <p:ph type="ctrTitle"/>
          </p:nvPr>
        </p:nvSpPr>
        <p:spPr>
          <a:xfrm>
            <a:off x="1524000" y="230179"/>
            <a:ext cx="9144000" cy="9822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sz="4000">
                <a:latin typeface="Arial"/>
                <a:ea typeface="Arial"/>
                <a:cs typeface="Arial"/>
                <a:sym typeface="Arial"/>
              </a:rPr>
              <a:t>Components of an Automatic Parking Management System :</a:t>
            </a:r>
            <a:endParaRPr sz="4000">
              <a:latin typeface="Arial"/>
              <a:ea typeface="Arial"/>
              <a:cs typeface="Arial"/>
              <a:sym typeface="Arial"/>
            </a:endParaRPr>
          </a:p>
        </p:txBody>
      </p:sp>
      <p:sp>
        <p:nvSpPr>
          <p:cNvPr id="186" name="Google Shape;186;g24b90d951d5_1_44"/>
          <p:cNvSpPr txBox="1"/>
          <p:nvPr>
            <p:ph idx="1" type="subTitle"/>
          </p:nvPr>
        </p:nvSpPr>
        <p:spPr>
          <a:xfrm>
            <a:off x="1524000" y="1592051"/>
            <a:ext cx="9144000" cy="4176000"/>
          </a:xfrm>
          <a:prstGeom prst="rect">
            <a:avLst/>
          </a:prstGeom>
        </p:spPr>
        <p:txBody>
          <a:bodyPr anchorCtr="0" anchor="t" bIns="45700" lIns="91425" spcFirstLastPara="1" rIns="91425" wrap="square" tIns="45700">
            <a:normAutofit/>
          </a:bodyPr>
          <a:lstStyle/>
          <a:p>
            <a:pPr indent="0" lvl="0" marL="457200" rtl="0" algn="just">
              <a:lnSpc>
                <a:spcPct val="106666"/>
              </a:lnSpc>
              <a:spcBef>
                <a:spcPts val="0"/>
              </a:spcBef>
              <a:spcAft>
                <a:spcPts val="0"/>
              </a:spcAft>
              <a:buNone/>
            </a:pPr>
            <a:r>
              <a:rPr lang="en-US" sz="2000">
                <a:latin typeface="Arial"/>
                <a:ea typeface="Arial"/>
                <a:cs typeface="Arial"/>
                <a:sym typeface="Arial"/>
              </a:rPr>
              <a:t>An automatic parking management system consists of several components. Some of the most important components of an automatic parking management system are:</a:t>
            </a:r>
            <a:endParaRPr sz="2000">
              <a:latin typeface="Arial"/>
              <a:ea typeface="Arial"/>
              <a:cs typeface="Arial"/>
              <a:sym typeface="Arial"/>
            </a:endParaRPr>
          </a:p>
          <a:p>
            <a:pPr indent="0" lvl="0" marL="457200" rtl="0" algn="just">
              <a:lnSpc>
                <a:spcPct val="106666"/>
              </a:lnSpc>
              <a:spcBef>
                <a:spcPts val="0"/>
              </a:spcBef>
              <a:spcAft>
                <a:spcPts val="0"/>
              </a:spcAft>
              <a:buNone/>
            </a:pPr>
            <a:r>
              <a:t/>
            </a:r>
            <a:endParaRPr sz="2000">
              <a:latin typeface="Arial"/>
              <a:ea typeface="Arial"/>
              <a:cs typeface="Arial"/>
              <a:sym typeface="Arial"/>
            </a:endParaRPr>
          </a:p>
          <a:p>
            <a:pPr indent="0" lvl="0" marL="457200" rtl="0" algn="just">
              <a:lnSpc>
                <a:spcPct val="106666"/>
              </a:lnSpc>
              <a:spcBef>
                <a:spcPts val="0"/>
              </a:spcBef>
              <a:spcAft>
                <a:spcPts val="0"/>
              </a:spcAft>
              <a:buNone/>
            </a:pPr>
            <a:r>
              <a:t/>
            </a:r>
            <a:endParaRPr sz="2000">
              <a:latin typeface="Arial"/>
              <a:ea typeface="Arial"/>
              <a:cs typeface="Arial"/>
              <a:sym typeface="Arial"/>
            </a:endParaRPr>
          </a:p>
          <a:p>
            <a:pPr indent="0" lvl="0" marL="457200" rtl="0" algn="just">
              <a:lnSpc>
                <a:spcPct val="106666"/>
              </a:lnSpc>
              <a:spcBef>
                <a:spcPts val="0"/>
              </a:spcBef>
              <a:spcAft>
                <a:spcPts val="0"/>
              </a:spcAft>
              <a:buNone/>
            </a:pPr>
            <a:r>
              <a:rPr b="1" lang="en-US" sz="2000">
                <a:latin typeface="Arial"/>
                <a:ea typeface="Arial"/>
                <a:cs typeface="Arial"/>
                <a:sym typeface="Arial"/>
              </a:rPr>
              <a:t>1.  	Parking Space Detection System:</a:t>
            </a:r>
            <a:r>
              <a:rPr lang="en-US" sz="2000">
                <a:latin typeface="Arial"/>
                <a:ea typeface="Arial"/>
                <a:cs typeface="Arial"/>
                <a:sym typeface="Arial"/>
              </a:rPr>
              <a:t> This system uses sensors to detect the presence of a vehicle in a parking spot.</a:t>
            </a:r>
            <a:endParaRPr sz="2000">
              <a:latin typeface="Arial"/>
              <a:ea typeface="Arial"/>
              <a:cs typeface="Arial"/>
              <a:sym typeface="Arial"/>
            </a:endParaRPr>
          </a:p>
          <a:p>
            <a:pPr indent="0" lvl="0" marL="457200" rtl="0" algn="just">
              <a:lnSpc>
                <a:spcPct val="106666"/>
              </a:lnSpc>
              <a:spcBef>
                <a:spcPts val="0"/>
              </a:spcBef>
              <a:spcAft>
                <a:spcPts val="0"/>
              </a:spcAft>
              <a:buNone/>
            </a:pPr>
            <a:r>
              <a:t/>
            </a:r>
            <a:endParaRPr sz="2000">
              <a:latin typeface="Arial"/>
              <a:ea typeface="Arial"/>
              <a:cs typeface="Arial"/>
              <a:sym typeface="Arial"/>
            </a:endParaRPr>
          </a:p>
          <a:p>
            <a:pPr indent="0" lvl="0" marL="457200" rtl="0" algn="just">
              <a:lnSpc>
                <a:spcPct val="106666"/>
              </a:lnSpc>
              <a:spcBef>
                <a:spcPts val="0"/>
              </a:spcBef>
              <a:spcAft>
                <a:spcPts val="0"/>
              </a:spcAft>
              <a:buNone/>
            </a:pPr>
            <a:r>
              <a:rPr b="1" lang="en-US" sz="2000">
                <a:latin typeface="Arial"/>
                <a:ea typeface="Arial"/>
                <a:cs typeface="Arial"/>
                <a:sym typeface="Arial"/>
              </a:rPr>
              <a:t>2.  	Parking Guidance System:</a:t>
            </a:r>
            <a:r>
              <a:rPr lang="en-US" sz="2000">
                <a:latin typeface="Arial"/>
                <a:ea typeface="Arial"/>
                <a:cs typeface="Arial"/>
                <a:sym typeface="Arial"/>
              </a:rPr>
              <a:t> This system guides the driver to an available parking spot using LED lights or signage.</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ctr">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4b90d951d5_1_49"/>
          <p:cNvSpPr txBox="1"/>
          <p:nvPr>
            <p:ph idx="1" type="subTitle"/>
          </p:nvPr>
        </p:nvSpPr>
        <p:spPr>
          <a:xfrm>
            <a:off x="1524000" y="894000"/>
            <a:ext cx="9144000" cy="4739400"/>
          </a:xfrm>
          <a:prstGeom prst="rect">
            <a:avLst/>
          </a:prstGeom>
        </p:spPr>
        <p:txBody>
          <a:bodyPr anchorCtr="0" anchor="t" bIns="45700" lIns="91425" spcFirstLastPara="1" rIns="91425" wrap="square" tIns="45700">
            <a:normAutofit/>
          </a:bodyPr>
          <a:lstStyle/>
          <a:p>
            <a:pPr indent="0" lvl="0" marL="457200" rtl="0" algn="just">
              <a:lnSpc>
                <a:spcPct val="106666"/>
              </a:lnSpc>
              <a:spcBef>
                <a:spcPts val="0"/>
              </a:spcBef>
              <a:spcAft>
                <a:spcPts val="0"/>
              </a:spcAft>
              <a:buNone/>
            </a:pPr>
            <a:r>
              <a:rPr b="1" lang="en-US" sz="2000">
                <a:latin typeface="Arial"/>
                <a:ea typeface="Arial"/>
                <a:cs typeface="Arial"/>
                <a:sym typeface="Arial"/>
              </a:rPr>
              <a:t>3.  	Payment System: </a:t>
            </a:r>
            <a:r>
              <a:rPr lang="en-US" sz="2000">
                <a:latin typeface="Arial"/>
                <a:ea typeface="Arial"/>
                <a:cs typeface="Arial"/>
                <a:sym typeface="Arial"/>
              </a:rPr>
              <a:t>This system allows the driver to make payment for parking using a variety of payment methods, such as credit card, cash, or mobile payment.</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rPr b="1" lang="en-US" sz="2000">
                <a:latin typeface="Arial"/>
                <a:ea typeface="Arial"/>
                <a:cs typeface="Arial"/>
                <a:sym typeface="Arial"/>
              </a:rPr>
              <a:t>4.  	Parking Management System</a:t>
            </a:r>
            <a:r>
              <a:rPr lang="en-US" sz="2000">
                <a:latin typeface="Arial"/>
                <a:ea typeface="Arial"/>
                <a:cs typeface="Arial"/>
                <a:sym typeface="Arial"/>
              </a:rPr>
              <a:t>: This system manages the parking spaces and provides real-time information on the availability of parking spots.</a:t>
            </a:r>
            <a:endParaRPr sz="2000">
              <a:latin typeface="Arial"/>
              <a:ea typeface="Arial"/>
              <a:cs typeface="Arial"/>
              <a:sym typeface="Arial"/>
            </a:endParaRPr>
          </a:p>
          <a:p>
            <a:pPr indent="0" lvl="0" marL="457200" rtl="0" algn="just">
              <a:lnSpc>
                <a:spcPct val="106666"/>
              </a:lnSpc>
              <a:spcBef>
                <a:spcPts val="800"/>
              </a:spcBef>
              <a:spcAft>
                <a:spcPts val="0"/>
              </a:spcAft>
              <a:buClr>
                <a:schemeClr val="dk1"/>
              </a:buClr>
              <a:buSzPts val="1100"/>
              <a:buFont typeface="Arial"/>
              <a:buNone/>
            </a:pPr>
            <a:r>
              <a:t/>
            </a:r>
            <a:endParaRPr sz="2000">
              <a:latin typeface="Arial"/>
              <a:ea typeface="Arial"/>
              <a:cs typeface="Arial"/>
              <a:sym typeface="Arial"/>
            </a:endParaRPr>
          </a:p>
          <a:p>
            <a:pPr indent="0" lvl="0" marL="0" rtl="0" algn="ctr">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258fab7b87_0_31"/>
          <p:cNvSpPr txBox="1"/>
          <p:nvPr>
            <p:ph type="ctrTitle"/>
          </p:nvPr>
        </p:nvSpPr>
        <p:spPr>
          <a:xfrm>
            <a:off x="1524000" y="612325"/>
            <a:ext cx="9144000" cy="808200"/>
          </a:xfrm>
          <a:prstGeom prst="rect">
            <a:avLst/>
          </a:prstGeom>
        </p:spPr>
        <p:txBody>
          <a:bodyPr anchorCtr="0" anchor="b" bIns="45700" lIns="91425" spcFirstLastPara="1" rIns="91425" wrap="square" tIns="45700">
            <a:noAutofit/>
          </a:bodyPr>
          <a:lstStyle/>
          <a:p>
            <a:pPr indent="0" lvl="0" marL="457200" rtl="0" algn="just">
              <a:lnSpc>
                <a:spcPct val="115000"/>
              </a:lnSpc>
              <a:spcBef>
                <a:spcPts val="0"/>
              </a:spcBef>
              <a:spcAft>
                <a:spcPts val="0"/>
              </a:spcAft>
              <a:buNone/>
            </a:pPr>
            <a:r>
              <a:t/>
            </a:r>
            <a:endParaRPr sz="4000"/>
          </a:p>
          <a:p>
            <a:pPr indent="0" lvl="0" marL="0" rtl="0" algn="l">
              <a:spcBef>
                <a:spcPts val="0"/>
              </a:spcBef>
              <a:spcAft>
                <a:spcPts val="0"/>
              </a:spcAft>
              <a:buNone/>
            </a:pPr>
            <a:r>
              <a:rPr lang="en-US" sz="4000"/>
              <a:t>Background and Context :</a:t>
            </a:r>
            <a:endParaRPr sz="4000"/>
          </a:p>
        </p:txBody>
      </p:sp>
      <p:sp>
        <p:nvSpPr>
          <p:cNvPr id="197" name="Google Shape;197;g2258fab7b87_0_31"/>
          <p:cNvSpPr txBox="1"/>
          <p:nvPr>
            <p:ph idx="1" type="subTitle"/>
          </p:nvPr>
        </p:nvSpPr>
        <p:spPr>
          <a:xfrm>
            <a:off x="1524000" y="1751276"/>
            <a:ext cx="9144000" cy="3943200"/>
          </a:xfrm>
          <a:prstGeom prst="rect">
            <a:avLst/>
          </a:prstGeom>
        </p:spPr>
        <p:txBody>
          <a:bodyPr anchorCtr="0" anchor="t" bIns="45700" lIns="91425" spcFirstLastPara="1" rIns="91425" wrap="square" tIns="45700">
            <a:noAutofit/>
          </a:bodyPr>
          <a:lstStyle/>
          <a:p>
            <a:pPr indent="0" lvl="0" marL="457200" rtl="0" algn="just">
              <a:lnSpc>
                <a:spcPct val="86666"/>
              </a:lnSpc>
              <a:spcBef>
                <a:spcPts val="0"/>
              </a:spcBef>
              <a:spcAft>
                <a:spcPts val="0"/>
              </a:spcAft>
              <a:buClr>
                <a:schemeClr val="dk1"/>
              </a:buClr>
              <a:buSzPts val="1100"/>
              <a:buFont typeface="Arial"/>
              <a:buNone/>
            </a:pPr>
            <a:r>
              <a:rPr lang="en-US" sz="2000">
                <a:latin typeface="Arial"/>
                <a:ea typeface="Arial"/>
                <a:cs typeface="Arial"/>
                <a:sym typeface="Arial"/>
              </a:rPr>
              <a:t>The concept of automated parking systems dates back to the early 1900s when the first automated parking garage was built in Paris. The garage used a series of lifts and conveyors to move vehicles to a designated parking spot. However, the system was not fully automated and required human operators to operate the machinery.</a:t>
            </a:r>
            <a:endParaRPr sz="2000">
              <a:latin typeface="Arial"/>
              <a:ea typeface="Arial"/>
              <a:cs typeface="Arial"/>
              <a:sym typeface="Arial"/>
            </a:endParaRPr>
          </a:p>
          <a:p>
            <a:pPr indent="0" lvl="0" marL="457200" rtl="0" algn="just">
              <a:lnSpc>
                <a:spcPct val="8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just">
              <a:lnSpc>
                <a:spcPct val="86666"/>
              </a:lnSpc>
              <a:spcBef>
                <a:spcPts val="0"/>
              </a:spcBef>
              <a:spcAft>
                <a:spcPts val="0"/>
              </a:spcAft>
              <a:buClr>
                <a:schemeClr val="dk1"/>
              </a:buClr>
              <a:buSzPts val="1100"/>
              <a:buFont typeface="Arial"/>
              <a:buNone/>
            </a:pPr>
            <a:r>
              <a:rPr lang="en-US" sz="2000">
                <a:latin typeface="Arial"/>
                <a:ea typeface="Arial"/>
                <a:cs typeface="Arial"/>
                <a:sym typeface="Arial"/>
              </a:rPr>
              <a:t>In the 1920s, a fully automated parking system was developed in the United States. The system used a series of lifts, conveyors, and turntables to move vehicles to a designated parking spot. The system was designed to be used in urban areas where space was limited.</a:t>
            </a:r>
            <a:endParaRPr sz="2000">
              <a:latin typeface="Arial"/>
              <a:ea typeface="Arial"/>
              <a:cs typeface="Arial"/>
              <a:sym typeface="Arial"/>
            </a:endParaRPr>
          </a:p>
          <a:p>
            <a:pPr indent="0" lvl="0" marL="457200" rtl="0" algn="just">
              <a:lnSpc>
                <a:spcPct val="8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just">
              <a:lnSpc>
                <a:spcPct val="86666"/>
              </a:lnSpc>
              <a:spcBef>
                <a:spcPts val="0"/>
              </a:spcBef>
              <a:spcAft>
                <a:spcPts val="0"/>
              </a:spcAft>
              <a:buClr>
                <a:schemeClr val="dk1"/>
              </a:buClr>
              <a:buSzPts val="1100"/>
              <a:buFont typeface="Arial"/>
              <a:buNone/>
            </a:pPr>
            <a:r>
              <a:rPr lang="en-US" sz="2000">
                <a:latin typeface="Arial"/>
                <a:ea typeface="Arial"/>
                <a:cs typeface="Arial"/>
                <a:sym typeface="Arial"/>
              </a:rPr>
              <a:t>In the 1950s, a mechanical parking system was developed in Japan. The system used a series of lifts and turntables to move vehicles to a designated parking spot. The system was designed to be used in high-density urban areas where space was at a premium.</a:t>
            </a:r>
            <a:endParaRPr sz="2000">
              <a:latin typeface="Arial"/>
              <a:ea typeface="Arial"/>
              <a:cs typeface="Arial"/>
              <a:sym typeface="Arial"/>
            </a:endParaRPr>
          </a:p>
          <a:p>
            <a:pPr indent="0" lvl="0" marL="0" rtl="0" algn="ctr">
              <a:lnSpc>
                <a:spcPct val="70000"/>
              </a:lnSpc>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258fab7b87_0_36"/>
          <p:cNvSpPr txBox="1"/>
          <p:nvPr>
            <p:ph idx="1" type="subTitle"/>
          </p:nvPr>
        </p:nvSpPr>
        <p:spPr>
          <a:xfrm>
            <a:off x="1524000" y="85725"/>
            <a:ext cx="9144000" cy="5755800"/>
          </a:xfrm>
          <a:prstGeom prst="rect">
            <a:avLst/>
          </a:prstGeom>
        </p:spPr>
        <p:txBody>
          <a:bodyPr anchorCtr="0" anchor="t" bIns="45700" lIns="91425" spcFirstLastPara="1" rIns="91425" wrap="square" tIns="45700">
            <a:noAutofit/>
          </a:bodyPr>
          <a:lstStyle/>
          <a:p>
            <a:pPr indent="0" lvl="0" marL="457200" rtl="0" algn="just">
              <a:lnSpc>
                <a:spcPct val="106666"/>
              </a:lnSpc>
              <a:spcBef>
                <a:spcPts val="0"/>
              </a:spcBef>
              <a:spcAft>
                <a:spcPts val="0"/>
              </a:spcAft>
              <a:buClr>
                <a:schemeClr val="dk1"/>
              </a:buClr>
              <a:buSzPts val="1100"/>
              <a:buFont typeface="Arial"/>
              <a:buNone/>
            </a:pPr>
            <a:r>
              <a:rPr lang="en-US" sz="2000">
                <a:latin typeface="Arial"/>
                <a:ea typeface="Arial"/>
                <a:cs typeface="Arial"/>
                <a:sym typeface="Arial"/>
              </a:rPr>
              <a:t>In the 1970s, the first fully automated parking garage was built in Germany. The garage used a series of sensors and robotic arms to move vehicles to a designated parking spot. The system was designed to be used in areas where space was limited and parking was in high demand.</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rPr lang="en-US" sz="2000">
                <a:latin typeface="Arial"/>
                <a:ea typeface="Arial"/>
                <a:cs typeface="Arial"/>
                <a:sym typeface="Arial"/>
              </a:rPr>
              <a:t>In the 1990s, automated parking systems became more popular in Japan. The systems were used in commercial buildings, shopping centers, and residential buildings. The systems were designed to be user-friendly and easy to operate.</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rPr lang="en-US" sz="2000">
                <a:latin typeface="Arial"/>
                <a:ea typeface="Arial"/>
                <a:cs typeface="Arial"/>
                <a:sym typeface="Arial"/>
              </a:rPr>
              <a:t>In the 2000s, automated parking systems became more popular in other parts of the world, including Europe and North America. The systems were used in a variety of settings, including airports, train stations, and public parking garages.</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just">
              <a:lnSpc>
                <a:spcPct val="106666"/>
              </a:lnSpc>
              <a:spcBef>
                <a:spcPts val="0"/>
              </a:spcBef>
              <a:spcAft>
                <a:spcPts val="0"/>
              </a:spcAft>
              <a:buClr>
                <a:schemeClr val="dk1"/>
              </a:buClr>
              <a:buSzPts val="1100"/>
              <a:buFont typeface="Arial"/>
              <a:buNone/>
            </a:pPr>
            <a:r>
              <a:rPr lang="en-US" sz="2000">
                <a:latin typeface="Arial"/>
                <a:ea typeface="Arial"/>
                <a:cs typeface="Arial"/>
                <a:sym typeface="Arial"/>
              </a:rPr>
              <a:t>Today, automated parking systems continue to evolve and improve. New technologies, such as autonomous vehicles and artificial intelligence, are being integrated into automated parking systems to make them more efficient and user-friendly. As urbanization continues to rise, automated parking systems will play an increasingly important role in managing parking in urban areas.</a:t>
            </a:r>
            <a:endParaRPr sz="2000">
              <a:latin typeface="Arial"/>
              <a:ea typeface="Arial"/>
              <a:cs typeface="Arial"/>
              <a:sym typeface="Arial"/>
            </a:endParaRPr>
          </a:p>
          <a:p>
            <a:pPr indent="0" lvl="0" marL="0" rtl="0" algn="ctr">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24b90d951d5_1_35"/>
          <p:cNvPicPr preferRelativeResize="0"/>
          <p:nvPr/>
        </p:nvPicPr>
        <p:blipFill>
          <a:blip r:embed="rId3">
            <a:alphaModFix/>
          </a:blip>
          <a:stretch>
            <a:fillRect/>
          </a:stretch>
        </p:blipFill>
        <p:spPr>
          <a:xfrm>
            <a:off x="2106375" y="710300"/>
            <a:ext cx="7813226" cy="494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unkyShapesVTI">
  <a:themeElements>
    <a:clrScheme name="Custom 15">
      <a:dk1>
        <a:srgbClr val="000000"/>
      </a:dk1>
      <a:lt1>
        <a:srgbClr val="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2021-03-15T09:02:28Z</dcterms:created>
  <dc:creator>lavi</dc:creator>
</cp:coreProperties>
</file>