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6" d="100"/>
          <a:sy n="66" d="100"/>
        </p:scale>
        <p:origin x="55" y="16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1E74-0B02-47AA-B146-9E88F0D3D3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6BA18D-651F-41AC-8465-C1D4335C54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217BE2-ED68-425A-817E-5A1C04F6800A}"/>
              </a:ext>
            </a:extLst>
          </p:cNvPr>
          <p:cNvSpPr>
            <a:spLocks noGrp="1"/>
          </p:cNvSpPr>
          <p:nvPr>
            <p:ph type="dt" sz="half" idx="10"/>
          </p:nvPr>
        </p:nvSpPr>
        <p:spPr/>
        <p:txBody>
          <a:bodyPr/>
          <a:lstStyle/>
          <a:p>
            <a:fld id="{288CAC70-0C8C-4FB6-9466-355757B889AC}" type="datetimeFigureOut">
              <a:rPr lang="en-US" smtClean="0"/>
              <a:t>7/31/2021</a:t>
            </a:fld>
            <a:endParaRPr lang="en-US"/>
          </a:p>
        </p:txBody>
      </p:sp>
      <p:sp>
        <p:nvSpPr>
          <p:cNvPr id="5" name="Footer Placeholder 4">
            <a:extLst>
              <a:ext uri="{FF2B5EF4-FFF2-40B4-BE49-F238E27FC236}">
                <a16:creationId xmlns:a16="http://schemas.microsoft.com/office/drawing/2014/main" id="{0F41DC3B-916E-4CD8-AEC3-4213E97224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EAD66-CDD9-4C17-8798-AB7AFE4DD15C}"/>
              </a:ext>
            </a:extLst>
          </p:cNvPr>
          <p:cNvSpPr>
            <a:spLocks noGrp="1"/>
          </p:cNvSpPr>
          <p:nvPr>
            <p:ph type="sldNum" sz="quarter" idx="12"/>
          </p:nvPr>
        </p:nvSpPr>
        <p:spPr/>
        <p:txBody>
          <a:bodyPr/>
          <a:lstStyle/>
          <a:p>
            <a:fld id="{E6596546-33B4-48C5-A8FA-C5E22AC7E25A}" type="slidenum">
              <a:rPr lang="en-US" smtClean="0"/>
              <a:t>‹#›</a:t>
            </a:fld>
            <a:endParaRPr lang="en-US"/>
          </a:p>
        </p:txBody>
      </p:sp>
    </p:spTree>
    <p:extLst>
      <p:ext uri="{BB962C8B-B14F-4D97-AF65-F5344CB8AC3E}">
        <p14:creationId xmlns:p14="http://schemas.microsoft.com/office/powerpoint/2010/main" val="3148080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74F78-7D62-4807-900F-59285AF5AD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52F6C5-FCC4-4344-819B-5DCA5757D7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94C95-6805-4F52-A40B-094F7CE55ACF}"/>
              </a:ext>
            </a:extLst>
          </p:cNvPr>
          <p:cNvSpPr>
            <a:spLocks noGrp="1"/>
          </p:cNvSpPr>
          <p:nvPr>
            <p:ph type="dt" sz="half" idx="10"/>
          </p:nvPr>
        </p:nvSpPr>
        <p:spPr/>
        <p:txBody>
          <a:bodyPr/>
          <a:lstStyle/>
          <a:p>
            <a:fld id="{288CAC70-0C8C-4FB6-9466-355757B889AC}" type="datetimeFigureOut">
              <a:rPr lang="en-US" smtClean="0"/>
              <a:t>7/31/2021</a:t>
            </a:fld>
            <a:endParaRPr lang="en-US"/>
          </a:p>
        </p:txBody>
      </p:sp>
      <p:sp>
        <p:nvSpPr>
          <p:cNvPr id="5" name="Footer Placeholder 4">
            <a:extLst>
              <a:ext uri="{FF2B5EF4-FFF2-40B4-BE49-F238E27FC236}">
                <a16:creationId xmlns:a16="http://schemas.microsoft.com/office/drawing/2014/main" id="{A94EE815-EF51-40F2-A369-8B567484B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10F00-FF7F-4D58-9225-9E86E3008918}"/>
              </a:ext>
            </a:extLst>
          </p:cNvPr>
          <p:cNvSpPr>
            <a:spLocks noGrp="1"/>
          </p:cNvSpPr>
          <p:nvPr>
            <p:ph type="sldNum" sz="quarter" idx="12"/>
          </p:nvPr>
        </p:nvSpPr>
        <p:spPr/>
        <p:txBody>
          <a:bodyPr/>
          <a:lstStyle/>
          <a:p>
            <a:fld id="{E6596546-33B4-48C5-A8FA-C5E22AC7E25A}" type="slidenum">
              <a:rPr lang="en-US" smtClean="0"/>
              <a:t>‹#›</a:t>
            </a:fld>
            <a:endParaRPr lang="en-US"/>
          </a:p>
        </p:txBody>
      </p:sp>
    </p:spTree>
    <p:extLst>
      <p:ext uri="{BB962C8B-B14F-4D97-AF65-F5344CB8AC3E}">
        <p14:creationId xmlns:p14="http://schemas.microsoft.com/office/powerpoint/2010/main" val="306096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44D4D8-ED1F-4636-8BB4-C09BB8E537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FCA753-57B4-44D4-A9CF-39EB99D561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C0ABC-2D57-4D78-ADED-85FBE549F748}"/>
              </a:ext>
            </a:extLst>
          </p:cNvPr>
          <p:cNvSpPr>
            <a:spLocks noGrp="1"/>
          </p:cNvSpPr>
          <p:nvPr>
            <p:ph type="dt" sz="half" idx="10"/>
          </p:nvPr>
        </p:nvSpPr>
        <p:spPr/>
        <p:txBody>
          <a:bodyPr/>
          <a:lstStyle/>
          <a:p>
            <a:fld id="{288CAC70-0C8C-4FB6-9466-355757B889AC}" type="datetimeFigureOut">
              <a:rPr lang="en-US" smtClean="0"/>
              <a:t>7/31/2021</a:t>
            </a:fld>
            <a:endParaRPr lang="en-US"/>
          </a:p>
        </p:txBody>
      </p:sp>
      <p:sp>
        <p:nvSpPr>
          <p:cNvPr id="5" name="Footer Placeholder 4">
            <a:extLst>
              <a:ext uri="{FF2B5EF4-FFF2-40B4-BE49-F238E27FC236}">
                <a16:creationId xmlns:a16="http://schemas.microsoft.com/office/drawing/2014/main" id="{0D8A67DB-B290-4EEC-9FF3-D808726E8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C7B57-22E3-4972-94E1-A691008B7A03}"/>
              </a:ext>
            </a:extLst>
          </p:cNvPr>
          <p:cNvSpPr>
            <a:spLocks noGrp="1"/>
          </p:cNvSpPr>
          <p:nvPr>
            <p:ph type="sldNum" sz="quarter" idx="12"/>
          </p:nvPr>
        </p:nvSpPr>
        <p:spPr/>
        <p:txBody>
          <a:bodyPr/>
          <a:lstStyle/>
          <a:p>
            <a:fld id="{E6596546-33B4-48C5-A8FA-C5E22AC7E25A}" type="slidenum">
              <a:rPr lang="en-US" smtClean="0"/>
              <a:t>‹#›</a:t>
            </a:fld>
            <a:endParaRPr lang="en-US"/>
          </a:p>
        </p:txBody>
      </p:sp>
    </p:spTree>
    <p:extLst>
      <p:ext uri="{BB962C8B-B14F-4D97-AF65-F5344CB8AC3E}">
        <p14:creationId xmlns:p14="http://schemas.microsoft.com/office/powerpoint/2010/main" val="112933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E121-03FE-4271-9108-B1CA4815C5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052158-0544-49BE-A41B-D2907CEA87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B8809B-C2D8-4C2A-B496-94940B84DE7F}"/>
              </a:ext>
            </a:extLst>
          </p:cNvPr>
          <p:cNvSpPr>
            <a:spLocks noGrp="1"/>
          </p:cNvSpPr>
          <p:nvPr>
            <p:ph type="dt" sz="half" idx="10"/>
          </p:nvPr>
        </p:nvSpPr>
        <p:spPr/>
        <p:txBody>
          <a:bodyPr/>
          <a:lstStyle/>
          <a:p>
            <a:fld id="{288CAC70-0C8C-4FB6-9466-355757B889AC}" type="datetimeFigureOut">
              <a:rPr lang="en-US" smtClean="0"/>
              <a:t>7/31/2021</a:t>
            </a:fld>
            <a:endParaRPr lang="en-US"/>
          </a:p>
        </p:txBody>
      </p:sp>
      <p:sp>
        <p:nvSpPr>
          <p:cNvPr id="5" name="Footer Placeholder 4">
            <a:extLst>
              <a:ext uri="{FF2B5EF4-FFF2-40B4-BE49-F238E27FC236}">
                <a16:creationId xmlns:a16="http://schemas.microsoft.com/office/drawing/2014/main" id="{D3797775-9E33-4DBC-A71E-807496AAF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B7DAB-FF18-4326-801B-BCF3CCA65DF1}"/>
              </a:ext>
            </a:extLst>
          </p:cNvPr>
          <p:cNvSpPr>
            <a:spLocks noGrp="1"/>
          </p:cNvSpPr>
          <p:nvPr>
            <p:ph type="sldNum" sz="quarter" idx="12"/>
          </p:nvPr>
        </p:nvSpPr>
        <p:spPr/>
        <p:txBody>
          <a:bodyPr/>
          <a:lstStyle/>
          <a:p>
            <a:fld id="{E6596546-33B4-48C5-A8FA-C5E22AC7E25A}" type="slidenum">
              <a:rPr lang="en-US" smtClean="0"/>
              <a:t>‹#›</a:t>
            </a:fld>
            <a:endParaRPr lang="en-US"/>
          </a:p>
        </p:txBody>
      </p:sp>
    </p:spTree>
    <p:extLst>
      <p:ext uri="{BB962C8B-B14F-4D97-AF65-F5344CB8AC3E}">
        <p14:creationId xmlns:p14="http://schemas.microsoft.com/office/powerpoint/2010/main" val="257749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73439-2923-4AF1-B269-8CC4410204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AF98D7-867C-4E79-AB49-B5F0929D68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ACCDBE-60F8-41B8-B3A7-883F8BE2F179}"/>
              </a:ext>
            </a:extLst>
          </p:cNvPr>
          <p:cNvSpPr>
            <a:spLocks noGrp="1"/>
          </p:cNvSpPr>
          <p:nvPr>
            <p:ph type="dt" sz="half" idx="10"/>
          </p:nvPr>
        </p:nvSpPr>
        <p:spPr/>
        <p:txBody>
          <a:bodyPr/>
          <a:lstStyle/>
          <a:p>
            <a:fld id="{288CAC70-0C8C-4FB6-9466-355757B889AC}" type="datetimeFigureOut">
              <a:rPr lang="en-US" smtClean="0"/>
              <a:t>7/31/2021</a:t>
            </a:fld>
            <a:endParaRPr lang="en-US"/>
          </a:p>
        </p:txBody>
      </p:sp>
      <p:sp>
        <p:nvSpPr>
          <p:cNvPr id="5" name="Footer Placeholder 4">
            <a:extLst>
              <a:ext uri="{FF2B5EF4-FFF2-40B4-BE49-F238E27FC236}">
                <a16:creationId xmlns:a16="http://schemas.microsoft.com/office/drawing/2014/main" id="{5A4243FC-7DF0-4A7C-B636-8A65913E8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5080D9-E470-4927-B2E6-D89BFBC2475A}"/>
              </a:ext>
            </a:extLst>
          </p:cNvPr>
          <p:cNvSpPr>
            <a:spLocks noGrp="1"/>
          </p:cNvSpPr>
          <p:nvPr>
            <p:ph type="sldNum" sz="quarter" idx="12"/>
          </p:nvPr>
        </p:nvSpPr>
        <p:spPr/>
        <p:txBody>
          <a:bodyPr/>
          <a:lstStyle/>
          <a:p>
            <a:fld id="{E6596546-33B4-48C5-A8FA-C5E22AC7E25A}" type="slidenum">
              <a:rPr lang="en-US" smtClean="0"/>
              <a:t>‹#›</a:t>
            </a:fld>
            <a:endParaRPr lang="en-US"/>
          </a:p>
        </p:txBody>
      </p:sp>
    </p:spTree>
    <p:extLst>
      <p:ext uri="{BB962C8B-B14F-4D97-AF65-F5344CB8AC3E}">
        <p14:creationId xmlns:p14="http://schemas.microsoft.com/office/powerpoint/2010/main" val="4220070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FBBE8-7520-4821-91D0-76E066620D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32DF9C-867B-4079-90F3-02E570159F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CE7A3D-6FCE-4D33-B8B7-58C06087FF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FF28AB-DEBF-404C-BE66-9952901D1151}"/>
              </a:ext>
            </a:extLst>
          </p:cNvPr>
          <p:cNvSpPr>
            <a:spLocks noGrp="1"/>
          </p:cNvSpPr>
          <p:nvPr>
            <p:ph type="dt" sz="half" idx="10"/>
          </p:nvPr>
        </p:nvSpPr>
        <p:spPr/>
        <p:txBody>
          <a:bodyPr/>
          <a:lstStyle/>
          <a:p>
            <a:fld id="{288CAC70-0C8C-4FB6-9466-355757B889AC}" type="datetimeFigureOut">
              <a:rPr lang="en-US" smtClean="0"/>
              <a:t>7/31/2021</a:t>
            </a:fld>
            <a:endParaRPr lang="en-US"/>
          </a:p>
        </p:txBody>
      </p:sp>
      <p:sp>
        <p:nvSpPr>
          <p:cNvPr id="6" name="Footer Placeholder 5">
            <a:extLst>
              <a:ext uri="{FF2B5EF4-FFF2-40B4-BE49-F238E27FC236}">
                <a16:creationId xmlns:a16="http://schemas.microsoft.com/office/drawing/2014/main" id="{A93C3F5C-0396-47AF-BE01-81ED67B457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22A0E-3BC6-4D04-961C-E739CBBE3D09}"/>
              </a:ext>
            </a:extLst>
          </p:cNvPr>
          <p:cNvSpPr>
            <a:spLocks noGrp="1"/>
          </p:cNvSpPr>
          <p:nvPr>
            <p:ph type="sldNum" sz="quarter" idx="12"/>
          </p:nvPr>
        </p:nvSpPr>
        <p:spPr/>
        <p:txBody>
          <a:bodyPr/>
          <a:lstStyle/>
          <a:p>
            <a:fld id="{E6596546-33B4-48C5-A8FA-C5E22AC7E25A}" type="slidenum">
              <a:rPr lang="en-US" smtClean="0"/>
              <a:t>‹#›</a:t>
            </a:fld>
            <a:endParaRPr lang="en-US"/>
          </a:p>
        </p:txBody>
      </p:sp>
    </p:spTree>
    <p:extLst>
      <p:ext uri="{BB962C8B-B14F-4D97-AF65-F5344CB8AC3E}">
        <p14:creationId xmlns:p14="http://schemas.microsoft.com/office/powerpoint/2010/main" val="1552091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0E65-4AC3-415E-9B13-0B82D2A6C6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6D3125-13FE-42B1-B1EF-1369413F6F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044E9E-0665-482D-BE02-4E5E6ED76C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5D81F8-58B1-435D-A419-4045FCA696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9D1B7-1101-4890-A219-151481ABD5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250055-D900-4CD1-8C1A-1C30E2AA4EBF}"/>
              </a:ext>
            </a:extLst>
          </p:cNvPr>
          <p:cNvSpPr>
            <a:spLocks noGrp="1"/>
          </p:cNvSpPr>
          <p:nvPr>
            <p:ph type="dt" sz="half" idx="10"/>
          </p:nvPr>
        </p:nvSpPr>
        <p:spPr/>
        <p:txBody>
          <a:bodyPr/>
          <a:lstStyle/>
          <a:p>
            <a:fld id="{288CAC70-0C8C-4FB6-9466-355757B889AC}" type="datetimeFigureOut">
              <a:rPr lang="en-US" smtClean="0"/>
              <a:t>7/31/2021</a:t>
            </a:fld>
            <a:endParaRPr lang="en-US"/>
          </a:p>
        </p:txBody>
      </p:sp>
      <p:sp>
        <p:nvSpPr>
          <p:cNvPr id="8" name="Footer Placeholder 7">
            <a:extLst>
              <a:ext uri="{FF2B5EF4-FFF2-40B4-BE49-F238E27FC236}">
                <a16:creationId xmlns:a16="http://schemas.microsoft.com/office/drawing/2014/main" id="{9E77CD7C-AFCC-4655-AF9B-B2AE4BA4FB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714F2E-71BB-49DB-83EA-5D86983254C9}"/>
              </a:ext>
            </a:extLst>
          </p:cNvPr>
          <p:cNvSpPr>
            <a:spLocks noGrp="1"/>
          </p:cNvSpPr>
          <p:nvPr>
            <p:ph type="sldNum" sz="quarter" idx="12"/>
          </p:nvPr>
        </p:nvSpPr>
        <p:spPr/>
        <p:txBody>
          <a:bodyPr/>
          <a:lstStyle/>
          <a:p>
            <a:fld id="{E6596546-33B4-48C5-A8FA-C5E22AC7E25A}" type="slidenum">
              <a:rPr lang="en-US" smtClean="0"/>
              <a:t>‹#›</a:t>
            </a:fld>
            <a:endParaRPr lang="en-US"/>
          </a:p>
        </p:txBody>
      </p:sp>
    </p:spTree>
    <p:extLst>
      <p:ext uri="{BB962C8B-B14F-4D97-AF65-F5344CB8AC3E}">
        <p14:creationId xmlns:p14="http://schemas.microsoft.com/office/powerpoint/2010/main" val="278356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ADD4-80B0-44C5-98AF-32BFD4A629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02DE32-8691-4487-A79E-AD8478E5B9C0}"/>
              </a:ext>
            </a:extLst>
          </p:cNvPr>
          <p:cNvSpPr>
            <a:spLocks noGrp="1"/>
          </p:cNvSpPr>
          <p:nvPr>
            <p:ph type="dt" sz="half" idx="10"/>
          </p:nvPr>
        </p:nvSpPr>
        <p:spPr/>
        <p:txBody>
          <a:bodyPr/>
          <a:lstStyle/>
          <a:p>
            <a:fld id="{288CAC70-0C8C-4FB6-9466-355757B889AC}" type="datetimeFigureOut">
              <a:rPr lang="en-US" smtClean="0"/>
              <a:t>7/31/2021</a:t>
            </a:fld>
            <a:endParaRPr lang="en-US"/>
          </a:p>
        </p:txBody>
      </p:sp>
      <p:sp>
        <p:nvSpPr>
          <p:cNvPr id="4" name="Footer Placeholder 3">
            <a:extLst>
              <a:ext uri="{FF2B5EF4-FFF2-40B4-BE49-F238E27FC236}">
                <a16:creationId xmlns:a16="http://schemas.microsoft.com/office/drawing/2014/main" id="{2921253E-2DC9-40C9-B075-7299ED0341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F4C705-9E55-48CF-A729-7052013BE550}"/>
              </a:ext>
            </a:extLst>
          </p:cNvPr>
          <p:cNvSpPr>
            <a:spLocks noGrp="1"/>
          </p:cNvSpPr>
          <p:nvPr>
            <p:ph type="sldNum" sz="quarter" idx="12"/>
          </p:nvPr>
        </p:nvSpPr>
        <p:spPr/>
        <p:txBody>
          <a:bodyPr/>
          <a:lstStyle/>
          <a:p>
            <a:fld id="{E6596546-33B4-48C5-A8FA-C5E22AC7E25A}" type="slidenum">
              <a:rPr lang="en-US" smtClean="0"/>
              <a:t>‹#›</a:t>
            </a:fld>
            <a:endParaRPr lang="en-US"/>
          </a:p>
        </p:txBody>
      </p:sp>
    </p:spTree>
    <p:extLst>
      <p:ext uri="{BB962C8B-B14F-4D97-AF65-F5344CB8AC3E}">
        <p14:creationId xmlns:p14="http://schemas.microsoft.com/office/powerpoint/2010/main" val="1881881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1779C5-AF24-4851-972D-D656A8B54070}"/>
              </a:ext>
            </a:extLst>
          </p:cNvPr>
          <p:cNvSpPr>
            <a:spLocks noGrp="1"/>
          </p:cNvSpPr>
          <p:nvPr>
            <p:ph type="dt" sz="half" idx="10"/>
          </p:nvPr>
        </p:nvSpPr>
        <p:spPr/>
        <p:txBody>
          <a:bodyPr/>
          <a:lstStyle/>
          <a:p>
            <a:fld id="{288CAC70-0C8C-4FB6-9466-355757B889AC}" type="datetimeFigureOut">
              <a:rPr lang="en-US" smtClean="0"/>
              <a:t>7/31/2021</a:t>
            </a:fld>
            <a:endParaRPr lang="en-US"/>
          </a:p>
        </p:txBody>
      </p:sp>
      <p:sp>
        <p:nvSpPr>
          <p:cNvPr id="3" name="Footer Placeholder 2">
            <a:extLst>
              <a:ext uri="{FF2B5EF4-FFF2-40B4-BE49-F238E27FC236}">
                <a16:creationId xmlns:a16="http://schemas.microsoft.com/office/drawing/2014/main" id="{B8919B14-D0FB-4BA3-83CA-B8DC976D97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AA8145-7BBB-41AE-9ECD-6756A717B1F3}"/>
              </a:ext>
            </a:extLst>
          </p:cNvPr>
          <p:cNvSpPr>
            <a:spLocks noGrp="1"/>
          </p:cNvSpPr>
          <p:nvPr>
            <p:ph type="sldNum" sz="quarter" idx="12"/>
          </p:nvPr>
        </p:nvSpPr>
        <p:spPr/>
        <p:txBody>
          <a:bodyPr/>
          <a:lstStyle/>
          <a:p>
            <a:fld id="{E6596546-33B4-48C5-A8FA-C5E22AC7E25A}" type="slidenum">
              <a:rPr lang="en-US" smtClean="0"/>
              <a:t>‹#›</a:t>
            </a:fld>
            <a:endParaRPr lang="en-US"/>
          </a:p>
        </p:txBody>
      </p:sp>
    </p:spTree>
    <p:extLst>
      <p:ext uri="{BB962C8B-B14F-4D97-AF65-F5344CB8AC3E}">
        <p14:creationId xmlns:p14="http://schemas.microsoft.com/office/powerpoint/2010/main" val="1514742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472C-355A-4855-9C4D-63850C6EF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481ACB-2303-43BB-8F76-7B1BFE7CEB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ADBCBE-C3AE-471D-8EE8-C3218A2BF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80E2E0-CB23-4769-BF26-51807AACD463}"/>
              </a:ext>
            </a:extLst>
          </p:cNvPr>
          <p:cNvSpPr>
            <a:spLocks noGrp="1"/>
          </p:cNvSpPr>
          <p:nvPr>
            <p:ph type="dt" sz="half" idx="10"/>
          </p:nvPr>
        </p:nvSpPr>
        <p:spPr/>
        <p:txBody>
          <a:bodyPr/>
          <a:lstStyle/>
          <a:p>
            <a:fld id="{288CAC70-0C8C-4FB6-9466-355757B889AC}" type="datetimeFigureOut">
              <a:rPr lang="en-US" smtClean="0"/>
              <a:t>7/31/2021</a:t>
            </a:fld>
            <a:endParaRPr lang="en-US"/>
          </a:p>
        </p:txBody>
      </p:sp>
      <p:sp>
        <p:nvSpPr>
          <p:cNvPr id="6" name="Footer Placeholder 5">
            <a:extLst>
              <a:ext uri="{FF2B5EF4-FFF2-40B4-BE49-F238E27FC236}">
                <a16:creationId xmlns:a16="http://schemas.microsoft.com/office/drawing/2014/main" id="{F412A01D-FDA9-4C46-8516-B42E88231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CF15F8-2709-437C-87CB-C68250DB7418}"/>
              </a:ext>
            </a:extLst>
          </p:cNvPr>
          <p:cNvSpPr>
            <a:spLocks noGrp="1"/>
          </p:cNvSpPr>
          <p:nvPr>
            <p:ph type="sldNum" sz="quarter" idx="12"/>
          </p:nvPr>
        </p:nvSpPr>
        <p:spPr/>
        <p:txBody>
          <a:bodyPr/>
          <a:lstStyle/>
          <a:p>
            <a:fld id="{E6596546-33B4-48C5-A8FA-C5E22AC7E25A}" type="slidenum">
              <a:rPr lang="en-US" smtClean="0"/>
              <a:t>‹#›</a:t>
            </a:fld>
            <a:endParaRPr lang="en-US"/>
          </a:p>
        </p:txBody>
      </p:sp>
    </p:spTree>
    <p:extLst>
      <p:ext uri="{BB962C8B-B14F-4D97-AF65-F5344CB8AC3E}">
        <p14:creationId xmlns:p14="http://schemas.microsoft.com/office/powerpoint/2010/main" val="317077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1351-6436-4799-9608-D722EB4E14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A52EDA-1020-4FF6-ABB0-4A73427B0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AA0F3F-A005-4628-8FA7-15BD8CFB2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F0640C-C9E6-4949-A895-CBCA177462FB}"/>
              </a:ext>
            </a:extLst>
          </p:cNvPr>
          <p:cNvSpPr>
            <a:spLocks noGrp="1"/>
          </p:cNvSpPr>
          <p:nvPr>
            <p:ph type="dt" sz="half" idx="10"/>
          </p:nvPr>
        </p:nvSpPr>
        <p:spPr/>
        <p:txBody>
          <a:bodyPr/>
          <a:lstStyle/>
          <a:p>
            <a:fld id="{288CAC70-0C8C-4FB6-9466-355757B889AC}" type="datetimeFigureOut">
              <a:rPr lang="en-US" smtClean="0"/>
              <a:t>7/31/2021</a:t>
            </a:fld>
            <a:endParaRPr lang="en-US"/>
          </a:p>
        </p:txBody>
      </p:sp>
      <p:sp>
        <p:nvSpPr>
          <p:cNvPr id="6" name="Footer Placeholder 5">
            <a:extLst>
              <a:ext uri="{FF2B5EF4-FFF2-40B4-BE49-F238E27FC236}">
                <a16:creationId xmlns:a16="http://schemas.microsoft.com/office/drawing/2014/main" id="{862393D8-55BD-47EF-84FE-13B3F08E66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2824A6-8414-4B05-AA5B-239B0A7F8FFC}"/>
              </a:ext>
            </a:extLst>
          </p:cNvPr>
          <p:cNvSpPr>
            <a:spLocks noGrp="1"/>
          </p:cNvSpPr>
          <p:nvPr>
            <p:ph type="sldNum" sz="quarter" idx="12"/>
          </p:nvPr>
        </p:nvSpPr>
        <p:spPr/>
        <p:txBody>
          <a:bodyPr/>
          <a:lstStyle/>
          <a:p>
            <a:fld id="{E6596546-33B4-48C5-A8FA-C5E22AC7E25A}" type="slidenum">
              <a:rPr lang="en-US" smtClean="0"/>
              <a:t>‹#›</a:t>
            </a:fld>
            <a:endParaRPr lang="en-US"/>
          </a:p>
        </p:txBody>
      </p:sp>
    </p:spTree>
    <p:extLst>
      <p:ext uri="{BB962C8B-B14F-4D97-AF65-F5344CB8AC3E}">
        <p14:creationId xmlns:p14="http://schemas.microsoft.com/office/powerpoint/2010/main" val="2580447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79DB95-FC2C-4240-B001-EFDB39AAA2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04D009-0A05-4173-B3B6-0A6C2E0766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AFF2F-CBC0-4BE4-A7D2-2F6364A94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8CAC70-0C8C-4FB6-9466-355757B889AC}" type="datetimeFigureOut">
              <a:rPr lang="en-US" smtClean="0"/>
              <a:t>7/31/2021</a:t>
            </a:fld>
            <a:endParaRPr lang="en-US"/>
          </a:p>
        </p:txBody>
      </p:sp>
      <p:sp>
        <p:nvSpPr>
          <p:cNvPr id="5" name="Footer Placeholder 4">
            <a:extLst>
              <a:ext uri="{FF2B5EF4-FFF2-40B4-BE49-F238E27FC236}">
                <a16:creationId xmlns:a16="http://schemas.microsoft.com/office/drawing/2014/main" id="{22647CC0-EFE4-4245-A2EA-51948BDB9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A30F1F-DA33-406B-B5A1-128A47C151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96546-33B4-48C5-A8FA-C5E22AC7E25A}" type="slidenum">
              <a:rPr lang="en-US" smtClean="0"/>
              <a:t>‹#›</a:t>
            </a:fld>
            <a:endParaRPr lang="en-US"/>
          </a:p>
        </p:txBody>
      </p:sp>
    </p:spTree>
    <p:extLst>
      <p:ext uri="{BB962C8B-B14F-4D97-AF65-F5344CB8AC3E}">
        <p14:creationId xmlns:p14="http://schemas.microsoft.com/office/powerpoint/2010/main" val="2290521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0AE20D-79FC-4EB4-9C83-D2FA8642F503}"/>
              </a:ext>
            </a:extLst>
          </p:cNvPr>
          <p:cNvSpPr txBox="1"/>
          <p:nvPr/>
        </p:nvSpPr>
        <p:spPr>
          <a:xfrm>
            <a:off x="2119745" y="955964"/>
            <a:ext cx="6683433" cy="5262979"/>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Applied Data Science Capstone Project:</a:t>
            </a:r>
          </a:p>
          <a:p>
            <a:pPr algn="ctr"/>
            <a:endParaRPr lang="en-US" sz="4800" dirty="0">
              <a:latin typeface="Times New Roman" panose="02020603050405020304" pitchFamily="18" charset="0"/>
              <a:cs typeface="Times New Roman" panose="02020603050405020304" pitchFamily="18" charset="0"/>
            </a:endParaRPr>
          </a:p>
          <a:p>
            <a:pPr algn="ctr"/>
            <a:endParaRPr lang="en-US" sz="4800" dirty="0">
              <a:latin typeface="Times New Roman" panose="02020603050405020304" pitchFamily="18" charset="0"/>
              <a:cs typeface="Times New Roman" panose="02020603050405020304" pitchFamily="18" charset="0"/>
            </a:endParaRPr>
          </a:p>
          <a:p>
            <a:pPr algn="ct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Project: Italian restaurant competition reduction</a:t>
            </a:r>
          </a:p>
          <a:p>
            <a:pPr algn="ct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932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14F7-0CE9-4C34-A4A0-79D6DC6D2995}"/>
              </a:ext>
            </a:extLst>
          </p:cNvPr>
          <p:cNvSpPr>
            <a:spLocks noGrp="1"/>
          </p:cNvSpPr>
          <p:nvPr>
            <p:ph type="title"/>
          </p:nvPr>
        </p:nvSpPr>
        <p:spPr/>
        <p:txBody>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Introduction/Business Problem</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B72D375-E434-45FA-B2A8-9220C5A367E3}"/>
              </a:ext>
            </a:extLst>
          </p:cNvPr>
          <p:cNvSpPr>
            <a:spLocks noGrp="1"/>
          </p:cNvSpPr>
          <p:nvPr>
            <p:ph idx="1"/>
          </p:nvPr>
        </p:nvSpPr>
        <p:spPr/>
        <p:txBody>
          <a:bodyPr>
            <a:normAutofit fontScale="92500" lnSpcReduction="10000"/>
          </a:bodyPr>
          <a:lstStyle/>
          <a:p>
            <a:pPr marL="0" marR="0">
              <a:lnSpc>
                <a:spcPct val="107000"/>
              </a:lnSpc>
              <a:spcBef>
                <a:spcPts val="0"/>
              </a:spcBef>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Problem: An Italian restaurant wants to create a new restaurant to expand its operations in Manhattan, but some neighborhoods are already dense with Italian restaurants. </a:t>
            </a:r>
          </a:p>
          <a:p>
            <a:pPr marL="0" marR="0">
              <a:lnSpc>
                <a:spcPct val="107000"/>
              </a:lnSpc>
              <a:spcBef>
                <a:spcPts val="0"/>
              </a:spcBef>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Background: In order to minimize competition, the new restaurant will need to be set up in a location where Italian restaurants are not a common venue.  </a:t>
            </a:r>
          </a:p>
          <a:p>
            <a:pPr marL="0" marR="0">
              <a:lnSpc>
                <a:spcPct val="107000"/>
              </a:lnSpc>
              <a:spcBef>
                <a:spcPts val="0"/>
              </a:spcBef>
              <a:spcAft>
                <a:spcPts val="800"/>
              </a:spcAft>
            </a:pPr>
            <a:r>
              <a:rPr lang="en-US" sz="3600" dirty="0">
                <a:latin typeface="Times New Roman" panose="02020603050405020304" pitchFamily="18" charset="0"/>
                <a:ea typeface="Calibri" panose="020F0502020204030204" pitchFamily="34" charset="0"/>
                <a:cs typeface="Times New Roman" panose="02020603050405020304" pitchFamily="18" charset="0"/>
              </a:rPr>
              <a:t>Interested parties of type of problem: Restaurant chains that want to expand</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258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7F34-111D-412D-B8A4-729DA299D84A}"/>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98E57D6D-F87C-489B-8FB4-794B6C50495C}"/>
              </a:ext>
            </a:extLst>
          </p:cNvPr>
          <p:cNvSpPr>
            <a:spLocks noGrp="1"/>
          </p:cNvSpPr>
          <p:nvPr>
            <p:ph idx="1"/>
          </p:nvPr>
        </p:nvSpPr>
        <p:spPr/>
        <p:txBody>
          <a:bodyPr>
            <a:normAutofit fontScale="92500"/>
          </a:bodyPr>
          <a:lstStyle/>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Data description: Using the Manhattan, New York City Foursquare neighborhood data we will look most common venues for neighborhoods to see which do and do not have Italian restaurants as common venues.  </a:t>
            </a:r>
          </a:p>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How will it be used to solve problem: In order to minimize competition the restaurant will be opened in a neighborhood where an Italian restaurant is not a common venue. The neighborhoods will be sorted by most common venues and by filtering out the results of those that have Italian restaurants as common venues we will be left the neighborhoods that are good candidates for opening the restaurant without competition. </a:t>
            </a:r>
          </a:p>
          <a:p>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0829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EC78-96D6-4600-BEF1-887BC49E615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1BADA8D-E0A7-4D5E-9041-2E9A44C7620C}"/>
              </a:ext>
            </a:extLst>
          </p:cNvPr>
          <p:cNvSpPr>
            <a:spLocks noGrp="1"/>
          </p:cNvSpPr>
          <p:nvPr>
            <p:ph idx="1"/>
          </p:nvPr>
        </p:nvSpPr>
        <p:spPr/>
        <p:txBody>
          <a:bodyPr/>
          <a:lstStyle/>
          <a:p>
            <a:r>
              <a:rPr lang="en-US" dirty="0"/>
              <a:t>Neighborhood data was grouped by neighborhood and the mean of the frequency of the occurrence of each venue category was calculated</a:t>
            </a:r>
          </a:p>
          <a:p>
            <a:r>
              <a:rPr lang="en-US" dirty="0"/>
              <a:t>Using the frequency that an Italian restaurant occurs within a neighborhood we can now sort by the Italian restaurant frequency and see which neighborhoods have a low frequency of Italian restaurants</a:t>
            </a:r>
          </a:p>
          <a:p>
            <a:r>
              <a:rPr lang="en-US" dirty="0"/>
              <a:t>The neighborhoods with a low frequency are the ones where there will be the least competition to open a new Italian restaurant in the area and thus are the candidates we want to look at</a:t>
            </a:r>
          </a:p>
        </p:txBody>
      </p:sp>
    </p:spTree>
    <p:extLst>
      <p:ext uri="{BB962C8B-B14F-4D97-AF65-F5344CB8AC3E}">
        <p14:creationId xmlns:p14="http://schemas.microsoft.com/office/powerpoint/2010/main" val="3266993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6760F-A54C-451E-A122-F1EEA9066B6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AB602E1-D8AB-4FA4-92BC-9B909C0858AB}"/>
              </a:ext>
            </a:extLst>
          </p:cNvPr>
          <p:cNvSpPr>
            <a:spLocks noGrp="1"/>
          </p:cNvSpPr>
          <p:nvPr>
            <p:ph idx="1"/>
          </p:nvPr>
        </p:nvSpPr>
        <p:spPr/>
        <p:txBody>
          <a:bodyPr/>
          <a:lstStyle/>
          <a:p>
            <a:r>
              <a:rPr lang="en-US" dirty="0"/>
              <a:t>Of the several neighborhoods, 7 share a mean frequency of 0 for the number of Italian restaurant venues: </a:t>
            </a:r>
          </a:p>
        </p:txBody>
      </p:sp>
      <p:graphicFrame>
        <p:nvGraphicFramePr>
          <p:cNvPr id="4" name="Table 3">
            <a:extLst>
              <a:ext uri="{FF2B5EF4-FFF2-40B4-BE49-F238E27FC236}">
                <a16:creationId xmlns:a16="http://schemas.microsoft.com/office/drawing/2014/main" id="{4A48484E-ECAD-4E3E-BA1D-E455B73AEF3D}"/>
              </a:ext>
            </a:extLst>
          </p:cNvPr>
          <p:cNvGraphicFramePr>
            <a:graphicFrameLocks noGrp="1"/>
          </p:cNvGraphicFramePr>
          <p:nvPr>
            <p:extLst>
              <p:ext uri="{D42A27DB-BD31-4B8C-83A1-F6EECF244321}">
                <p14:modId xmlns:p14="http://schemas.microsoft.com/office/powerpoint/2010/main" val="2750698892"/>
              </p:ext>
            </p:extLst>
          </p:nvPr>
        </p:nvGraphicFramePr>
        <p:xfrm>
          <a:off x="838200" y="2729846"/>
          <a:ext cx="10515600" cy="2542896"/>
        </p:xfrm>
        <a:graphic>
          <a:graphicData uri="http://schemas.openxmlformats.org/drawingml/2006/table">
            <a:tbl>
              <a:tblPr/>
              <a:tblGrid>
                <a:gridCol w="3505200">
                  <a:extLst>
                    <a:ext uri="{9D8B030D-6E8A-4147-A177-3AD203B41FA5}">
                      <a16:colId xmlns:a16="http://schemas.microsoft.com/office/drawing/2014/main" val="2490638943"/>
                    </a:ext>
                  </a:extLst>
                </a:gridCol>
                <a:gridCol w="3505200">
                  <a:extLst>
                    <a:ext uri="{9D8B030D-6E8A-4147-A177-3AD203B41FA5}">
                      <a16:colId xmlns:a16="http://schemas.microsoft.com/office/drawing/2014/main" val="4021698290"/>
                    </a:ext>
                  </a:extLst>
                </a:gridCol>
                <a:gridCol w="3505200">
                  <a:extLst>
                    <a:ext uri="{9D8B030D-6E8A-4147-A177-3AD203B41FA5}">
                      <a16:colId xmlns:a16="http://schemas.microsoft.com/office/drawing/2014/main" val="3488737939"/>
                    </a:ext>
                  </a:extLst>
                </a:gridCol>
              </a:tblGrid>
              <a:tr h="0">
                <a:tc>
                  <a:txBody>
                    <a:bodyPr/>
                    <a:lstStyle/>
                    <a:p>
                      <a:pPr algn="r" fontAlgn="ctr"/>
                      <a:endParaRPr lang="en-US" b="1">
                        <a:effectLst/>
                      </a:endParaRPr>
                    </a:p>
                  </a:txBody>
                  <a:tcPr marL="21771" marR="21771" marT="21771" marB="21771" anchor="ctr">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b="1">
                          <a:effectLst/>
                        </a:rPr>
                        <a:t>Neighborhood</a:t>
                      </a:r>
                    </a:p>
                  </a:txBody>
                  <a:tcPr marL="21771" marR="21771" marT="21771" marB="21771" anchor="ctr">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b="1" dirty="0">
                          <a:effectLst/>
                        </a:rPr>
                        <a:t>Italian Restaurant</a:t>
                      </a:r>
                    </a:p>
                  </a:txBody>
                  <a:tcPr marL="21771" marR="21771" marT="21771" marB="21771" anchor="ctr">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64840956"/>
                  </a:ext>
                </a:extLst>
              </a:tr>
              <a:tr h="0">
                <a:tc>
                  <a:txBody>
                    <a:bodyPr/>
                    <a:lstStyle/>
                    <a:p>
                      <a:pPr algn="l" fontAlgn="ctr"/>
                      <a:r>
                        <a:rPr lang="en-US" b="1">
                          <a:effectLst/>
                        </a:rPr>
                        <a:t>19</a:t>
                      </a:r>
                    </a:p>
                  </a:txBody>
                  <a:tcPr marL="21771" marR="21771" marT="21771" marB="21771" anchor="ctr">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Lower East Side</a:t>
                      </a:r>
                    </a:p>
                  </a:txBody>
                  <a:tcPr marL="21771" marR="21771" marT="21771" marB="21771" anchor="ctr">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a:t>
                      </a:r>
                    </a:p>
                  </a:txBody>
                  <a:tcPr marL="21771" marR="21771" marT="21771" marB="21771" anchor="ctr">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34863140"/>
                  </a:ext>
                </a:extLst>
              </a:tr>
              <a:tr h="0">
                <a:tc>
                  <a:txBody>
                    <a:bodyPr/>
                    <a:lstStyle/>
                    <a:p>
                      <a:pPr algn="l" fontAlgn="ctr"/>
                      <a:r>
                        <a:rPr lang="en-US" b="1">
                          <a:effectLst/>
                        </a:rPr>
                        <a:t>30</a:t>
                      </a:r>
                    </a:p>
                  </a:txBody>
                  <a:tcPr marL="21771" marR="21771" marT="21771" marB="21771" anchor="ctr">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Stuyvesant Town</a:t>
                      </a:r>
                    </a:p>
                  </a:txBody>
                  <a:tcPr marL="21771" marR="21771" marT="21771" marB="21771" anchor="ctr">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a:t>
                      </a:r>
                    </a:p>
                  </a:txBody>
                  <a:tcPr marL="21771" marR="21771" marT="21771" marB="21771" anchor="ctr">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58896060"/>
                  </a:ext>
                </a:extLst>
              </a:tr>
              <a:tr h="0">
                <a:tc>
                  <a:txBody>
                    <a:bodyPr/>
                    <a:lstStyle/>
                    <a:p>
                      <a:pPr algn="l" fontAlgn="ctr"/>
                      <a:r>
                        <a:rPr lang="en-US" b="1">
                          <a:effectLst/>
                        </a:rPr>
                        <a:t>2</a:t>
                      </a:r>
                    </a:p>
                  </a:txBody>
                  <a:tcPr marL="21771" marR="21771" marT="21771" marB="21771" anchor="ctr">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Central Harlem</a:t>
                      </a:r>
                    </a:p>
                  </a:txBody>
                  <a:tcPr marL="21771" marR="21771" marT="21771" marB="21771" anchor="ctr">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a:t>
                      </a:r>
                    </a:p>
                  </a:txBody>
                  <a:tcPr marL="21771" marR="21771" marT="21771" marB="21771" anchor="ctr">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47639039"/>
                  </a:ext>
                </a:extLst>
              </a:tr>
              <a:tr h="0">
                <a:tc>
                  <a:txBody>
                    <a:bodyPr/>
                    <a:lstStyle/>
                    <a:p>
                      <a:pPr algn="l" fontAlgn="ctr"/>
                      <a:r>
                        <a:rPr lang="en-US" b="1">
                          <a:effectLst/>
                        </a:rPr>
                        <a:t>28</a:t>
                      </a:r>
                    </a:p>
                  </a:txBody>
                  <a:tcPr marL="21771" marR="21771" marT="21771" marB="21771" anchor="ctr">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Roosevelt Island</a:t>
                      </a:r>
                    </a:p>
                  </a:txBody>
                  <a:tcPr marL="21771" marR="21771" marT="21771" marB="21771" anchor="ctr">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a:t>
                      </a:r>
                    </a:p>
                  </a:txBody>
                  <a:tcPr marL="21771" marR="21771" marT="21771" marB="21771" anchor="ctr">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59307966"/>
                  </a:ext>
                </a:extLst>
              </a:tr>
              <a:tr h="0">
                <a:tc>
                  <a:txBody>
                    <a:bodyPr/>
                    <a:lstStyle/>
                    <a:p>
                      <a:pPr algn="l" fontAlgn="ctr"/>
                      <a:r>
                        <a:rPr lang="en-US" b="1">
                          <a:effectLst/>
                        </a:rPr>
                        <a:t>25</a:t>
                      </a:r>
                    </a:p>
                  </a:txBody>
                  <a:tcPr marL="21771" marR="21771" marT="21771" marB="21771" anchor="ctr">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Morningside Heights</a:t>
                      </a:r>
                    </a:p>
                  </a:txBody>
                  <a:tcPr marL="21771" marR="21771" marT="21771" marB="21771" anchor="ctr">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a:t>
                      </a:r>
                    </a:p>
                  </a:txBody>
                  <a:tcPr marL="21771" marR="21771" marT="21771" marB="21771" anchor="ctr">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9651622"/>
                  </a:ext>
                </a:extLst>
              </a:tr>
              <a:tr h="0">
                <a:tc>
                  <a:txBody>
                    <a:bodyPr/>
                    <a:lstStyle/>
                    <a:p>
                      <a:pPr algn="l" fontAlgn="ctr"/>
                      <a:r>
                        <a:rPr lang="en-US" b="1">
                          <a:effectLst/>
                        </a:rPr>
                        <a:t>7</a:t>
                      </a:r>
                    </a:p>
                  </a:txBody>
                  <a:tcPr marL="21771" marR="21771" marT="21771" marB="21771" anchor="ctr">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East Harlem</a:t>
                      </a:r>
                    </a:p>
                  </a:txBody>
                  <a:tcPr marL="21771" marR="21771" marT="21771" marB="21771" anchor="ctr">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0.0</a:t>
                      </a:r>
                    </a:p>
                  </a:txBody>
                  <a:tcPr marL="21771" marR="21771" marT="21771" marB="21771" anchor="ctr">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20542922"/>
                  </a:ext>
                </a:extLst>
              </a:tr>
              <a:tr h="0">
                <a:tc>
                  <a:txBody>
                    <a:bodyPr/>
                    <a:lstStyle/>
                    <a:p>
                      <a:pPr algn="l" fontAlgn="ctr"/>
                      <a:r>
                        <a:rPr lang="en-US" b="1">
                          <a:effectLst/>
                        </a:rPr>
                        <a:t>22</a:t>
                      </a:r>
                    </a:p>
                  </a:txBody>
                  <a:tcPr marL="21771" marR="21771" marT="21771" marB="21771" anchor="ctr">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Marble Hill</a:t>
                      </a:r>
                    </a:p>
                  </a:txBody>
                  <a:tcPr marL="21771" marR="21771" marT="21771" marB="21771" anchor="ctr">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0.0</a:t>
                      </a:r>
                    </a:p>
                  </a:txBody>
                  <a:tcPr marL="21771" marR="21771" marT="21771" marB="21771" anchor="ctr">
                    <a:lnL w="5443" cap="flat" cmpd="sng" algn="ctr">
                      <a:solidFill>
                        <a:srgbClr val="000000"/>
                      </a:solidFill>
                      <a:prstDash val="solid"/>
                      <a:round/>
                      <a:headEnd type="none" w="med" len="med"/>
                      <a:tailEnd type="none" w="med" len="med"/>
                    </a:lnL>
                    <a:lnR w="5443" cap="flat" cmpd="sng" algn="ctr">
                      <a:solidFill>
                        <a:srgbClr val="000000"/>
                      </a:solidFill>
                      <a:prstDash val="solid"/>
                      <a:round/>
                      <a:headEnd type="none" w="med" len="med"/>
                      <a:tailEnd type="none" w="med" len="med"/>
                    </a:lnR>
                    <a:lnT w="5443" cap="flat" cmpd="sng" algn="ctr">
                      <a:solidFill>
                        <a:srgbClr val="000000"/>
                      </a:solidFill>
                      <a:prstDash val="solid"/>
                      <a:round/>
                      <a:headEnd type="none" w="med" len="med"/>
                      <a:tailEnd type="none" w="med" len="med"/>
                    </a:lnT>
                    <a:lnB w="5443"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18006248"/>
                  </a:ext>
                </a:extLst>
              </a:tr>
            </a:tbl>
          </a:graphicData>
        </a:graphic>
      </p:graphicFrame>
    </p:spTree>
    <p:extLst>
      <p:ext uri="{BB962C8B-B14F-4D97-AF65-F5344CB8AC3E}">
        <p14:creationId xmlns:p14="http://schemas.microsoft.com/office/powerpoint/2010/main" val="3282215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6999-12AD-457B-A657-116D182C106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4DA071B6-030B-4D63-83DF-58BB71090D73}"/>
              </a:ext>
            </a:extLst>
          </p:cNvPr>
          <p:cNvSpPr>
            <a:spLocks noGrp="1"/>
          </p:cNvSpPr>
          <p:nvPr>
            <p:ph idx="1"/>
          </p:nvPr>
        </p:nvSpPr>
        <p:spPr/>
        <p:txBody>
          <a:bodyPr/>
          <a:lstStyle/>
          <a:p>
            <a:r>
              <a:rPr lang="en-US" dirty="0"/>
              <a:t>The restaurant chain has now narrowed down the potential locations to choose for the new restaurant to the top 7 candidates. </a:t>
            </a:r>
          </a:p>
          <a:p>
            <a:r>
              <a:rPr lang="en-US" dirty="0"/>
              <a:t>Further exploration of which of the 7 is the best choice is beyond the scope of this project as would involve land and lease pricing, foot traffic and other logistical determinations</a:t>
            </a:r>
          </a:p>
        </p:txBody>
      </p:sp>
    </p:spTree>
    <p:extLst>
      <p:ext uri="{BB962C8B-B14F-4D97-AF65-F5344CB8AC3E}">
        <p14:creationId xmlns:p14="http://schemas.microsoft.com/office/powerpoint/2010/main" val="3008363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AEF6-91A6-4350-9E99-296235BDC8B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A9A989C-CFD1-4B34-B940-9B269CE1BDFE}"/>
              </a:ext>
            </a:extLst>
          </p:cNvPr>
          <p:cNvSpPr>
            <a:spLocks noGrp="1"/>
          </p:cNvSpPr>
          <p:nvPr>
            <p:ph idx="1"/>
          </p:nvPr>
        </p:nvSpPr>
        <p:spPr/>
        <p:txBody>
          <a:bodyPr>
            <a:normAutofit lnSpcReduction="10000"/>
          </a:bodyPr>
          <a:lstStyle/>
          <a:p>
            <a:r>
              <a:rPr lang="en-US" sz="4400" dirty="0">
                <a:latin typeface="Times New Roman" panose="02020603050405020304" pitchFamily="18" charset="0"/>
                <a:cs typeface="Times New Roman" panose="02020603050405020304" pitchFamily="18" charset="0"/>
              </a:rPr>
              <a:t>In conclusion, in order to minimize competition the new restaurant store location should be in one of the following neighborhoods:  </a:t>
            </a:r>
          </a:p>
          <a:p>
            <a:r>
              <a:rPr lang="en-US" sz="4400" dirty="0">
                <a:latin typeface="Times New Roman" panose="02020603050405020304" pitchFamily="18" charset="0"/>
                <a:cs typeface="Times New Roman" panose="02020603050405020304" pitchFamily="18" charset="0"/>
              </a:rPr>
              <a:t>Lower East Side, </a:t>
            </a:r>
            <a:r>
              <a:rPr lang="en-US" sz="4400" b="0" i="0" dirty="0">
                <a:solidFill>
                  <a:srgbClr val="000000"/>
                </a:solidFill>
                <a:effectLst/>
                <a:latin typeface="Times New Roman" panose="02020603050405020304" pitchFamily="18" charset="0"/>
                <a:cs typeface="Times New Roman" panose="02020603050405020304" pitchFamily="18" charset="0"/>
              </a:rPr>
              <a:t>Stuyvesant Town, Central Harlem, Roosevelt Island, Morningside Heights, East Harlem, or Marble Hill</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026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438</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Introduction/Business Problem </vt:lpstr>
      <vt:lpstr>Data description</vt:lpstr>
      <vt:lpstr>Methodology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Chester</dc:creator>
  <cp:lastModifiedBy>David Chester</cp:lastModifiedBy>
  <cp:revision>6</cp:revision>
  <dcterms:created xsi:type="dcterms:W3CDTF">2021-07-31T23:35:33Z</dcterms:created>
  <dcterms:modified xsi:type="dcterms:W3CDTF">2021-08-01T01:57:58Z</dcterms:modified>
</cp:coreProperties>
</file>