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8" r:id="rId4"/>
    <p:sldId id="269" r:id="rId5"/>
    <p:sldId id="270" r:id="rId6"/>
    <p:sldId id="265" r:id="rId7"/>
    <p:sldId id="275" r:id="rId8"/>
    <p:sldId id="271" r:id="rId9"/>
    <p:sldId id="272" r:id="rId10"/>
    <p:sldId id="273" r:id="rId11"/>
    <p:sldId id="274"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09600" y="3699804"/>
            <a:ext cx="110744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609600" y="1433732"/>
            <a:ext cx="110744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951501"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8099"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53797" y="3526302"/>
            <a:ext cx="6096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4C1B3D9E-ABA0-4120-AD6F-D73D22781669}" type="datetimeFigureOut">
              <a:rPr lang="en-IN" smtClean="0"/>
              <a:pPr/>
              <a:t>03-02-2023</a:t>
            </a:fld>
            <a:endParaRPr lang="en-IN"/>
          </a:p>
        </p:txBody>
      </p:sp>
      <p:sp>
        <p:nvSpPr>
          <p:cNvPr id="16" name="Slide Number Placeholder 15"/>
          <p:cNvSpPr>
            <a:spLocks noGrp="1"/>
          </p:cNvSpPr>
          <p:nvPr>
            <p:ph type="sldNum" sz="quarter" idx="11"/>
          </p:nvPr>
        </p:nvSpPr>
        <p:spPr/>
        <p:txBody>
          <a:bodyPr/>
          <a:lstStyle/>
          <a:p>
            <a:fld id="{571B6440-A08A-4E65-A718-8668E899C9CB}" type="slidenum">
              <a:rPr lang="en-IN" smtClean="0"/>
              <a:pPr/>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1B3D9E-ABA0-4120-AD6F-D73D22781669}" type="datetimeFigureOut">
              <a:rPr lang="en-IN" smtClean="0"/>
              <a:pPr/>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B6440-A08A-4E65-A718-8668E899C9C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1B3D9E-ABA0-4120-AD6F-D73D22781669}" type="datetimeFigureOut">
              <a:rPr lang="en-IN" smtClean="0"/>
              <a:pPr/>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B6440-A08A-4E65-A718-8668E899C9C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600" y="1524000"/>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4C1B3D9E-ABA0-4120-AD6F-D73D22781669}" type="datetimeFigureOut">
              <a:rPr lang="en-IN" smtClean="0"/>
              <a:pPr/>
              <a:t>03-02-2023</a:t>
            </a:fld>
            <a:endParaRPr lang="en-IN"/>
          </a:p>
        </p:txBody>
      </p:sp>
      <p:sp>
        <p:nvSpPr>
          <p:cNvPr id="15" name="Slide Number Placeholder 14"/>
          <p:cNvSpPr>
            <a:spLocks noGrp="1"/>
          </p:cNvSpPr>
          <p:nvPr>
            <p:ph type="sldNum" sz="quarter" idx="15"/>
          </p:nvPr>
        </p:nvSpPr>
        <p:spPr/>
        <p:txBody>
          <a:bodyPr/>
          <a:lstStyle>
            <a:lvl1pPr algn="ctr">
              <a:defRPr/>
            </a:lvl1pPr>
          </a:lstStyle>
          <a:p>
            <a:fld id="{571B6440-A08A-4E65-A718-8668E899C9CB}" type="slidenum">
              <a:rPr lang="en-IN" smtClean="0"/>
              <a:pPr/>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1B3D9E-ABA0-4120-AD6F-D73D22781669}" type="datetimeFigureOut">
              <a:rPr lang="en-IN" smtClean="0"/>
              <a:pPr/>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B6440-A08A-4E65-A718-8668E899C9CB}" type="slidenum">
              <a:rPr lang="en-IN" smtClean="0"/>
              <a:pPr/>
              <a:t>‹#›</a:t>
            </a:fld>
            <a:endParaRPr lang="en-IN"/>
          </a:p>
        </p:txBody>
      </p:sp>
      <p:sp>
        <p:nvSpPr>
          <p:cNvPr id="2" name="Title 1"/>
          <p:cNvSpPr>
            <a:spLocks noGrp="1"/>
          </p:cNvSpPr>
          <p:nvPr>
            <p:ph type="title"/>
          </p:nvPr>
        </p:nvSpPr>
        <p:spPr>
          <a:xfrm>
            <a:off x="914400" y="3505200"/>
            <a:ext cx="105664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4958864"/>
            <a:ext cx="105664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914400" y="4916993"/>
            <a:ext cx="105664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C1B3D9E-ABA0-4120-AD6F-D73D22781669}" type="datetimeFigureOut">
              <a:rPr lang="en-IN" smtClean="0"/>
              <a:pPr/>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1B6440-A08A-4E65-A718-8668E899C9CB}"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609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571B6440-A08A-4E65-A718-8668E899C9CB}" type="slidenum">
              <a:rPr lang="en-IN" smtClean="0"/>
              <a:pPr/>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4C1B3D9E-ABA0-4120-AD6F-D73D22781669}" type="datetimeFigureOut">
              <a:rPr lang="en-IN" smtClean="0"/>
              <a:pPr/>
              <a:t>03-02-2023</a:t>
            </a:fld>
            <a:endParaRPr lang="en-IN"/>
          </a:p>
        </p:txBody>
      </p:sp>
      <p:sp>
        <p:nvSpPr>
          <p:cNvPr id="3" name="Text Placeholder 2"/>
          <p:cNvSpPr>
            <a:spLocks noGrp="1"/>
          </p:cNvSpPr>
          <p:nvPr>
            <p:ph type="body" idx="1"/>
          </p:nvPr>
        </p:nvSpPr>
        <p:spPr>
          <a:xfrm>
            <a:off x="609600" y="1399593"/>
            <a:ext cx="5386917"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609600"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6199717"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155448"/>
            <a:ext cx="109728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6197600" y="1399593"/>
            <a:ext cx="5386917"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750593"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39840"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1B3D9E-ABA0-4120-AD6F-D73D22781669}" type="datetimeFigureOut">
              <a:rPr lang="en-IN" smtClean="0"/>
              <a:pPr/>
              <a:t>03-02-2023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1B6440-A08A-4E65-A718-8668E899C9CB}"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B3D9E-ABA0-4120-AD6F-D73D22781669}" type="datetimeFigureOut">
              <a:rPr lang="en-IN" smtClean="0"/>
              <a:pPr/>
              <a:t>03-02-2023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1B6440-A08A-4E65-A718-8668E899C9C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09600" y="457200"/>
            <a:ext cx="83312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042400" y="1600200"/>
            <a:ext cx="2645664"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9042400" y="457200"/>
            <a:ext cx="26416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4C1B3D9E-ABA0-4120-AD6F-D73D22781669}" type="datetimeFigureOut">
              <a:rPr lang="en-IN" smtClean="0"/>
              <a:pPr/>
              <a:t>03-02-2023</a:t>
            </a:fld>
            <a:endParaRPr lang="en-IN"/>
          </a:p>
        </p:txBody>
      </p:sp>
      <p:sp>
        <p:nvSpPr>
          <p:cNvPr id="9" name="Slide Number Placeholder 8"/>
          <p:cNvSpPr>
            <a:spLocks noGrp="1"/>
          </p:cNvSpPr>
          <p:nvPr>
            <p:ph type="sldNum" sz="quarter" idx="15"/>
          </p:nvPr>
        </p:nvSpPr>
        <p:spPr/>
        <p:txBody>
          <a:bodyPr/>
          <a:lstStyle/>
          <a:p>
            <a:fld id="{571B6440-A08A-4E65-A718-8668E899C9CB}" type="slidenum">
              <a:rPr lang="en-IN" smtClean="0"/>
              <a:pPr/>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9200" y="457200"/>
            <a:ext cx="2743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457200"/>
            <a:ext cx="80264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8839200" y="1600200"/>
            <a:ext cx="27432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4C1B3D9E-ABA0-4120-AD6F-D73D22781669}" type="datetimeFigureOut">
              <a:rPr lang="en-IN" smtClean="0"/>
              <a:pPr/>
              <a:t>03-02-2023</a:t>
            </a:fld>
            <a:endParaRPr lang="en-IN"/>
          </a:p>
        </p:txBody>
      </p:sp>
      <p:sp>
        <p:nvSpPr>
          <p:cNvPr id="9" name="Slide Number Placeholder 8"/>
          <p:cNvSpPr>
            <a:spLocks noGrp="1"/>
          </p:cNvSpPr>
          <p:nvPr>
            <p:ph type="sldNum" sz="quarter" idx="11"/>
          </p:nvPr>
        </p:nvSpPr>
        <p:spPr/>
        <p:txBody>
          <a:bodyPr/>
          <a:lstStyle/>
          <a:p>
            <a:fld id="{571B6440-A08A-4E65-A718-8668E899C9CB}"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09600" y="1447800"/>
            <a:ext cx="109728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7721600" y="6203667"/>
            <a:ext cx="3454400" cy="384048"/>
          </a:xfrm>
          <a:prstGeom prst="rect">
            <a:avLst/>
          </a:prstGeom>
        </p:spPr>
        <p:txBody>
          <a:bodyPr vert="horz" anchor="ctr" anchorCtr="0"/>
          <a:lstStyle>
            <a:lvl1pPr algn="l" eaLnBrk="1" latinLnBrk="0" hangingPunct="1">
              <a:defRPr kumimoji="0" sz="1200">
                <a:solidFill>
                  <a:schemeClr val="tx2"/>
                </a:solidFill>
              </a:defRPr>
            </a:lvl1pPr>
          </a:lstStyle>
          <a:p>
            <a:fld id="{4C1B3D9E-ABA0-4120-AD6F-D73D22781669}" type="datetimeFigureOut">
              <a:rPr lang="en-IN" smtClean="0"/>
              <a:pPr/>
              <a:t>03-02-2023</a:t>
            </a:fld>
            <a:endParaRPr lang="en-IN"/>
          </a:p>
        </p:txBody>
      </p:sp>
      <p:sp>
        <p:nvSpPr>
          <p:cNvPr id="10" name="Footer Placeholder 9"/>
          <p:cNvSpPr>
            <a:spLocks noGrp="1"/>
          </p:cNvSpPr>
          <p:nvPr>
            <p:ph type="ftr" sz="quarter" idx="3"/>
          </p:nvPr>
        </p:nvSpPr>
        <p:spPr>
          <a:xfrm>
            <a:off x="2844800" y="6203667"/>
            <a:ext cx="47752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11214100" y="6181531"/>
            <a:ext cx="8128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571B6440-A08A-4E65-A718-8668E899C9CB}" type="slidenum">
              <a:rPr lang="en-IN" smtClean="0"/>
              <a:pPr/>
              <a:t>‹#›</a:t>
            </a:fld>
            <a:endParaRPr lang="en-IN"/>
          </a:p>
        </p:txBody>
      </p:sp>
      <p:sp>
        <p:nvSpPr>
          <p:cNvPr id="5" name="Title Placeholder 4"/>
          <p:cNvSpPr>
            <a:spLocks noGrp="1"/>
          </p:cNvSpPr>
          <p:nvPr>
            <p:ph type="title"/>
          </p:nvPr>
        </p:nvSpPr>
        <p:spPr>
          <a:xfrm>
            <a:off x="609600" y="152400"/>
            <a:ext cx="109728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D1C2804-2D2E-4AE0-B818-BF1D9CA973B4}"/>
              </a:ext>
            </a:extLst>
          </p:cNvPr>
          <p:cNvSpPr txBox="1"/>
          <p:nvPr/>
        </p:nvSpPr>
        <p:spPr>
          <a:xfrm>
            <a:off x="2455817" y="1630017"/>
            <a:ext cx="6844937" cy="2154436"/>
          </a:xfrm>
          <a:prstGeom prst="rect">
            <a:avLst/>
          </a:prstGeom>
          <a:noFill/>
        </p:spPr>
        <p:txBody>
          <a:bodyPr wrap="square">
            <a:spAutoFit/>
          </a:bodyPr>
          <a:lstStyle/>
          <a:p>
            <a:pPr algn="ctr"/>
            <a:r>
              <a:rPr lang="en-US" sz="2800" b="1" u="sng" dirty="0">
                <a:latin typeface="Times New Roman" panose="02020603050405020304" pitchFamily="18" charset="0"/>
                <a:cs typeface="Times New Roman" panose="02020603050405020304" pitchFamily="18" charset="0"/>
              </a:rPr>
              <a:t>Project </a:t>
            </a:r>
            <a:r>
              <a:rPr lang="en-US" sz="2800" b="1" u="sng" dirty="0" smtClean="0">
                <a:latin typeface="Times New Roman" panose="02020603050405020304" pitchFamily="18" charset="0"/>
                <a:cs typeface="Times New Roman" panose="02020603050405020304" pitchFamily="18" charset="0"/>
              </a:rPr>
              <a:t>Presentation</a:t>
            </a:r>
          </a:p>
          <a:p>
            <a:pPr algn="ctr"/>
            <a:r>
              <a:rPr lang="en-US" sz="2800" b="1" u="sng"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on</a:t>
            </a:r>
            <a:r>
              <a:rPr lang="en-US" sz="2800" u="sng" dirty="0">
                <a:latin typeface="Times New Roman" panose="02020603050405020304" pitchFamily="18" charset="0"/>
                <a:cs typeface="Times New Roman" panose="02020603050405020304" pitchFamily="18" charset="0"/>
              </a:rPr>
              <a:t/>
            </a:r>
            <a:br>
              <a:rPr lang="en-US" sz="2800" u="sng" dirty="0">
                <a:latin typeface="Times New Roman" panose="02020603050405020304" pitchFamily="18" charset="0"/>
                <a:cs typeface="Times New Roman" panose="02020603050405020304" pitchFamily="18" charset="0"/>
              </a:rPr>
            </a:br>
            <a:r>
              <a:rPr lang="en-US" sz="2800" u="sng" dirty="0" smtClean="0">
                <a:latin typeface="Times New Roman" panose="02020603050405020304" pitchFamily="18" charset="0"/>
                <a:cs typeface="Times New Roman" panose="02020603050405020304" pitchFamily="18" charset="0"/>
              </a:rPr>
              <a:t>CREDIT CARD FRAUD DETECTION</a:t>
            </a:r>
            <a:endParaRPr lang="en-US" sz="2800" u="sng" dirty="0">
              <a:latin typeface="Times New Roman" panose="02020603050405020304" pitchFamily="18" charset="0"/>
              <a:cs typeface="Times New Roman" panose="02020603050405020304" pitchFamily="18" charset="0"/>
            </a:endParaRPr>
          </a:p>
          <a:p>
            <a:r>
              <a:rPr lang="en-US" sz="1600" dirty="0">
                <a:latin typeface="Georgia" pitchFamily="18" charset="0"/>
              </a:rPr>
              <a:t/>
            </a:r>
            <a:br>
              <a:rPr lang="en-US" sz="1600" dirty="0">
                <a:latin typeface="Georgia" pitchFamily="18" charset="0"/>
              </a:rPr>
            </a:br>
            <a:r>
              <a:rPr lang="en-US" sz="1600" u="sng" dirty="0">
                <a:latin typeface="Times New Roman" panose="02020603050405020304" pitchFamily="18" charset="0"/>
                <a:cs typeface="Times New Roman" panose="02020603050405020304" pitchFamily="18" charset="0"/>
              </a:rPr>
              <a:t/>
            </a:r>
            <a:br>
              <a:rPr lang="en-US" sz="1600" u="sng" dirty="0">
                <a:latin typeface="Times New Roman" panose="02020603050405020304" pitchFamily="18"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xmlns="" id="{FCFAC144-9035-4AAC-9871-FFCC7D6CD787}"/>
              </a:ext>
            </a:extLst>
          </p:cNvPr>
          <p:cNvSpPr txBox="1"/>
          <p:nvPr/>
        </p:nvSpPr>
        <p:spPr>
          <a:xfrm>
            <a:off x="542933" y="3151679"/>
            <a:ext cx="6094520" cy="1754326"/>
          </a:xfrm>
          <a:prstGeom prst="rect">
            <a:avLst/>
          </a:prstGeom>
          <a:noFill/>
        </p:spPr>
        <p:txBody>
          <a:bodyPr wrap="square">
            <a:spAutoFit/>
          </a:bodyPr>
          <a:lstStyle/>
          <a:p>
            <a:r>
              <a:rPr lang="en-US" b="1" dirty="0">
                <a:solidFill>
                  <a:schemeClr val="tx2">
                    <a:lumMod val="75000"/>
                  </a:schemeClr>
                </a:solidFill>
                <a:latin typeface="Times New Roman" panose="02020603050405020304" pitchFamily="18" charset="0"/>
                <a:cs typeface="Times New Roman" panose="02020603050405020304" pitchFamily="18" charset="0"/>
              </a:rPr>
              <a:t>Presented by </a:t>
            </a:r>
            <a:r>
              <a:rPr lang="en-US" b="1" dirty="0" smtClean="0">
                <a:solidFill>
                  <a:schemeClr val="tx2">
                    <a:lumMod val="75000"/>
                  </a:schemeClr>
                </a:solidFill>
                <a:latin typeface="Times New Roman" panose="02020603050405020304" pitchFamily="18" charset="0"/>
                <a:cs typeface="Times New Roman" panose="02020603050405020304" pitchFamily="18" charset="0"/>
              </a:rPr>
              <a:t>:</a:t>
            </a:r>
          </a:p>
          <a:p>
            <a:endParaRPr lang="en-US" b="1" dirty="0">
              <a:solidFill>
                <a:schemeClr val="tx2">
                  <a:lumMod val="75000"/>
                </a:schemeClr>
              </a:solidFill>
              <a:latin typeface="Times New Roman" panose="02020603050405020304" pitchFamily="18" charset="0"/>
              <a:cs typeface="Times New Roman" panose="02020603050405020304" pitchFamily="18" charset="0"/>
            </a:endParaRPr>
          </a:p>
          <a:p>
            <a:r>
              <a:rPr lang="en-US" dirty="0" smtClean="0">
                <a:solidFill>
                  <a:schemeClr val="tx2">
                    <a:lumMod val="75000"/>
                  </a:schemeClr>
                </a:solidFill>
                <a:latin typeface="Times New Roman" panose="02020603050405020304" pitchFamily="18" charset="0"/>
                <a:cs typeface="Times New Roman" panose="02020603050405020304" pitchFamily="18" charset="0"/>
              </a:rPr>
              <a:t>EKTA MANGAL </a:t>
            </a:r>
            <a:endParaRPr lang="en-US" dirty="0" smtClean="0">
              <a:solidFill>
                <a:schemeClr val="tx2">
                  <a:lumMod val="75000"/>
                </a:schemeClr>
              </a:solidFill>
              <a:latin typeface="Times New Roman" panose="02020603050405020304" pitchFamily="18" charset="0"/>
              <a:cs typeface="Times New Roman" panose="02020603050405020304" pitchFamily="18" charset="0"/>
            </a:endParaRPr>
          </a:p>
          <a:p>
            <a:r>
              <a:rPr lang="en-US" dirty="0" smtClean="0">
                <a:solidFill>
                  <a:schemeClr val="tx2">
                    <a:lumMod val="75000"/>
                  </a:schemeClr>
                </a:solidFill>
                <a:latin typeface="Times New Roman" panose="02020603050405020304" pitchFamily="18" charset="0"/>
                <a:cs typeface="Times New Roman" panose="02020603050405020304" pitchFamily="18" charset="0"/>
              </a:rPr>
              <a:t>(</a:t>
            </a:r>
            <a:r>
              <a:rPr lang="en-US" dirty="0" smtClean="0">
                <a:solidFill>
                  <a:schemeClr val="tx2">
                    <a:lumMod val="75000"/>
                  </a:schemeClr>
                </a:solidFill>
                <a:latin typeface="Times New Roman" panose="02020603050405020304" pitchFamily="18" charset="0"/>
                <a:cs typeface="Times New Roman" panose="02020603050405020304" pitchFamily="18" charset="0"/>
              </a:rPr>
              <a:t>1900950100028)</a:t>
            </a:r>
          </a:p>
          <a:p>
            <a:endParaRPr lang="en-US" dirty="0">
              <a:solidFill>
                <a:schemeClr val="tx2">
                  <a:lumMod val="75000"/>
                </a:schemeClr>
              </a:solidFill>
              <a:latin typeface="Georgia" pitchFamily="18" charset="0"/>
              <a:cs typeface="Times New Roman" pitchFamily="18" charset="0"/>
            </a:endParaRPr>
          </a:p>
          <a:p>
            <a:endParaRPr lang="en-US" dirty="0">
              <a:solidFill>
                <a:schemeClr val="tx2">
                  <a:lumMod val="75000"/>
                </a:schemeClr>
              </a:solidFill>
              <a:latin typeface="Georgia" pitchFamily="18" charset="0"/>
              <a:cs typeface="Times New Roman" pitchFamily="18" charset="0"/>
            </a:endParaRPr>
          </a:p>
        </p:txBody>
      </p:sp>
      <p:sp>
        <p:nvSpPr>
          <p:cNvPr id="7" name="TextBox 6">
            <a:extLst>
              <a:ext uri="{FF2B5EF4-FFF2-40B4-BE49-F238E27FC236}">
                <a16:creationId xmlns:a16="http://schemas.microsoft.com/office/drawing/2014/main" xmlns="" id="{42F8ECE2-4024-4FBC-9E00-DBE2C0F91E40}"/>
              </a:ext>
            </a:extLst>
          </p:cNvPr>
          <p:cNvSpPr txBox="1"/>
          <p:nvPr/>
        </p:nvSpPr>
        <p:spPr>
          <a:xfrm>
            <a:off x="6673788" y="3695150"/>
            <a:ext cx="6094520" cy="369332"/>
          </a:xfrm>
          <a:prstGeom prst="rect">
            <a:avLst/>
          </a:prstGeom>
          <a:noFill/>
        </p:spPr>
        <p:txBody>
          <a:bodyPr wrap="square">
            <a:spAutoFit/>
          </a:bodyPr>
          <a:lstStyle/>
          <a:p>
            <a:r>
              <a:rPr lang="en-US" b="1" dirty="0">
                <a:latin typeface="Times New Roman" panose="02020603050405020304" pitchFamily="18" charset="0"/>
                <a:cs typeface="Times New Roman" pitchFamily="18" charset="0"/>
              </a:rPr>
              <a:t>Under the Guidance of :</a:t>
            </a:r>
          </a:p>
        </p:txBody>
      </p:sp>
      <p:sp>
        <p:nvSpPr>
          <p:cNvPr id="9" name="TextBox 8">
            <a:extLst>
              <a:ext uri="{FF2B5EF4-FFF2-40B4-BE49-F238E27FC236}">
                <a16:creationId xmlns:a16="http://schemas.microsoft.com/office/drawing/2014/main" xmlns="" id="{90001DE6-B68B-44AF-9C63-8A2F93A04AE5}"/>
              </a:ext>
            </a:extLst>
          </p:cNvPr>
          <p:cNvSpPr txBox="1"/>
          <p:nvPr/>
        </p:nvSpPr>
        <p:spPr>
          <a:xfrm>
            <a:off x="6700420" y="4064482"/>
            <a:ext cx="6422994" cy="369332"/>
          </a:xfrm>
          <a:prstGeom prst="rect">
            <a:avLst/>
          </a:prstGeom>
          <a:noFill/>
        </p:spPr>
        <p:txBody>
          <a:bodyPr wrap="square">
            <a:sp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Name of  </a:t>
            </a:r>
            <a:r>
              <a:rPr lang="en-US" dirty="0" smtClean="0">
                <a:solidFill>
                  <a:schemeClr val="tx2">
                    <a:lumMod val="75000"/>
                  </a:schemeClr>
                </a:solidFill>
                <a:latin typeface="Times New Roman" panose="02020603050405020304" pitchFamily="18" charset="0"/>
                <a:cs typeface="Times New Roman" panose="02020603050405020304" pitchFamily="18" charset="0"/>
              </a:rPr>
              <a:t>Guide:  NAVIN TRIVEDI </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1B3B68B2-9DCA-4FF9-A9AD-B3C361CEB90F}"/>
              </a:ext>
            </a:extLst>
          </p:cNvPr>
          <p:cNvSpPr txBox="1"/>
          <p:nvPr/>
        </p:nvSpPr>
        <p:spPr>
          <a:xfrm>
            <a:off x="2802385" y="4993873"/>
            <a:ext cx="6587230" cy="1477328"/>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COMPUTER SCIENCE &amp; ENGINEERING</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MGM’s College of Engineering &amp; Technology, Noida</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altLang="en-US" b="1" dirty="0" smtClean="0">
                <a:latin typeface="Times New Roman" panose="02020603050405020304" pitchFamily="18" charset="0"/>
                <a:ea typeface="Times New Roman" panose="02020603050405020304" pitchFamily="18" charset="0"/>
                <a:cs typeface="Times New Roman" panose="02020603050405020304" pitchFamily="18" charset="0"/>
              </a:rPr>
              <a:t>December</a:t>
            </a:r>
            <a:r>
              <a:rPr kumimoji="0" lang="en-US" altLang="en-US"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2022</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ctr"/>
            <a:endParaRPr lang="en-US" dirty="0"/>
          </a:p>
        </p:txBody>
      </p:sp>
      <p:pic>
        <p:nvPicPr>
          <p:cNvPr id="12" name="Picture 4">
            <a:extLst>
              <a:ext uri="{FF2B5EF4-FFF2-40B4-BE49-F238E27FC236}">
                <a16:creationId xmlns:a16="http://schemas.microsoft.com/office/drawing/2014/main" xmlns="" id="{2062E6BF-2749-47EF-8FCD-C694780657A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77680" y="499370"/>
            <a:ext cx="1036638" cy="8763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85351154"/>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40526"/>
          </a:xfrm>
        </p:spPr>
        <p:txBody>
          <a:bodyPr/>
          <a:lstStyle/>
          <a:p>
            <a:pPr algn="ctr"/>
            <a:r>
              <a:rPr lang="en-IN" b="1" dirty="0" smtClean="0">
                <a:latin typeface="Arial Black" pitchFamily="34" charset="0"/>
              </a:rPr>
              <a:t>Use Case Diagram</a:t>
            </a:r>
            <a:endParaRPr lang="en-US" b="1" dirty="0">
              <a:latin typeface="Arial Black" pitchFamily="34" charset="0"/>
            </a:endParaRPr>
          </a:p>
        </p:txBody>
      </p:sp>
      <p:pic>
        <p:nvPicPr>
          <p:cNvPr id="3" name="Picture 2" descr="WhatsApp Image 2022-12-08 at 10.02.22 AM.jpeg"/>
          <p:cNvPicPr>
            <a:picLocks noChangeAspect="1"/>
          </p:cNvPicPr>
          <p:nvPr/>
        </p:nvPicPr>
        <p:blipFill>
          <a:blip r:embed="rId2"/>
          <a:stretch>
            <a:fillRect/>
          </a:stretch>
        </p:blipFill>
        <p:spPr>
          <a:xfrm>
            <a:off x="2076994" y="950487"/>
            <a:ext cx="7903029" cy="5829966"/>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8" y="1"/>
            <a:ext cx="10515600" cy="822960"/>
          </a:xfrm>
        </p:spPr>
        <p:txBody>
          <a:bodyPr/>
          <a:lstStyle/>
          <a:p>
            <a:pPr algn="ctr"/>
            <a:r>
              <a:rPr lang="en-IN" b="1" dirty="0" smtClean="0">
                <a:latin typeface="Arial Black" pitchFamily="34" charset="0"/>
              </a:rPr>
              <a:t>Class Diagram</a:t>
            </a:r>
            <a:endParaRPr lang="en-US" b="1" dirty="0">
              <a:latin typeface="Arial Black" pitchFamily="34" charset="0"/>
            </a:endParaRPr>
          </a:p>
        </p:txBody>
      </p:sp>
      <p:pic>
        <p:nvPicPr>
          <p:cNvPr id="4" name="Picture 3" descr="3cf02d3a-2870-49ac-9836-b7baf1d6dc77.jfif"/>
          <p:cNvPicPr>
            <a:picLocks noChangeAspect="1"/>
          </p:cNvPicPr>
          <p:nvPr/>
        </p:nvPicPr>
        <p:blipFill>
          <a:blip r:embed="rId2"/>
          <a:stretch>
            <a:fillRect/>
          </a:stretch>
        </p:blipFill>
        <p:spPr>
          <a:xfrm>
            <a:off x="2599509" y="880408"/>
            <a:ext cx="7367451" cy="5755523"/>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5211"/>
            <a:ext cx="10515600" cy="5786846"/>
          </a:xfrm>
        </p:spPr>
        <p:txBody>
          <a:bodyPr>
            <a:normAutofit fontScale="85000" lnSpcReduction="20000"/>
          </a:bodyPr>
          <a:lstStyle/>
          <a:p>
            <a:pPr>
              <a:buNone/>
            </a:pPr>
            <a:r>
              <a:rPr lang="en-US" dirty="0" smtClean="0"/>
              <a:t>1. Data Fetching , understanding and exploring </a:t>
            </a:r>
          </a:p>
          <a:p>
            <a:pPr>
              <a:buNone/>
            </a:pPr>
            <a:r>
              <a:rPr lang="en-US" dirty="0" smtClean="0"/>
              <a:t>2. Data cleaning , Processing</a:t>
            </a:r>
          </a:p>
          <a:p>
            <a:pPr>
              <a:buNone/>
            </a:pPr>
            <a:r>
              <a:rPr lang="en-US" dirty="0" smtClean="0"/>
              <a:t>	• Handling missing values </a:t>
            </a:r>
          </a:p>
          <a:p>
            <a:pPr>
              <a:buNone/>
            </a:pPr>
            <a:r>
              <a:rPr lang="en-US" dirty="0" smtClean="0"/>
              <a:t>	• Outliers treatment </a:t>
            </a:r>
          </a:p>
          <a:p>
            <a:pPr>
              <a:buNone/>
            </a:pPr>
            <a:r>
              <a:rPr lang="en-US" dirty="0" smtClean="0"/>
              <a:t>3. Exploratory data analysis </a:t>
            </a:r>
          </a:p>
          <a:p>
            <a:pPr>
              <a:buNone/>
            </a:pPr>
            <a:r>
              <a:rPr lang="en-US" dirty="0" smtClean="0"/>
              <a:t>4. Prepare the data for </a:t>
            </a:r>
            <a:r>
              <a:rPr lang="en-US" dirty="0" err="1" smtClean="0"/>
              <a:t>modelling</a:t>
            </a:r>
            <a:r>
              <a:rPr lang="en-US" dirty="0" smtClean="0"/>
              <a:t> </a:t>
            </a:r>
          </a:p>
          <a:p>
            <a:pPr>
              <a:buNone/>
            </a:pPr>
            <a:r>
              <a:rPr lang="en-US" dirty="0" smtClean="0"/>
              <a:t>	• Split the data into train and test set </a:t>
            </a:r>
          </a:p>
          <a:p>
            <a:pPr>
              <a:buNone/>
            </a:pPr>
            <a:r>
              <a:rPr lang="en-US" dirty="0" smtClean="0"/>
              <a:t>	• Scale the data (normalization) </a:t>
            </a:r>
          </a:p>
          <a:p>
            <a:pPr>
              <a:buNone/>
            </a:pPr>
            <a:r>
              <a:rPr lang="en-US" dirty="0" smtClean="0"/>
              <a:t>5. Model building </a:t>
            </a:r>
          </a:p>
          <a:p>
            <a:pPr>
              <a:buNone/>
            </a:pPr>
            <a:r>
              <a:rPr lang="en-US" dirty="0" smtClean="0"/>
              <a:t>	• Train the model with various algorithm such as Logistic regression, SVM, Decision Tree, Random forest, </a:t>
            </a:r>
            <a:r>
              <a:rPr lang="en-US" dirty="0" err="1" smtClean="0"/>
              <a:t>XGBoost</a:t>
            </a:r>
            <a:r>
              <a:rPr lang="en-US" dirty="0" smtClean="0"/>
              <a:t> etc. </a:t>
            </a:r>
          </a:p>
          <a:p>
            <a:pPr>
              <a:buNone/>
            </a:pPr>
            <a:r>
              <a:rPr lang="en-US" dirty="0" smtClean="0"/>
              <a:t>6. Model evaluation </a:t>
            </a:r>
          </a:p>
          <a:p>
            <a:pPr>
              <a:buNone/>
            </a:pPr>
            <a:r>
              <a:rPr lang="en-US" dirty="0" smtClean="0"/>
              <a:t>	• As we see that the data is heavily imbalanced, Accuracy may not be the correct measure for this particular case </a:t>
            </a:r>
          </a:p>
          <a:p>
            <a:pPr>
              <a:buNone/>
            </a:pPr>
            <a:r>
              <a:rPr lang="en-US" dirty="0" smtClean="0"/>
              <a:t>	• We have to look for a balance between Precision and Recall over Accuracy </a:t>
            </a:r>
          </a:p>
          <a:p>
            <a:pPr>
              <a:buNone/>
            </a:pPr>
            <a:r>
              <a:rPr lang="en-US" dirty="0" smtClean="0"/>
              <a:t>	• We also have to find out the good ROC score with high TPR and low FPR in order to get the lower number of misclassifications. </a:t>
            </a:r>
          </a:p>
          <a:p>
            <a:endParaRPr lang="en-US" dirty="0"/>
          </a:p>
        </p:txBody>
      </p:sp>
      <p:sp>
        <p:nvSpPr>
          <p:cNvPr id="2" name="Title 1"/>
          <p:cNvSpPr>
            <a:spLocks noGrp="1"/>
          </p:cNvSpPr>
          <p:nvPr>
            <p:ph type="title"/>
          </p:nvPr>
        </p:nvSpPr>
        <p:spPr>
          <a:xfrm>
            <a:off x="864326" y="0"/>
            <a:ext cx="10515600" cy="966651"/>
          </a:xfrm>
        </p:spPr>
        <p:txBody>
          <a:bodyPr/>
          <a:lstStyle/>
          <a:p>
            <a:pPr algn="ctr"/>
            <a:r>
              <a:rPr lang="en-IN" b="1" dirty="0" smtClean="0">
                <a:latin typeface="Arial Black" pitchFamily="34" charset="0"/>
              </a:rPr>
              <a:t>Modules</a:t>
            </a:r>
            <a:endParaRPr lang="en-US" b="1" dirty="0">
              <a:latin typeface="Arial Black"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8D8F7DF-59C3-490F-BE1F-E376540E198B}"/>
              </a:ext>
            </a:extLst>
          </p:cNvPr>
          <p:cNvSpPr txBox="1"/>
          <p:nvPr/>
        </p:nvSpPr>
        <p:spPr>
          <a:xfrm>
            <a:off x="978763" y="716417"/>
            <a:ext cx="6094520" cy="584775"/>
          </a:xfrm>
          <a:prstGeom prst="rect">
            <a:avLst/>
          </a:prstGeom>
          <a:noFill/>
        </p:spPr>
        <p:txBody>
          <a:bodyPr wrap="square">
            <a:spAutoFit/>
          </a:bodyPr>
          <a:lstStyle/>
          <a:p>
            <a:r>
              <a:rPr lang="en-US" sz="3200" b="1" u="sng" dirty="0">
                <a:solidFill>
                  <a:srgbClr val="C00000"/>
                </a:solidFill>
                <a:latin typeface="Georgia" pitchFamily="18" charset="0"/>
                <a:cs typeface="Times New Roman" panose="02020603050405020304" pitchFamily="18" charset="0"/>
              </a:rPr>
              <a:t>OUTLINE</a:t>
            </a:r>
            <a:endParaRPr lang="en-IN" sz="3200" dirty="0"/>
          </a:p>
        </p:txBody>
      </p:sp>
      <p:sp>
        <p:nvSpPr>
          <p:cNvPr id="5" name="TextBox 4">
            <a:extLst>
              <a:ext uri="{FF2B5EF4-FFF2-40B4-BE49-F238E27FC236}">
                <a16:creationId xmlns:a16="http://schemas.microsoft.com/office/drawing/2014/main" xmlns="" id="{D6ACEF89-19F0-4312-B58E-9F24E878FE49}"/>
              </a:ext>
            </a:extLst>
          </p:cNvPr>
          <p:cNvSpPr txBox="1"/>
          <p:nvPr/>
        </p:nvSpPr>
        <p:spPr>
          <a:xfrm>
            <a:off x="1067663" y="1348322"/>
            <a:ext cx="10278122" cy="5509200"/>
          </a:xfrm>
          <a:prstGeom prst="rect">
            <a:avLst/>
          </a:prstGeom>
          <a:noFill/>
        </p:spPr>
        <p:txBody>
          <a:bodyPr wrap="square">
            <a:spAutoFit/>
          </a:bodyPr>
          <a:lstStyle/>
          <a:p>
            <a:pPr>
              <a:buFont typeface="Wingdings" pitchFamily="2" charset="2"/>
              <a:buChar char="q"/>
            </a:pPr>
            <a:r>
              <a:rPr lang="en-IN" sz="3200" dirty="0" smtClean="0">
                <a:latin typeface="Georgia" pitchFamily="18" charset="0"/>
                <a:cs typeface="Times New Roman" panose="02020603050405020304" pitchFamily="18" charset="0"/>
              </a:rPr>
              <a:t>Technical Feasibility</a:t>
            </a:r>
          </a:p>
          <a:p>
            <a:pPr>
              <a:buFont typeface="Wingdings" pitchFamily="2" charset="2"/>
              <a:buChar char="q"/>
            </a:pPr>
            <a:r>
              <a:rPr lang="en-IN" sz="3200" dirty="0" smtClean="0">
                <a:latin typeface="Georgia" pitchFamily="18" charset="0"/>
                <a:cs typeface="Times New Roman" panose="02020603050405020304" pitchFamily="18" charset="0"/>
              </a:rPr>
              <a:t>Social Feasibility</a:t>
            </a:r>
          </a:p>
          <a:p>
            <a:pPr>
              <a:buFont typeface="Wingdings" pitchFamily="2" charset="2"/>
              <a:buChar char="q"/>
            </a:pPr>
            <a:r>
              <a:rPr lang="en-IN" sz="3200" dirty="0" smtClean="0">
                <a:latin typeface="Georgia" pitchFamily="18" charset="0"/>
                <a:cs typeface="Times New Roman" panose="02020603050405020304" pitchFamily="18" charset="0"/>
              </a:rPr>
              <a:t>Economical Feasibility</a:t>
            </a:r>
          </a:p>
          <a:p>
            <a:pPr>
              <a:buFont typeface="Wingdings" pitchFamily="2" charset="2"/>
              <a:buChar char="q"/>
            </a:pPr>
            <a:r>
              <a:rPr lang="en-IN" sz="3200" dirty="0" smtClean="0">
                <a:latin typeface="Georgia" pitchFamily="18" charset="0"/>
                <a:cs typeface="Times New Roman" panose="02020603050405020304" pitchFamily="18" charset="0"/>
              </a:rPr>
              <a:t>ER Diagram</a:t>
            </a:r>
          </a:p>
          <a:p>
            <a:pPr>
              <a:buFont typeface="Wingdings" pitchFamily="2" charset="2"/>
              <a:buChar char="q"/>
            </a:pPr>
            <a:r>
              <a:rPr lang="en-IN" sz="3200" dirty="0" smtClean="0">
                <a:latin typeface="Georgia" pitchFamily="18" charset="0"/>
                <a:cs typeface="Times New Roman" panose="02020603050405020304" pitchFamily="18" charset="0"/>
              </a:rPr>
              <a:t>DFD </a:t>
            </a:r>
          </a:p>
          <a:p>
            <a:pPr>
              <a:buFont typeface="Wingdings" pitchFamily="2" charset="2"/>
              <a:buChar char="q"/>
            </a:pPr>
            <a:r>
              <a:rPr lang="en-IN" sz="3200" dirty="0" smtClean="0">
                <a:latin typeface="Georgia" pitchFamily="18" charset="0"/>
                <a:cs typeface="Times New Roman" panose="02020603050405020304" pitchFamily="18" charset="0"/>
              </a:rPr>
              <a:t>Activity Diagram</a:t>
            </a:r>
          </a:p>
          <a:p>
            <a:pPr>
              <a:buFont typeface="Wingdings" pitchFamily="2" charset="2"/>
              <a:buChar char="q"/>
            </a:pPr>
            <a:r>
              <a:rPr lang="en-IN" sz="3200" dirty="0" smtClean="0">
                <a:latin typeface="Georgia" pitchFamily="18" charset="0"/>
                <a:cs typeface="Times New Roman" panose="02020603050405020304" pitchFamily="18" charset="0"/>
              </a:rPr>
              <a:t>Sequence Diagram</a:t>
            </a:r>
          </a:p>
          <a:p>
            <a:pPr>
              <a:buFont typeface="Wingdings" pitchFamily="2" charset="2"/>
              <a:buChar char="q"/>
            </a:pPr>
            <a:r>
              <a:rPr lang="en-IN" sz="3200" dirty="0" smtClean="0">
                <a:latin typeface="Georgia" pitchFamily="18" charset="0"/>
                <a:cs typeface="Times New Roman" panose="02020603050405020304" pitchFamily="18" charset="0"/>
              </a:rPr>
              <a:t>Use Case Diagram </a:t>
            </a:r>
          </a:p>
          <a:p>
            <a:pPr>
              <a:buFont typeface="Wingdings" pitchFamily="2" charset="2"/>
              <a:buChar char="q"/>
            </a:pPr>
            <a:r>
              <a:rPr lang="en-IN" sz="3200" dirty="0" smtClean="0">
                <a:latin typeface="Georgia" pitchFamily="18" charset="0"/>
                <a:cs typeface="Times New Roman" panose="02020603050405020304" pitchFamily="18" charset="0"/>
              </a:rPr>
              <a:t>Class Diagram</a:t>
            </a:r>
            <a:endParaRPr lang="en-US" sz="3200" dirty="0">
              <a:latin typeface="Georgia" pitchFamily="18" charset="0"/>
              <a:cs typeface="Times New Roman" panose="02020603050405020304" pitchFamily="18" charset="0"/>
            </a:endParaRPr>
          </a:p>
          <a:p>
            <a:pPr>
              <a:buFont typeface="Wingdings" pitchFamily="2" charset="2"/>
              <a:buChar char="q"/>
            </a:pPr>
            <a:r>
              <a:rPr lang="en-US" sz="3200" dirty="0">
                <a:latin typeface="Georgia" pitchFamily="18" charset="0"/>
                <a:cs typeface="Times New Roman" panose="02020603050405020304" pitchFamily="18" charset="0"/>
              </a:rPr>
              <a:t>Modules</a:t>
            </a:r>
          </a:p>
          <a:p>
            <a:endParaRPr lang="en-US" sz="3200" dirty="0">
              <a:latin typeface="Georgia" pitchFamily="18" charset="0"/>
              <a:cs typeface="Times New Roman" panose="02020603050405020304" pitchFamily="18" charset="0"/>
            </a:endParaRPr>
          </a:p>
        </p:txBody>
      </p:sp>
    </p:spTree>
    <p:extLst>
      <p:ext uri="{BB962C8B-B14F-4D97-AF65-F5344CB8AC3E}">
        <p14:creationId xmlns:p14="http://schemas.microsoft.com/office/powerpoint/2010/main" xmlns="" val="25698049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latin typeface="Arial Black" pitchFamily="34" charset="0"/>
              </a:rPr>
              <a:t>Technical Feasibility</a:t>
            </a:r>
            <a:endParaRPr lang="en-US" sz="4000" b="1" dirty="0">
              <a:latin typeface="Arial Black" pitchFamily="34" charset="0"/>
            </a:endParaRPr>
          </a:p>
        </p:txBody>
      </p:sp>
      <p:sp>
        <p:nvSpPr>
          <p:cNvPr id="3" name="TextBox 2"/>
          <p:cNvSpPr txBox="1"/>
          <p:nvPr/>
        </p:nvSpPr>
        <p:spPr>
          <a:xfrm>
            <a:off x="444135" y="1567543"/>
            <a:ext cx="10371910" cy="4124206"/>
          </a:xfrm>
          <a:prstGeom prst="rect">
            <a:avLst/>
          </a:prstGeom>
          <a:noFill/>
        </p:spPr>
        <p:txBody>
          <a:bodyPr wrap="square" rtlCol="0">
            <a:spAutoFit/>
          </a:bodyPr>
          <a:lstStyle/>
          <a:p>
            <a:r>
              <a:rPr lang="en-IN" sz="2800" b="1" dirty="0" smtClean="0"/>
              <a:t>SVM ( Support Vector Machines) </a:t>
            </a:r>
          </a:p>
          <a:p>
            <a:endParaRPr lang="en-IN" dirty="0" smtClean="0"/>
          </a:p>
          <a:p>
            <a:r>
              <a:rPr lang="en-IN" sz="2400" dirty="0" smtClean="0"/>
              <a:t>The SVM is a statistical learning method that is useful in credit card fraud detection if the test instance is with in the learned region it will be classed as normal and if it is outside this region it will be classed as anomalous.</a:t>
            </a:r>
          </a:p>
          <a:p>
            <a:r>
              <a:rPr lang="en-IN" sz="2400" dirty="0" smtClean="0"/>
              <a:t>This study is carried out to check the technical feasibility that is the technical requirements of the system. Any system developed must not have a high demand on the available technical resources this will lead to high demands on the technical resources.</a:t>
            </a:r>
          </a:p>
          <a:p>
            <a:r>
              <a:rPr lang="en-IN" sz="2400" dirty="0" smtClean="0"/>
              <a:t>The developed must have a modest requirement as only minimal or null changes are required for implementing the system. </a:t>
            </a:r>
            <a:endParaRPr lang="en-US" sz="24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   The aspect of study is to check the level of acceptance of the system by the user. This includes the process of training the user to use the system efficiently. The user must not feel threatened by the system, instead must accept it as a necessity. The level of acceptance by the users solely depends on the methods that are employed to educate the user about the system and to make him familiar with it. His level of</a:t>
            </a:r>
            <a:r>
              <a:rPr lang="en-US" b="1" dirty="0" smtClean="0"/>
              <a:t> </a:t>
            </a:r>
            <a:r>
              <a:rPr lang="en-US" dirty="0" smtClean="0"/>
              <a:t>confidence must be raised so that he is also able to make some constructive criticism, which is welcomed, as he is the final user of the system.</a:t>
            </a:r>
            <a:endParaRPr lang="en-US" dirty="0"/>
          </a:p>
        </p:txBody>
      </p:sp>
      <p:sp>
        <p:nvSpPr>
          <p:cNvPr id="2" name="Title 1"/>
          <p:cNvSpPr>
            <a:spLocks noGrp="1"/>
          </p:cNvSpPr>
          <p:nvPr>
            <p:ph type="title"/>
          </p:nvPr>
        </p:nvSpPr>
        <p:spPr/>
        <p:txBody>
          <a:bodyPr/>
          <a:lstStyle/>
          <a:p>
            <a:pPr algn="ctr"/>
            <a:r>
              <a:rPr lang="en-IN" b="1" dirty="0" smtClean="0">
                <a:latin typeface="Arial Black" pitchFamily="34" charset="0"/>
              </a:rPr>
              <a:t>Social Feasibility</a:t>
            </a:r>
            <a:endParaRPr lang="en-US" b="1" dirty="0">
              <a:latin typeface="Arial Black"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This study is carried out to check he economic impact that the system will have on the organization. The amount of fund that the company can pour into the research and development of the system is limited. The expenditures must be justified. Thus the developed system as well within the budget and this was achieved because most of the technologies used are freely available. Only the customized products had to be purchased.</a:t>
            </a:r>
            <a:endParaRPr lang="en-US" dirty="0"/>
          </a:p>
        </p:txBody>
      </p:sp>
      <p:sp>
        <p:nvSpPr>
          <p:cNvPr id="2" name="Title 1"/>
          <p:cNvSpPr>
            <a:spLocks noGrp="1"/>
          </p:cNvSpPr>
          <p:nvPr>
            <p:ph type="title"/>
          </p:nvPr>
        </p:nvSpPr>
        <p:spPr/>
        <p:txBody>
          <a:bodyPr/>
          <a:lstStyle/>
          <a:p>
            <a:pPr algn="ctr"/>
            <a:r>
              <a:rPr lang="en-IN" b="1" dirty="0" smtClean="0">
                <a:latin typeface="Arial Black" pitchFamily="34" charset="0"/>
              </a:rPr>
              <a:t>Economical Feasibility</a:t>
            </a:r>
            <a:endParaRPr lang="en-US" b="1" dirty="0">
              <a:latin typeface="Arial Black"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image1.jpeg"/>
          <p:cNvPicPr>
            <a:picLocks noChangeAspect="1" noChangeArrowheads="1"/>
          </p:cNvPicPr>
          <p:nvPr/>
        </p:nvPicPr>
        <p:blipFill>
          <a:blip r:embed="rId2"/>
          <a:srcRect/>
          <a:stretch>
            <a:fillRect/>
          </a:stretch>
        </p:blipFill>
        <p:spPr bwMode="auto">
          <a:xfrm>
            <a:off x="2717075" y="1103152"/>
            <a:ext cx="6871063" cy="5228066"/>
          </a:xfrm>
          <a:prstGeom prst="rect">
            <a:avLst/>
          </a:prstGeom>
          <a:noFill/>
          <a:ln w="9525">
            <a:noFill/>
            <a:miter lim="800000"/>
            <a:headEnd/>
            <a:tailEnd/>
          </a:ln>
        </p:spPr>
      </p:pic>
      <p:sp>
        <p:nvSpPr>
          <p:cNvPr id="3" name="TextBox 2"/>
          <p:cNvSpPr txBox="1"/>
          <p:nvPr/>
        </p:nvSpPr>
        <p:spPr>
          <a:xfrm>
            <a:off x="1881051" y="195943"/>
            <a:ext cx="7602583" cy="769441"/>
          </a:xfrm>
          <a:prstGeom prst="rect">
            <a:avLst/>
          </a:prstGeom>
          <a:noFill/>
        </p:spPr>
        <p:txBody>
          <a:bodyPr wrap="square" rtlCol="0">
            <a:spAutoFit/>
          </a:bodyPr>
          <a:lstStyle/>
          <a:p>
            <a:pPr algn="ctr"/>
            <a:r>
              <a:rPr lang="en-IN" sz="4400" b="1" dirty="0" smtClean="0">
                <a:latin typeface="Arial Black" pitchFamily="34" charset="0"/>
              </a:rPr>
              <a:t>ER Diagram</a:t>
            </a:r>
            <a:endParaRPr lang="en-US" sz="4400" b="1" dirty="0">
              <a:latin typeface="Arial Black"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14400"/>
          </a:xfrm>
        </p:spPr>
        <p:txBody>
          <a:bodyPr/>
          <a:lstStyle/>
          <a:p>
            <a:pPr algn="ctr"/>
            <a:r>
              <a:rPr lang="en-IN" b="1" dirty="0" smtClean="0">
                <a:latin typeface="Arial Black" pitchFamily="34" charset="0"/>
              </a:rPr>
              <a:t>Data Flow Diagram</a:t>
            </a:r>
            <a:endParaRPr lang="en-US" b="1" dirty="0">
              <a:latin typeface="Arial Black" pitchFamily="34" charset="0"/>
            </a:endParaRPr>
          </a:p>
        </p:txBody>
      </p:sp>
      <p:pic>
        <p:nvPicPr>
          <p:cNvPr id="3" name="Picture 2" descr="WhatsApp Image 2022-12-08 at 10.02.23 AM.jpeg"/>
          <p:cNvPicPr>
            <a:picLocks noChangeAspect="1"/>
          </p:cNvPicPr>
          <p:nvPr/>
        </p:nvPicPr>
        <p:blipFill>
          <a:blip r:embed="rId2"/>
          <a:stretch>
            <a:fillRect/>
          </a:stretch>
        </p:blipFill>
        <p:spPr>
          <a:xfrm>
            <a:off x="410358" y="1724297"/>
            <a:ext cx="11484189" cy="3605348"/>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012" y="0"/>
            <a:ext cx="10515600" cy="1058726"/>
          </a:xfrm>
        </p:spPr>
        <p:txBody>
          <a:bodyPr/>
          <a:lstStyle/>
          <a:p>
            <a:pPr algn="ctr"/>
            <a:r>
              <a:rPr lang="en-IN" b="1" dirty="0" smtClean="0">
                <a:latin typeface="Arial Black" pitchFamily="34" charset="0"/>
              </a:rPr>
              <a:t>Activity Diagram </a:t>
            </a:r>
            <a:endParaRPr lang="en-US" b="1" dirty="0">
              <a:latin typeface="Arial Black" pitchFamily="34" charset="0"/>
            </a:endParaRPr>
          </a:p>
        </p:txBody>
      </p:sp>
      <p:pic>
        <p:nvPicPr>
          <p:cNvPr id="3" name="Picture 2" descr="WhatsApp Image 2022-12-08 at 10.02.21 AM.jpeg"/>
          <p:cNvPicPr>
            <a:picLocks noChangeAspect="1"/>
          </p:cNvPicPr>
          <p:nvPr/>
        </p:nvPicPr>
        <p:blipFill>
          <a:blip r:embed="rId2"/>
          <a:stretch>
            <a:fillRect/>
          </a:stretch>
        </p:blipFill>
        <p:spPr>
          <a:xfrm>
            <a:off x="2023051" y="1018903"/>
            <a:ext cx="8004597" cy="5590903"/>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012" y="0"/>
            <a:ext cx="10515600" cy="862149"/>
          </a:xfrm>
        </p:spPr>
        <p:txBody>
          <a:bodyPr/>
          <a:lstStyle/>
          <a:p>
            <a:pPr algn="ctr"/>
            <a:r>
              <a:rPr lang="en-IN" b="1" dirty="0" smtClean="0">
                <a:latin typeface="Arial Black" pitchFamily="34" charset="0"/>
              </a:rPr>
              <a:t>Sequence Diagram</a:t>
            </a:r>
            <a:endParaRPr lang="en-US" b="1" dirty="0">
              <a:latin typeface="Arial Black" pitchFamily="34" charset="0"/>
            </a:endParaRPr>
          </a:p>
        </p:txBody>
      </p:sp>
      <p:pic>
        <p:nvPicPr>
          <p:cNvPr id="3" name="Picture 2" descr="WhatsApp Image 2022-12-08 at 10.02.21 AM (1).jpeg"/>
          <p:cNvPicPr>
            <a:picLocks noChangeAspect="1"/>
          </p:cNvPicPr>
          <p:nvPr/>
        </p:nvPicPr>
        <p:blipFill>
          <a:blip r:embed="rId2"/>
          <a:stretch>
            <a:fillRect/>
          </a:stretch>
        </p:blipFill>
        <p:spPr>
          <a:xfrm>
            <a:off x="2090057" y="990600"/>
            <a:ext cx="7759337" cy="5697583"/>
          </a:xfrm>
          <a:prstGeom prst="rect">
            <a:avLst/>
          </a:prstGeom>
        </p:spPr>
      </p:pic>
    </p:spTree>
  </p:cSld>
  <p:clrMapOvr>
    <a:masterClrMapping/>
  </p:clrMapOv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366</TotalTime>
  <Words>399</Words>
  <Application>Microsoft Office PowerPoint</Application>
  <PresentationFormat>Custom</PresentationFormat>
  <Paragraphs>54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Paper</vt:lpstr>
      <vt:lpstr>Slide 1</vt:lpstr>
      <vt:lpstr>Slide 2</vt:lpstr>
      <vt:lpstr>Technical Feasibility</vt:lpstr>
      <vt:lpstr>Social Feasibility</vt:lpstr>
      <vt:lpstr>Economical Feasibility</vt:lpstr>
      <vt:lpstr>Slide 6</vt:lpstr>
      <vt:lpstr>Data Flow Diagram</vt:lpstr>
      <vt:lpstr>Activity Diagram </vt:lpstr>
      <vt:lpstr>Sequence Diagram</vt:lpstr>
      <vt:lpstr>Use Case Diagram</vt:lpstr>
      <vt:lpstr>Class Diagram</vt:lpstr>
      <vt:lpstr>Modules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Karamjeet Kaur</dc:creator>
  <cp:lastModifiedBy>USER</cp:lastModifiedBy>
  <cp:revision>41</cp:revision>
  <dcterms:created xsi:type="dcterms:W3CDTF">2022-01-14T11:55:19Z</dcterms:created>
  <dcterms:modified xsi:type="dcterms:W3CDTF">2023-02-03T12:04:31Z</dcterms:modified>
</cp:coreProperties>
</file>