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>
      <p:cViewPr>
        <p:scale>
          <a:sx n="90" d="100"/>
          <a:sy n="90" d="100"/>
        </p:scale>
        <p:origin x="1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1E61-65E1-AF4A-B252-EF1114F8196E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EEBC4-83BB-D44E-9874-8A72131E52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48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BC4-83BB-D44E-9874-8A72131E522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18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实验室差旅报销系统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4798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制度修改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270701" y="3088478"/>
            <a:ext cx="387399" cy="24122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个人信息修改通知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项目信息通知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60123" y="308848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系统信息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个人消息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821872" y="2665808"/>
            <a:ext cx="483392" cy="361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9533" y="2680096"/>
            <a:ext cx="483395" cy="333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43946" y="2468023"/>
            <a:ext cx="483390" cy="757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申请进度通知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可选流程 36"/>
          <p:cNvSpPr/>
          <p:nvPr/>
        </p:nvSpPr>
        <p:spPr>
          <a:xfrm>
            <a:off x="5569787" y="5248275"/>
            <a:ext cx="364699" cy="12203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超出预算</a:t>
            </a:r>
            <a:endParaRPr kumimoji="1" lang="zh-CN" altLang="en-US" dirty="0"/>
          </a:p>
        </p:txBody>
      </p:sp>
      <p:sp>
        <p:nvSpPr>
          <p:cNvPr id="38" name="可选流程 37"/>
          <p:cNvSpPr/>
          <p:nvPr/>
        </p:nvSpPr>
        <p:spPr>
          <a:xfrm>
            <a:off x="6115366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总经费修改</a:t>
            </a:r>
            <a:endParaRPr kumimoji="1" lang="zh-CN" altLang="en-US" dirty="0"/>
          </a:p>
        </p:txBody>
      </p:sp>
      <p:sp>
        <p:nvSpPr>
          <p:cNvPr id="39" name="可选流程 38"/>
          <p:cNvSpPr/>
          <p:nvPr/>
        </p:nvSpPr>
        <p:spPr>
          <a:xfrm>
            <a:off x="5115597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项目内容变更</a:t>
            </a:r>
            <a:endParaRPr kumimoji="1" lang="zh-CN" altLang="en-US" dirty="0"/>
          </a:p>
        </p:txBody>
      </p:sp>
      <p:sp>
        <p:nvSpPr>
          <p:cNvPr id="40" name="可选流程 39"/>
          <p:cNvSpPr/>
          <p:nvPr/>
        </p:nvSpPr>
        <p:spPr>
          <a:xfrm>
            <a:off x="7296772" y="5591175"/>
            <a:ext cx="335256" cy="1266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权限修改</a:t>
            </a:r>
            <a:endParaRPr kumimoji="1" lang="zh-CN" altLang="en-US" dirty="0"/>
          </a:p>
        </p:txBody>
      </p:sp>
      <p:cxnSp>
        <p:nvCxnSpPr>
          <p:cNvPr id="44" name="肘形连接符 43"/>
          <p:cNvCxnSpPr>
            <a:stCxn id="24" idx="2"/>
            <a:endCxn id="39" idx="0"/>
          </p:cNvCxnSpPr>
          <p:nvPr/>
        </p:nvCxnSpPr>
        <p:spPr>
          <a:xfrm rot="5400000">
            <a:off x="5552223" y="4682027"/>
            <a:ext cx="59527" cy="5824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4" idx="2"/>
            <a:endCxn id="38" idx="0"/>
          </p:cNvCxnSpPr>
          <p:nvPr/>
        </p:nvCxnSpPr>
        <p:spPr>
          <a:xfrm rot="16200000" flipH="1">
            <a:off x="6052107" y="4764564"/>
            <a:ext cx="59527" cy="4173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2"/>
          </p:cNvCxnSpPr>
          <p:nvPr/>
        </p:nvCxnSpPr>
        <p:spPr>
          <a:xfrm rot="5400000">
            <a:off x="5576581" y="5130249"/>
            <a:ext cx="483390" cy="10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5400000">
            <a:off x="7244135" y="5468539"/>
            <a:ext cx="44053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年度统计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6934" y="3144434"/>
            <a:ext cx="452795" cy="20407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指定年度范围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365384" y="3088477"/>
            <a:ext cx="310874" cy="1854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项目划分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消费方式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98217" y="3148010"/>
            <a:ext cx="458348" cy="18549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查询指定年度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个人统计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799265" y="2699155"/>
            <a:ext cx="539347" cy="351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4506" y="2685124"/>
            <a:ext cx="542923" cy="3828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72157" y="2439812"/>
            <a:ext cx="483389" cy="8139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时间范围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可选流程 25"/>
          <p:cNvSpPr/>
          <p:nvPr/>
        </p:nvSpPr>
        <p:spPr>
          <a:xfrm>
            <a:off x="4593787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项目统计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043488" y="4129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179564" y="314443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整体统计</a:t>
            </a:r>
            <a:endParaRPr kumimoji="1" lang="zh-CN" altLang="en-US" dirty="0"/>
          </a:p>
        </p:txBody>
      </p:sp>
      <p:sp>
        <p:nvSpPr>
          <p:cNvPr id="51" name="可选流程 50"/>
          <p:cNvSpPr/>
          <p:nvPr/>
        </p:nvSpPr>
        <p:spPr>
          <a:xfrm>
            <a:off x="4874889" y="3143370"/>
            <a:ext cx="440282" cy="1800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年度支出详情</a:t>
            </a:r>
            <a:endParaRPr kumimoji="1" lang="zh-CN" altLang="en-US" dirty="0"/>
          </a:p>
        </p:txBody>
      </p:sp>
      <p:cxnSp>
        <p:nvCxnSpPr>
          <p:cNvPr id="47" name="肘形连接符 46"/>
          <p:cNvCxnSpPr>
            <a:stCxn id="26" idx="2"/>
            <a:endCxn id="49" idx="0"/>
          </p:cNvCxnSpPr>
          <p:nvPr/>
        </p:nvCxnSpPr>
        <p:spPr>
          <a:xfrm rot="5400000">
            <a:off x="4334798" y="2667649"/>
            <a:ext cx="539347" cy="41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6" idx="2"/>
            <a:endCxn id="51" idx="0"/>
          </p:cNvCxnSpPr>
          <p:nvPr/>
        </p:nvCxnSpPr>
        <p:spPr>
          <a:xfrm rot="16200000" flipH="1">
            <a:off x="4684165" y="2732504"/>
            <a:ext cx="538283" cy="283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26" grpId="0" animBg="1"/>
      <p:bldP spid="49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283" y="803277"/>
            <a:ext cx="11281305" cy="5126036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项目管理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该模块主要是项目信息与差旅预算的管理。管理员在该模块对差旅预算进行规定，并规定超支上线，一旦超出上限，该项目将无法申请报销</a:t>
            </a:r>
            <a:endParaRPr kumimoji="1" lang="en-US" altLang="zh-CN" sz="2200" dirty="0" smtClean="0"/>
          </a:p>
          <a:p>
            <a:r>
              <a:rPr kumimoji="1" lang="zh-CN" altLang="en-US" sz="3200" dirty="0" smtClean="0"/>
              <a:t>制度管理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该模块主要是对制度进行修改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系统词典管理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该模块可以查询所有系统用户，并对其权限进行修改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人员管理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该系统包含系统用到的辞典，包括消费方式、出行方式、住宿方式</a:t>
            </a:r>
            <a:r>
              <a:rPr lang="zh-CN" altLang="zh-CN" sz="2600" dirty="0" smtClean="0"/>
              <a:t>。</a:t>
            </a:r>
            <a:endParaRPr kumimoji="1" lang="en-US" altLang="zh-CN" sz="2200" dirty="0" smtClean="0"/>
          </a:p>
          <a:p>
            <a:pPr lvl="1"/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69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拟采用的开发技术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788989"/>
            <a:ext cx="9388302" cy="5754686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系统架构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架构，实现数据、模型和控制的分离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前端技术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Vue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 smtClean="0"/>
              <a:t>vue</a:t>
            </a:r>
            <a:r>
              <a:rPr kumimoji="1" lang="en-US" altLang="zh-CN" sz="2400" dirty="0" smtClean="0"/>
              <a:t>-router</a:t>
            </a:r>
          </a:p>
          <a:p>
            <a:pPr lvl="1"/>
            <a:r>
              <a:rPr kumimoji="1" lang="en-US" altLang="zh-CN" sz="2400" dirty="0" err="1" smtClean="0"/>
              <a:t>Webpack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element-</a:t>
            </a:r>
            <a:r>
              <a:rPr kumimoji="1" lang="en-US" altLang="zh-CN" sz="2400" dirty="0" err="1" smtClean="0"/>
              <a:t>ui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后端技术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Nodejs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数据库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4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4934" y="2652712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谢谢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9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1384"/>
            <a:ext cx="8596668" cy="4529578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web2.0</a:t>
            </a:r>
            <a:r>
              <a:rPr kumimoji="1" lang="zh-CN" altLang="en-US" sz="2400" dirty="0" smtClean="0"/>
              <a:t>时代实现人机交互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电子商务发展推动电子发票合法化</a:t>
            </a:r>
            <a:endParaRPr kumimoji="1" lang="en-US" altLang="zh-CN" sz="2400" dirty="0" smtClean="0"/>
          </a:p>
          <a:p>
            <a:pPr lvl="1"/>
            <a:r>
              <a:rPr lang="is-IS" altLang="zh-CN" sz="2000" dirty="0"/>
              <a:t>2012</a:t>
            </a:r>
            <a:r>
              <a:rPr lang="zh-CN" altLang="is-IS" sz="2000" dirty="0"/>
              <a:t>年</a:t>
            </a:r>
            <a:r>
              <a:rPr lang="is-IS" altLang="zh-CN" sz="2000" dirty="0"/>
              <a:t>5</a:t>
            </a:r>
            <a:r>
              <a:rPr lang="zh-CN" altLang="is-IS" sz="2000" dirty="0"/>
              <a:t>月</a:t>
            </a:r>
            <a:r>
              <a:rPr lang="zh-CN" altLang="is-IS" sz="2000" dirty="0" smtClean="0"/>
              <a:t>中旬</a:t>
            </a:r>
            <a:r>
              <a:rPr lang="zh-CN" altLang="en-US" sz="2000" dirty="0" smtClean="0"/>
              <a:t>发布</a:t>
            </a:r>
            <a:r>
              <a:rPr lang="en-US" altLang="zh-CN" sz="2000" dirty="0"/>
              <a:t>《</a:t>
            </a:r>
            <a:r>
              <a:rPr lang="zh-CN" altLang="en-US" sz="2000" dirty="0"/>
              <a:t>关于组织开展国家电子商务示范城市电子商务试点专项的通知</a:t>
            </a:r>
            <a:r>
              <a:rPr lang="en-US" altLang="zh-CN" sz="2000" dirty="0" smtClean="0"/>
              <a:t>》</a:t>
            </a:r>
          </a:p>
          <a:p>
            <a:pPr lvl="1"/>
            <a:r>
              <a:rPr lang="is-IS" altLang="zh-CN" sz="2000" dirty="0"/>
              <a:t>2014</a:t>
            </a:r>
            <a:r>
              <a:rPr lang="zh-CN" altLang="is-IS" sz="2000" dirty="0"/>
              <a:t>年</a:t>
            </a:r>
            <a:r>
              <a:rPr lang="is-IS" altLang="zh-CN" sz="2000" dirty="0"/>
              <a:t>3</a:t>
            </a:r>
            <a:r>
              <a:rPr lang="zh-CN" altLang="is-IS" sz="2000" dirty="0"/>
              <a:t>月</a:t>
            </a:r>
            <a:r>
              <a:rPr lang="is-IS" altLang="zh-CN" sz="2000" dirty="0"/>
              <a:t>31</a:t>
            </a:r>
            <a:r>
              <a:rPr lang="zh-CN" altLang="is-IS" sz="2000" dirty="0" smtClean="0"/>
              <a:t>日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乐透电子商务</a:t>
            </a:r>
            <a:r>
              <a:rPr lang="zh-CN" altLang="en-US" sz="2000" dirty="0" smtClean="0"/>
              <a:t>有限公司发布</a:t>
            </a:r>
            <a:r>
              <a:rPr lang="zh-CN" altLang="en-US" sz="2000" dirty="0"/>
              <a:t>第一张具有全生命周期管理、全业务流程覆盖</a:t>
            </a:r>
            <a:r>
              <a:rPr lang="zh-CN" altLang="en-US" sz="2000" dirty="0" smtClean="0"/>
              <a:t>的电子发票</a:t>
            </a:r>
            <a:endParaRPr lang="en-US" altLang="zh-CN" sz="2000" dirty="0" smtClean="0"/>
          </a:p>
          <a:p>
            <a:r>
              <a:rPr lang="zh-CN" altLang="en-US" sz="2400" dirty="0" smtClean="0"/>
              <a:t>传统的报销手段存在一系列问题：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手续复杂，周期延长，效率低下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管理复杂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过程不透明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不方便统计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问题解决的滞后性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890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/>
              <a:t>国外</a:t>
            </a:r>
            <a:endParaRPr kumimoji="1" lang="en-US" altLang="zh-CN" sz="2800" dirty="0" smtClean="0"/>
          </a:p>
          <a:p>
            <a:pPr lvl="1"/>
            <a:r>
              <a:rPr lang="en-US" altLang="zh-CN" sz="2400" dirty="0" err="1"/>
              <a:t>Nextravel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Ellucian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endParaRPr kumimoji="1" lang="en-US" altLang="zh-CN" sz="2400" dirty="0"/>
          </a:p>
          <a:p>
            <a:r>
              <a:rPr kumimoji="1" lang="zh-CN" altLang="en-US" sz="2800" dirty="0" smtClean="0"/>
              <a:t>国内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携程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中途旅易</a:t>
            </a:r>
            <a:endParaRPr kumimoji="1" lang="en-US" altLang="zh-CN" sz="2400" dirty="0" smtClean="0"/>
          </a:p>
          <a:p>
            <a:pPr lvl="1"/>
            <a:r>
              <a:rPr kumimoji="1" lang="mr-IN" altLang="zh-CN" sz="2400" dirty="0" smtClean="0"/>
              <a:t>…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23" y="23436"/>
            <a:ext cx="8241175" cy="2493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2444012"/>
            <a:ext cx="8090704" cy="2705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89" y="3508356"/>
            <a:ext cx="8257409" cy="33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为什么不用差旅服务网站？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功能冗余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操作复杂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个性化和针对特定需求不能满足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7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8291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00" dirty="0"/>
              <a:t>线上差旅申请和报销的自动化管理 </a:t>
            </a:r>
            <a:endParaRPr lang="en-US" altLang="zh-CN" sz="2800" dirty="0" smtClean="0"/>
          </a:p>
          <a:p>
            <a:r>
              <a:rPr lang="zh-CN" altLang="zh-CN" sz="2800" dirty="0"/>
              <a:t>单据和申请表单的管理 </a:t>
            </a:r>
            <a:endParaRPr lang="en-US" altLang="zh-CN" sz="2800" dirty="0" smtClean="0"/>
          </a:p>
          <a:p>
            <a:r>
              <a:rPr lang="zh-CN" altLang="zh-CN" sz="2800" dirty="0"/>
              <a:t>对实验室项目基本信息的</a:t>
            </a:r>
            <a:r>
              <a:rPr lang="zh-CN" altLang="zh-CN" sz="2800" dirty="0" smtClean="0"/>
              <a:t>管理 </a:t>
            </a:r>
            <a:endParaRPr lang="en-US" altLang="zh-CN" sz="2800" dirty="0" smtClean="0"/>
          </a:p>
          <a:p>
            <a:r>
              <a:rPr lang="zh-CN" altLang="zh-CN" sz="2800" dirty="0" smtClean="0"/>
              <a:t>对报销</a:t>
            </a:r>
            <a:r>
              <a:rPr lang="zh-CN" altLang="zh-CN" sz="2800" dirty="0"/>
              <a:t>数据进行统计 </a:t>
            </a:r>
            <a:endParaRPr lang="en-US" altLang="zh-CN" sz="2800" dirty="0" smtClean="0"/>
          </a:p>
          <a:p>
            <a:r>
              <a:rPr lang="zh-CN" altLang="en-US" sz="2800" dirty="0" smtClean="0"/>
              <a:t>对</a:t>
            </a:r>
            <a:r>
              <a:rPr lang="zh-CN" altLang="zh-CN" sz="2800" dirty="0" smtClean="0"/>
              <a:t>系统</a:t>
            </a:r>
            <a:r>
              <a:rPr lang="zh-CN" altLang="zh-CN" sz="2800" dirty="0"/>
              <a:t>应用过程中用户操作产生的消息的</a:t>
            </a:r>
            <a:r>
              <a:rPr lang="zh-CN" altLang="zh-CN" sz="2800" dirty="0" smtClean="0"/>
              <a:t>管理</a:t>
            </a:r>
            <a:endParaRPr lang="zh-CN" altLang="zh-CN" sz="2800" dirty="0"/>
          </a:p>
          <a:p>
            <a:r>
              <a:rPr lang="zh-CN" altLang="zh-CN" sz="2800" dirty="0"/>
              <a:t>在管理系统实现对项目、人员、制度的</a:t>
            </a:r>
            <a:r>
              <a:rPr lang="zh-CN" altLang="zh-CN" sz="2800" dirty="0" smtClean="0"/>
              <a:t>管理</a:t>
            </a:r>
            <a:endParaRPr lang="en-US" altLang="zh-CN" sz="2800" dirty="0" smtClean="0"/>
          </a:p>
          <a:p>
            <a:r>
              <a:rPr lang="zh-CN" altLang="zh-CN" sz="2800" dirty="0"/>
              <a:t>让用户能拥有良好的用户体验，根据各功能模块的划分，进行合理的</a:t>
            </a:r>
            <a:r>
              <a:rPr lang="zh-CN" altLang="zh-CN" sz="2800" dirty="0" smtClean="0"/>
              <a:t>前端设计 </a:t>
            </a:r>
            <a:endParaRPr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35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298334" y="6540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差旅报销系统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83847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业务子系统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5912821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管理子系统</a:t>
            </a:r>
            <a:endParaRPr kumimoji="1" lang="zh-CN" altLang="en-US" b="1" dirty="0"/>
          </a:p>
        </p:txBody>
      </p:sp>
      <p:sp>
        <p:nvSpPr>
          <p:cNvPr id="9" name="可选流程 8"/>
          <p:cNvSpPr/>
          <p:nvPr/>
        </p:nvSpPr>
        <p:spPr>
          <a:xfrm>
            <a:off x="1121748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1759923" y="2466975"/>
            <a:ext cx="440352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402860" y="2466975"/>
            <a:ext cx="426065" cy="24336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数据统计模块模块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31511" y="2466975"/>
            <a:ext cx="397490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631587" y="2466975"/>
            <a:ext cx="411776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4245948" y="2466975"/>
            <a:ext cx="411777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规章制度模块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5477231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115406" y="2466974"/>
            <a:ext cx="428269" cy="19764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系统词典管理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744056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制度管理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7386993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人员管理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6" idx="2"/>
            <a:endCxn id="7" idx="0"/>
          </p:cNvCxnSpPr>
          <p:nvPr/>
        </p:nvCxnSpPr>
        <p:spPr>
          <a:xfrm rot="5400000">
            <a:off x="4182448" y="391319"/>
            <a:ext cx="231775" cy="161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8" idx="0"/>
          </p:cNvCxnSpPr>
          <p:nvPr/>
        </p:nvCxnSpPr>
        <p:spPr>
          <a:xfrm rot="16200000" flipH="1">
            <a:off x="5796934" y="391318"/>
            <a:ext cx="231775" cy="1614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2"/>
            <a:endCxn id="9" idx="0"/>
          </p:cNvCxnSpPr>
          <p:nvPr/>
        </p:nvCxnSpPr>
        <p:spPr>
          <a:xfrm rot="5400000">
            <a:off x="2053367" y="1029251"/>
            <a:ext cx="723900" cy="2151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0" idx="0"/>
          </p:cNvCxnSpPr>
          <p:nvPr/>
        </p:nvCxnSpPr>
        <p:spPr>
          <a:xfrm rot="5400000">
            <a:off x="2373645" y="1349529"/>
            <a:ext cx="723900" cy="1510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2"/>
            <a:endCxn id="11" idx="0"/>
          </p:cNvCxnSpPr>
          <p:nvPr/>
        </p:nvCxnSpPr>
        <p:spPr>
          <a:xfrm rot="5400000">
            <a:off x="2691542" y="1667426"/>
            <a:ext cx="723900" cy="875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12" idx="0"/>
          </p:cNvCxnSpPr>
          <p:nvPr/>
        </p:nvCxnSpPr>
        <p:spPr>
          <a:xfrm rot="5400000">
            <a:off x="2998724" y="1974608"/>
            <a:ext cx="723900" cy="2608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2"/>
            <a:endCxn id="13" idx="0"/>
          </p:cNvCxnSpPr>
          <p:nvPr/>
        </p:nvCxnSpPr>
        <p:spPr>
          <a:xfrm rot="16200000" flipH="1">
            <a:off x="3302333" y="1931833"/>
            <a:ext cx="723900" cy="3463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7" idx="2"/>
            <a:endCxn id="14" idx="0"/>
          </p:cNvCxnSpPr>
          <p:nvPr/>
        </p:nvCxnSpPr>
        <p:spPr>
          <a:xfrm rot="16200000" flipH="1">
            <a:off x="3609514" y="1624652"/>
            <a:ext cx="723900" cy="9607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2"/>
            <a:endCxn id="15" idx="0"/>
          </p:cNvCxnSpPr>
          <p:nvPr/>
        </p:nvCxnSpPr>
        <p:spPr>
          <a:xfrm rot="5400000">
            <a:off x="5845596" y="1592506"/>
            <a:ext cx="723900" cy="1025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2"/>
            <a:endCxn id="16" idx="0"/>
          </p:cNvCxnSpPr>
          <p:nvPr/>
        </p:nvCxnSpPr>
        <p:spPr>
          <a:xfrm rot="5400000">
            <a:off x="6162854" y="1909762"/>
            <a:ext cx="723899" cy="390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17" idx="0"/>
          </p:cNvCxnSpPr>
          <p:nvPr/>
        </p:nvCxnSpPr>
        <p:spPr>
          <a:xfrm rot="16200000" flipH="1">
            <a:off x="6475833" y="1987307"/>
            <a:ext cx="730250" cy="24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2"/>
            <a:endCxn id="18" idx="0"/>
          </p:cNvCxnSpPr>
          <p:nvPr/>
        </p:nvCxnSpPr>
        <p:spPr>
          <a:xfrm rot="16200000" flipH="1">
            <a:off x="6797301" y="1665838"/>
            <a:ext cx="730250" cy="884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783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29833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2564786" y="132080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出差申请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887782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申请审批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7210778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申请查询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2129196" y="3267075"/>
            <a:ext cx="435590" cy="19621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出差任务申请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3000376" y="3267074"/>
            <a:ext cx="442912" cy="1962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单据报销申请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4452192" y="3267073"/>
            <a:ext cx="435590" cy="1962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出差任务审批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5323372" y="3267072"/>
            <a:ext cx="442912" cy="1962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单据报销审批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10778" y="326707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申请单列表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000376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单据上传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210778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申请单详情</a:t>
            </a:r>
            <a:endParaRPr kumimoji="1" lang="zh-CN" altLang="en-US" dirty="0"/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3721036" y="-63742"/>
            <a:ext cx="446088" cy="2322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  <a:endCxn id="6" idx="0"/>
          </p:cNvCxnSpPr>
          <p:nvPr/>
        </p:nvCxnSpPr>
        <p:spPr>
          <a:xfrm rot="5400000">
            <a:off x="4882535" y="1097755"/>
            <a:ext cx="44608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7" idx="0"/>
          </p:cNvCxnSpPr>
          <p:nvPr/>
        </p:nvCxnSpPr>
        <p:spPr>
          <a:xfrm rot="16200000" flipH="1">
            <a:off x="6044032" y="-63743"/>
            <a:ext cx="446087" cy="2322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8" idx="0"/>
          </p:cNvCxnSpPr>
          <p:nvPr/>
        </p:nvCxnSpPr>
        <p:spPr>
          <a:xfrm rot="5400000">
            <a:off x="2365555" y="2850049"/>
            <a:ext cx="398462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9" idx="0"/>
          </p:cNvCxnSpPr>
          <p:nvPr/>
        </p:nvCxnSpPr>
        <p:spPr>
          <a:xfrm rot="16200000" flipH="1">
            <a:off x="2802976" y="2848217"/>
            <a:ext cx="398461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2"/>
            <a:endCxn id="10" idx="0"/>
          </p:cNvCxnSpPr>
          <p:nvPr/>
        </p:nvCxnSpPr>
        <p:spPr>
          <a:xfrm rot="5400000">
            <a:off x="4688552" y="2850047"/>
            <a:ext cx="39846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11" idx="0"/>
          </p:cNvCxnSpPr>
          <p:nvPr/>
        </p:nvCxnSpPr>
        <p:spPr>
          <a:xfrm rot="16200000" flipH="1">
            <a:off x="5125972" y="2848216"/>
            <a:ext cx="398460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2"/>
            <a:endCxn id="12" idx="0"/>
          </p:cNvCxnSpPr>
          <p:nvPr/>
        </p:nvCxnSpPr>
        <p:spPr>
          <a:xfrm rot="5400000">
            <a:off x="7229343" y="3067842"/>
            <a:ext cx="39846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16200000" flipH="1">
            <a:off x="7110278" y="5133180"/>
            <a:ext cx="642940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  <a:endCxn id="13" idx="3"/>
          </p:cNvCxnSpPr>
          <p:nvPr/>
        </p:nvCxnSpPr>
        <p:spPr>
          <a:xfrm flipH="1">
            <a:off x="3435966" y="4248150"/>
            <a:ext cx="7322" cy="1835944"/>
          </a:xfrm>
          <a:prstGeom prst="bentConnector3">
            <a:avLst>
              <a:gd name="adj1" fmla="val -31220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081262" y="449261"/>
            <a:ext cx="1761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图片 85" descr="../../Downloads/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2" y="449262"/>
            <a:ext cx="7613040" cy="6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605" y="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4898409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862744" y="108426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人员更新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7044096" y="108426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311574" y="299323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人员增加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854139" y="299322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人员删除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77306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项目编号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7844390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8439155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38073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费用介绍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637439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参与人员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875539" y="4881562"/>
            <a:ext cx="404441" cy="1862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预计支出经费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7261891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已支出经费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648243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超额上限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077306" y="488156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经费预算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4" idx="2"/>
            <a:endCxn id="5" idx="0"/>
          </p:cNvCxnSpPr>
          <p:nvPr/>
        </p:nvCxnSpPr>
        <p:spPr>
          <a:xfrm rot="5400000">
            <a:off x="4788322" y="166929"/>
            <a:ext cx="209549" cy="1625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6" idx="0"/>
          </p:cNvCxnSpPr>
          <p:nvPr/>
        </p:nvCxnSpPr>
        <p:spPr>
          <a:xfrm rot="16200000" flipH="1">
            <a:off x="6378998" y="201367"/>
            <a:ext cx="209548" cy="1556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7" idx="0"/>
          </p:cNvCxnSpPr>
          <p:nvPr/>
        </p:nvCxnSpPr>
        <p:spPr>
          <a:xfrm rot="5400000">
            <a:off x="3624376" y="2537067"/>
            <a:ext cx="361156" cy="551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8" idx="0"/>
          </p:cNvCxnSpPr>
          <p:nvPr/>
        </p:nvCxnSpPr>
        <p:spPr>
          <a:xfrm rot="5400000">
            <a:off x="3895660" y="2808349"/>
            <a:ext cx="361155" cy="86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9" idx="0"/>
          </p:cNvCxnSpPr>
          <p:nvPr/>
        </p:nvCxnSpPr>
        <p:spPr>
          <a:xfrm rot="5400000">
            <a:off x="6597919" y="2329255"/>
            <a:ext cx="361154" cy="966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13" idx="0"/>
          </p:cNvCxnSpPr>
          <p:nvPr/>
        </p:nvCxnSpPr>
        <p:spPr>
          <a:xfrm rot="5400000">
            <a:off x="6877986" y="2609322"/>
            <a:ext cx="361154" cy="40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2" idx="0"/>
          </p:cNvCxnSpPr>
          <p:nvPr/>
        </p:nvCxnSpPr>
        <p:spPr>
          <a:xfrm rot="16200000" flipH="1">
            <a:off x="7178302" y="2715661"/>
            <a:ext cx="361154" cy="1939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0" idx="0"/>
          </p:cNvCxnSpPr>
          <p:nvPr/>
        </p:nvCxnSpPr>
        <p:spPr>
          <a:xfrm rot="16200000" flipH="1">
            <a:off x="7481461" y="2412503"/>
            <a:ext cx="361154" cy="800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11" idx="0"/>
          </p:cNvCxnSpPr>
          <p:nvPr/>
        </p:nvCxnSpPr>
        <p:spPr>
          <a:xfrm rot="16200000" flipH="1">
            <a:off x="7778843" y="2115120"/>
            <a:ext cx="361154" cy="1395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2" idx="2"/>
            <a:endCxn id="17" idx="0"/>
          </p:cNvCxnSpPr>
          <p:nvPr/>
        </p:nvCxnSpPr>
        <p:spPr>
          <a:xfrm rot="5400000">
            <a:off x="6705224" y="4130918"/>
            <a:ext cx="340522" cy="116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16" idx="0"/>
          </p:cNvCxnSpPr>
          <p:nvPr/>
        </p:nvCxnSpPr>
        <p:spPr>
          <a:xfrm rot="5400000">
            <a:off x="6980376" y="4426702"/>
            <a:ext cx="361154" cy="589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2"/>
            <a:endCxn id="15" idx="0"/>
          </p:cNvCxnSpPr>
          <p:nvPr/>
        </p:nvCxnSpPr>
        <p:spPr>
          <a:xfrm rot="16200000" flipH="1">
            <a:off x="7287200" y="4709708"/>
            <a:ext cx="361154" cy="23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2" idx="2"/>
            <a:endCxn id="14" idx="0"/>
          </p:cNvCxnSpPr>
          <p:nvPr/>
        </p:nvCxnSpPr>
        <p:spPr>
          <a:xfrm rot="16200000" flipH="1">
            <a:off x="7596553" y="4400355"/>
            <a:ext cx="340522" cy="6218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242069" y="556459"/>
            <a:ext cx="16874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 descr="项目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69" y="556460"/>
            <a:ext cx="5835692" cy="61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49871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63609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权限等级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6924676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24921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722073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参与项目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331423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26748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信息管理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307523" y="2151457"/>
            <a:ext cx="483391" cy="1390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5400000">
            <a:off x="2655184" y="2499122"/>
            <a:ext cx="483394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12" idx="0"/>
          </p:cNvCxnSpPr>
          <p:nvPr/>
        </p:nvCxnSpPr>
        <p:spPr>
          <a:xfrm rot="5400000">
            <a:off x="3002846" y="2846784"/>
            <a:ext cx="48339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10" idx="0"/>
          </p:cNvCxnSpPr>
          <p:nvPr/>
        </p:nvCxnSpPr>
        <p:spPr>
          <a:xfrm rot="16200000" flipH="1">
            <a:off x="3350509" y="2499120"/>
            <a:ext cx="483393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6" idx="0"/>
          </p:cNvCxnSpPr>
          <p:nvPr/>
        </p:nvCxnSpPr>
        <p:spPr>
          <a:xfrm rot="16200000" flipH="1">
            <a:off x="3738833" y="2110797"/>
            <a:ext cx="483391" cy="1471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233103" y="2614702"/>
            <a:ext cx="483392" cy="464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682981" y="2628988"/>
            <a:ext cx="48339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490</Words>
  <Application>Microsoft Macintosh PowerPoint</Application>
  <PresentationFormat>宽屏</PresentationFormat>
  <Paragraphs>133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DengXian</vt:lpstr>
      <vt:lpstr>Mangal</vt:lpstr>
      <vt:lpstr>Trebuchet MS</vt:lpstr>
      <vt:lpstr>Wingdings 3</vt:lpstr>
      <vt:lpstr>方正姚体</vt:lpstr>
      <vt:lpstr>华文新魏</vt:lpstr>
      <vt:lpstr>平面</vt:lpstr>
      <vt:lpstr>实验室差旅报销系统</vt:lpstr>
      <vt:lpstr>背景</vt:lpstr>
      <vt:lpstr>现状</vt:lpstr>
      <vt:lpstr>为什么不用差旅服务网站？</vt:lpstr>
      <vt:lpstr>研究内容</vt:lpstr>
      <vt:lpstr>系统介绍</vt:lpstr>
      <vt:lpstr>系统介绍</vt:lpstr>
      <vt:lpstr>系统介绍</vt:lpstr>
      <vt:lpstr>系统介绍</vt:lpstr>
      <vt:lpstr>系统介绍</vt:lpstr>
      <vt:lpstr>系统介绍</vt:lpstr>
      <vt:lpstr>系统介绍</vt:lpstr>
      <vt:lpstr>拟采用的开发技术</vt:lpstr>
      <vt:lpstr>谢谢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差旅管理报销系统</dc:title>
  <dc:creator>Microsoft Office 用户</dc:creator>
  <cp:lastModifiedBy>Microsoft Office 用户</cp:lastModifiedBy>
  <cp:revision>17</cp:revision>
  <dcterms:created xsi:type="dcterms:W3CDTF">2017-12-21T04:38:12Z</dcterms:created>
  <dcterms:modified xsi:type="dcterms:W3CDTF">2018-01-03T09:20:16Z</dcterms:modified>
</cp:coreProperties>
</file>