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71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58"/>
    <p:restoredTop sz="94635"/>
  </p:normalViewPr>
  <p:slideViewPr>
    <p:cSldViewPr snapToGrid="0" snapToObjects="1">
      <p:cViewPr varScale="1">
        <p:scale>
          <a:sx n="76" d="100"/>
          <a:sy n="76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8CB03-7054-6943-BB1B-EEAEE07F6781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41FD3-0A46-C044-B308-BABA76228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0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1FD3-0A46-C044-B308-BABA7622822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7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实验室差旅报销系统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的设计与实现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答辩人：刘连兴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指导老师： 闫健恩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1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政策管理模块</a:t>
            </a:r>
            <a:endParaRPr kumimoji="1" lang="zh-CN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5036484" y="1678329"/>
            <a:ext cx="1781041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报销政策</a:t>
            </a:r>
            <a:r>
              <a:rPr kumimoji="1" lang="zh-CN" altLang="en-US" sz="2000" dirty="0" smtClean="0"/>
              <a:t>模块</a:t>
            </a:r>
            <a:endParaRPr kumimoji="1"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92925" y="2347939"/>
            <a:ext cx="1886178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政策管理</a:t>
            </a:r>
            <a:endParaRPr kumimoji="1"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7236201" y="2347938"/>
            <a:ext cx="1919747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附件上传</a:t>
            </a:r>
            <a:endParaRPr kumimoji="1" lang="zh-CN" altLang="en-US" sz="2000" dirty="0"/>
          </a:p>
        </p:txBody>
      </p:sp>
      <p:cxnSp>
        <p:nvCxnSpPr>
          <p:cNvPr id="12" name="肘形连接符 11"/>
          <p:cNvCxnSpPr>
            <a:endCxn id="17" idx="0"/>
          </p:cNvCxnSpPr>
          <p:nvPr/>
        </p:nvCxnSpPr>
        <p:spPr>
          <a:xfrm rot="16200000" flipH="1">
            <a:off x="6954766" y="1106629"/>
            <a:ext cx="213548" cy="22690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927158" y="3098212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政策查询</a:t>
            </a:r>
            <a:endParaRPr kumimoji="1"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3744495" y="3098212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政策修改</a:t>
            </a:r>
            <a:endParaRPr kumimoji="1" lang="zh-CN" altLang="en-US" sz="2000" dirty="0"/>
          </a:p>
        </p:txBody>
      </p:sp>
      <p:cxnSp>
        <p:nvCxnSpPr>
          <p:cNvPr id="15" name="肘形连接符 14"/>
          <p:cNvCxnSpPr/>
          <p:nvPr/>
        </p:nvCxnSpPr>
        <p:spPr>
          <a:xfrm rot="5400000">
            <a:off x="4624736" y="1045669"/>
            <a:ext cx="213549" cy="23909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5400000">
            <a:off x="3176106" y="2738304"/>
            <a:ext cx="294212" cy="425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3584774" y="2755240"/>
            <a:ext cx="294212" cy="391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2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实现与测试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99" y="840767"/>
            <a:ext cx="8702669" cy="308776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97" y="1462298"/>
            <a:ext cx="8677170" cy="246623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62" y="1905000"/>
            <a:ext cx="8338503" cy="31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其他辅助模块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 smtClean="0"/>
              <a:t>数据的修改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文件的上传和下载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741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前端技术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Echart</a:t>
            </a:r>
            <a:r>
              <a:rPr kumimoji="1" lang="zh-CN" altLang="en-US" sz="3200" dirty="0" smtClean="0"/>
              <a:t>统计表的应用</a:t>
            </a:r>
            <a:endParaRPr kumimoji="1" lang="en-US" altLang="zh-CN" sz="3200" dirty="0" smtClean="0"/>
          </a:p>
          <a:p>
            <a:r>
              <a:rPr kumimoji="1" lang="en-US" altLang="zh-CN" sz="3200" dirty="0" err="1" smtClean="0"/>
              <a:t>Vue</a:t>
            </a:r>
            <a:r>
              <a:rPr kumimoji="1" lang="zh-CN" altLang="en-US" sz="3200" dirty="0" smtClean="0"/>
              <a:t>框架的应用，</a:t>
            </a:r>
            <a:r>
              <a:rPr kumimoji="1" lang="en-US" altLang="zh-CN" sz="3200" dirty="0" smtClean="0"/>
              <a:t>MVVM</a:t>
            </a:r>
            <a:r>
              <a:rPr kumimoji="1" lang="zh-CN" altLang="en-US" sz="3200" dirty="0" smtClean="0"/>
              <a:t>数据双向绑定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组件化开发，对模块功能进行解耦</a:t>
            </a:r>
            <a:endParaRPr kumimoji="1" lang="en-US" altLang="zh-CN" sz="2400" dirty="0" smtClean="0"/>
          </a:p>
          <a:p>
            <a:r>
              <a:rPr kumimoji="1" lang="zh-CN" altLang="en-US" sz="3200" dirty="0" smtClean="0"/>
              <a:t>使用代理解决跨域问题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代码压缩与优化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1527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后端技术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72000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运行于</a:t>
            </a:r>
            <a:r>
              <a:rPr kumimoji="1" lang="en-US" altLang="zh-CN" sz="3200" dirty="0" smtClean="0"/>
              <a:t>V8</a:t>
            </a:r>
            <a:r>
              <a:rPr kumimoji="1" lang="zh-CN" altLang="en-US" sz="3200" dirty="0" smtClean="0"/>
              <a:t>引擎下的</a:t>
            </a:r>
            <a:r>
              <a:rPr kumimoji="1" lang="en-US" altLang="zh-CN" sz="3200" dirty="0" err="1" smtClean="0"/>
              <a:t>nodejs</a:t>
            </a:r>
            <a:endParaRPr kumimoji="1" lang="en-US" altLang="zh-CN" sz="3200" dirty="0" smtClean="0"/>
          </a:p>
          <a:p>
            <a:pPr lvl="1"/>
            <a:r>
              <a:rPr kumimoji="1" lang="zh-CN" altLang="en-US" sz="3000" dirty="0" smtClean="0"/>
              <a:t>异步请求处理</a:t>
            </a:r>
            <a:endParaRPr kumimoji="1" lang="en-US" altLang="zh-CN" sz="3000" dirty="0" smtClean="0"/>
          </a:p>
          <a:p>
            <a:pPr lvl="2"/>
            <a:r>
              <a:rPr kumimoji="1" lang="zh-CN" altLang="en-US" sz="2800" dirty="0" smtClean="0"/>
              <a:t>解决资源的访问冲突</a:t>
            </a:r>
            <a:endParaRPr kumimoji="1" lang="en-US" altLang="zh-CN" sz="2800" dirty="0" smtClean="0"/>
          </a:p>
          <a:p>
            <a:pPr lvl="2"/>
            <a:r>
              <a:rPr kumimoji="1" lang="zh-CN" altLang="en-US" sz="2800" dirty="0" smtClean="0"/>
              <a:t>共享变量的应用</a:t>
            </a:r>
            <a:endParaRPr kumimoji="1"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5053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44545" y="537020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APACHE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6151" y="1905000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THREAD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44545" y="1937641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PHP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THREAD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04515" y="1905000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PHP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THREAD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86150" y="3592290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REQUEST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44545" y="3592290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REQUEST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04514" y="3598640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REQUEST</a:t>
            </a:r>
            <a:endParaRPr kumimoji="1" lang="zh-CN" altLang="en-US" dirty="0"/>
          </a:p>
        </p:txBody>
      </p:sp>
      <p:cxnSp>
        <p:nvCxnSpPr>
          <p:cNvPr id="12" name="肘形连接符 11"/>
          <p:cNvCxnSpPr>
            <a:stCxn id="4" idx="2"/>
            <a:endCxn id="5" idx="0"/>
          </p:cNvCxnSpPr>
          <p:nvPr/>
        </p:nvCxnSpPr>
        <p:spPr>
          <a:xfrm rot="5400000">
            <a:off x="4140819" y="-201787"/>
            <a:ext cx="555180" cy="36583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2"/>
            <a:endCxn id="6" idx="0"/>
          </p:cNvCxnSpPr>
          <p:nvPr/>
        </p:nvCxnSpPr>
        <p:spPr>
          <a:xfrm rot="5400000">
            <a:off x="5953696" y="1643730"/>
            <a:ext cx="587821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7" idx="0"/>
          </p:cNvCxnSpPr>
          <p:nvPr/>
        </p:nvCxnSpPr>
        <p:spPr>
          <a:xfrm rot="16200000" flipH="1">
            <a:off x="7750001" y="-152575"/>
            <a:ext cx="555180" cy="35599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8" idx="0"/>
          </p:cNvCxnSpPr>
          <p:nvPr/>
        </p:nvCxnSpPr>
        <p:spPr>
          <a:xfrm rot="5400000">
            <a:off x="2151967" y="3155045"/>
            <a:ext cx="87449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9" idx="0"/>
          </p:cNvCxnSpPr>
          <p:nvPr/>
        </p:nvCxnSpPr>
        <p:spPr>
          <a:xfrm rot="5400000">
            <a:off x="5826682" y="3171365"/>
            <a:ext cx="84184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2"/>
            <a:endCxn id="10" idx="0"/>
          </p:cNvCxnSpPr>
          <p:nvPr/>
        </p:nvCxnSpPr>
        <p:spPr>
          <a:xfrm rot="5400000">
            <a:off x="9367156" y="3158220"/>
            <a:ext cx="88084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044543" y="1925553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NODEJS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86149" y="3293533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REQUEST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4543" y="3326174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REQUEST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604513" y="3293533"/>
            <a:ext cx="240612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REQUEST</a:t>
            </a:r>
            <a:endParaRPr kumimoji="1" lang="zh-CN" altLang="en-US" dirty="0"/>
          </a:p>
        </p:txBody>
      </p:sp>
      <p:cxnSp>
        <p:nvCxnSpPr>
          <p:cNvPr id="28" name="肘形连接符 27"/>
          <p:cNvCxnSpPr>
            <a:stCxn id="21" idx="2"/>
            <a:endCxn id="22" idx="0"/>
          </p:cNvCxnSpPr>
          <p:nvPr/>
        </p:nvCxnSpPr>
        <p:spPr>
          <a:xfrm rot="5400000">
            <a:off x="4140817" y="1186746"/>
            <a:ext cx="555180" cy="36583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1" idx="2"/>
            <a:endCxn id="23" idx="0"/>
          </p:cNvCxnSpPr>
          <p:nvPr/>
        </p:nvCxnSpPr>
        <p:spPr>
          <a:xfrm rot="5400000">
            <a:off x="5953694" y="3032263"/>
            <a:ext cx="587821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1" idx="2"/>
            <a:endCxn id="24" idx="0"/>
          </p:cNvCxnSpPr>
          <p:nvPr/>
        </p:nvCxnSpPr>
        <p:spPr>
          <a:xfrm rot="16200000" flipH="1">
            <a:off x="7749999" y="1235958"/>
            <a:ext cx="555180" cy="35599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sz="4400" dirty="0" smtClean="0"/>
              <a:t>后端技术</a:t>
            </a:r>
            <a:endParaRPr kumimoji="1" lang="zh-CN" altLang="en-US" sz="44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72000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文件的处理</a:t>
            </a:r>
            <a:endParaRPr kumimoji="1" lang="en-US" altLang="zh-CN" sz="3200" dirty="0" smtClean="0"/>
          </a:p>
          <a:p>
            <a:pPr lvl="1"/>
            <a:r>
              <a:rPr kumimoji="1" lang="zh-CN" altLang="en-US" sz="3000" dirty="0" smtClean="0"/>
              <a:t>对文件进行存储</a:t>
            </a:r>
            <a:endParaRPr kumimoji="1" lang="en-US" altLang="zh-CN" sz="3000" dirty="0" smtClean="0"/>
          </a:p>
          <a:p>
            <a:pPr lvl="1"/>
            <a:r>
              <a:rPr kumimoji="1" lang="zh-CN" altLang="en-US" sz="3000" dirty="0" smtClean="0"/>
              <a:t>生成</a:t>
            </a:r>
            <a:r>
              <a:rPr kumimoji="1" lang="en-US" altLang="zh-CN" sz="3000" dirty="0" smtClean="0"/>
              <a:t>excel</a:t>
            </a:r>
            <a:r>
              <a:rPr kumimoji="1" lang="zh-CN" altLang="en-US" sz="3000" dirty="0" smtClean="0"/>
              <a:t>表单</a:t>
            </a:r>
            <a:endParaRPr kumimoji="1" lang="en-US" altLang="zh-CN" sz="3000" dirty="0" smtClean="0"/>
          </a:p>
          <a:p>
            <a:r>
              <a:rPr kumimoji="1" lang="zh-CN" altLang="en-US" sz="3200" dirty="0" smtClean="0"/>
              <a:t>解决线程问题</a:t>
            </a:r>
            <a:endParaRPr kumimoji="1" lang="en-US" altLang="zh-CN" sz="3200" dirty="0" smtClean="0"/>
          </a:p>
          <a:p>
            <a:pPr lvl="1"/>
            <a:r>
              <a:rPr kumimoji="1" lang="zh-CN" altLang="en-US" sz="3000" dirty="0" smtClean="0"/>
              <a:t>利用</a:t>
            </a:r>
            <a:r>
              <a:rPr kumimoji="1" lang="en-US" altLang="zh-CN" sz="3000" dirty="0" smtClean="0"/>
              <a:t>PM2</a:t>
            </a:r>
            <a:r>
              <a:rPr kumimoji="1" lang="zh-CN" altLang="en-US" sz="3000" dirty="0" smtClean="0"/>
              <a:t>，开启虚拟服务器，同时开启多个</a:t>
            </a:r>
            <a:r>
              <a:rPr kumimoji="1" lang="en-US" altLang="zh-CN" sz="3000" dirty="0" smtClean="0"/>
              <a:t>node</a:t>
            </a:r>
            <a:r>
              <a:rPr kumimoji="1" lang="zh-CN" altLang="en-US" sz="3000" dirty="0" smtClean="0"/>
              <a:t>服务器，并对请求和计算机资源进行分配</a:t>
            </a:r>
            <a:endParaRPr kumimoji="1"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5420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研究内容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52950"/>
          </a:xfrm>
        </p:spPr>
        <p:txBody>
          <a:bodyPr>
            <a:normAutofit/>
          </a:bodyPr>
          <a:lstStyle/>
          <a:p>
            <a:r>
              <a:rPr lang="zh-CN" altLang="zh-CN" sz="2400" dirty="0" smtClean="0"/>
              <a:t>差旅</a:t>
            </a:r>
            <a:r>
              <a:rPr lang="zh-CN" altLang="zh-CN" sz="2400" dirty="0"/>
              <a:t>申请和报销的自动化</a:t>
            </a:r>
            <a:r>
              <a:rPr lang="zh-CN" altLang="zh-CN" sz="2400" dirty="0" smtClean="0"/>
              <a:t>管</a:t>
            </a:r>
            <a:r>
              <a:rPr lang="zh-CN" altLang="en-US" sz="2400" dirty="0" smtClean="0"/>
              <a:t>理</a:t>
            </a:r>
            <a:endParaRPr lang="zh-CN" altLang="zh-CN" sz="2400" dirty="0"/>
          </a:p>
          <a:p>
            <a:r>
              <a:rPr lang="zh-CN" altLang="zh-CN" sz="2400" dirty="0"/>
              <a:t>对实验室项目基本信息的</a:t>
            </a:r>
            <a:r>
              <a:rPr lang="zh-CN" altLang="zh-CN" sz="2400" dirty="0" smtClean="0"/>
              <a:t>管理</a:t>
            </a:r>
            <a:endParaRPr lang="en-US" altLang="zh-CN" sz="2400" dirty="0" smtClean="0"/>
          </a:p>
          <a:p>
            <a:r>
              <a:rPr lang="zh-CN" altLang="zh-CN" sz="2400" dirty="0"/>
              <a:t>对经费报销数据进行</a:t>
            </a:r>
            <a:r>
              <a:rPr lang="zh-CN" altLang="zh-CN" sz="2400" dirty="0" smtClean="0"/>
              <a:t>统计</a:t>
            </a:r>
            <a:endParaRPr lang="en-US" altLang="zh-CN" sz="2400" dirty="0" smtClean="0"/>
          </a:p>
          <a:p>
            <a:r>
              <a:rPr lang="zh-CN" altLang="zh-CN" sz="2400" dirty="0"/>
              <a:t>其他辅助功能的</a:t>
            </a:r>
            <a:r>
              <a:rPr lang="zh-CN" altLang="zh-CN" sz="2400" dirty="0" smtClean="0"/>
              <a:t>实现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消息</a:t>
            </a:r>
            <a:r>
              <a:rPr lang="zh-CN" altLang="en-US" sz="2400" dirty="0" smtClean="0"/>
              <a:t>通知功能</a:t>
            </a:r>
            <a:r>
              <a:rPr lang="zh-CN" altLang="zh-CN" sz="2400" dirty="0" smtClean="0"/>
              <a:t> 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人员</a:t>
            </a:r>
            <a:r>
              <a:rPr lang="zh-CN" altLang="en-US" sz="2400" dirty="0" smtClean="0"/>
              <a:t>信息管理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政策管理 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2945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dirty="0" smtClean="0"/>
              <a:t>系统结构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0431" y="1678329"/>
            <a:ext cx="2488557" cy="555585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差旅报销系统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348294" y="2559391"/>
            <a:ext cx="2488557" cy="555585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smtClean="0"/>
              <a:t>业务子系统</a:t>
            </a:r>
            <a:endParaRPr kumimoji="1"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091619" y="2559390"/>
            <a:ext cx="2488557" cy="555585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管理子系统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592925" y="3769369"/>
            <a:ext cx="555343" cy="2559994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差旅模块</a:t>
            </a:r>
            <a:endParaRPr kumimoji="1"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262824" y="3769369"/>
            <a:ext cx="555343" cy="2559994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项目模块</a:t>
            </a:r>
            <a:endParaRPr kumimoji="1"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932723" y="3769369"/>
            <a:ext cx="555343" cy="2559994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报销政策模块</a:t>
            </a:r>
            <a:endParaRPr kumimoji="1"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02622" y="3769368"/>
            <a:ext cx="555343" cy="2559995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个人信息模块</a:t>
            </a:r>
            <a:endParaRPr kumimoji="1"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72521" y="3769367"/>
            <a:ext cx="555343" cy="2559996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数据统计模块</a:t>
            </a:r>
            <a:endParaRPr kumimoji="1"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942420" y="3769367"/>
            <a:ext cx="555343" cy="2559996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消息</a:t>
            </a:r>
            <a:r>
              <a:rPr kumimoji="1" lang="zh-CN" altLang="en-US" sz="2400" smtClean="0"/>
              <a:t>通知模块</a:t>
            </a:r>
            <a:endParaRPr kumimoji="1"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7091619" y="3769365"/>
            <a:ext cx="555343" cy="2559998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项目管理模块</a:t>
            </a:r>
            <a:endParaRPr kumimoji="1"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7761518" y="3769365"/>
            <a:ext cx="555343" cy="2559998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政策管理模块</a:t>
            </a:r>
            <a:endParaRPr kumimoji="1"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8431417" y="3769365"/>
            <a:ext cx="555343" cy="2559998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人员管理模块</a:t>
            </a:r>
            <a:endParaRPr kumimoji="1"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9101316" y="3769365"/>
            <a:ext cx="555343" cy="2559998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词典管理模块</a:t>
            </a:r>
            <a:endParaRPr kumimoji="1" lang="zh-CN" altLang="en-US" sz="2400" dirty="0"/>
          </a:p>
        </p:txBody>
      </p:sp>
      <p:cxnSp>
        <p:nvCxnSpPr>
          <p:cNvPr id="20" name="肘形连接符 19"/>
          <p:cNvCxnSpPr>
            <a:stCxn id="4" idx="2"/>
            <a:endCxn id="5" idx="0"/>
          </p:cNvCxnSpPr>
          <p:nvPr/>
        </p:nvCxnSpPr>
        <p:spPr>
          <a:xfrm rot="5400000">
            <a:off x="5360904" y="1465584"/>
            <a:ext cx="325477" cy="1862137"/>
          </a:xfrm>
          <a:prstGeom prst="bentConnector3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2"/>
            <a:endCxn id="6" idx="0"/>
          </p:cNvCxnSpPr>
          <p:nvPr/>
        </p:nvCxnSpPr>
        <p:spPr>
          <a:xfrm rot="16200000" flipH="1">
            <a:off x="7232566" y="1456058"/>
            <a:ext cx="325476" cy="1881188"/>
          </a:xfrm>
          <a:prstGeom prst="bentConnector3">
            <a:avLst>
              <a:gd name="adj1" fmla="val 50000"/>
            </a:avLst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7" idx="0"/>
          </p:cNvCxnSpPr>
          <p:nvPr/>
        </p:nvCxnSpPr>
        <p:spPr>
          <a:xfrm rot="5400000">
            <a:off x="3404389" y="2581184"/>
            <a:ext cx="654393" cy="1721976"/>
          </a:xfrm>
          <a:prstGeom prst="bentConnector3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2"/>
            <a:endCxn id="8" idx="0"/>
          </p:cNvCxnSpPr>
          <p:nvPr/>
        </p:nvCxnSpPr>
        <p:spPr>
          <a:xfrm rot="5400000">
            <a:off x="3739339" y="2916134"/>
            <a:ext cx="654393" cy="1052077"/>
          </a:xfrm>
          <a:prstGeom prst="bentConnector3">
            <a:avLst>
              <a:gd name="adj1" fmla="val 50000"/>
            </a:avLst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9" idx="0"/>
          </p:cNvCxnSpPr>
          <p:nvPr/>
        </p:nvCxnSpPr>
        <p:spPr>
          <a:xfrm rot="5400000">
            <a:off x="4074288" y="3251083"/>
            <a:ext cx="654393" cy="382178"/>
          </a:xfrm>
          <a:prstGeom prst="bentConnector3">
            <a:avLst>
              <a:gd name="adj1" fmla="val 50000"/>
            </a:avLst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2"/>
            <a:endCxn id="10" idx="0"/>
          </p:cNvCxnSpPr>
          <p:nvPr/>
        </p:nvCxnSpPr>
        <p:spPr>
          <a:xfrm rot="16200000" flipH="1">
            <a:off x="4409237" y="3298311"/>
            <a:ext cx="654392" cy="287721"/>
          </a:xfrm>
          <a:prstGeom prst="bentConnector3">
            <a:avLst>
              <a:gd name="adj1" fmla="val 50000"/>
            </a:avLst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2"/>
            <a:endCxn id="11" idx="0"/>
          </p:cNvCxnSpPr>
          <p:nvPr/>
        </p:nvCxnSpPr>
        <p:spPr>
          <a:xfrm rot="16200000" flipH="1">
            <a:off x="4744188" y="2963361"/>
            <a:ext cx="654391" cy="957620"/>
          </a:xfrm>
          <a:prstGeom prst="bentConnector3">
            <a:avLst>
              <a:gd name="adj1" fmla="val 50000"/>
            </a:avLst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5" idx="2"/>
            <a:endCxn id="12" idx="0"/>
          </p:cNvCxnSpPr>
          <p:nvPr/>
        </p:nvCxnSpPr>
        <p:spPr>
          <a:xfrm rot="16200000" flipH="1">
            <a:off x="5079137" y="2628411"/>
            <a:ext cx="654391" cy="1627519"/>
          </a:xfrm>
          <a:prstGeom prst="bentConnector3">
            <a:avLst>
              <a:gd name="adj1" fmla="val 50000"/>
            </a:avLst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" idx="2"/>
            <a:endCxn id="13" idx="0"/>
          </p:cNvCxnSpPr>
          <p:nvPr/>
        </p:nvCxnSpPr>
        <p:spPr>
          <a:xfrm rot="5400000">
            <a:off x="7525400" y="2958867"/>
            <a:ext cx="654390" cy="966607"/>
          </a:xfrm>
          <a:prstGeom prst="bentConnector3">
            <a:avLst>
              <a:gd name="adj1" fmla="val 50000"/>
            </a:avLst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6" idx="2"/>
            <a:endCxn id="14" idx="0"/>
          </p:cNvCxnSpPr>
          <p:nvPr/>
        </p:nvCxnSpPr>
        <p:spPr>
          <a:xfrm rot="5400000">
            <a:off x="7860349" y="3293816"/>
            <a:ext cx="654390" cy="296708"/>
          </a:xfrm>
          <a:prstGeom prst="bentConnector3">
            <a:avLst>
              <a:gd name="adj1" fmla="val 50000"/>
            </a:avLst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6" idx="2"/>
            <a:endCxn id="15" idx="0"/>
          </p:cNvCxnSpPr>
          <p:nvPr/>
        </p:nvCxnSpPr>
        <p:spPr>
          <a:xfrm rot="16200000" flipH="1">
            <a:off x="8195298" y="3255574"/>
            <a:ext cx="654390" cy="373191"/>
          </a:xfrm>
          <a:prstGeom prst="bentConnector3">
            <a:avLst>
              <a:gd name="adj1" fmla="val 50000"/>
            </a:avLst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6" idx="2"/>
            <a:endCxn id="16" idx="0"/>
          </p:cNvCxnSpPr>
          <p:nvPr/>
        </p:nvCxnSpPr>
        <p:spPr>
          <a:xfrm rot="16200000" flipH="1">
            <a:off x="8530248" y="2920625"/>
            <a:ext cx="654390" cy="1043090"/>
          </a:xfrm>
          <a:prstGeom prst="bentConnector3">
            <a:avLst>
              <a:gd name="adj1" fmla="val 50000"/>
            </a:avLst>
          </a:prstGeom>
          <a:effectLst>
            <a:reflection blurRad="25400" stA="15000" endPos="58000" dist="228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差旅模块</a:t>
            </a:r>
            <a:endParaRPr kumimoji="1" lang="zh-CN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5499394" y="1576729"/>
            <a:ext cx="1642334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差旅模块</a:t>
            </a:r>
            <a:endParaRPr kumimoji="1"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625509" y="2246340"/>
            <a:ext cx="1642334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创建申请</a:t>
            </a:r>
            <a:endParaRPr kumimoji="1"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499393" y="2242362"/>
            <a:ext cx="1642334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申请审批</a:t>
            </a:r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592925" y="2996613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出差任务申请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802534" y="2996613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单据报销申请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531737" y="2996613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出差任务审批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719568" y="2996612"/>
            <a:ext cx="366501" cy="2101414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报销申请审批</a:t>
            </a:r>
            <a:endParaRPr kumimoji="1"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8362229" y="2996612"/>
            <a:ext cx="366501" cy="2101415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列表查看</a:t>
            </a:r>
            <a:endParaRPr kumimoji="1"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9643898" y="2996613"/>
            <a:ext cx="366501" cy="2101415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详情查看</a:t>
            </a:r>
            <a:endParaRPr kumimoji="1"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8362229" y="2242361"/>
            <a:ext cx="1642334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smtClean="0"/>
              <a:t>申请审批</a:t>
            </a:r>
            <a:endParaRPr kumimoji="1" lang="zh-CN" altLang="en-US" sz="2000" dirty="0"/>
          </a:p>
        </p:txBody>
      </p:sp>
      <p:cxnSp>
        <p:nvCxnSpPr>
          <p:cNvPr id="453" name="肘形连接符 452"/>
          <p:cNvCxnSpPr>
            <a:stCxn id="3" idx="2"/>
            <a:endCxn id="4" idx="0"/>
          </p:cNvCxnSpPr>
          <p:nvPr/>
        </p:nvCxnSpPr>
        <p:spPr>
          <a:xfrm rot="5400000">
            <a:off x="4776844" y="702623"/>
            <a:ext cx="213550" cy="2873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肘形连接符 453"/>
          <p:cNvCxnSpPr>
            <a:stCxn id="3" idx="2"/>
            <a:endCxn id="5" idx="0"/>
          </p:cNvCxnSpPr>
          <p:nvPr/>
        </p:nvCxnSpPr>
        <p:spPr>
          <a:xfrm rot="5400000">
            <a:off x="6215775" y="2137576"/>
            <a:ext cx="209572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肘形连接符 456"/>
          <p:cNvCxnSpPr>
            <a:stCxn id="3" idx="2"/>
            <a:endCxn id="29" idx="0"/>
          </p:cNvCxnSpPr>
          <p:nvPr/>
        </p:nvCxnSpPr>
        <p:spPr>
          <a:xfrm rot="16200000" flipH="1">
            <a:off x="7647193" y="706157"/>
            <a:ext cx="209571" cy="28628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肘形连接符 459"/>
          <p:cNvCxnSpPr>
            <a:stCxn id="4" idx="2"/>
            <a:endCxn id="6" idx="0"/>
          </p:cNvCxnSpPr>
          <p:nvPr/>
        </p:nvCxnSpPr>
        <p:spPr>
          <a:xfrm rot="5400000">
            <a:off x="2964320" y="2514257"/>
            <a:ext cx="294212" cy="67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肘形连接符 462"/>
          <p:cNvCxnSpPr>
            <a:stCxn id="4" idx="2"/>
            <a:endCxn id="7" idx="0"/>
          </p:cNvCxnSpPr>
          <p:nvPr/>
        </p:nvCxnSpPr>
        <p:spPr>
          <a:xfrm rot="16200000" flipH="1">
            <a:off x="3569124" y="2579952"/>
            <a:ext cx="294212" cy="5391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肘形连接符 465"/>
          <p:cNvCxnSpPr>
            <a:stCxn id="5" idx="2"/>
            <a:endCxn id="8" idx="0"/>
          </p:cNvCxnSpPr>
          <p:nvPr/>
        </p:nvCxnSpPr>
        <p:spPr>
          <a:xfrm rot="5400000">
            <a:off x="5868679" y="2544732"/>
            <a:ext cx="298190" cy="6055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肘形连接符 468"/>
          <p:cNvCxnSpPr>
            <a:stCxn id="5" idx="2"/>
            <a:endCxn id="9" idx="0"/>
          </p:cNvCxnSpPr>
          <p:nvPr/>
        </p:nvCxnSpPr>
        <p:spPr>
          <a:xfrm rot="16200000" flipH="1">
            <a:off x="6462595" y="2556387"/>
            <a:ext cx="298189" cy="5822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肘形连接符 471"/>
          <p:cNvCxnSpPr>
            <a:stCxn id="29" idx="2"/>
            <a:endCxn id="10" idx="0"/>
          </p:cNvCxnSpPr>
          <p:nvPr/>
        </p:nvCxnSpPr>
        <p:spPr>
          <a:xfrm rot="5400000">
            <a:off x="8715343" y="2528559"/>
            <a:ext cx="298190" cy="6379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肘形连接符 474"/>
          <p:cNvCxnSpPr>
            <a:stCxn id="29" idx="2"/>
            <a:endCxn id="11" idx="0"/>
          </p:cNvCxnSpPr>
          <p:nvPr/>
        </p:nvCxnSpPr>
        <p:spPr>
          <a:xfrm rot="16200000" flipH="1">
            <a:off x="9356177" y="2525640"/>
            <a:ext cx="298191" cy="643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矩形 486"/>
          <p:cNvSpPr/>
          <p:nvPr/>
        </p:nvSpPr>
        <p:spPr>
          <a:xfrm>
            <a:off x="3802533" y="5267181"/>
            <a:ext cx="366501" cy="1298237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发票上传</a:t>
            </a:r>
            <a:endParaRPr kumimoji="1" lang="zh-CN" altLang="en-US" sz="2000" dirty="0"/>
          </a:p>
        </p:txBody>
      </p:sp>
      <p:sp>
        <p:nvSpPr>
          <p:cNvPr id="488" name="矩形 487"/>
          <p:cNvSpPr/>
          <p:nvPr/>
        </p:nvSpPr>
        <p:spPr>
          <a:xfrm>
            <a:off x="9643898" y="5267180"/>
            <a:ext cx="366501" cy="1298237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表单下载</a:t>
            </a:r>
            <a:endParaRPr kumimoji="1" lang="zh-CN" altLang="en-US" sz="2000" dirty="0"/>
          </a:p>
        </p:txBody>
      </p:sp>
      <p:cxnSp>
        <p:nvCxnSpPr>
          <p:cNvPr id="497" name="肘形连接符 496"/>
          <p:cNvCxnSpPr>
            <a:stCxn id="7" idx="2"/>
            <a:endCxn id="487" idx="0"/>
          </p:cNvCxnSpPr>
          <p:nvPr/>
        </p:nvCxnSpPr>
        <p:spPr>
          <a:xfrm rot="5400000">
            <a:off x="3901208" y="5182603"/>
            <a:ext cx="16915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线连接符 502"/>
          <p:cNvCxnSpPr>
            <a:stCxn id="11" idx="2"/>
            <a:endCxn id="488" idx="0"/>
          </p:cNvCxnSpPr>
          <p:nvPr/>
        </p:nvCxnSpPr>
        <p:spPr>
          <a:xfrm>
            <a:off x="9827149" y="5098028"/>
            <a:ext cx="0" cy="16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 animBg="1"/>
      <p:bldP spid="487" grpId="0" animBg="1"/>
      <p:bldP spid="4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sz="4400" smtClean="0"/>
              <a:t>实现与测试</a:t>
            </a:r>
            <a:endParaRPr kumimoji="1" lang="zh-CN" altLang="en-US" sz="4400" dirty="0"/>
          </a:p>
        </p:txBody>
      </p:sp>
      <p:pic>
        <p:nvPicPr>
          <p:cNvPr id="16" name="图片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2" y="591116"/>
            <a:ext cx="6840000" cy="360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2" y="872635"/>
            <a:ext cx="1438648" cy="3318481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2" y="866430"/>
            <a:ext cx="6840000" cy="360000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26" y="1111061"/>
            <a:ext cx="7117601" cy="178295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08" y="1239669"/>
            <a:ext cx="6840000" cy="36000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50" y="2091185"/>
            <a:ext cx="5399405" cy="881380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35" y="1514983"/>
            <a:ext cx="6840000" cy="3600000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32" y="1742564"/>
            <a:ext cx="6840000" cy="3600000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16" y="1918905"/>
            <a:ext cx="6840000" cy="3600000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16" y="2091185"/>
            <a:ext cx="6840000" cy="288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0221" y="2180314"/>
            <a:ext cx="6840000" cy="358398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0968" y="2358210"/>
            <a:ext cx="7815600" cy="3599913"/>
          </a:xfrm>
          <a:prstGeom prst="rect">
            <a:avLst/>
          </a:prstGeom>
        </p:spPr>
      </p:pic>
      <p:pic>
        <p:nvPicPr>
          <p:cNvPr id="27" name="图片 26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95" y="2619325"/>
            <a:ext cx="684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项目模块</a:t>
            </a:r>
            <a:r>
              <a:rPr kumimoji="1" lang="en-US" altLang="zh-CN" sz="4400" dirty="0" smtClean="0"/>
              <a:t>&amp;</a:t>
            </a:r>
            <a:r>
              <a:rPr kumimoji="1" lang="zh-CN" altLang="en-US" sz="4400" dirty="0" smtClean="0"/>
              <a:t>项目管理模块</a:t>
            </a:r>
            <a:endParaRPr kumimoji="1" lang="zh-CN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5036485" y="1678329"/>
            <a:ext cx="1642334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项目</a:t>
            </a:r>
            <a:r>
              <a:rPr kumimoji="1" lang="zh-CN" altLang="en-US" sz="2000" dirty="0" smtClean="0"/>
              <a:t>模块</a:t>
            </a:r>
            <a:endParaRPr kumimoji="1"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92925" y="2347939"/>
            <a:ext cx="1886178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smtClean="0"/>
              <a:t>项目内容查看</a:t>
            </a:r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897779" y="2347939"/>
            <a:ext cx="1919747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项目内容管理</a:t>
            </a:r>
            <a:endParaRPr kumimoji="1"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4816351" y="3098213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项目描述</a:t>
            </a:r>
            <a:endParaRPr kumimoji="1"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5633688" y="3098213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项目资金</a:t>
            </a:r>
            <a:endParaRPr kumimoji="1" lang="zh-CN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6451025" y="3098213"/>
            <a:ext cx="366501" cy="2101414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超支上限</a:t>
            </a:r>
            <a:endParaRPr kumimoji="1" lang="zh-CN" altLang="en-US" sz="2000" dirty="0"/>
          </a:p>
        </p:txBody>
      </p:sp>
      <p:cxnSp>
        <p:nvCxnSpPr>
          <p:cNvPr id="39" name="肘形连接符 38"/>
          <p:cNvCxnSpPr>
            <a:stCxn id="4" idx="2"/>
            <a:endCxn id="5" idx="0"/>
          </p:cNvCxnSpPr>
          <p:nvPr/>
        </p:nvCxnSpPr>
        <p:spPr>
          <a:xfrm rot="5400000">
            <a:off x="4590059" y="1080345"/>
            <a:ext cx="213549" cy="2321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4" idx="2"/>
            <a:endCxn id="6" idx="0"/>
          </p:cNvCxnSpPr>
          <p:nvPr/>
        </p:nvCxnSpPr>
        <p:spPr>
          <a:xfrm rot="16200000" flipH="1">
            <a:off x="5750878" y="2241163"/>
            <a:ext cx="21354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6" idx="2"/>
            <a:endCxn id="35" idx="0"/>
          </p:cNvCxnSpPr>
          <p:nvPr/>
        </p:nvCxnSpPr>
        <p:spPr>
          <a:xfrm rot="5400000">
            <a:off x="5281522" y="2522081"/>
            <a:ext cx="294213" cy="8580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6" idx="2"/>
          </p:cNvCxnSpPr>
          <p:nvPr/>
        </p:nvCxnSpPr>
        <p:spPr>
          <a:xfrm rot="5400000">
            <a:off x="5636184" y="3025469"/>
            <a:ext cx="44293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2"/>
            <a:endCxn id="37" idx="0"/>
          </p:cNvCxnSpPr>
          <p:nvPr/>
        </p:nvCxnSpPr>
        <p:spPr>
          <a:xfrm rot="16200000" flipH="1">
            <a:off x="6098858" y="2562794"/>
            <a:ext cx="294213" cy="7766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236201" y="2347938"/>
            <a:ext cx="1919747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项目创建</a:t>
            </a:r>
            <a:endParaRPr kumimoji="1" lang="zh-CN" altLang="en-US" sz="2000" dirty="0"/>
          </a:p>
        </p:txBody>
      </p:sp>
      <p:cxnSp>
        <p:nvCxnSpPr>
          <p:cNvPr id="62" name="肘形连接符 61"/>
          <p:cNvCxnSpPr>
            <a:stCxn id="4" idx="2"/>
            <a:endCxn id="60" idx="0"/>
          </p:cNvCxnSpPr>
          <p:nvPr/>
        </p:nvCxnSpPr>
        <p:spPr>
          <a:xfrm rot="16200000" flipH="1">
            <a:off x="6920089" y="1071952"/>
            <a:ext cx="213548" cy="23384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5" grpId="0" animBg="1"/>
      <p:bldP spid="36" grpId="0" animBg="1"/>
      <p:bldP spid="37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实现与测试</a:t>
            </a:r>
            <a:endParaRPr kumimoji="1" lang="zh-CN" altLang="en-US" sz="44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sz="4400" dirty="0" smtClean="0"/>
              <a:t>实现与测试</a:t>
            </a:r>
            <a:endParaRPr kumimoji="1" lang="zh-CN" altLang="en-US" sz="4400" dirty="0"/>
          </a:p>
        </p:txBody>
      </p:sp>
      <p:pic>
        <p:nvPicPr>
          <p:cNvPr id="10" name="图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5" y="455717"/>
            <a:ext cx="8101438" cy="3422016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98" y="876407"/>
            <a:ext cx="8067570" cy="316972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30" y="1264555"/>
            <a:ext cx="8507836" cy="34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数据统计模块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36484" y="1678329"/>
            <a:ext cx="1781041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smtClean="0"/>
              <a:t>数据统计模块</a:t>
            </a:r>
            <a:endParaRPr kumimoji="1"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92925" y="2347939"/>
            <a:ext cx="1886178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时间统计</a:t>
            </a:r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967130" y="2363779"/>
            <a:ext cx="1919747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项目统计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251107" y="3098212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整体统计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251695" y="3098212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消除项目</a:t>
            </a:r>
            <a:endParaRPr kumimoji="1" lang="zh-CN" altLang="en-US" sz="2000" dirty="0"/>
          </a:p>
        </p:txBody>
      </p:sp>
      <p:cxnSp>
        <p:nvCxnSpPr>
          <p:cNvPr id="10" name="肘形连接符 9"/>
          <p:cNvCxnSpPr>
            <a:stCxn id="6" idx="2"/>
            <a:endCxn id="7" idx="0"/>
          </p:cNvCxnSpPr>
          <p:nvPr/>
        </p:nvCxnSpPr>
        <p:spPr>
          <a:xfrm rot="5400000">
            <a:off x="5541495" y="2712703"/>
            <a:ext cx="278372" cy="4926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2"/>
            <a:endCxn id="8" idx="0"/>
          </p:cNvCxnSpPr>
          <p:nvPr/>
        </p:nvCxnSpPr>
        <p:spPr>
          <a:xfrm rot="16200000" flipH="1">
            <a:off x="6041789" y="2705055"/>
            <a:ext cx="278372" cy="5079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236201" y="2347938"/>
            <a:ext cx="1919747" cy="456061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类型统计</a:t>
            </a:r>
            <a:endParaRPr kumimoji="1" lang="zh-CN" altLang="en-US" sz="2000" dirty="0"/>
          </a:p>
        </p:txBody>
      </p:sp>
      <p:cxnSp>
        <p:nvCxnSpPr>
          <p:cNvPr id="16" name="肘形连接符 15"/>
          <p:cNvCxnSpPr>
            <a:stCxn id="4" idx="2"/>
            <a:endCxn id="15" idx="0"/>
          </p:cNvCxnSpPr>
          <p:nvPr/>
        </p:nvCxnSpPr>
        <p:spPr>
          <a:xfrm rot="16200000" flipH="1">
            <a:off x="6954766" y="1106629"/>
            <a:ext cx="213548" cy="22690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27158" y="3098212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年度统计</a:t>
            </a:r>
            <a:endParaRPr kumimoji="1"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3744495" y="3098212"/>
            <a:ext cx="366501" cy="2101413"/>
          </a:xfrm>
          <a:prstGeom prst="rect">
            <a:avLst/>
          </a:prstGeom>
          <a:effectLst>
            <a:reflection blurRad="25400" stA="15000" endPos="58000" dist="228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具体日期</a:t>
            </a:r>
            <a:endParaRPr kumimoji="1" lang="zh-CN" altLang="en-US" sz="2000" dirty="0"/>
          </a:p>
        </p:txBody>
      </p:sp>
      <p:cxnSp>
        <p:nvCxnSpPr>
          <p:cNvPr id="26" name="肘形连接符 25"/>
          <p:cNvCxnSpPr>
            <a:stCxn id="4" idx="2"/>
            <a:endCxn id="5" idx="0"/>
          </p:cNvCxnSpPr>
          <p:nvPr/>
        </p:nvCxnSpPr>
        <p:spPr>
          <a:xfrm rot="5400000">
            <a:off x="4624736" y="1045669"/>
            <a:ext cx="213549" cy="23909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6" idx="0"/>
          </p:cNvCxnSpPr>
          <p:nvPr/>
        </p:nvCxnSpPr>
        <p:spPr>
          <a:xfrm rot="5400000">
            <a:off x="5812311" y="2249084"/>
            <a:ext cx="22938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2"/>
            <a:endCxn id="20" idx="0"/>
          </p:cNvCxnSpPr>
          <p:nvPr/>
        </p:nvCxnSpPr>
        <p:spPr>
          <a:xfrm rot="5400000">
            <a:off x="3176106" y="2738304"/>
            <a:ext cx="294212" cy="425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2"/>
            <a:endCxn id="21" idx="0"/>
          </p:cNvCxnSpPr>
          <p:nvPr/>
        </p:nvCxnSpPr>
        <p:spPr>
          <a:xfrm rot="16200000" flipH="1">
            <a:off x="3584774" y="2755240"/>
            <a:ext cx="294212" cy="391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8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实现与测试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1" y="1032933"/>
            <a:ext cx="1752907" cy="39454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6" y="1032934"/>
            <a:ext cx="6517208" cy="3961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1032933"/>
            <a:ext cx="6476952" cy="39454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923" y="1032932"/>
            <a:ext cx="6476953" cy="39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592</TotalTime>
  <Words>307</Words>
  <Application>Microsoft Macintosh PowerPoint</Application>
  <PresentationFormat>宽屏</PresentationFormat>
  <Paragraphs>98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Century Gothic</vt:lpstr>
      <vt:lpstr>DengXian</vt:lpstr>
      <vt:lpstr>Wingdings 3</vt:lpstr>
      <vt:lpstr>幼圆</vt:lpstr>
      <vt:lpstr>Arial</vt:lpstr>
      <vt:lpstr>丝状</vt:lpstr>
      <vt:lpstr>实验室差旅报销系统 的设计与实现</vt:lpstr>
      <vt:lpstr>研究内容</vt:lpstr>
      <vt:lpstr>系统结构</vt:lpstr>
      <vt:lpstr>差旅模块</vt:lpstr>
      <vt:lpstr>实现与测试</vt:lpstr>
      <vt:lpstr>项目模块&amp;项目管理模块</vt:lpstr>
      <vt:lpstr>实现与测试</vt:lpstr>
      <vt:lpstr>数据统计模块</vt:lpstr>
      <vt:lpstr>实现与测试</vt:lpstr>
      <vt:lpstr>政策管理模块</vt:lpstr>
      <vt:lpstr>实现与测试</vt:lpstr>
      <vt:lpstr>其他辅助模块</vt:lpstr>
      <vt:lpstr>前端技术</vt:lpstr>
      <vt:lpstr>后端技术</vt:lpstr>
      <vt:lpstr>PowerPoint 演示文稿</vt:lpstr>
      <vt:lpstr>PowerPoint 演示文稿</vt:lpstr>
      <vt:lpstr>后端技术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实验室差旅报销系统 的设计与实现</dc:title>
  <dc:creator>Microsoft Office 用户</dc:creator>
  <cp:lastModifiedBy>Microsoft Office 用户</cp:lastModifiedBy>
  <cp:revision>44</cp:revision>
  <dcterms:created xsi:type="dcterms:W3CDTF">2018-06-13T03:19:30Z</dcterms:created>
  <dcterms:modified xsi:type="dcterms:W3CDTF">2018-06-14T14:28:54Z</dcterms:modified>
</cp:coreProperties>
</file>