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37"/>
  </p:normalViewPr>
  <p:slideViewPr>
    <p:cSldViewPr snapToGrid="0" snapToObjects="1" showGuides="1">
      <p:cViewPr varScale="1">
        <p:scale>
          <a:sx n="106" d="100"/>
          <a:sy n="106" d="100"/>
        </p:scale>
        <p:origin x="6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BB9C-0D1D-D241-8704-03038C69B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CC267-1855-4B4C-A995-2146E043F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2C23F-0347-8F4F-9917-63050F80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793D-D45C-6648-8109-14F3678D7C01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5F7A2-3CAE-704C-8B60-1DEA6CC1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7543A-1C09-7447-A688-19CA6792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9F62-D5E8-4E4E-A9BB-6B63040D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7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8826-B2AA-784F-9B6C-0AE519A9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9E2C3-047F-8B4E-8DC2-D9B7298A4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0AB62-438F-FA4D-BB98-A30EE2F3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793D-D45C-6648-8109-14F3678D7C01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C77CC-51EC-AD46-ABE3-F57B1B361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0DE7E-C3FF-A145-922A-A55112CD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9F62-D5E8-4E4E-A9BB-6B63040D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0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FE9AD-83D9-7642-BDDF-B494BC2F0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89E28-B2B6-F940-A6EB-50ECDC462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48B3D-FD0B-1C4A-A95F-40A85E4B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793D-D45C-6648-8109-14F3678D7C01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AD697-6E21-DC4C-9F50-265D0604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C32D4-B63E-064A-A084-7FC1750E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9F62-D5E8-4E4E-A9BB-6B63040D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1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F16E-CC85-C64F-8067-50476B6F7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85405-6B16-DF48-83C5-A9F652E7A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8531C-9CBE-6845-9F4B-5CD08055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793D-D45C-6648-8109-14F3678D7C01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95F32-0B55-B342-83AF-010E19ED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52EEC-1DDD-544A-99FB-B56A61C2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9F62-D5E8-4E4E-A9BB-6B63040D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2F6E-1384-4A40-BE9F-BBC7CB89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16624-7333-E94F-B942-9326A4652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A7883-7C02-604B-8701-1D014A5E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793D-D45C-6648-8109-14F3678D7C01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00EE-61F1-F144-8459-4EF9CAD6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276CB-AA61-0140-AF2A-19A084C0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9F62-D5E8-4E4E-A9BB-6B63040D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3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4784-2366-344B-B7F7-F6E67459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8508A-C077-FC4C-9E75-05DC6043B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7484F-7EDB-C344-A7EF-0912A256C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A2283-1406-AB44-B0EE-AE417151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793D-D45C-6648-8109-14F3678D7C01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D3EAF-0B2E-7144-BF2D-CEDF87FF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C59E1-3B13-AF42-A57D-071FC217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9F62-D5E8-4E4E-A9BB-6B63040D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8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457E-58B6-4F4F-A4E2-4D2A507B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1610C-07FD-894E-8191-6E5A627E4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4E915-7F32-3948-8294-ADF83FCF5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FEEAB-0478-0F45-A92D-065D5EA20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6E9FD-61D1-F74A-9149-A99E821FF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91150-A74D-774C-9AA6-46FFD986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793D-D45C-6648-8109-14F3678D7C01}" type="datetimeFigureOut">
              <a:rPr lang="en-US" smtClean="0"/>
              <a:t>6/13/19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24822-8315-F943-8534-46B99EC1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4F595-8576-7042-B830-09B3BED9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9F62-D5E8-4E4E-A9BB-6B63040D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CDD-CC30-AE4C-A3B2-633A6423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511E1-40CE-D244-833E-7ABE4FF7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793D-D45C-6648-8109-14F3678D7C01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6456E-C9E7-7A48-8735-E1DFD204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21AEF-0DEA-EB45-A242-05B58AE9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9F62-D5E8-4E4E-A9BB-6B63040D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2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6DAB1-DD47-FA40-AF8B-6D2C6C60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793D-D45C-6648-8109-14F3678D7C01}" type="datetimeFigureOut">
              <a:rPr lang="en-US" smtClean="0"/>
              <a:t>6/13/19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864B5-E62A-6249-B308-F437319C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F5951-D848-4F4E-9340-836C354F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9F62-D5E8-4E4E-A9BB-6B63040D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1B25-28ED-A141-BDE3-7B80820E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B2061-DB90-824A-BBA0-90B4BA1E2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DFE4E-B352-A349-B871-2D652A2A7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FF4F7-D51E-DC4C-BDDB-119E0C14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793D-D45C-6648-8109-14F3678D7C01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BF416-9C77-DF43-8F1B-E3B51F0A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81B8F-7B09-4941-8CB7-D18663CD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9F62-D5E8-4E4E-A9BB-6B63040D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0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91F1-E657-3640-A62F-5B8C15E0D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4CB78-F09E-774B-937B-F098C9E79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41B65-8212-5A4E-B578-01116BE75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D4DE5-6124-B248-BC83-44285284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793D-D45C-6648-8109-14F3678D7C01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51EF4-58E8-7240-BF08-A5422C99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481FF-8C82-A245-B3AA-DCC26984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9F62-D5E8-4E4E-A9BB-6B63040D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0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6F3F00-96E1-564D-97F6-2BB772F5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40DB2-84DA-5448-9502-6742F8DBC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358DB-B4E6-A344-861A-DDC3027B0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5793D-D45C-6648-8109-14F3678D7C01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7F851-761D-AC4E-9FF1-511643445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C9242-FCF9-4046-8528-74114BA4E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A9F62-D5E8-4E4E-A9BB-6B63040D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2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cn.ucsd.edu/~jason/amica_web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cn.ucsd.edu/wiki/AMICA" TargetMode="External"/><Relationship Id="rId2" Type="http://schemas.openxmlformats.org/officeDocument/2006/relationships/hyperlink" Target="https://sccn.ucsd.edu/~jason/amica_help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2544-7FD3-A64F-B2CC-EBD6A54ABD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EEG analysis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BC21A-8480-1141-90C3-CB96FB1769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2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DF31-4CF5-504E-8363-F39189DA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356E1-7B1C-B842-8428-C65E26AFF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Install EEGLAB toolbox (you can Google it to download the files).</a:t>
            </a:r>
          </a:p>
          <a:p>
            <a:r>
              <a:rPr lang="en-US" dirty="0"/>
              <a:t>Run </a:t>
            </a:r>
            <a:r>
              <a:rPr lang="en-US" dirty="0" err="1"/>
              <a:t>eeglab</a:t>
            </a:r>
            <a:r>
              <a:rPr lang="en-US" dirty="0"/>
              <a:t> in MATLAB. </a:t>
            </a:r>
          </a:p>
          <a:p>
            <a:r>
              <a:rPr lang="en-US" dirty="0"/>
              <a:t>Load the raw data (</a:t>
            </a:r>
            <a:r>
              <a:rPr lang="en-US" dirty="0" err="1"/>
              <a:t>entrain_NAP</a:t>
            </a:r>
            <a:r>
              <a:rPr lang="en-US" dirty="0"/>
              <a:t>_###_1.bdf).</a:t>
            </a:r>
          </a:p>
          <a:p>
            <a:pPr lvl="1"/>
            <a:r>
              <a:rPr lang="en-US" dirty="0"/>
              <a:t>File – Import Data – Using EEGLAB functions and plugins – From </a:t>
            </a:r>
            <a:r>
              <a:rPr lang="en-US" dirty="0" err="1"/>
              <a:t>Biosemi</a:t>
            </a:r>
            <a:r>
              <a:rPr lang="en-US" dirty="0"/>
              <a:t> BDF file</a:t>
            </a:r>
          </a:p>
          <a:p>
            <a:pPr lvl="1"/>
            <a:r>
              <a:rPr lang="en-US" dirty="0"/>
              <a:t>Assign references, 35 and 36 (bilateral mastoids; this is necessary for a </a:t>
            </a:r>
            <a:r>
              <a:rPr lang="en-US" dirty="0" err="1"/>
              <a:t>Biosemi</a:t>
            </a:r>
            <a:r>
              <a:rPr lang="en-US" dirty="0"/>
              <a:t> file)</a:t>
            </a:r>
          </a:p>
          <a:p>
            <a:r>
              <a:rPr lang="en-US" dirty="0"/>
              <a:t>As this is a huge file and you only need the entrainment task portion, trim the data. To figure out when the entrainment task starts and ends, look at time stamps for events.</a:t>
            </a:r>
          </a:p>
          <a:p>
            <a:pPr lvl="1"/>
            <a:r>
              <a:rPr lang="en-US" dirty="0"/>
              <a:t>Edit – Select data </a:t>
            </a:r>
          </a:p>
          <a:p>
            <a:pPr lvl="1"/>
            <a:r>
              <a:rPr lang="en-US" dirty="0"/>
              <a:t>In an appropriate box, put the time range </a:t>
            </a:r>
          </a:p>
          <a:p>
            <a:r>
              <a:rPr lang="en-US" dirty="0"/>
              <a:t>Apply a bandpass filter. </a:t>
            </a:r>
          </a:p>
          <a:p>
            <a:pPr lvl="1"/>
            <a:r>
              <a:rPr lang="en-US" dirty="0"/>
              <a:t>Tools – Filter the data Basic FIR filter (new, default)</a:t>
            </a:r>
          </a:p>
          <a:p>
            <a:pPr lvl="1"/>
            <a:r>
              <a:rPr lang="en-US" dirty="0"/>
              <a:t>Lower limit: about 0.1 Hz, Upper limit: about 20-30 Hz</a:t>
            </a:r>
          </a:p>
          <a:p>
            <a:pPr lvl="1"/>
            <a:r>
              <a:rPr lang="en-US" dirty="0"/>
              <a:t>The length of order should be long enough.</a:t>
            </a:r>
          </a:p>
          <a:p>
            <a:pPr lvl="1"/>
            <a:r>
              <a:rPr lang="en-US" dirty="0"/>
              <a:t>This may take really long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1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5437-746C-3345-87FE-57208758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4E945-7C4D-F049-99F0-4AFDD869B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Assign channel locations</a:t>
            </a:r>
          </a:p>
          <a:p>
            <a:pPr lvl="1"/>
            <a:r>
              <a:rPr lang="en-US" dirty="0"/>
              <a:t>Edit -&gt; Channel locations</a:t>
            </a:r>
          </a:p>
          <a:p>
            <a:pPr lvl="1"/>
            <a:r>
              <a:rPr lang="en-US" dirty="0"/>
              <a:t>Add coordinates using the file at https://</a:t>
            </a:r>
            <a:r>
              <a:rPr lang="en-US" dirty="0" err="1"/>
              <a:t>www.biosemi.com</a:t>
            </a:r>
            <a:r>
              <a:rPr lang="en-US" dirty="0"/>
              <a:t>/download/</a:t>
            </a:r>
            <a:r>
              <a:rPr lang="en-US" dirty="0" err="1"/>
              <a:t>Cap_coords_all.xls</a:t>
            </a:r>
            <a:endParaRPr lang="en-US" dirty="0"/>
          </a:p>
          <a:p>
            <a:r>
              <a:rPr lang="en-US" dirty="0"/>
              <a:t> Down-sample data if necessary</a:t>
            </a:r>
          </a:p>
          <a:p>
            <a:pPr lvl="1"/>
            <a:r>
              <a:rPr lang="en-US" dirty="0"/>
              <a:t>Tools -&gt; Change sampling rate</a:t>
            </a:r>
          </a:p>
          <a:p>
            <a:r>
              <a:rPr lang="en-US" dirty="0"/>
              <a:t>Run a component analysis</a:t>
            </a:r>
          </a:p>
          <a:p>
            <a:pPr lvl="1"/>
            <a:r>
              <a:rPr lang="en-US" dirty="0"/>
              <a:t>There is a built-in ICA tool, but I recommend installing AMICA (adaptive mixture of ICA), downloadable below</a:t>
            </a:r>
          </a:p>
          <a:p>
            <a:pPr lvl="1"/>
            <a:r>
              <a:rPr lang="en-US" dirty="0">
                <a:hlinkClick r:id="rId2"/>
              </a:rPr>
              <a:t>https://sccn.ucsd.edu/~jason/amica_web.html</a:t>
            </a:r>
            <a:endParaRPr lang="en-US" dirty="0"/>
          </a:p>
          <a:p>
            <a:pPr lvl="1"/>
            <a:r>
              <a:rPr lang="en-US" dirty="0"/>
              <a:t>Once the installation is completed, you can run it as if this is a built-in function in EEGLAB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0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6A0D-17AA-9441-9B4C-041EE3EC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F4E34-EAA2-2A4D-BBF2-24DB4C408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For more information, please see below:</a:t>
            </a:r>
          </a:p>
          <a:p>
            <a:pPr lvl="2"/>
            <a:r>
              <a:rPr lang="en-US" dirty="0">
                <a:hlinkClick r:id="rId2"/>
              </a:rPr>
              <a:t>https://sccn.ucsd.edu/~jason/amica_help.html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https://sccn.ucsd.edu/wiki/AMICA</a:t>
            </a:r>
            <a:endParaRPr lang="en-US" dirty="0"/>
          </a:p>
          <a:p>
            <a:pPr lvl="1"/>
            <a:r>
              <a:rPr lang="en-US" dirty="0"/>
              <a:t>To maximize the performance, it is very important to eliminate occasional artifacts and noise in your original data set before running AMICA.</a:t>
            </a:r>
          </a:p>
          <a:p>
            <a:r>
              <a:rPr lang="en-US" dirty="0"/>
              <a:t>Extract epochs</a:t>
            </a:r>
          </a:p>
          <a:p>
            <a:pPr lvl="1"/>
            <a:r>
              <a:rPr lang="en-US" dirty="0"/>
              <a:t>Tools -&gt; Extract epochs</a:t>
            </a:r>
          </a:p>
          <a:p>
            <a:pPr lvl="1"/>
            <a:r>
              <a:rPr lang="en-US" dirty="0"/>
              <a:t>Set an appropriate time window and a baseline</a:t>
            </a:r>
          </a:p>
          <a:p>
            <a:r>
              <a:rPr lang="en-US" dirty="0"/>
              <a:t>Reject bad components or epochs</a:t>
            </a:r>
          </a:p>
          <a:p>
            <a:pPr lvl="1"/>
            <a:r>
              <a:rPr lang="en-US" dirty="0"/>
              <a:t>There are various ways to reject components and epochs.</a:t>
            </a:r>
          </a:p>
          <a:p>
            <a:pPr lvl="1"/>
            <a:r>
              <a:rPr lang="en-US" dirty="0"/>
              <a:t>I typically reject components by visual inspection in order to delete eye blink and eye movement artifacts.</a:t>
            </a:r>
          </a:p>
          <a:p>
            <a:pPr lvl="1"/>
            <a:r>
              <a:rPr lang="en-US" dirty="0"/>
              <a:t>To reject epochs, I typically delete epochs that exceed a max. magnitude.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0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1905-95FF-6240-86C4-1E44B5AA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938EF-71ED-664B-A3C9-68AE6725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data</a:t>
            </a:r>
          </a:p>
          <a:p>
            <a:pPr lvl="1"/>
            <a:r>
              <a:rPr lang="en-US" dirty="0"/>
              <a:t>EEGLAB provides many types of figures, although I would use my own codes for publication.</a:t>
            </a:r>
          </a:p>
          <a:p>
            <a:pPr lvl="1"/>
            <a:r>
              <a:rPr lang="en-US" dirty="0"/>
              <a:t>My favorite plot is:</a:t>
            </a:r>
          </a:p>
          <a:p>
            <a:pPr lvl="2"/>
            <a:r>
              <a:rPr lang="en-US" dirty="0"/>
              <a:t>Plot -&gt; Channel ERPs -&gt; with scalps maps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20530</TotalTime>
  <Words>414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EEG analysis overview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Park, Se-Woong</dc:creator>
  <cp:lastModifiedBy>Park, Se-Woong</cp:lastModifiedBy>
  <cp:revision>13</cp:revision>
  <dcterms:created xsi:type="dcterms:W3CDTF">2019-05-21T21:58:29Z</dcterms:created>
  <dcterms:modified xsi:type="dcterms:W3CDTF">2019-06-13T14:39:04Z</dcterms:modified>
</cp:coreProperties>
</file>