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Montserrat Ultra-Bold" charset="1" panose="00000900000000000000"/>
      <p:regular r:id="rId18"/>
    </p:embeddedFont>
    <p:embeddedFont>
      <p:font typeface="Telegraf" charset="1" panose="00000500000000000000"/>
      <p:regular r:id="rId19"/>
    </p:embeddedFont>
    <p:embeddedFont>
      <p:font typeface="DM Sans" charset="1" panose="00000000000000000000"/>
      <p:regular r:id="rId20"/>
    </p:embeddedFont>
    <p:embeddedFont>
      <p:font typeface="Montserrat Bold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2.png" Type="http://schemas.openxmlformats.org/officeDocument/2006/relationships/image"/><Relationship Id="rId9" Target="../media/image5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7.png" Type="http://schemas.openxmlformats.org/officeDocument/2006/relationships/image"/><Relationship Id="rId2" Target="../media/image59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png" Type="http://schemas.openxmlformats.org/officeDocument/2006/relationships/image"/><Relationship Id="rId14" Target="../media/image21.png" Type="http://schemas.openxmlformats.org/officeDocument/2006/relationships/image"/><Relationship Id="rId15" Target="../media/image22.png" Type="http://schemas.openxmlformats.org/officeDocument/2006/relationships/image"/><Relationship Id="rId16" Target="../media/image23.png" Type="http://schemas.openxmlformats.org/officeDocument/2006/relationships/image"/><Relationship Id="rId17" Target="../media/image8.png" Type="http://schemas.openxmlformats.org/officeDocument/2006/relationships/image"/><Relationship Id="rId18" Target="../media/image9.png" Type="http://schemas.openxmlformats.org/officeDocument/2006/relationships/image"/><Relationship Id="rId19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svg" Type="http://schemas.openxmlformats.org/officeDocument/2006/relationships/image"/><Relationship Id="rId12" Target="../media/image30.png" Type="http://schemas.openxmlformats.org/officeDocument/2006/relationships/image"/><Relationship Id="rId13" Target="../media/image31.svg" Type="http://schemas.openxmlformats.org/officeDocument/2006/relationships/image"/><Relationship Id="rId14" Target="../media/image32.png" Type="http://schemas.openxmlformats.org/officeDocument/2006/relationships/image"/><Relationship Id="rId15" Target="../media/image33.svg" Type="http://schemas.openxmlformats.org/officeDocument/2006/relationships/image"/><Relationship Id="rId16" Target="../media/image34.png" Type="http://schemas.openxmlformats.org/officeDocument/2006/relationships/image"/><Relationship Id="rId17" Target="../media/image35.svg" Type="http://schemas.openxmlformats.org/officeDocument/2006/relationships/image"/><Relationship Id="rId18" Target="../media/image36.png" Type="http://schemas.openxmlformats.org/officeDocument/2006/relationships/image"/><Relationship Id="rId19" Target="../media/image37.svg" Type="http://schemas.openxmlformats.org/officeDocument/2006/relationships/image"/><Relationship Id="rId2" Target="../media/image1.png" Type="http://schemas.openxmlformats.org/officeDocument/2006/relationships/image"/><Relationship Id="rId20" Target="../media/image38.png" Type="http://schemas.openxmlformats.org/officeDocument/2006/relationships/image"/><Relationship Id="rId21" Target="../media/image39.svg" Type="http://schemas.openxmlformats.org/officeDocument/2006/relationships/image"/><Relationship Id="rId22" Target="../media/image40.png" Type="http://schemas.openxmlformats.org/officeDocument/2006/relationships/image"/><Relationship Id="rId23" Target="../media/image41.svg" Type="http://schemas.openxmlformats.org/officeDocument/2006/relationships/image"/><Relationship Id="rId24" Target="../media/image42.png" Type="http://schemas.openxmlformats.org/officeDocument/2006/relationships/image"/><Relationship Id="rId25" Target="../media/image8.png" Type="http://schemas.openxmlformats.org/officeDocument/2006/relationships/image"/><Relationship Id="rId26" Target="../media/image9.png" Type="http://schemas.openxmlformats.org/officeDocument/2006/relationships/image"/><Relationship Id="rId27" Target="../media/image12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svg" Type="http://schemas.openxmlformats.org/officeDocument/2006/relationships/image"/><Relationship Id="rId11" Target="../media/image45.png" Type="http://schemas.openxmlformats.org/officeDocument/2006/relationships/image"/><Relationship Id="rId12" Target="../media/image46.svg" Type="http://schemas.openxmlformats.org/officeDocument/2006/relationships/image"/><Relationship Id="rId13" Target="../media/image47.png" Type="http://schemas.openxmlformats.org/officeDocument/2006/relationships/image"/><Relationship Id="rId14" Target="../media/image4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2.png" Type="http://schemas.openxmlformats.org/officeDocument/2006/relationships/image"/><Relationship Id="rId9" Target="../media/image4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2" Target="../media/image49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0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png" Type="http://schemas.openxmlformats.org/officeDocument/2006/relationships/image"/><Relationship Id="rId11" Target="../media/image55.svg" Type="http://schemas.openxmlformats.org/officeDocument/2006/relationships/image"/><Relationship Id="rId2" Target="../media/image5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png" Type="http://schemas.openxmlformats.org/officeDocument/2006/relationships/image"/><Relationship Id="rId11" Target="../media/image55.svg" Type="http://schemas.openxmlformats.org/officeDocument/2006/relationships/image"/><Relationship Id="rId2" Target="../media/image56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90883" y="6922750"/>
            <a:ext cx="7640260" cy="803835"/>
            <a:chOff x="0" y="0"/>
            <a:chExt cx="2012250" cy="2117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12250" cy="211710"/>
            </a:xfrm>
            <a:custGeom>
              <a:avLst/>
              <a:gdLst/>
              <a:ahLst/>
              <a:cxnLst/>
              <a:rect r="r" b="b" t="t" l="l"/>
              <a:pathLst>
                <a:path h="211710" w="2012250">
                  <a:moveTo>
                    <a:pt x="101331" y="0"/>
                  </a:moveTo>
                  <a:lnTo>
                    <a:pt x="1910919" y="0"/>
                  </a:lnTo>
                  <a:cubicBezTo>
                    <a:pt x="1937794" y="0"/>
                    <a:pt x="1963567" y="10676"/>
                    <a:pt x="1982571" y="29679"/>
                  </a:cubicBezTo>
                  <a:cubicBezTo>
                    <a:pt x="2001574" y="48682"/>
                    <a:pt x="2012250" y="74456"/>
                    <a:pt x="2012250" y="101331"/>
                  </a:cubicBezTo>
                  <a:lnTo>
                    <a:pt x="2012250" y="110379"/>
                  </a:lnTo>
                  <a:cubicBezTo>
                    <a:pt x="2012250" y="137254"/>
                    <a:pt x="2001574" y="163027"/>
                    <a:pt x="1982571" y="182031"/>
                  </a:cubicBezTo>
                  <a:cubicBezTo>
                    <a:pt x="1963567" y="201034"/>
                    <a:pt x="1937794" y="211710"/>
                    <a:pt x="1910919" y="211710"/>
                  </a:cubicBezTo>
                  <a:lnTo>
                    <a:pt x="101331" y="211710"/>
                  </a:lnTo>
                  <a:cubicBezTo>
                    <a:pt x="74456" y="211710"/>
                    <a:pt x="48682" y="201034"/>
                    <a:pt x="29679" y="182031"/>
                  </a:cubicBezTo>
                  <a:cubicBezTo>
                    <a:pt x="10676" y="163027"/>
                    <a:pt x="0" y="137254"/>
                    <a:pt x="0" y="110379"/>
                  </a:cubicBezTo>
                  <a:lnTo>
                    <a:pt x="0" y="101331"/>
                  </a:lnTo>
                  <a:cubicBezTo>
                    <a:pt x="0" y="74456"/>
                    <a:pt x="10676" y="48682"/>
                    <a:pt x="29679" y="29679"/>
                  </a:cubicBezTo>
                  <a:cubicBezTo>
                    <a:pt x="48682" y="10676"/>
                    <a:pt x="74456" y="0"/>
                    <a:pt x="101331" y="0"/>
                  </a:cubicBezTo>
                  <a:close/>
                </a:path>
              </a:pathLst>
            </a:custGeom>
            <a:solidFill>
              <a:srgbClr val="54C6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012250" cy="2783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400000">
            <a:off x="14587559" y="-18595"/>
            <a:ext cx="3681846" cy="3719036"/>
          </a:xfrm>
          <a:custGeom>
            <a:avLst/>
            <a:gdLst/>
            <a:ahLst/>
            <a:cxnLst/>
            <a:rect r="r" b="b" t="t" l="l"/>
            <a:pathLst>
              <a:path h="3719036" w="3681846">
                <a:moveTo>
                  <a:pt x="0" y="0"/>
                </a:moveTo>
                <a:lnTo>
                  <a:pt x="3681846" y="0"/>
                </a:lnTo>
                <a:lnTo>
                  <a:pt x="3681846" y="3719036"/>
                </a:lnTo>
                <a:lnTo>
                  <a:pt x="0" y="3719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57223" y="834044"/>
            <a:ext cx="1349252" cy="1006879"/>
          </a:xfrm>
          <a:custGeom>
            <a:avLst/>
            <a:gdLst/>
            <a:ahLst/>
            <a:cxnLst/>
            <a:rect r="r" b="b" t="t" l="l"/>
            <a:pathLst>
              <a:path h="1006879" w="1349252">
                <a:moveTo>
                  <a:pt x="0" y="0"/>
                </a:moveTo>
                <a:lnTo>
                  <a:pt x="1349252" y="0"/>
                </a:lnTo>
                <a:lnTo>
                  <a:pt x="1349252" y="1006879"/>
                </a:lnTo>
                <a:lnTo>
                  <a:pt x="0" y="1006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325784" y="8756030"/>
            <a:ext cx="3086100" cy="30861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3E5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825583" y="9258300"/>
            <a:ext cx="5836596" cy="4114800"/>
          </a:xfrm>
          <a:custGeom>
            <a:avLst/>
            <a:gdLst/>
            <a:ahLst/>
            <a:cxnLst/>
            <a:rect r="r" b="b" t="t" l="l"/>
            <a:pathLst>
              <a:path h="4114800" w="5836596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239650" y="2197734"/>
            <a:ext cx="7318673" cy="5891532"/>
          </a:xfrm>
          <a:custGeom>
            <a:avLst/>
            <a:gdLst/>
            <a:ahLst/>
            <a:cxnLst/>
            <a:rect r="r" b="b" t="t" l="l"/>
            <a:pathLst>
              <a:path h="5891532" w="7318673">
                <a:moveTo>
                  <a:pt x="0" y="0"/>
                </a:moveTo>
                <a:lnTo>
                  <a:pt x="7318673" y="0"/>
                </a:lnTo>
                <a:lnTo>
                  <a:pt x="7318673" y="5891532"/>
                </a:lnTo>
                <a:lnTo>
                  <a:pt x="0" y="58915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503493"/>
            <a:ext cx="1269136" cy="713889"/>
          </a:xfrm>
          <a:custGeom>
            <a:avLst/>
            <a:gdLst/>
            <a:ahLst/>
            <a:cxnLst/>
            <a:rect r="r" b="b" t="t" l="l"/>
            <a:pathLst>
              <a:path h="713889" w="1269136">
                <a:moveTo>
                  <a:pt x="0" y="0"/>
                </a:moveTo>
                <a:lnTo>
                  <a:pt x="1269136" y="0"/>
                </a:lnTo>
                <a:lnTo>
                  <a:pt x="1269136" y="713889"/>
                </a:lnTo>
                <a:lnTo>
                  <a:pt x="0" y="71388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483728" y="389760"/>
            <a:ext cx="1527285" cy="1017554"/>
          </a:xfrm>
          <a:custGeom>
            <a:avLst/>
            <a:gdLst/>
            <a:ahLst/>
            <a:cxnLst/>
            <a:rect r="r" b="b" t="t" l="l"/>
            <a:pathLst>
              <a:path h="1017554" w="1527285">
                <a:moveTo>
                  <a:pt x="0" y="0"/>
                </a:moveTo>
                <a:lnTo>
                  <a:pt x="1527285" y="0"/>
                </a:lnTo>
                <a:lnTo>
                  <a:pt x="1527285" y="1017554"/>
                </a:lnTo>
                <a:lnTo>
                  <a:pt x="0" y="101755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76297" y="7068195"/>
            <a:ext cx="368038" cy="512945"/>
          </a:xfrm>
          <a:custGeom>
            <a:avLst/>
            <a:gdLst/>
            <a:ahLst/>
            <a:cxnLst/>
            <a:rect r="r" b="b" t="t" l="l"/>
            <a:pathLst>
              <a:path h="512945" w="368038">
                <a:moveTo>
                  <a:pt x="0" y="0"/>
                </a:moveTo>
                <a:lnTo>
                  <a:pt x="368038" y="0"/>
                </a:lnTo>
                <a:lnTo>
                  <a:pt x="368038" y="512945"/>
                </a:lnTo>
                <a:lnTo>
                  <a:pt x="0" y="51294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217836" y="659922"/>
            <a:ext cx="1284942" cy="496280"/>
          </a:xfrm>
          <a:custGeom>
            <a:avLst/>
            <a:gdLst/>
            <a:ahLst/>
            <a:cxnLst/>
            <a:rect r="r" b="b" t="t" l="l"/>
            <a:pathLst>
              <a:path h="496280" w="1284942">
                <a:moveTo>
                  <a:pt x="0" y="0"/>
                </a:moveTo>
                <a:lnTo>
                  <a:pt x="1284942" y="0"/>
                </a:lnTo>
                <a:lnTo>
                  <a:pt x="1284942" y="496280"/>
                </a:lnTo>
                <a:lnTo>
                  <a:pt x="0" y="4962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95250" y="2509489"/>
            <a:ext cx="8115300" cy="1964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99"/>
              </a:lnSpc>
            </a:pPr>
            <a:r>
              <a:rPr lang="en-US" b="true" sz="7599">
                <a:solidFill>
                  <a:srgbClr val="2C3E5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E-COMMERCE OPTIMIZATION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95250" y="4426553"/>
            <a:ext cx="7640260" cy="141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2C3E50"/>
                </a:solidFill>
                <a:latin typeface="Telegraf"/>
                <a:ea typeface="Telegraf"/>
                <a:cs typeface="Telegraf"/>
                <a:sym typeface="Telegraf"/>
              </a:rPr>
              <a:t>OPTIMALISASI P</a:t>
            </a:r>
            <a:r>
              <a:rPr lang="en-US" sz="3000">
                <a:solidFill>
                  <a:srgbClr val="2C3E50"/>
                </a:solidFill>
                <a:latin typeface="Telegraf"/>
                <a:ea typeface="Telegraf"/>
                <a:cs typeface="Telegraf"/>
                <a:sym typeface="Telegraf"/>
              </a:rPr>
              <a:t>ENDAPATAN E-COMMERCE: ANALISIS RFM, COHORT, DAN MARKET BASKET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92715" y="7138930"/>
            <a:ext cx="4084141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2C3E50"/>
                </a:solidFill>
                <a:latin typeface="Telegraf"/>
                <a:ea typeface="Telegraf"/>
                <a:cs typeface="Telegraf"/>
                <a:sym typeface="Telegraf"/>
              </a:rPr>
              <a:t>Presented by Firhan Ali Sofi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4587559" y="-18595"/>
            <a:ext cx="3681846" cy="3719036"/>
          </a:xfrm>
          <a:custGeom>
            <a:avLst/>
            <a:gdLst/>
            <a:ahLst/>
            <a:cxnLst/>
            <a:rect r="r" b="b" t="t" l="l"/>
            <a:pathLst>
              <a:path h="3719036" w="3681846">
                <a:moveTo>
                  <a:pt x="0" y="0"/>
                </a:moveTo>
                <a:lnTo>
                  <a:pt x="3681846" y="0"/>
                </a:lnTo>
                <a:lnTo>
                  <a:pt x="3681846" y="3719036"/>
                </a:lnTo>
                <a:lnTo>
                  <a:pt x="0" y="3719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25784" y="8756030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3E5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825583" y="9258300"/>
            <a:ext cx="5836596" cy="4114800"/>
          </a:xfrm>
          <a:custGeom>
            <a:avLst/>
            <a:gdLst/>
            <a:ahLst/>
            <a:cxnLst/>
            <a:rect r="r" b="b" t="t" l="l"/>
            <a:pathLst>
              <a:path h="4114800" w="5836596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503493"/>
            <a:ext cx="1269136" cy="713889"/>
          </a:xfrm>
          <a:custGeom>
            <a:avLst/>
            <a:gdLst/>
            <a:ahLst/>
            <a:cxnLst/>
            <a:rect r="r" b="b" t="t" l="l"/>
            <a:pathLst>
              <a:path h="713889" w="1269136">
                <a:moveTo>
                  <a:pt x="0" y="0"/>
                </a:moveTo>
                <a:lnTo>
                  <a:pt x="1269136" y="0"/>
                </a:lnTo>
                <a:lnTo>
                  <a:pt x="1269136" y="713889"/>
                </a:lnTo>
                <a:lnTo>
                  <a:pt x="0" y="7138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83728" y="389760"/>
            <a:ext cx="1527285" cy="1017554"/>
          </a:xfrm>
          <a:custGeom>
            <a:avLst/>
            <a:gdLst/>
            <a:ahLst/>
            <a:cxnLst/>
            <a:rect r="r" b="b" t="t" l="l"/>
            <a:pathLst>
              <a:path h="1017554" w="1527285">
                <a:moveTo>
                  <a:pt x="0" y="0"/>
                </a:moveTo>
                <a:lnTo>
                  <a:pt x="1527285" y="0"/>
                </a:lnTo>
                <a:lnTo>
                  <a:pt x="1527285" y="1017554"/>
                </a:lnTo>
                <a:lnTo>
                  <a:pt x="0" y="10175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217836" y="659922"/>
            <a:ext cx="1284942" cy="496280"/>
          </a:xfrm>
          <a:custGeom>
            <a:avLst/>
            <a:gdLst/>
            <a:ahLst/>
            <a:cxnLst/>
            <a:rect r="r" b="b" t="t" l="l"/>
            <a:pathLst>
              <a:path h="496280" w="1284942">
                <a:moveTo>
                  <a:pt x="0" y="0"/>
                </a:moveTo>
                <a:lnTo>
                  <a:pt x="1284942" y="0"/>
                </a:lnTo>
                <a:lnTo>
                  <a:pt x="1284942" y="496280"/>
                </a:lnTo>
                <a:lnTo>
                  <a:pt x="0" y="4962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4968621" y="2263790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018421" y="6299353"/>
            <a:ext cx="2558829" cy="2011879"/>
          </a:xfrm>
          <a:custGeom>
            <a:avLst/>
            <a:gdLst/>
            <a:ahLst/>
            <a:cxnLst/>
            <a:rect r="r" b="b" t="t" l="l"/>
            <a:pathLst>
              <a:path h="2011879" w="2558829">
                <a:moveTo>
                  <a:pt x="0" y="0"/>
                </a:moveTo>
                <a:lnTo>
                  <a:pt x="2558829" y="0"/>
                </a:lnTo>
                <a:lnTo>
                  <a:pt x="2558829" y="2011879"/>
                </a:lnTo>
                <a:lnTo>
                  <a:pt x="0" y="201187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302057" y="1474469"/>
            <a:ext cx="10943875" cy="7783831"/>
          </a:xfrm>
          <a:custGeom>
            <a:avLst/>
            <a:gdLst/>
            <a:ahLst/>
            <a:cxnLst/>
            <a:rect r="r" b="b" t="t" l="l"/>
            <a:pathLst>
              <a:path h="7783831" w="10943875">
                <a:moveTo>
                  <a:pt x="0" y="0"/>
                </a:moveTo>
                <a:lnTo>
                  <a:pt x="10943876" y="0"/>
                </a:lnTo>
                <a:lnTo>
                  <a:pt x="10943876" y="7783831"/>
                </a:lnTo>
                <a:lnTo>
                  <a:pt x="0" y="778383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15478" y="3233425"/>
            <a:ext cx="4301329" cy="286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60"/>
              </a:lnSpc>
            </a:pPr>
            <a:r>
              <a:rPr lang="en-US" sz="63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MARKET BASKET </a:t>
            </a:r>
          </a:p>
          <a:p>
            <a:pPr algn="just">
              <a:lnSpc>
                <a:spcPts val="7560"/>
              </a:lnSpc>
              <a:spcBef>
                <a:spcPct val="0"/>
              </a:spcBef>
            </a:pPr>
            <a:r>
              <a:rPr lang="en-US" b="true" sz="63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ANALYSIS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302057" y="1036319"/>
            <a:ext cx="6390084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Most Frequently Purchased Products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16271" y="2864755"/>
            <a:ext cx="12220603" cy="5038591"/>
          </a:xfrm>
          <a:custGeom>
            <a:avLst/>
            <a:gdLst/>
            <a:ahLst/>
            <a:cxnLst/>
            <a:rect r="r" b="b" t="t" l="l"/>
            <a:pathLst>
              <a:path h="5038591" w="12220603">
                <a:moveTo>
                  <a:pt x="0" y="0"/>
                </a:moveTo>
                <a:lnTo>
                  <a:pt x="12220602" y="0"/>
                </a:lnTo>
                <a:lnTo>
                  <a:pt x="12220602" y="5038590"/>
                </a:lnTo>
                <a:lnTo>
                  <a:pt x="0" y="50385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02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4587559" y="-18595"/>
            <a:ext cx="3681846" cy="3719036"/>
          </a:xfrm>
          <a:custGeom>
            <a:avLst/>
            <a:gdLst/>
            <a:ahLst/>
            <a:cxnLst/>
            <a:rect r="r" b="b" t="t" l="l"/>
            <a:pathLst>
              <a:path h="3719036" w="3681846">
                <a:moveTo>
                  <a:pt x="0" y="0"/>
                </a:moveTo>
                <a:lnTo>
                  <a:pt x="3681846" y="0"/>
                </a:lnTo>
                <a:lnTo>
                  <a:pt x="3681846" y="3719036"/>
                </a:lnTo>
                <a:lnTo>
                  <a:pt x="0" y="3719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325784" y="8756030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3E5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825583" y="9258300"/>
            <a:ext cx="5836596" cy="4114800"/>
          </a:xfrm>
          <a:custGeom>
            <a:avLst/>
            <a:gdLst/>
            <a:ahLst/>
            <a:cxnLst/>
            <a:rect r="r" b="b" t="t" l="l"/>
            <a:pathLst>
              <a:path h="4114800" w="5836596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503493"/>
            <a:ext cx="1269136" cy="713889"/>
          </a:xfrm>
          <a:custGeom>
            <a:avLst/>
            <a:gdLst/>
            <a:ahLst/>
            <a:cxnLst/>
            <a:rect r="r" b="b" t="t" l="l"/>
            <a:pathLst>
              <a:path h="713889" w="1269136">
                <a:moveTo>
                  <a:pt x="0" y="0"/>
                </a:moveTo>
                <a:lnTo>
                  <a:pt x="1269136" y="0"/>
                </a:lnTo>
                <a:lnTo>
                  <a:pt x="1269136" y="713889"/>
                </a:lnTo>
                <a:lnTo>
                  <a:pt x="0" y="7138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483728" y="389760"/>
            <a:ext cx="1527285" cy="1017554"/>
          </a:xfrm>
          <a:custGeom>
            <a:avLst/>
            <a:gdLst/>
            <a:ahLst/>
            <a:cxnLst/>
            <a:rect r="r" b="b" t="t" l="l"/>
            <a:pathLst>
              <a:path h="1017554" w="1527285">
                <a:moveTo>
                  <a:pt x="0" y="0"/>
                </a:moveTo>
                <a:lnTo>
                  <a:pt x="1527285" y="0"/>
                </a:lnTo>
                <a:lnTo>
                  <a:pt x="1527285" y="1017554"/>
                </a:lnTo>
                <a:lnTo>
                  <a:pt x="0" y="10175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217836" y="659922"/>
            <a:ext cx="1284942" cy="496280"/>
          </a:xfrm>
          <a:custGeom>
            <a:avLst/>
            <a:gdLst/>
            <a:ahLst/>
            <a:cxnLst/>
            <a:rect r="r" b="b" t="t" l="l"/>
            <a:pathLst>
              <a:path h="496280" w="1284942">
                <a:moveTo>
                  <a:pt x="0" y="0"/>
                </a:moveTo>
                <a:lnTo>
                  <a:pt x="1284942" y="0"/>
                </a:lnTo>
                <a:lnTo>
                  <a:pt x="1284942" y="496280"/>
                </a:lnTo>
                <a:lnTo>
                  <a:pt x="0" y="49628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4968621" y="2263790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018421" y="6299353"/>
            <a:ext cx="2558829" cy="2011879"/>
          </a:xfrm>
          <a:custGeom>
            <a:avLst/>
            <a:gdLst/>
            <a:ahLst/>
            <a:cxnLst/>
            <a:rect r="r" b="b" t="t" l="l"/>
            <a:pathLst>
              <a:path h="2011879" w="2558829">
                <a:moveTo>
                  <a:pt x="0" y="0"/>
                </a:moveTo>
                <a:lnTo>
                  <a:pt x="2558829" y="0"/>
                </a:lnTo>
                <a:lnTo>
                  <a:pt x="2558829" y="2011879"/>
                </a:lnTo>
                <a:lnTo>
                  <a:pt x="0" y="201187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15478" y="3233425"/>
            <a:ext cx="4301329" cy="286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60"/>
              </a:lnSpc>
            </a:pPr>
            <a:r>
              <a:rPr lang="en-US" sz="63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MARKET BASKET </a:t>
            </a:r>
          </a:p>
          <a:p>
            <a:pPr algn="just">
              <a:lnSpc>
                <a:spcPts val="7560"/>
              </a:lnSpc>
              <a:spcBef>
                <a:spcPct val="0"/>
              </a:spcBef>
            </a:pPr>
            <a:r>
              <a:rPr lang="en-US" b="true" sz="63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ANALYSIS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4587559" y="-18595"/>
            <a:ext cx="3681846" cy="3719036"/>
          </a:xfrm>
          <a:custGeom>
            <a:avLst/>
            <a:gdLst/>
            <a:ahLst/>
            <a:cxnLst/>
            <a:rect r="r" b="b" t="t" l="l"/>
            <a:pathLst>
              <a:path h="3719036" w="3681846">
                <a:moveTo>
                  <a:pt x="0" y="0"/>
                </a:moveTo>
                <a:lnTo>
                  <a:pt x="3681846" y="0"/>
                </a:lnTo>
                <a:lnTo>
                  <a:pt x="3681846" y="3719036"/>
                </a:lnTo>
                <a:lnTo>
                  <a:pt x="0" y="3719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25784" y="8756030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3E5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825583" y="9258300"/>
            <a:ext cx="5836596" cy="4114800"/>
          </a:xfrm>
          <a:custGeom>
            <a:avLst/>
            <a:gdLst/>
            <a:ahLst/>
            <a:cxnLst/>
            <a:rect r="r" b="b" t="t" l="l"/>
            <a:pathLst>
              <a:path h="4114800" w="5836596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503493"/>
            <a:ext cx="1269136" cy="713889"/>
          </a:xfrm>
          <a:custGeom>
            <a:avLst/>
            <a:gdLst/>
            <a:ahLst/>
            <a:cxnLst/>
            <a:rect r="r" b="b" t="t" l="l"/>
            <a:pathLst>
              <a:path h="713889" w="1269136">
                <a:moveTo>
                  <a:pt x="0" y="0"/>
                </a:moveTo>
                <a:lnTo>
                  <a:pt x="1269136" y="0"/>
                </a:lnTo>
                <a:lnTo>
                  <a:pt x="1269136" y="713889"/>
                </a:lnTo>
                <a:lnTo>
                  <a:pt x="0" y="7138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83728" y="389760"/>
            <a:ext cx="1527285" cy="1017554"/>
          </a:xfrm>
          <a:custGeom>
            <a:avLst/>
            <a:gdLst/>
            <a:ahLst/>
            <a:cxnLst/>
            <a:rect r="r" b="b" t="t" l="l"/>
            <a:pathLst>
              <a:path h="1017554" w="1527285">
                <a:moveTo>
                  <a:pt x="0" y="0"/>
                </a:moveTo>
                <a:lnTo>
                  <a:pt x="1527285" y="0"/>
                </a:lnTo>
                <a:lnTo>
                  <a:pt x="1527285" y="1017554"/>
                </a:lnTo>
                <a:lnTo>
                  <a:pt x="0" y="10175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217836" y="659922"/>
            <a:ext cx="1284942" cy="496280"/>
          </a:xfrm>
          <a:custGeom>
            <a:avLst/>
            <a:gdLst/>
            <a:ahLst/>
            <a:cxnLst/>
            <a:rect r="r" b="b" t="t" l="l"/>
            <a:pathLst>
              <a:path h="496280" w="1284942">
                <a:moveTo>
                  <a:pt x="0" y="0"/>
                </a:moveTo>
                <a:lnTo>
                  <a:pt x="1284942" y="0"/>
                </a:lnTo>
                <a:lnTo>
                  <a:pt x="1284942" y="496280"/>
                </a:lnTo>
                <a:lnTo>
                  <a:pt x="0" y="4962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609436"/>
            <a:ext cx="7161163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SUMMARY &amp; 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4587559" y="-18595"/>
            <a:ext cx="3681846" cy="3719036"/>
          </a:xfrm>
          <a:custGeom>
            <a:avLst/>
            <a:gdLst/>
            <a:ahLst/>
            <a:cxnLst/>
            <a:rect r="r" b="b" t="t" l="l"/>
            <a:pathLst>
              <a:path h="3719036" w="3681846">
                <a:moveTo>
                  <a:pt x="0" y="0"/>
                </a:moveTo>
                <a:lnTo>
                  <a:pt x="3681846" y="0"/>
                </a:lnTo>
                <a:lnTo>
                  <a:pt x="3681846" y="3719036"/>
                </a:lnTo>
                <a:lnTo>
                  <a:pt x="0" y="3719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25784" y="8756030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3E5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825583" y="9258300"/>
            <a:ext cx="5836596" cy="4114800"/>
          </a:xfrm>
          <a:custGeom>
            <a:avLst/>
            <a:gdLst/>
            <a:ahLst/>
            <a:cxnLst/>
            <a:rect r="r" b="b" t="t" l="l"/>
            <a:pathLst>
              <a:path h="4114800" w="5836596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8259" y="3920864"/>
            <a:ext cx="430019" cy="430019"/>
          </a:xfrm>
          <a:custGeom>
            <a:avLst/>
            <a:gdLst/>
            <a:ahLst/>
            <a:cxnLst/>
            <a:rect r="r" b="b" t="t" l="l"/>
            <a:pathLst>
              <a:path h="430019" w="430019">
                <a:moveTo>
                  <a:pt x="0" y="0"/>
                </a:moveTo>
                <a:lnTo>
                  <a:pt x="430018" y="0"/>
                </a:lnTo>
                <a:lnTo>
                  <a:pt x="430018" y="430019"/>
                </a:lnTo>
                <a:lnTo>
                  <a:pt x="0" y="4300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8734" y="5133975"/>
            <a:ext cx="410969" cy="507369"/>
          </a:xfrm>
          <a:custGeom>
            <a:avLst/>
            <a:gdLst/>
            <a:ahLst/>
            <a:cxnLst/>
            <a:rect r="r" b="b" t="t" l="l"/>
            <a:pathLst>
              <a:path h="507369" w="410969">
                <a:moveTo>
                  <a:pt x="0" y="0"/>
                </a:moveTo>
                <a:lnTo>
                  <a:pt x="410968" y="0"/>
                </a:lnTo>
                <a:lnTo>
                  <a:pt x="410968" y="507369"/>
                </a:lnTo>
                <a:lnTo>
                  <a:pt x="0" y="5073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409584" y="6424106"/>
            <a:ext cx="507369" cy="507369"/>
          </a:xfrm>
          <a:custGeom>
            <a:avLst/>
            <a:gdLst/>
            <a:ahLst/>
            <a:cxnLst/>
            <a:rect r="r" b="b" t="t" l="l"/>
            <a:pathLst>
              <a:path h="507369" w="507369">
                <a:moveTo>
                  <a:pt x="0" y="0"/>
                </a:moveTo>
                <a:lnTo>
                  <a:pt x="507368" y="0"/>
                </a:lnTo>
                <a:lnTo>
                  <a:pt x="507368" y="507368"/>
                </a:lnTo>
                <a:lnTo>
                  <a:pt x="0" y="5073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922227" y="2940164"/>
            <a:ext cx="5524389" cy="5651549"/>
          </a:xfrm>
          <a:custGeom>
            <a:avLst/>
            <a:gdLst/>
            <a:ahLst/>
            <a:cxnLst/>
            <a:rect r="r" b="b" t="t" l="l"/>
            <a:pathLst>
              <a:path h="5651549" w="5524389">
                <a:moveTo>
                  <a:pt x="0" y="0"/>
                </a:moveTo>
                <a:lnTo>
                  <a:pt x="5524389" y="0"/>
                </a:lnTo>
                <a:lnTo>
                  <a:pt x="5524389" y="5651549"/>
                </a:lnTo>
                <a:lnTo>
                  <a:pt x="0" y="565154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591622" y="9217853"/>
            <a:ext cx="1922182" cy="1081227"/>
          </a:xfrm>
          <a:custGeom>
            <a:avLst/>
            <a:gdLst/>
            <a:ahLst/>
            <a:cxnLst/>
            <a:rect r="r" b="b" t="t" l="l"/>
            <a:pathLst>
              <a:path h="1081227" w="1922182">
                <a:moveTo>
                  <a:pt x="0" y="0"/>
                </a:moveTo>
                <a:lnTo>
                  <a:pt x="1922181" y="0"/>
                </a:lnTo>
                <a:lnTo>
                  <a:pt x="1922181" y="1081227"/>
                </a:lnTo>
                <a:lnTo>
                  <a:pt x="0" y="108122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692384" y="8756030"/>
            <a:ext cx="1891810" cy="1891810"/>
          </a:xfrm>
          <a:custGeom>
            <a:avLst/>
            <a:gdLst/>
            <a:ahLst/>
            <a:cxnLst/>
            <a:rect r="r" b="b" t="t" l="l"/>
            <a:pathLst>
              <a:path h="1891810" w="1891810">
                <a:moveTo>
                  <a:pt x="0" y="0"/>
                </a:moveTo>
                <a:lnTo>
                  <a:pt x="1891810" y="0"/>
                </a:lnTo>
                <a:lnTo>
                  <a:pt x="1891810" y="1891809"/>
                </a:lnTo>
                <a:lnTo>
                  <a:pt x="0" y="189180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762775" y="8674346"/>
            <a:ext cx="1973493" cy="1973493"/>
          </a:xfrm>
          <a:custGeom>
            <a:avLst/>
            <a:gdLst/>
            <a:ahLst/>
            <a:cxnLst/>
            <a:rect r="r" b="b" t="t" l="l"/>
            <a:pathLst>
              <a:path h="1973493" w="1973493">
                <a:moveTo>
                  <a:pt x="0" y="0"/>
                </a:moveTo>
                <a:lnTo>
                  <a:pt x="1973493" y="0"/>
                </a:lnTo>
                <a:lnTo>
                  <a:pt x="1973493" y="1973493"/>
                </a:lnTo>
                <a:lnTo>
                  <a:pt x="0" y="197349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637218" y="9137119"/>
            <a:ext cx="2091530" cy="1161961"/>
          </a:xfrm>
          <a:custGeom>
            <a:avLst/>
            <a:gdLst/>
            <a:ahLst/>
            <a:cxnLst/>
            <a:rect r="r" b="b" t="t" l="l"/>
            <a:pathLst>
              <a:path h="1161961" w="2091530">
                <a:moveTo>
                  <a:pt x="0" y="0"/>
                </a:moveTo>
                <a:lnTo>
                  <a:pt x="2091530" y="0"/>
                </a:lnTo>
                <a:lnTo>
                  <a:pt x="2091530" y="1161961"/>
                </a:lnTo>
                <a:lnTo>
                  <a:pt x="0" y="116196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207818" y="1337483"/>
            <a:ext cx="987236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PROJECT OVERVIEW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49840" y="3969883"/>
            <a:ext cx="141922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Objective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49840" y="4453196"/>
            <a:ext cx="912792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Menyediakan insight berbasis data dari transaksi e-commerce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75215" y="5195381"/>
            <a:ext cx="113987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Dataset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49840" y="5681156"/>
            <a:ext cx="6436072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500.000+ transaksi, 12 bulan, 8 fitur penting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75215" y="6492052"/>
            <a:ext cx="244986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Tools &amp; Methods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75215" y="7004692"/>
            <a:ext cx="538236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Python (Pandas, Seaborn, Matplotlib)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75215" y="7376167"/>
            <a:ext cx="528354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RFM, Cohort, Market Basket Analysis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74181" y="2796914"/>
            <a:ext cx="11144662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Proyek ini bertujuan untuk mengidentifikasi pola pembelian pelanggan dan mengoptimalkan strategi penjualan e-commerce.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028700" y="503493"/>
            <a:ext cx="1269136" cy="713889"/>
          </a:xfrm>
          <a:custGeom>
            <a:avLst/>
            <a:gdLst/>
            <a:ahLst/>
            <a:cxnLst/>
            <a:rect r="r" b="b" t="t" l="l"/>
            <a:pathLst>
              <a:path h="713889" w="1269136">
                <a:moveTo>
                  <a:pt x="0" y="0"/>
                </a:moveTo>
                <a:lnTo>
                  <a:pt x="1269136" y="0"/>
                </a:lnTo>
                <a:lnTo>
                  <a:pt x="1269136" y="713889"/>
                </a:lnTo>
                <a:lnTo>
                  <a:pt x="0" y="71388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483728" y="389760"/>
            <a:ext cx="1527285" cy="1017554"/>
          </a:xfrm>
          <a:custGeom>
            <a:avLst/>
            <a:gdLst/>
            <a:ahLst/>
            <a:cxnLst/>
            <a:rect r="r" b="b" t="t" l="l"/>
            <a:pathLst>
              <a:path h="1017554" w="1527285">
                <a:moveTo>
                  <a:pt x="0" y="0"/>
                </a:moveTo>
                <a:lnTo>
                  <a:pt x="1527285" y="0"/>
                </a:lnTo>
                <a:lnTo>
                  <a:pt x="1527285" y="1017554"/>
                </a:lnTo>
                <a:lnTo>
                  <a:pt x="0" y="1017554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2217836" y="659922"/>
            <a:ext cx="1284942" cy="496280"/>
          </a:xfrm>
          <a:custGeom>
            <a:avLst/>
            <a:gdLst/>
            <a:ahLst/>
            <a:cxnLst/>
            <a:rect r="r" b="b" t="t" l="l"/>
            <a:pathLst>
              <a:path h="496280" w="1284942">
                <a:moveTo>
                  <a:pt x="0" y="0"/>
                </a:moveTo>
                <a:lnTo>
                  <a:pt x="1284942" y="0"/>
                </a:lnTo>
                <a:lnTo>
                  <a:pt x="1284942" y="496280"/>
                </a:lnTo>
                <a:lnTo>
                  <a:pt x="0" y="49628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4587559" y="-18595"/>
            <a:ext cx="3681846" cy="3719036"/>
          </a:xfrm>
          <a:custGeom>
            <a:avLst/>
            <a:gdLst/>
            <a:ahLst/>
            <a:cxnLst/>
            <a:rect r="r" b="b" t="t" l="l"/>
            <a:pathLst>
              <a:path h="3719036" w="3681846">
                <a:moveTo>
                  <a:pt x="0" y="0"/>
                </a:moveTo>
                <a:lnTo>
                  <a:pt x="3681846" y="0"/>
                </a:lnTo>
                <a:lnTo>
                  <a:pt x="3681846" y="3719036"/>
                </a:lnTo>
                <a:lnTo>
                  <a:pt x="0" y="3719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25784" y="8756030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3E5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825583" y="9258300"/>
            <a:ext cx="5836596" cy="4114800"/>
          </a:xfrm>
          <a:custGeom>
            <a:avLst/>
            <a:gdLst/>
            <a:ahLst/>
            <a:cxnLst/>
            <a:rect r="r" b="b" t="t" l="l"/>
            <a:pathLst>
              <a:path h="4114800" w="5836596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5292" y="437965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18884" y="6696019"/>
            <a:ext cx="609960" cy="536765"/>
          </a:xfrm>
          <a:custGeom>
            <a:avLst/>
            <a:gdLst/>
            <a:ahLst/>
            <a:cxnLst/>
            <a:rect r="r" b="b" t="t" l="l"/>
            <a:pathLst>
              <a:path h="536765" w="609960">
                <a:moveTo>
                  <a:pt x="0" y="0"/>
                </a:moveTo>
                <a:lnTo>
                  <a:pt x="609960" y="0"/>
                </a:lnTo>
                <a:lnTo>
                  <a:pt x="609960" y="536765"/>
                </a:lnTo>
                <a:lnTo>
                  <a:pt x="0" y="5367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385854" y="7426462"/>
            <a:ext cx="542990" cy="553366"/>
          </a:xfrm>
          <a:custGeom>
            <a:avLst/>
            <a:gdLst/>
            <a:ahLst/>
            <a:cxnLst/>
            <a:rect r="r" b="b" t="t" l="l"/>
            <a:pathLst>
              <a:path h="553366" w="542990">
                <a:moveTo>
                  <a:pt x="0" y="0"/>
                </a:moveTo>
                <a:lnTo>
                  <a:pt x="542990" y="0"/>
                </a:lnTo>
                <a:lnTo>
                  <a:pt x="542990" y="553365"/>
                </a:lnTo>
                <a:lnTo>
                  <a:pt x="0" y="5533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385854" y="8233988"/>
            <a:ext cx="574828" cy="520938"/>
          </a:xfrm>
          <a:custGeom>
            <a:avLst/>
            <a:gdLst/>
            <a:ahLst/>
            <a:cxnLst/>
            <a:rect r="r" b="b" t="t" l="l"/>
            <a:pathLst>
              <a:path h="520938" w="574828">
                <a:moveTo>
                  <a:pt x="0" y="0"/>
                </a:moveTo>
                <a:lnTo>
                  <a:pt x="574828" y="0"/>
                </a:lnTo>
                <a:lnTo>
                  <a:pt x="574828" y="520938"/>
                </a:lnTo>
                <a:lnTo>
                  <a:pt x="0" y="5209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461858" y="8917782"/>
            <a:ext cx="447527" cy="536765"/>
          </a:xfrm>
          <a:custGeom>
            <a:avLst/>
            <a:gdLst/>
            <a:ahLst/>
            <a:cxnLst/>
            <a:rect r="r" b="b" t="t" l="l"/>
            <a:pathLst>
              <a:path h="536765" w="447527">
                <a:moveTo>
                  <a:pt x="0" y="0"/>
                </a:moveTo>
                <a:lnTo>
                  <a:pt x="447527" y="0"/>
                </a:lnTo>
                <a:lnTo>
                  <a:pt x="447527" y="536764"/>
                </a:lnTo>
                <a:lnTo>
                  <a:pt x="0" y="53676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841892" y="6730217"/>
            <a:ext cx="495628" cy="468368"/>
          </a:xfrm>
          <a:custGeom>
            <a:avLst/>
            <a:gdLst/>
            <a:ahLst/>
            <a:cxnLst/>
            <a:rect r="r" b="b" t="t" l="l"/>
            <a:pathLst>
              <a:path h="468368" w="495628">
                <a:moveTo>
                  <a:pt x="0" y="0"/>
                </a:moveTo>
                <a:lnTo>
                  <a:pt x="495628" y="0"/>
                </a:lnTo>
                <a:lnTo>
                  <a:pt x="495628" y="468369"/>
                </a:lnTo>
                <a:lnTo>
                  <a:pt x="0" y="46836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862773" y="7442675"/>
            <a:ext cx="453867" cy="520938"/>
          </a:xfrm>
          <a:custGeom>
            <a:avLst/>
            <a:gdLst/>
            <a:ahLst/>
            <a:cxnLst/>
            <a:rect r="r" b="b" t="t" l="l"/>
            <a:pathLst>
              <a:path h="520938" w="453867">
                <a:moveTo>
                  <a:pt x="0" y="0"/>
                </a:moveTo>
                <a:lnTo>
                  <a:pt x="453867" y="0"/>
                </a:lnTo>
                <a:lnTo>
                  <a:pt x="453867" y="520939"/>
                </a:lnTo>
                <a:lnTo>
                  <a:pt x="0" y="52093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841892" y="8238555"/>
            <a:ext cx="474748" cy="516371"/>
          </a:xfrm>
          <a:custGeom>
            <a:avLst/>
            <a:gdLst/>
            <a:ahLst/>
            <a:cxnLst/>
            <a:rect r="r" b="b" t="t" l="l"/>
            <a:pathLst>
              <a:path h="516371" w="474748">
                <a:moveTo>
                  <a:pt x="0" y="0"/>
                </a:moveTo>
                <a:lnTo>
                  <a:pt x="474748" y="0"/>
                </a:lnTo>
                <a:lnTo>
                  <a:pt x="474748" y="516371"/>
                </a:lnTo>
                <a:lnTo>
                  <a:pt x="0" y="51637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862493" y="9000399"/>
            <a:ext cx="454147" cy="454147"/>
          </a:xfrm>
          <a:custGeom>
            <a:avLst/>
            <a:gdLst/>
            <a:ahLst/>
            <a:cxnLst/>
            <a:rect r="r" b="b" t="t" l="l"/>
            <a:pathLst>
              <a:path h="454147" w="454147">
                <a:moveTo>
                  <a:pt x="0" y="0"/>
                </a:moveTo>
                <a:lnTo>
                  <a:pt x="454147" y="0"/>
                </a:lnTo>
                <a:lnTo>
                  <a:pt x="454147" y="454147"/>
                </a:lnTo>
                <a:lnTo>
                  <a:pt x="0" y="45414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463965" y="6594739"/>
            <a:ext cx="3692261" cy="3692261"/>
          </a:xfrm>
          <a:custGeom>
            <a:avLst/>
            <a:gdLst/>
            <a:ahLst/>
            <a:cxnLst/>
            <a:rect r="r" b="b" t="t" l="l"/>
            <a:pathLst>
              <a:path h="3692261" w="3692261">
                <a:moveTo>
                  <a:pt x="0" y="0"/>
                </a:moveTo>
                <a:lnTo>
                  <a:pt x="3692261" y="0"/>
                </a:lnTo>
                <a:lnTo>
                  <a:pt x="3692261" y="3692261"/>
                </a:lnTo>
                <a:lnTo>
                  <a:pt x="0" y="3692261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352550" y="1436734"/>
            <a:ext cx="6843564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399"/>
              </a:lnSpc>
            </a:pPr>
            <a:r>
              <a:rPr lang="en-US" sz="6999" b="true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DATASET </a:t>
            </a:r>
          </a:p>
          <a:p>
            <a:pPr algn="just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INFORMATION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307817" y="4246609"/>
            <a:ext cx="7083944" cy="42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5"/>
              </a:lnSpc>
              <a:spcBef>
                <a:spcPct val="0"/>
              </a:spcBef>
            </a:pPr>
            <a:r>
              <a:rPr lang="en-US" sz="290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Dataset: Online Retail Dataset (UK-based)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307817" y="4822109"/>
            <a:ext cx="7740322" cy="42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5"/>
              </a:lnSpc>
              <a:spcBef>
                <a:spcPct val="0"/>
              </a:spcBef>
            </a:pPr>
            <a:r>
              <a:rPr lang="en-US" sz="290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Periode: 1 Desember 2010 – 9 Desember 2011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307817" y="5397609"/>
            <a:ext cx="4861727" cy="42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5"/>
              </a:lnSpc>
              <a:spcBef>
                <a:spcPct val="0"/>
              </a:spcBef>
            </a:pPr>
            <a:r>
              <a:rPr lang="en-US" sz="290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Transasksi: ±541.000 baris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307817" y="5973109"/>
            <a:ext cx="4123359" cy="42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5"/>
              </a:lnSpc>
              <a:spcBef>
                <a:spcPct val="0"/>
              </a:spcBef>
            </a:pPr>
            <a:r>
              <a:rPr lang="en-US" sz="290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Fitur: 8 kolom utama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101860" y="6758114"/>
            <a:ext cx="1675314" cy="42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5"/>
              </a:lnSpc>
              <a:spcBef>
                <a:spcPct val="0"/>
              </a:spcBef>
            </a:pPr>
            <a:r>
              <a:rPr lang="en-US" sz="290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InvoiceNo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101860" y="7496857"/>
            <a:ext cx="1891127" cy="42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5"/>
              </a:lnSpc>
              <a:spcBef>
                <a:spcPct val="0"/>
              </a:spcBef>
            </a:pPr>
            <a:r>
              <a:rPr lang="en-US" sz="290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StockCode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101860" y="8238367"/>
            <a:ext cx="1968252" cy="42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5"/>
              </a:lnSpc>
              <a:spcBef>
                <a:spcPct val="0"/>
              </a:spcBef>
            </a:pPr>
            <a:r>
              <a:rPr lang="en-US" sz="290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Description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101860" y="8979877"/>
            <a:ext cx="1492704" cy="42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5"/>
              </a:lnSpc>
              <a:spcBef>
                <a:spcPct val="0"/>
              </a:spcBef>
            </a:pPr>
            <a:r>
              <a:rPr lang="en-US" sz="290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Quantity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514597" y="6758114"/>
            <a:ext cx="2001454" cy="42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5"/>
              </a:lnSpc>
              <a:spcBef>
                <a:spcPct val="0"/>
              </a:spcBef>
            </a:pPr>
            <a:r>
              <a:rPr lang="en-US" sz="290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InvoiceDate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514597" y="7496857"/>
            <a:ext cx="1539913" cy="42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5"/>
              </a:lnSpc>
              <a:spcBef>
                <a:spcPct val="0"/>
              </a:spcBef>
            </a:pPr>
            <a:r>
              <a:rPr lang="en-US" sz="290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UnitPrice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514597" y="8288170"/>
            <a:ext cx="2025318" cy="42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5"/>
              </a:lnSpc>
              <a:spcBef>
                <a:spcPct val="0"/>
              </a:spcBef>
            </a:pPr>
            <a:r>
              <a:rPr lang="en-US" sz="290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CustomerID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514597" y="9032446"/>
            <a:ext cx="1387910" cy="42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5"/>
              </a:lnSpc>
              <a:spcBef>
                <a:spcPct val="0"/>
              </a:spcBef>
            </a:pPr>
            <a:r>
              <a:rPr lang="en-US" sz="290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Country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90650" y="3475084"/>
            <a:ext cx="12900546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Ringkasan informasi dataset e-commerce yang digunakan dalam analisis ini.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028700" y="503493"/>
            <a:ext cx="1269136" cy="713889"/>
          </a:xfrm>
          <a:custGeom>
            <a:avLst/>
            <a:gdLst/>
            <a:ahLst/>
            <a:cxnLst/>
            <a:rect r="r" b="b" t="t" l="l"/>
            <a:pathLst>
              <a:path h="713889" w="1269136">
                <a:moveTo>
                  <a:pt x="0" y="0"/>
                </a:moveTo>
                <a:lnTo>
                  <a:pt x="1269136" y="0"/>
                </a:lnTo>
                <a:lnTo>
                  <a:pt x="1269136" y="713889"/>
                </a:lnTo>
                <a:lnTo>
                  <a:pt x="0" y="713889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3483728" y="389760"/>
            <a:ext cx="1527285" cy="1017554"/>
          </a:xfrm>
          <a:custGeom>
            <a:avLst/>
            <a:gdLst/>
            <a:ahLst/>
            <a:cxnLst/>
            <a:rect r="r" b="b" t="t" l="l"/>
            <a:pathLst>
              <a:path h="1017554" w="1527285">
                <a:moveTo>
                  <a:pt x="0" y="0"/>
                </a:moveTo>
                <a:lnTo>
                  <a:pt x="1527285" y="0"/>
                </a:lnTo>
                <a:lnTo>
                  <a:pt x="1527285" y="1017554"/>
                </a:lnTo>
                <a:lnTo>
                  <a:pt x="0" y="1017554"/>
                </a:lnTo>
                <a:lnTo>
                  <a:pt x="0" y="0"/>
                </a:lnTo>
                <a:close/>
              </a:path>
            </a:pathLst>
          </a:custGeom>
          <a:blipFill>
            <a:blip r:embed="rId26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2217836" y="659922"/>
            <a:ext cx="1284942" cy="496280"/>
          </a:xfrm>
          <a:custGeom>
            <a:avLst/>
            <a:gdLst/>
            <a:ahLst/>
            <a:cxnLst/>
            <a:rect r="r" b="b" t="t" l="l"/>
            <a:pathLst>
              <a:path h="496280" w="1284942">
                <a:moveTo>
                  <a:pt x="0" y="0"/>
                </a:moveTo>
                <a:lnTo>
                  <a:pt x="1284942" y="0"/>
                </a:lnTo>
                <a:lnTo>
                  <a:pt x="1284942" y="496280"/>
                </a:lnTo>
                <a:lnTo>
                  <a:pt x="0" y="496280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4587559" y="-18595"/>
            <a:ext cx="3681846" cy="3719036"/>
          </a:xfrm>
          <a:custGeom>
            <a:avLst/>
            <a:gdLst/>
            <a:ahLst/>
            <a:cxnLst/>
            <a:rect r="r" b="b" t="t" l="l"/>
            <a:pathLst>
              <a:path h="3719036" w="3681846">
                <a:moveTo>
                  <a:pt x="0" y="0"/>
                </a:moveTo>
                <a:lnTo>
                  <a:pt x="3681846" y="0"/>
                </a:lnTo>
                <a:lnTo>
                  <a:pt x="3681846" y="3719036"/>
                </a:lnTo>
                <a:lnTo>
                  <a:pt x="0" y="3719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325784" y="8756030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3E5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825583" y="9258300"/>
            <a:ext cx="5836596" cy="4114800"/>
          </a:xfrm>
          <a:custGeom>
            <a:avLst/>
            <a:gdLst/>
            <a:ahLst/>
            <a:cxnLst/>
            <a:rect r="r" b="b" t="t" l="l"/>
            <a:pathLst>
              <a:path h="4114800" w="5836596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503493"/>
            <a:ext cx="1269136" cy="713889"/>
          </a:xfrm>
          <a:custGeom>
            <a:avLst/>
            <a:gdLst/>
            <a:ahLst/>
            <a:cxnLst/>
            <a:rect r="r" b="b" t="t" l="l"/>
            <a:pathLst>
              <a:path h="713889" w="1269136">
                <a:moveTo>
                  <a:pt x="0" y="0"/>
                </a:moveTo>
                <a:lnTo>
                  <a:pt x="1269136" y="0"/>
                </a:lnTo>
                <a:lnTo>
                  <a:pt x="1269136" y="713889"/>
                </a:lnTo>
                <a:lnTo>
                  <a:pt x="0" y="7138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83728" y="389760"/>
            <a:ext cx="1527285" cy="1017554"/>
          </a:xfrm>
          <a:custGeom>
            <a:avLst/>
            <a:gdLst/>
            <a:ahLst/>
            <a:cxnLst/>
            <a:rect r="r" b="b" t="t" l="l"/>
            <a:pathLst>
              <a:path h="1017554" w="1527285">
                <a:moveTo>
                  <a:pt x="0" y="0"/>
                </a:moveTo>
                <a:lnTo>
                  <a:pt x="1527285" y="0"/>
                </a:lnTo>
                <a:lnTo>
                  <a:pt x="1527285" y="1017554"/>
                </a:lnTo>
                <a:lnTo>
                  <a:pt x="0" y="10175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217836" y="659922"/>
            <a:ext cx="1284942" cy="496280"/>
          </a:xfrm>
          <a:custGeom>
            <a:avLst/>
            <a:gdLst/>
            <a:ahLst/>
            <a:cxnLst/>
            <a:rect r="r" b="b" t="t" l="l"/>
            <a:pathLst>
              <a:path h="496280" w="1284942">
                <a:moveTo>
                  <a:pt x="0" y="0"/>
                </a:moveTo>
                <a:lnTo>
                  <a:pt x="1284942" y="0"/>
                </a:lnTo>
                <a:lnTo>
                  <a:pt x="1284942" y="496280"/>
                </a:lnTo>
                <a:lnTo>
                  <a:pt x="0" y="4962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367198" y="2870826"/>
            <a:ext cx="4149485" cy="1421199"/>
            <a:chOff x="0" y="0"/>
            <a:chExt cx="5532646" cy="18949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532646" cy="1894931"/>
            </a:xfrm>
            <a:custGeom>
              <a:avLst/>
              <a:gdLst/>
              <a:ahLst/>
              <a:cxnLst/>
              <a:rect r="r" b="b" t="t" l="l"/>
              <a:pathLst>
                <a:path h="1894931" w="5532646">
                  <a:moveTo>
                    <a:pt x="0" y="0"/>
                  </a:moveTo>
                  <a:lnTo>
                    <a:pt x="5532646" y="0"/>
                  </a:lnTo>
                  <a:lnTo>
                    <a:pt x="5532646" y="1894931"/>
                  </a:lnTo>
                  <a:lnTo>
                    <a:pt x="0" y="18949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1096953" y="615036"/>
              <a:ext cx="3211741" cy="4473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07"/>
                </a:lnSpc>
                <a:spcBef>
                  <a:spcPct val="0"/>
                </a:spcBef>
              </a:pPr>
              <a:r>
                <a:rPr lang="en-US" sz="2173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DATA COLLECTION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2774247" y="2870826"/>
            <a:ext cx="4149485" cy="1421199"/>
          </a:xfrm>
          <a:custGeom>
            <a:avLst/>
            <a:gdLst/>
            <a:ahLst/>
            <a:cxnLst/>
            <a:rect r="r" b="b" t="t" l="l"/>
            <a:pathLst>
              <a:path h="1421199" w="4149485">
                <a:moveTo>
                  <a:pt x="0" y="0"/>
                </a:moveTo>
                <a:lnTo>
                  <a:pt x="4149485" y="0"/>
                </a:lnTo>
                <a:lnTo>
                  <a:pt x="4149485" y="1421199"/>
                </a:lnTo>
                <a:lnTo>
                  <a:pt x="0" y="142119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67198" y="6188447"/>
            <a:ext cx="4149485" cy="1421199"/>
          </a:xfrm>
          <a:custGeom>
            <a:avLst/>
            <a:gdLst/>
            <a:ahLst/>
            <a:cxnLst/>
            <a:rect r="r" b="b" t="t" l="l"/>
            <a:pathLst>
              <a:path h="1421199" w="4149485">
                <a:moveTo>
                  <a:pt x="0" y="0"/>
                </a:moveTo>
                <a:lnTo>
                  <a:pt x="4149485" y="0"/>
                </a:lnTo>
                <a:lnTo>
                  <a:pt x="4149485" y="1421199"/>
                </a:lnTo>
                <a:lnTo>
                  <a:pt x="0" y="142119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69258" y="2870826"/>
            <a:ext cx="4149485" cy="1421199"/>
          </a:xfrm>
          <a:custGeom>
            <a:avLst/>
            <a:gdLst/>
            <a:ahLst/>
            <a:cxnLst/>
            <a:rect r="r" b="b" t="t" l="l"/>
            <a:pathLst>
              <a:path h="1421199" w="4149485">
                <a:moveTo>
                  <a:pt x="0" y="0"/>
                </a:moveTo>
                <a:lnTo>
                  <a:pt x="4149484" y="0"/>
                </a:lnTo>
                <a:lnTo>
                  <a:pt x="4149484" y="1421199"/>
                </a:lnTo>
                <a:lnTo>
                  <a:pt x="0" y="142119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771317" y="6287497"/>
            <a:ext cx="4149485" cy="1421199"/>
          </a:xfrm>
          <a:custGeom>
            <a:avLst/>
            <a:gdLst/>
            <a:ahLst/>
            <a:cxnLst/>
            <a:rect r="r" b="b" t="t" l="l"/>
            <a:pathLst>
              <a:path h="1421199" w="4149485">
                <a:moveTo>
                  <a:pt x="0" y="0"/>
                </a:moveTo>
                <a:lnTo>
                  <a:pt x="4149485" y="0"/>
                </a:lnTo>
                <a:lnTo>
                  <a:pt x="4149485" y="1421199"/>
                </a:lnTo>
                <a:lnTo>
                  <a:pt x="0" y="142119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069258" y="6287497"/>
            <a:ext cx="4149485" cy="1421199"/>
          </a:xfrm>
          <a:custGeom>
            <a:avLst/>
            <a:gdLst/>
            <a:ahLst/>
            <a:cxnLst/>
            <a:rect r="r" b="b" t="t" l="l"/>
            <a:pathLst>
              <a:path h="1421199" w="4149485">
                <a:moveTo>
                  <a:pt x="0" y="0"/>
                </a:moveTo>
                <a:lnTo>
                  <a:pt x="4149484" y="0"/>
                </a:lnTo>
                <a:lnTo>
                  <a:pt x="4149484" y="1421199"/>
                </a:lnTo>
                <a:lnTo>
                  <a:pt x="0" y="142119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958358" y="3467429"/>
            <a:ext cx="631123" cy="227993"/>
          </a:xfrm>
          <a:custGeom>
            <a:avLst/>
            <a:gdLst/>
            <a:ahLst/>
            <a:cxnLst/>
            <a:rect r="r" b="b" t="t" l="l"/>
            <a:pathLst>
              <a:path h="227993" w="631123">
                <a:moveTo>
                  <a:pt x="0" y="0"/>
                </a:moveTo>
                <a:lnTo>
                  <a:pt x="631124" y="0"/>
                </a:lnTo>
                <a:lnTo>
                  <a:pt x="631124" y="227993"/>
                </a:lnTo>
                <a:lnTo>
                  <a:pt x="0" y="2279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680933" y="3467429"/>
            <a:ext cx="631123" cy="227993"/>
          </a:xfrm>
          <a:custGeom>
            <a:avLst/>
            <a:gdLst/>
            <a:ahLst/>
            <a:cxnLst/>
            <a:rect r="r" b="b" t="t" l="l"/>
            <a:pathLst>
              <a:path h="227993" w="631123">
                <a:moveTo>
                  <a:pt x="0" y="0"/>
                </a:moveTo>
                <a:lnTo>
                  <a:pt x="631123" y="0"/>
                </a:lnTo>
                <a:lnTo>
                  <a:pt x="631123" y="227993"/>
                </a:lnTo>
                <a:lnTo>
                  <a:pt x="0" y="2279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10800000">
            <a:off x="11680933" y="6884100"/>
            <a:ext cx="631123" cy="227993"/>
          </a:xfrm>
          <a:custGeom>
            <a:avLst/>
            <a:gdLst/>
            <a:ahLst/>
            <a:cxnLst/>
            <a:rect r="r" b="b" t="t" l="l"/>
            <a:pathLst>
              <a:path h="227993" w="631123">
                <a:moveTo>
                  <a:pt x="0" y="0"/>
                </a:moveTo>
                <a:lnTo>
                  <a:pt x="631123" y="0"/>
                </a:lnTo>
                <a:lnTo>
                  <a:pt x="631123" y="227993"/>
                </a:lnTo>
                <a:lnTo>
                  <a:pt x="0" y="2279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10800000">
            <a:off x="5958358" y="6821046"/>
            <a:ext cx="631123" cy="227993"/>
          </a:xfrm>
          <a:custGeom>
            <a:avLst/>
            <a:gdLst/>
            <a:ahLst/>
            <a:cxnLst/>
            <a:rect r="r" b="b" t="t" l="l"/>
            <a:pathLst>
              <a:path h="227993" w="631123">
                <a:moveTo>
                  <a:pt x="0" y="0"/>
                </a:moveTo>
                <a:lnTo>
                  <a:pt x="631124" y="0"/>
                </a:lnTo>
                <a:lnTo>
                  <a:pt x="631124" y="227994"/>
                </a:lnTo>
                <a:lnTo>
                  <a:pt x="0" y="22799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5400000">
            <a:off x="16675981" y="5353045"/>
            <a:ext cx="920424" cy="246213"/>
          </a:xfrm>
          <a:custGeom>
            <a:avLst/>
            <a:gdLst/>
            <a:ahLst/>
            <a:cxnLst/>
            <a:rect r="r" b="b" t="t" l="l"/>
            <a:pathLst>
              <a:path h="246213" w="920424">
                <a:moveTo>
                  <a:pt x="0" y="0"/>
                </a:moveTo>
                <a:lnTo>
                  <a:pt x="920424" y="0"/>
                </a:lnTo>
                <a:lnTo>
                  <a:pt x="920424" y="246214"/>
                </a:lnTo>
                <a:lnTo>
                  <a:pt x="0" y="24621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896868" y="1312286"/>
            <a:ext cx="649426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METODOLOGI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530168" y="3334439"/>
            <a:ext cx="2555584" cy="337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7"/>
              </a:lnSpc>
              <a:spcBef>
                <a:spcPct val="0"/>
              </a:spcBef>
            </a:pPr>
            <a:r>
              <a:rPr lang="en-US" sz="217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EXPLORATORY DATA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297836" y="6647343"/>
            <a:ext cx="2101305" cy="337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7"/>
              </a:lnSpc>
              <a:spcBef>
                <a:spcPct val="0"/>
              </a:spcBef>
            </a:pPr>
            <a:r>
              <a:rPr lang="en-US" sz="217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MARKET BASKET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518058" y="3334439"/>
            <a:ext cx="3083365" cy="337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7"/>
              </a:lnSpc>
              <a:spcBef>
                <a:spcPct val="0"/>
              </a:spcBef>
            </a:pPr>
            <a:r>
              <a:rPr lang="en-US" sz="217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PREPROCCESSING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477869" y="6744393"/>
            <a:ext cx="2641131" cy="337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7"/>
              </a:lnSpc>
              <a:spcBef>
                <a:spcPct val="0"/>
              </a:spcBef>
            </a:pPr>
            <a:r>
              <a:rPr lang="en-US" sz="217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RFM SEGMENTATION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870651" y="6746393"/>
            <a:ext cx="2416278" cy="337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7"/>
              </a:lnSpc>
              <a:spcBef>
                <a:spcPct val="0"/>
              </a:spcBef>
            </a:pPr>
            <a:r>
              <a:rPr lang="en-US" sz="217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COHORT ANALYSIS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83040" y="4387397"/>
            <a:ext cx="3130897" cy="23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Mengunduh dataset dari Kaggle.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845549" y="4387397"/>
            <a:ext cx="2596902" cy="23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Menangani missing values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875429" y="4387397"/>
            <a:ext cx="3846011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Memahami struktur data dan distribusi variabel menggunakan visualisasi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074791" y="7803946"/>
            <a:ext cx="3846011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Mengelompokkan pelanggan berdasarkan perilaku pembelian terakhir (Recency), seberapa sering (Frequency), dan berapa banyak uang yang dihabiskan (Monetary).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220995" y="7803946"/>
            <a:ext cx="3846011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Menganalisis tingkat retensi pelanggan dari waktu ke waktu untuk memahami loyalitas.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560722" y="7803946"/>
            <a:ext cx="3846011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18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Mengidentifikasi produk yang sering dibeli bersamaan untuk strategi promosi.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57701" y="2715436"/>
            <a:ext cx="7882574" cy="6552389"/>
          </a:xfrm>
          <a:custGeom>
            <a:avLst/>
            <a:gdLst/>
            <a:ahLst/>
            <a:cxnLst/>
            <a:rect r="r" b="b" t="t" l="l"/>
            <a:pathLst>
              <a:path h="6552389" w="7882574">
                <a:moveTo>
                  <a:pt x="0" y="0"/>
                </a:moveTo>
                <a:lnTo>
                  <a:pt x="7882574" y="0"/>
                </a:lnTo>
                <a:lnTo>
                  <a:pt x="7882574" y="6552389"/>
                </a:lnTo>
                <a:lnTo>
                  <a:pt x="0" y="6552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4587559" y="-18595"/>
            <a:ext cx="3681846" cy="3719036"/>
          </a:xfrm>
          <a:custGeom>
            <a:avLst/>
            <a:gdLst/>
            <a:ahLst/>
            <a:cxnLst/>
            <a:rect r="r" b="b" t="t" l="l"/>
            <a:pathLst>
              <a:path h="3719036" w="3681846">
                <a:moveTo>
                  <a:pt x="0" y="0"/>
                </a:moveTo>
                <a:lnTo>
                  <a:pt x="3681846" y="0"/>
                </a:lnTo>
                <a:lnTo>
                  <a:pt x="3681846" y="3719036"/>
                </a:lnTo>
                <a:lnTo>
                  <a:pt x="0" y="3719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70496" y="2547261"/>
            <a:ext cx="8287205" cy="6888739"/>
          </a:xfrm>
          <a:custGeom>
            <a:avLst/>
            <a:gdLst/>
            <a:ahLst/>
            <a:cxnLst/>
            <a:rect r="r" b="b" t="t" l="l"/>
            <a:pathLst>
              <a:path h="6888739" w="8287205">
                <a:moveTo>
                  <a:pt x="0" y="0"/>
                </a:moveTo>
                <a:lnTo>
                  <a:pt x="8287205" y="0"/>
                </a:lnTo>
                <a:lnTo>
                  <a:pt x="8287205" y="6888739"/>
                </a:lnTo>
                <a:lnTo>
                  <a:pt x="0" y="68887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325784" y="8756030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3E5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825583" y="9258300"/>
            <a:ext cx="5836596" cy="4114800"/>
          </a:xfrm>
          <a:custGeom>
            <a:avLst/>
            <a:gdLst/>
            <a:ahLst/>
            <a:cxnLst/>
            <a:rect r="r" b="b" t="t" l="l"/>
            <a:pathLst>
              <a:path h="4114800" w="5836596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503493"/>
            <a:ext cx="1269136" cy="713889"/>
          </a:xfrm>
          <a:custGeom>
            <a:avLst/>
            <a:gdLst/>
            <a:ahLst/>
            <a:cxnLst/>
            <a:rect r="r" b="b" t="t" l="l"/>
            <a:pathLst>
              <a:path h="713889" w="1269136">
                <a:moveTo>
                  <a:pt x="0" y="0"/>
                </a:moveTo>
                <a:lnTo>
                  <a:pt x="1269136" y="0"/>
                </a:lnTo>
                <a:lnTo>
                  <a:pt x="1269136" y="713889"/>
                </a:lnTo>
                <a:lnTo>
                  <a:pt x="0" y="7138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83728" y="389760"/>
            <a:ext cx="1527285" cy="1017554"/>
          </a:xfrm>
          <a:custGeom>
            <a:avLst/>
            <a:gdLst/>
            <a:ahLst/>
            <a:cxnLst/>
            <a:rect r="r" b="b" t="t" l="l"/>
            <a:pathLst>
              <a:path h="1017554" w="1527285">
                <a:moveTo>
                  <a:pt x="0" y="0"/>
                </a:moveTo>
                <a:lnTo>
                  <a:pt x="1527285" y="0"/>
                </a:lnTo>
                <a:lnTo>
                  <a:pt x="1527285" y="1017554"/>
                </a:lnTo>
                <a:lnTo>
                  <a:pt x="0" y="10175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217836" y="659922"/>
            <a:ext cx="1284942" cy="496280"/>
          </a:xfrm>
          <a:custGeom>
            <a:avLst/>
            <a:gdLst/>
            <a:ahLst/>
            <a:cxnLst/>
            <a:rect r="r" b="b" t="t" l="l"/>
            <a:pathLst>
              <a:path h="496280" w="1284942">
                <a:moveTo>
                  <a:pt x="0" y="0"/>
                </a:moveTo>
                <a:lnTo>
                  <a:pt x="1284942" y="0"/>
                </a:lnTo>
                <a:lnTo>
                  <a:pt x="1284942" y="496280"/>
                </a:lnTo>
                <a:lnTo>
                  <a:pt x="0" y="4962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154909" y="1312286"/>
            <a:ext cx="997818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SALES DISTRIBUTION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66207" y="2369561"/>
            <a:ext cx="13355587" cy="7579296"/>
          </a:xfrm>
          <a:custGeom>
            <a:avLst/>
            <a:gdLst/>
            <a:ahLst/>
            <a:cxnLst/>
            <a:rect r="r" b="b" t="t" l="l"/>
            <a:pathLst>
              <a:path h="7579296" w="13355587">
                <a:moveTo>
                  <a:pt x="0" y="0"/>
                </a:moveTo>
                <a:lnTo>
                  <a:pt x="13355586" y="0"/>
                </a:lnTo>
                <a:lnTo>
                  <a:pt x="13355586" y="7579295"/>
                </a:lnTo>
                <a:lnTo>
                  <a:pt x="0" y="75792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4587559" y="-18595"/>
            <a:ext cx="3681846" cy="3719036"/>
          </a:xfrm>
          <a:custGeom>
            <a:avLst/>
            <a:gdLst/>
            <a:ahLst/>
            <a:cxnLst/>
            <a:rect r="r" b="b" t="t" l="l"/>
            <a:pathLst>
              <a:path h="3719036" w="3681846">
                <a:moveTo>
                  <a:pt x="0" y="0"/>
                </a:moveTo>
                <a:lnTo>
                  <a:pt x="3681846" y="0"/>
                </a:lnTo>
                <a:lnTo>
                  <a:pt x="3681846" y="3719036"/>
                </a:lnTo>
                <a:lnTo>
                  <a:pt x="0" y="3719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325784" y="8756030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3E5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825583" y="9258300"/>
            <a:ext cx="5836596" cy="4114800"/>
          </a:xfrm>
          <a:custGeom>
            <a:avLst/>
            <a:gdLst/>
            <a:ahLst/>
            <a:cxnLst/>
            <a:rect r="r" b="b" t="t" l="l"/>
            <a:pathLst>
              <a:path h="4114800" w="5836596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503493"/>
            <a:ext cx="1269136" cy="713889"/>
          </a:xfrm>
          <a:custGeom>
            <a:avLst/>
            <a:gdLst/>
            <a:ahLst/>
            <a:cxnLst/>
            <a:rect r="r" b="b" t="t" l="l"/>
            <a:pathLst>
              <a:path h="713889" w="1269136">
                <a:moveTo>
                  <a:pt x="0" y="0"/>
                </a:moveTo>
                <a:lnTo>
                  <a:pt x="1269136" y="0"/>
                </a:lnTo>
                <a:lnTo>
                  <a:pt x="1269136" y="713889"/>
                </a:lnTo>
                <a:lnTo>
                  <a:pt x="0" y="7138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483728" y="389760"/>
            <a:ext cx="1527285" cy="1017554"/>
          </a:xfrm>
          <a:custGeom>
            <a:avLst/>
            <a:gdLst/>
            <a:ahLst/>
            <a:cxnLst/>
            <a:rect r="r" b="b" t="t" l="l"/>
            <a:pathLst>
              <a:path h="1017554" w="1527285">
                <a:moveTo>
                  <a:pt x="0" y="0"/>
                </a:moveTo>
                <a:lnTo>
                  <a:pt x="1527285" y="0"/>
                </a:lnTo>
                <a:lnTo>
                  <a:pt x="1527285" y="1017554"/>
                </a:lnTo>
                <a:lnTo>
                  <a:pt x="0" y="10175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217836" y="659922"/>
            <a:ext cx="1284942" cy="496280"/>
          </a:xfrm>
          <a:custGeom>
            <a:avLst/>
            <a:gdLst/>
            <a:ahLst/>
            <a:cxnLst/>
            <a:rect r="r" b="b" t="t" l="l"/>
            <a:pathLst>
              <a:path h="496280" w="1284942">
                <a:moveTo>
                  <a:pt x="0" y="0"/>
                </a:moveTo>
                <a:lnTo>
                  <a:pt x="1284942" y="0"/>
                </a:lnTo>
                <a:lnTo>
                  <a:pt x="1284942" y="496280"/>
                </a:lnTo>
                <a:lnTo>
                  <a:pt x="0" y="49628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394002" y="1312286"/>
            <a:ext cx="9499997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MONTHLY REVENUE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88667" y="1407314"/>
            <a:ext cx="11048367" cy="8755831"/>
          </a:xfrm>
          <a:custGeom>
            <a:avLst/>
            <a:gdLst/>
            <a:ahLst/>
            <a:cxnLst/>
            <a:rect r="r" b="b" t="t" l="l"/>
            <a:pathLst>
              <a:path h="8755831" w="11048367">
                <a:moveTo>
                  <a:pt x="0" y="0"/>
                </a:moveTo>
                <a:lnTo>
                  <a:pt x="11048367" y="0"/>
                </a:lnTo>
                <a:lnTo>
                  <a:pt x="11048367" y="8755831"/>
                </a:lnTo>
                <a:lnTo>
                  <a:pt x="0" y="87558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4587559" y="-18595"/>
            <a:ext cx="3681846" cy="3719036"/>
          </a:xfrm>
          <a:custGeom>
            <a:avLst/>
            <a:gdLst/>
            <a:ahLst/>
            <a:cxnLst/>
            <a:rect r="r" b="b" t="t" l="l"/>
            <a:pathLst>
              <a:path h="3719036" w="3681846">
                <a:moveTo>
                  <a:pt x="0" y="0"/>
                </a:moveTo>
                <a:lnTo>
                  <a:pt x="3681846" y="0"/>
                </a:lnTo>
                <a:lnTo>
                  <a:pt x="3681846" y="3719036"/>
                </a:lnTo>
                <a:lnTo>
                  <a:pt x="0" y="3719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325784" y="8756030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3E5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825583" y="9258300"/>
            <a:ext cx="5836596" cy="4114800"/>
          </a:xfrm>
          <a:custGeom>
            <a:avLst/>
            <a:gdLst/>
            <a:ahLst/>
            <a:cxnLst/>
            <a:rect r="r" b="b" t="t" l="l"/>
            <a:pathLst>
              <a:path h="4114800" w="5836596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503493"/>
            <a:ext cx="1269136" cy="713889"/>
          </a:xfrm>
          <a:custGeom>
            <a:avLst/>
            <a:gdLst/>
            <a:ahLst/>
            <a:cxnLst/>
            <a:rect r="r" b="b" t="t" l="l"/>
            <a:pathLst>
              <a:path h="713889" w="1269136">
                <a:moveTo>
                  <a:pt x="0" y="0"/>
                </a:moveTo>
                <a:lnTo>
                  <a:pt x="1269136" y="0"/>
                </a:lnTo>
                <a:lnTo>
                  <a:pt x="1269136" y="713889"/>
                </a:lnTo>
                <a:lnTo>
                  <a:pt x="0" y="7138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483728" y="389760"/>
            <a:ext cx="1527285" cy="1017554"/>
          </a:xfrm>
          <a:custGeom>
            <a:avLst/>
            <a:gdLst/>
            <a:ahLst/>
            <a:cxnLst/>
            <a:rect r="r" b="b" t="t" l="l"/>
            <a:pathLst>
              <a:path h="1017554" w="1527285">
                <a:moveTo>
                  <a:pt x="0" y="0"/>
                </a:moveTo>
                <a:lnTo>
                  <a:pt x="1527285" y="0"/>
                </a:lnTo>
                <a:lnTo>
                  <a:pt x="1527285" y="1017554"/>
                </a:lnTo>
                <a:lnTo>
                  <a:pt x="0" y="10175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217836" y="659922"/>
            <a:ext cx="1284942" cy="496280"/>
          </a:xfrm>
          <a:custGeom>
            <a:avLst/>
            <a:gdLst/>
            <a:ahLst/>
            <a:cxnLst/>
            <a:rect r="r" b="b" t="t" l="l"/>
            <a:pathLst>
              <a:path h="496280" w="1284942">
                <a:moveTo>
                  <a:pt x="0" y="0"/>
                </a:moveTo>
                <a:lnTo>
                  <a:pt x="1284942" y="0"/>
                </a:lnTo>
                <a:lnTo>
                  <a:pt x="1284942" y="496280"/>
                </a:lnTo>
                <a:lnTo>
                  <a:pt x="0" y="49628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206478" y="1312286"/>
            <a:ext cx="987504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3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RFM SEGMENTATION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81179" y="1308264"/>
            <a:ext cx="11232203" cy="8733038"/>
          </a:xfrm>
          <a:custGeom>
            <a:avLst/>
            <a:gdLst/>
            <a:ahLst/>
            <a:cxnLst/>
            <a:rect r="r" b="b" t="t" l="l"/>
            <a:pathLst>
              <a:path h="8733038" w="11232203">
                <a:moveTo>
                  <a:pt x="0" y="0"/>
                </a:moveTo>
                <a:lnTo>
                  <a:pt x="11232203" y="0"/>
                </a:lnTo>
                <a:lnTo>
                  <a:pt x="11232203" y="8733038"/>
                </a:lnTo>
                <a:lnTo>
                  <a:pt x="0" y="8733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4587559" y="-18595"/>
            <a:ext cx="3681846" cy="3719036"/>
          </a:xfrm>
          <a:custGeom>
            <a:avLst/>
            <a:gdLst/>
            <a:ahLst/>
            <a:cxnLst/>
            <a:rect r="r" b="b" t="t" l="l"/>
            <a:pathLst>
              <a:path h="3719036" w="3681846">
                <a:moveTo>
                  <a:pt x="0" y="0"/>
                </a:moveTo>
                <a:lnTo>
                  <a:pt x="3681846" y="0"/>
                </a:lnTo>
                <a:lnTo>
                  <a:pt x="3681846" y="3719036"/>
                </a:lnTo>
                <a:lnTo>
                  <a:pt x="0" y="3719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325784" y="8756030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3E5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825583" y="9258300"/>
            <a:ext cx="5836596" cy="4114800"/>
          </a:xfrm>
          <a:custGeom>
            <a:avLst/>
            <a:gdLst/>
            <a:ahLst/>
            <a:cxnLst/>
            <a:rect r="r" b="b" t="t" l="l"/>
            <a:pathLst>
              <a:path h="4114800" w="5836596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503493"/>
            <a:ext cx="1269136" cy="713889"/>
          </a:xfrm>
          <a:custGeom>
            <a:avLst/>
            <a:gdLst/>
            <a:ahLst/>
            <a:cxnLst/>
            <a:rect r="r" b="b" t="t" l="l"/>
            <a:pathLst>
              <a:path h="713889" w="1269136">
                <a:moveTo>
                  <a:pt x="0" y="0"/>
                </a:moveTo>
                <a:lnTo>
                  <a:pt x="1269136" y="0"/>
                </a:lnTo>
                <a:lnTo>
                  <a:pt x="1269136" y="713889"/>
                </a:lnTo>
                <a:lnTo>
                  <a:pt x="0" y="7138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483728" y="389760"/>
            <a:ext cx="1527285" cy="1017554"/>
          </a:xfrm>
          <a:custGeom>
            <a:avLst/>
            <a:gdLst/>
            <a:ahLst/>
            <a:cxnLst/>
            <a:rect r="r" b="b" t="t" l="l"/>
            <a:pathLst>
              <a:path h="1017554" w="1527285">
                <a:moveTo>
                  <a:pt x="0" y="0"/>
                </a:moveTo>
                <a:lnTo>
                  <a:pt x="1527285" y="0"/>
                </a:lnTo>
                <a:lnTo>
                  <a:pt x="1527285" y="1017554"/>
                </a:lnTo>
                <a:lnTo>
                  <a:pt x="0" y="10175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217836" y="659922"/>
            <a:ext cx="1284942" cy="496280"/>
          </a:xfrm>
          <a:custGeom>
            <a:avLst/>
            <a:gdLst/>
            <a:ahLst/>
            <a:cxnLst/>
            <a:rect r="r" b="b" t="t" l="l"/>
            <a:pathLst>
              <a:path h="496280" w="1284942">
                <a:moveTo>
                  <a:pt x="0" y="0"/>
                </a:moveTo>
                <a:lnTo>
                  <a:pt x="1284942" y="0"/>
                </a:lnTo>
                <a:lnTo>
                  <a:pt x="1284942" y="496280"/>
                </a:lnTo>
                <a:lnTo>
                  <a:pt x="0" y="49628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4968621" y="2263790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864775" y="6368902"/>
            <a:ext cx="1402736" cy="1528868"/>
          </a:xfrm>
          <a:custGeom>
            <a:avLst/>
            <a:gdLst/>
            <a:ahLst/>
            <a:cxnLst/>
            <a:rect r="r" b="b" t="t" l="l"/>
            <a:pathLst>
              <a:path h="1528868" w="1402736">
                <a:moveTo>
                  <a:pt x="0" y="0"/>
                </a:moveTo>
                <a:lnTo>
                  <a:pt x="1402736" y="0"/>
                </a:lnTo>
                <a:lnTo>
                  <a:pt x="1402736" y="1528867"/>
                </a:lnTo>
                <a:lnTo>
                  <a:pt x="0" y="15288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76224" y="4181475"/>
            <a:ext cx="4179838" cy="191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60"/>
              </a:lnSpc>
            </a:pPr>
            <a:r>
              <a:rPr lang="en-US" sz="63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COHORT </a:t>
            </a:r>
          </a:p>
          <a:p>
            <a:pPr algn="just">
              <a:lnSpc>
                <a:spcPts val="7560"/>
              </a:lnSpc>
              <a:spcBef>
                <a:spcPct val="0"/>
              </a:spcBef>
            </a:pPr>
            <a:r>
              <a:rPr lang="en-US" b="true" sz="63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ANALYSIS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44488" y="779232"/>
            <a:ext cx="5059412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Customer Retention Heatmap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06288" y="1840923"/>
            <a:ext cx="11438398" cy="7606535"/>
          </a:xfrm>
          <a:custGeom>
            <a:avLst/>
            <a:gdLst/>
            <a:ahLst/>
            <a:cxnLst/>
            <a:rect r="r" b="b" t="t" l="l"/>
            <a:pathLst>
              <a:path h="7606535" w="11438398">
                <a:moveTo>
                  <a:pt x="0" y="0"/>
                </a:moveTo>
                <a:lnTo>
                  <a:pt x="11438398" y="0"/>
                </a:lnTo>
                <a:lnTo>
                  <a:pt x="11438398" y="7606535"/>
                </a:lnTo>
                <a:lnTo>
                  <a:pt x="0" y="7606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4587559" y="-18595"/>
            <a:ext cx="3681846" cy="3719036"/>
          </a:xfrm>
          <a:custGeom>
            <a:avLst/>
            <a:gdLst/>
            <a:ahLst/>
            <a:cxnLst/>
            <a:rect r="r" b="b" t="t" l="l"/>
            <a:pathLst>
              <a:path h="3719036" w="3681846">
                <a:moveTo>
                  <a:pt x="0" y="0"/>
                </a:moveTo>
                <a:lnTo>
                  <a:pt x="3681846" y="0"/>
                </a:lnTo>
                <a:lnTo>
                  <a:pt x="3681846" y="3719036"/>
                </a:lnTo>
                <a:lnTo>
                  <a:pt x="0" y="3719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325784" y="8756030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3E5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825583" y="9258300"/>
            <a:ext cx="5836596" cy="4114800"/>
          </a:xfrm>
          <a:custGeom>
            <a:avLst/>
            <a:gdLst/>
            <a:ahLst/>
            <a:cxnLst/>
            <a:rect r="r" b="b" t="t" l="l"/>
            <a:pathLst>
              <a:path h="4114800" w="5836596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503493"/>
            <a:ext cx="1269136" cy="713889"/>
          </a:xfrm>
          <a:custGeom>
            <a:avLst/>
            <a:gdLst/>
            <a:ahLst/>
            <a:cxnLst/>
            <a:rect r="r" b="b" t="t" l="l"/>
            <a:pathLst>
              <a:path h="713889" w="1269136">
                <a:moveTo>
                  <a:pt x="0" y="0"/>
                </a:moveTo>
                <a:lnTo>
                  <a:pt x="1269136" y="0"/>
                </a:lnTo>
                <a:lnTo>
                  <a:pt x="1269136" y="713889"/>
                </a:lnTo>
                <a:lnTo>
                  <a:pt x="0" y="7138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483728" y="389760"/>
            <a:ext cx="1527285" cy="1017554"/>
          </a:xfrm>
          <a:custGeom>
            <a:avLst/>
            <a:gdLst/>
            <a:ahLst/>
            <a:cxnLst/>
            <a:rect r="r" b="b" t="t" l="l"/>
            <a:pathLst>
              <a:path h="1017554" w="1527285">
                <a:moveTo>
                  <a:pt x="0" y="0"/>
                </a:moveTo>
                <a:lnTo>
                  <a:pt x="1527285" y="0"/>
                </a:lnTo>
                <a:lnTo>
                  <a:pt x="1527285" y="1017554"/>
                </a:lnTo>
                <a:lnTo>
                  <a:pt x="0" y="10175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217836" y="659922"/>
            <a:ext cx="1284942" cy="496280"/>
          </a:xfrm>
          <a:custGeom>
            <a:avLst/>
            <a:gdLst/>
            <a:ahLst/>
            <a:cxnLst/>
            <a:rect r="r" b="b" t="t" l="l"/>
            <a:pathLst>
              <a:path h="496280" w="1284942">
                <a:moveTo>
                  <a:pt x="0" y="0"/>
                </a:moveTo>
                <a:lnTo>
                  <a:pt x="1284942" y="0"/>
                </a:lnTo>
                <a:lnTo>
                  <a:pt x="1284942" y="496280"/>
                </a:lnTo>
                <a:lnTo>
                  <a:pt x="0" y="49628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4968621" y="2263790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864775" y="6368902"/>
            <a:ext cx="1402736" cy="1528868"/>
          </a:xfrm>
          <a:custGeom>
            <a:avLst/>
            <a:gdLst/>
            <a:ahLst/>
            <a:cxnLst/>
            <a:rect r="r" b="b" t="t" l="l"/>
            <a:pathLst>
              <a:path h="1528868" w="1402736">
                <a:moveTo>
                  <a:pt x="0" y="0"/>
                </a:moveTo>
                <a:lnTo>
                  <a:pt x="1402736" y="0"/>
                </a:lnTo>
                <a:lnTo>
                  <a:pt x="1402736" y="1528867"/>
                </a:lnTo>
                <a:lnTo>
                  <a:pt x="0" y="15288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76224" y="4181475"/>
            <a:ext cx="4179838" cy="191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60"/>
              </a:lnSpc>
            </a:pPr>
            <a:r>
              <a:rPr lang="en-US" sz="63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COHORT </a:t>
            </a:r>
          </a:p>
          <a:p>
            <a:pPr algn="just">
              <a:lnSpc>
                <a:spcPts val="7560"/>
              </a:lnSpc>
              <a:spcBef>
                <a:spcPct val="0"/>
              </a:spcBef>
            </a:pPr>
            <a:r>
              <a:rPr lang="en-US" b="true" sz="63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ANALYSIS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370272" y="1265007"/>
            <a:ext cx="5958780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Average Customer Retention Curve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DAGvAwC2ZX0</dc:identifier>
  <dcterms:modified xsi:type="dcterms:W3CDTF">2011-08-01T06:04:30Z</dcterms:modified>
  <cp:revision>1</cp:revision>
  <dc:title>Retail Analytics: RFM, Cohort, Market Basket</dc:title>
</cp:coreProperties>
</file>