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8"/>
  </p:notesMasterIdLst>
  <p:sldIdLst>
    <p:sldId id="261" r:id="rId3"/>
    <p:sldId id="273" r:id="rId4"/>
    <p:sldId id="274" r:id="rId5"/>
    <p:sldId id="262" r:id="rId6"/>
    <p:sldId id="263" r:id="rId7"/>
    <p:sldId id="264" r:id="rId8"/>
    <p:sldId id="265" r:id="rId9"/>
    <p:sldId id="270" r:id="rId10"/>
    <p:sldId id="272" r:id="rId11"/>
    <p:sldId id="266" r:id="rId12"/>
    <p:sldId id="271" r:id="rId13"/>
    <p:sldId id="257" r:id="rId14"/>
    <p:sldId id="258" r:id="rId15"/>
    <p:sldId id="259" r:id="rId16"/>
    <p:sldId id="260" r:id="rId17"/>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B00754-CBBC-471D-96F2-4AA0398964E7}">
          <p14:sldIdLst>
            <p14:sldId id="261"/>
            <p14:sldId id="273"/>
            <p14:sldId id="274"/>
            <p14:sldId id="262"/>
            <p14:sldId id="263"/>
            <p14:sldId id="264"/>
            <p14:sldId id="265"/>
            <p14:sldId id="270"/>
            <p14:sldId id="272"/>
            <p14:sldId id="266"/>
            <p14:sldId id="271"/>
            <p14:sldId id="257"/>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E838"/>
    <a:srgbClr val="B9FB25"/>
    <a:srgbClr val="73F729"/>
    <a:srgbClr val="38E8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62" autoAdjust="0"/>
    <p:restoredTop sz="94660"/>
  </p:normalViewPr>
  <p:slideViewPr>
    <p:cSldViewPr>
      <p:cViewPr varScale="1">
        <p:scale>
          <a:sx n="82" d="100"/>
          <a:sy n="82" d="100"/>
        </p:scale>
        <p:origin x="-136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35BFA-E4E4-4E2A-8737-7153C00E42C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IN"/>
        </a:p>
      </dgm:t>
    </dgm:pt>
    <dgm:pt modelId="{42931BC8-5063-4E54-8077-A3E1981C2D5F}">
      <dgm:prSet custT="1"/>
      <dgm:spPr>
        <a:solidFill>
          <a:srgbClr val="D7F68A"/>
        </a:solidFill>
      </dgm:spPr>
      <dgm:t>
        <a:bodyPr/>
        <a:lstStyle/>
        <a:p>
          <a:pPr rtl="0"/>
          <a:r>
            <a:rPr lang="en-US" sz="1400" dirty="0" smtClean="0">
              <a:solidFill>
                <a:schemeClr val="tx1"/>
              </a:solidFill>
            </a:rPr>
            <a:t>Economic Crisis 1997-1998</a:t>
          </a:r>
          <a:endParaRPr lang="en-IN" sz="1400" dirty="0">
            <a:solidFill>
              <a:schemeClr val="tx1"/>
            </a:solidFill>
          </a:endParaRPr>
        </a:p>
      </dgm:t>
    </dgm:pt>
    <dgm:pt modelId="{07574058-F8B6-4DE3-B63E-F0EC810D13AC}" type="parTrans" cxnId="{FC394738-007A-4F61-AD9B-2EE723739B5B}">
      <dgm:prSet/>
      <dgm:spPr/>
      <dgm:t>
        <a:bodyPr/>
        <a:lstStyle/>
        <a:p>
          <a:endParaRPr lang="en-IN"/>
        </a:p>
      </dgm:t>
    </dgm:pt>
    <dgm:pt modelId="{E66CE401-A3DB-4925-BC6B-2067D0C0865C}" type="sibTrans" cxnId="{FC394738-007A-4F61-AD9B-2EE723739B5B}">
      <dgm:prSet/>
      <dgm:spPr>
        <a:solidFill>
          <a:srgbClr val="D7F68A"/>
        </a:solidFill>
      </dgm:spPr>
      <dgm:t>
        <a:bodyPr/>
        <a:lstStyle/>
        <a:p>
          <a:endParaRPr lang="en-IN"/>
        </a:p>
      </dgm:t>
    </dgm:pt>
    <dgm:pt modelId="{307DE57D-D7A1-460C-89D5-B7AB9A186E02}">
      <dgm:prSet custT="1"/>
      <dgm:spPr>
        <a:solidFill>
          <a:srgbClr val="D7F68A"/>
        </a:solidFill>
      </dgm:spPr>
      <dgm:t>
        <a:bodyPr/>
        <a:lstStyle/>
        <a:p>
          <a:pPr rtl="0"/>
          <a:r>
            <a:rPr lang="en-US" sz="1400" dirty="0" smtClean="0">
              <a:solidFill>
                <a:schemeClr val="tx1"/>
              </a:solidFill>
            </a:rPr>
            <a:t>Cost Indonesia’s economy 50% of national GDP, economic growth -13%</a:t>
          </a:r>
        </a:p>
      </dgm:t>
    </dgm:pt>
    <dgm:pt modelId="{8F8749B0-859C-4711-98CE-2C9BCD577032}" type="parTrans" cxnId="{70BB7CFA-0F54-4890-B3D7-E0A0D9ACE726}">
      <dgm:prSet/>
      <dgm:spPr/>
      <dgm:t>
        <a:bodyPr/>
        <a:lstStyle/>
        <a:p>
          <a:endParaRPr lang="en-IN"/>
        </a:p>
      </dgm:t>
    </dgm:pt>
    <dgm:pt modelId="{713EB3AC-C13C-4671-9ABB-B0DE4E65672A}" type="sibTrans" cxnId="{70BB7CFA-0F54-4890-B3D7-E0A0D9ACE726}">
      <dgm:prSet/>
      <dgm:spPr/>
      <dgm:t>
        <a:bodyPr/>
        <a:lstStyle/>
        <a:p>
          <a:endParaRPr lang="en-IN"/>
        </a:p>
      </dgm:t>
    </dgm:pt>
    <dgm:pt modelId="{8D24A0CC-949D-495C-8546-4C00D610BD38}" type="pres">
      <dgm:prSet presAssocID="{51C35BFA-E4E4-4E2A-8737-7153C00E42CA}" presName="linearFlow" presStyleCnt="0">
        <dgm:presLayoutVars>
          <dgm:resizeHandles val="exact"/>
        </dgm:presLayoutVars>
      </dgm:prSet>
      <dgm:spPr/>
      <dgm:t>
        <a:bodyPr/>
        <a:lstStyle/>
        <a:p>
          <a:endParaRPr lang="en-IN"/>
        </a:p>
      </dgm:t>
    </dgm:pt>
    <dgm:pt modelId="{0CDAE793-2D38-40B0-867C-A888E62088C0}" type="pres">
      <dgm:prSet presAssocID="{42931BC8-5063-4E54-8077-A3E1981C2D5F}" presName="node" presStyleLbl="node1" presStyleIdx="0" presStyleCnt="2" custScaleY="54529" custLinFactNeighborX="-4167">
        <dgm:presLayoutVars>
          <dgm:bulletEnabled val="1"/>
        </dgm:presLayoutVars>
      </dgm:prSet>
      <dgm:spPr/>
      <dgm:t>
        <a:bodyPr/>
        <a:lstStyle/>
        <a:p>
          <a:endParaRPr lang="en-IN"/>
        </a:p>
      </dgm:t>
    </dgm:pt>
    <dgm:pt modelId="{D87A6BE7-0C60-42BC-872F-7AF415FCD6FF}" type="pres">
      <dgm:prSet presAssocID="{E66CE401-A3DB-4925-BC6B-2067D0C0865C}" presName="sibTrans" presStyleLbl="sibTrans2D1" presStyleIdx="0" presStyleCnt="1"/>
      <dgm:spPr/>
      <dgm:t>
        <a:bodyPr/>
        <a:lstStyle/>
        <a:p>
          <a:endParaRPr lang="en-IN"/>
        </a:p>
      </dgm:t>
    </dgm:pt>
    <dgm:pt modelId="{52792CCB-A521-4656-B5CA-B46680C5F872}" type="pres">
      <dgm:prSet presAssocID="{E66CE401-A3DB-4925-BC6B-2067D0C0865C}" presName="connectorText" presStyleLbl="sibTrans2D1" presStyleIdx="0" presStyleCnt="1"/>
      <dgm:spPr/>
      <dgm:t>
        <a:bodyPr/>
        <a:lstStyle/>
        <a:p>
          <a:endParaRPr lang="en-IN"/>
        </a:p>
      </dgm:t>
    </dgm:pt>
    <dgm:pt modelId="{82FEA039-BAC9-4C4E-AE48-E2369E705F87}" type="pres">
      <dgm:prSet presAssocID="{307DE57D-D7A1-460C-89D5-B7AB9A186E02}" presName="node" presStyleLbl="node1" presStyleIdx="1" presStyleCnt="2" custScaleY="54395">
        <dgm:presLayoutVars>
          <dgm:bulletEnabled val="1"/>
        </dgm:presLayoutVars>
      </dgm:prSet>
      <dgm:spPr/>
      <dgm:t>
        <a:bodyPr/>
        <a:lstStyle/>
        <a:p>
          <a:endParaRPr lang="en-IN"/>
        </a:p>
      </dgm:t>
    </dgm:pt>
  </dgm:ptLst>
  <dgm:cxnLst>
    <dgm:cxn modelId="{80D065E8-5EF2-4E2A-946D-FD5B62FE0EF4}" type="presOf" srcId="{E66CE401-A3DB-4925-BC6B-2067D0C0865C}" destId="{D87A6BE7-0C60-42BC-872F-7AF415FCD6FF}" srcOrd="0" destOrd="0" presId="urn:microsoft.com/office/officeart/2005/8/layout/process2"/>
    <dgm:cxn modelId="{DC431423-67A5-43FF-9129-F759F371D491}" type="presOf" srcId="{51C35BFA-E4E4-4E2A-8737-7153C00E42CA}" destId="{8D24A0CC-949D-495C-8546-4C00D610BD38}" srcOrd="0" destOrd="0" presId="urn:microsoft.com/office/officeart/2005/8/layout/process2"/>
    <dgm:cxn modelId="{6F2A5627-4CFF-41E6-8CFB-2DDB4AC0C6E6}" type="presOf" srcId="{E66CE401-A3DB-4925-BC6B-2067D0C0865C}" destId="{52792CCB-A521-4656-B5CA-B46680C5F872}" srcOrd="1" destOrd="0" presId="urn:microsoft.com/office/officeart/2005/8/layout/process2"/>
    <dgm:cxn modelId="{9ED0B93D-1873-4E79-A510-E8FB6660A3AE}" type="presOf" srcId="{307DE57D-D7A1-460C-89D5-B7AB9A186E02}" destId="{82FEA039-BAC9-4C4E-AE48-E2369E705F87}" srcOrd="0" destOrd="0" presId="urn:microsoft.com/office/officeart/2005/8/layout/process2"/>
    <dgm:cxn modelId="{FC394738-007A-4F61-AD9B-2EE723739B5B}" srcId="{51C35BFA-E4E4-4E2A-8737-7153C00E42CA}" destId="{42931BC8-5063-4E54-8077-A3E1981C2D5F}" srcOrd="0" destOrd="0" parTransId="{07574058-F8B6-4DE3-B63E-F0EC810D13AC}" sibTransId="{E66CE401-A3DB-4925-BC6B-2067D0C0865C}"/>
    <dgm:cxn modelId="{70BB7CFA-0F54-4890-B3D7-E0A0D9ACE726}" srcId="{51C35BFA-E4E4-4E2A-8737-7153C00E42CA}" destId="{307DE57D-D7A1-460C-89D5-B7AB9A186E02}" srcOrd="1" destOrd="0" parTransId="{8F8749B0-859C-4711-98CE-2C9BCD577032}" sibTransId="{713EB3AC-C13C-4671-9ABB-B0DE4E65672A}"/>
    <dgm:cxn modelId="{F6F1BC55-EE9F-422C-87DC-097B5C6BBBE5}" type="presOf" srcId="{42931BC8-5063-4E54-8077-A3E1981C2D5F}" destId="{0CDAE793-2D38-40B0-867C-A888E62088C0}" srcOrd="0" destOrd="0" presId="urn:microsoft.com/office/officeart/2005/8/layout/process2"/>
    <dgm:cxn modelId="{F2E7502C-41DA-4F63-A362-A4075166DB93}" type="presParOf" srcId="{8D24A0CC-949D-495C-8546-4C00D610BD38}" destId="{0CDAE793-2D38-40B0-867C-A888E62088C0}" srcOrd="0" destOrd="0" presId="urn:microsoft.com/office/officeart/2005/8/layout/process2"/>
    <dgm:cxn modelId="{90C5CD76-6C16-436D-BA35-C653AE4029DB}" type="presParOf" srcId="{8D24A0CC-949D-495C-8546-4C00D610BD38}" destId="{D87A6BE7-0C60-42BC-872F-7AF415FCD6FF}" srcOrd="1" destOrd="0" presId="urn:microsoft.com/office/officeart/2005/8/layout/process2"/>
    <dgm:cxn modelId="{C092257C-CB1B-4AC0-BA79-B158D3A1D696}" type="presParOf" srcId="{D87A6BE7-0C60-42BC-872F-7AF415FCD6FF}" destId="{52792CCB-A521-4656-B5CA-B46680C5F872}" srcOrd="0" destOrd="0" presId="urn:microsoft.com/office/officeart/2005/8/layout/process2"/>
    <dgm:cxn modelId="{13224BAD-3456-4BD6-A169-812F1D014833}" type="presParOf" srcId="{8D24A0CC-949D-495C-8546-4C00D610BD38}" destId="{82FEA039-BAC9-4C4E-AE48-E2369E705F87}"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C35BFA-E4E4-4E2A-8737-7153C00E42C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IN"/>
        </a:p>
      </dgm:t>
    </dgm:pt>
    <dgm:pt modelId="{42931BC8-5063-4E54-8077-A3E1981C2D5F}">
      <dgm:prSet custT="1"/>
      <dgm:spPr>
        <a:solidFill>
          <a:srgbClr val="D7F68A"/>
        </a:solidFill>
      </dgm:spPr>
      <dgm:t>
        <a:bodyPr/>
        <a:lstStyle/>
        <a:p>
          <a:pPr rtl="0"/>
          <a:r>
            <a:rPr lang="en-US" sz="1400" dirty="0" smtClean="0">
              <a:solidFill>
                <a:schemeClr val="tx1"/>
              </a:solidFill>
            </a:rPr>
            <a:t>UU 24/2004</a:t>
          </a:r>
          <a:endParaRPr lang="en-IN" sz="1400" dirty="0">
            <a:solidFill>
              <a:schemeClr val="tx1"/>
            </a:solidFill>
          </a:endParaRPr>
        </a:p>
      </dgm:t>
    </dgm:pt>
    <dgm:pt modelId="{07574058-F8B6-4DE3-B63E-F0EC810D13AC}" type="parTrans" cxnId="{FC394738-007A-4F61-AD9B-2EE723739B5B}">
      <dgm:prSet/>
      <dgm:spPr/>
      <dgm:t>
        <a:bodyPr/>
        <a:lstStyle/>
        <a:p>
          <a:endParaRPr lang="en-IN"/>
        </a:p>
      </dgm:t>
    </dgm:pt>
    <dgm:pt modelId="{E66CE401-A3DB-4925-BC6B-2067D0C0865C}" type="sibTrans" cxnId="{FC394738-007A-4F61-AD9B-2EE723739B5B}">
      <dgm:prSet/>
      <dgm:spPr>
        <a:solidFill>
          <a:srgbClr val="D7F68A"/>
        </a:solidFill>
      </dgm:spPr>
      <dgm:t>
        <a:bodyPr/>
        <a:lstStyle/>
        <a:p>
          <a:endParaRPr lang="en-IN"/>
        </a:p>
      </dgm:t>
    </dgm:pt>
    <dgm:pt modelId="{307DE57D-D7A1-460C-89D5-B7AB9A186E02}">
      <dgm:prSet custT="1"/>
      <dgm:spPr>
        <a:solidFill>
          <a:srgbClr val="D7F68A"/>
        </a:solidFill>
      </dgm:spPr>
      <dgm:t>
        <a:bodyPr/>
        <a:lstStyle/>
        <a:p>
          <a:pPr rtl="0"/>
          <a:r>
            <a:rPr lang="en-US" sz="1400" dirty="0" err="1" smtClean="0">
              <a:solidFill>
                <a:schemeClr val="tx1"/>
              </a:solidFill>
            </a:rPr>
            <a:t>Lembaga</a:t>
          </a:r>
          <a:r>
            <a:rPr lang="en-US" sz="1400" dirty="0" smtClean="0">
              <a:solidFill>
                <a:schemeClr val="tx1"/>
              </a:solidFill>
            </a:rPr>
            <a:t> </a:t>
          </a:r>
          <a:r>
            <a:rPr lang="en-US" sz="1400" dirty="0" err="1" smtClean="0">
              <a:solidFill>
                <a:schemeClr val="tx1"/>
              </a:solidFill>
            </a:rPr>
            <a:t>Penjamin</a:t>
          </a:r>
          <a:r>
            <a:rPr lang="en-US" sz="1400" dirty="0" smtClean="0">
              <a:solidFill>
                <a:schemeClr val="tx1"/>
              </a:solidFill>
            </a:rPr>
            <a:t> </a:t>
          </a:r>
          <a:r>
            <a:rPr lang="en-US" sz="1400" dirty="0" err="1" smtClean="0">
              <a:solidFill>
                <a:schemeClr val="tx1"/>
              </a:solidFill>
            </a:rPr>
            <a:t>Simpanan</a:t>
          </a:r>
          <a:r>
            <a:rPr lang="en-US" sz="1400" dirty="0" smtClean="0">
              <a:solidFill>
                <a:schemeClr val="tx1"/>
              </a:solidFill>
            </a:rPr>
            <a:t> (LPS) / Deposit Insurance Institution has been functioning since September 22, 2005</a:t>
          </a:r>
        </a:p>
      </dgm:t>
    </dgm:pt>
    <dgm:pt modelId="{8F8749B0-859C-4711-98CE-2C9BCD577032}" type="parTrans" cxnId="{70BB7CFA-0F54-4890-B3D7-E0A0D9ACE726}">
      <dgm:prSet/>
      <dgm:spPr/>
      <dgm:t>
        <a:bodyPr/>
        <a:lstStyle/>
        <a:p>
          <a:endParaRPr lang="en-IN"/>
        </a:p>
      </dgm:t>
    </dgm:pt>
    <dgm:pt modelId="{713EB3AC-C13C-4671-9ABB-B0DE4E65672A}" type="sibTrans" cxnId="{70BB7CFA-0F54-4890-B3D7-E0A0D9ACE726}">
      <dgm:prSet/>
      <dgm:spPr/>
      <dgm:t>
        <a:bodyPr/>
        <a:lstStyle/>
        <a:p>
          <a:endParaRPr lang="en-IN"/>
        </a:p>
      </dgm:t>
    </dgm:pt>
    <dgm:pt modelId="{8D24A0CC-949D-495C-8546-4C00D610BD38}" type="pres">
      <dgm:prSet presAssocID="{51C35BFA-E4E4-4E2A-8737-7153C00E42CA}" presName="linearFlow" presStyleCnt="0">
        <dgm:presLayoutVars>
          <dgm:resizeHandles val="exact"/>
        </dgm:presLayoutVars>
      </dgm:prSet>
      <dgm:spPr/>
      <dgm:t>
        <a:bodyPr/>
        <a:lstStyle/>
        <a:p>
          <a:endParaRPr lang="en-IN"/>
        </a:p>
      </dgm:t>
    </dgm:pt>
    <dgm:pt modelId="{0CDAE793-2D38-40B0-867C-A888E62088C0}" type="pres">
      <dgm:prSet presAssocID="{42931BC8-5063-4E54-8077-A3E1981C2D5F}" presName="node" presStyleLbl="node1" presStyleIdx="0" presStyleCnt="2" custScaleY="54529" custLinFactNeighborX="-4167" custLinFactNeighborY="-9131">
        <dgm:presLayoutVars>
          <dgm:bulletEnabled val="1"/>
        </dgm:presLayoutVars>
      </dgm:prSet>
      <dgm:spPr/>
      <dgm:t>
        <a:bodyPr/>
        <a:lstStyle/>
        <a:p>
          <a:endParaRPr lang="en-IN"/>
        </a:p>
      </dgm:t>
    </dgm:pt>
    <dgm:pt modelId="{D87A6BE7-0C60-42BC-872F-7AF415FCD6FF}" type="pres">
      <dgm:prSet presAssocID="{E66CE401-A3DB-4925-BC6B-2067D0C0865C}" presName="sibTrans" presStyleLbl="sibTrans2D1" presStyleIdx="0" presStyleCnt="1"/>
      <dgm:spPr/>
      <dgm:t>
        <a:bodyPr/>
        <a:lstStyle/>
        <a:p>
          <a:endParaRPr lang="en-IN"/>
        </a:p>
      </dgm:t>
    </dgm:pt>
    <dgm:pt modelId="{52792CCB-A521-4656-B5CA-B46680C5F872}" type="pres">
      <dgm:prSet presAssocID="{E66CE401-A3DB-4925-BC6B-2067D0C0865C}" presName="connectorText" presStyleLbl="sibTrans2D1" presStyleIdx="0" presStyleCnt="1"/>
      <dgm:spPr/>
      <dgm:t>
        <a:bodyPr/>
        <a:lstStyle/>
        <a:p>
          <a:endParaRPr lang="en-IN"/>
        </a:p>
      </dgm:t>
    </dgm:pt>
    <dgm:pt modelId="{82FEA039-BAC9-4C4E-AE48-E2369E705F87}" type="pres">
      <dgm:prSet presAssocID="{307DE57D-D7A1-460C-89D5-B7AB9A186E02}" presName="node" presStyleLbl="node1" presStyleIdx="1" presStyleCnt="2" custScaleY="54395">
        <dgm:presLayoutVars>
          <dgm:bulletEnabled val="1"/>
        </dgm:presLayoutVars>
      </dgm:prSet>
      <dgm:spPr/>
      <dgm:t>
        <a:bodyPr/>
        <a:lstStyle/>
        <a:p>
          <a:endParaRPr lang="en-IN"/>
        </a:p>
      </dgm:t>
    </dgm:pt>
  </dgm:ptLst>
  <dgm:cxnLst>
    <dgm:cxn modelId="{88B30CF5-4702-4D3D-B75F-5DB6209ECCF4}" type="presOf" srcId="{51C35BFA-E4E4-4E2A-8737-7153C00E42CA}" destId="{8D24A0CC-949D-495C-8546-4C00D610BD38}" srcOrd="0" destOrd="0" presId="urn:microsoft.com/office/officeart/2005/8/layout/process2"/>
    <dgm:cxn modelId="{5267E2D0-DEF8-4285-A3D7-6FB616CBC6D0}" type="presOf" srcId="{E66CE401-A3DB-4925-BC6B-2067D0C0865C}" destId="{52792CCB-A521-4656-B5CA-B46680C5F872}" srcOrd="1" destOrd="0" presId="urn:microsoft.com/office/officeart/2005/8/layout/process2"/>
    <dgm:cxn modelId="{FC394738-007A-4F61-AD9B-2EE723739B5B}" srcId="{51C35BFA-E4E4-4E2A-8737-7153C00E42CA}" destId="{42931BC8-5063-4E54-8077-A3E1981C2D5F}" srcOrd="0" destOrd="0" parTransId="{07574058-F8B6-4DE3-B63E-F0EC810D13AC}" sibTransId="{E66CE401-A3DB-4925-BC6B-2067D0C0865C}"/>
    <dgm:cxn modelId="{70BB7CFA-0F54-4890-B3D7-E0A0D9ACE726}" srcId="{51C35BFA-E4E4-4E2A-8737-7153C00E42CA}" destId="{307DE57D-D7A1-460C-89D5-B7AB9A186E02}" srcOrd="1" destOrd="0" parTransId="{8F8749B0-859C-4711-98CE-2C9BCD577032}" sibTransId="{713EB3AC-C13C-4671-9ABB-B0DE4E65672A}"/>
    <dgm:cxn modelId="{B65327B9-D011-4281-BF84-20A920E3A448}" type="presOf" srcId="{42931BC8-5063-4E54-8077-A3E1981C2D5F}" destId="{0CDAE793-2D38-40B0-867C-A888E62088C0}" srcOrd="0" destOrd="0" presId="urn:microsoft.com/office/officeart/2005/8/layout/process2"/>
    <dgm:cxn modelId="{48523BFA-A855-44DE-96B3-6C8723B456BF}" type="presOf" srcId="{E66CE401-A3DB-4925-BC6B-2067D0C0865C}" destId="{D87A6BE7-0C60-42BC-872F-7AF415FCD6FF}" srcOrd="0" destOrd="0" presId="urn:microsoft.com/office/officeart/2005/8/layout/process2"/>
    <dgm:cxn modelId="{5E3A1569-8E56-4D9E-AE5C-DAE3EAB89836}" type="presOf" srcId="{307DE57D-D7A1-460C-89D5-B7AB9A186E02}" destId="{82FEA039-BAC9-4C4E-AE48-E2369E705F87}" srcOrd="0" destOrd="0" presId="urn:microsoft.com/office/officeart/2005/8/layout/process2"/>
    <dgm:cxn modelId="{C7208BB6-AF41-4EE8-B12C-D1A068898672}" type="presParOf" srcId="{8D24A0CC-949D-495C-8546-4C00D610BD38}" destId="{0CDAE793-2D38-40B0-867C-A888E62088C0}" srcOrd="0" destOrd="0" presId="urn:microsoft.com/office/officeart/2005/8/layout/process2"/>
    <dgm:cxn modelId="{5180C62B-D0CD-4748-AFAA-E6AD24A3AA79}" type="presParOf" srcId="{8D24A0CC-949D-495C-8546-4C00D610BD38}" destId="{D87A6BE7-0C60-42BC-872F-7AF415FCD6FF}" srcOrd="1" destOrd="0" presId="urn:microsoft.com/office/officeart/2005/8/layout/process2"/>
    <dgm:cxn modelId="{282A34EA-4D55-49EB-8DAC-CF15B89C04BE}" type="presParOf" srcId="{D87A6BE7-0C60-42BC-872F-7AF415FCD6FF}" destId="{52792CCB-A521-4656-B5CA-B46680C5F872}" srcOrd="0" destOrd="0" presId="urn:microsoft.com/office/officeart/2005/8/layout/process2"/>
    <dgm:cxn modelId="{D03D90B3-26E8-4AB6-B72B-533C7DB6D350}" type="presParOf" srcId="{8D24A0CC-949D-495C-8546-4C00D610BD38}" destId="{82FEA039-BAC9-4C4E-AE48-E2369E705F87}" srcOrd="2"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C35BFA-E4E4-4E2A-8737-7153C00E42C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IN"/>
        </a:p>
      </dgm:t>
    </dgm:pt>
    <dgm:pt modelId="{42931BC8-5063-4E54-8077-A3E1981C2D5F}">
      <dgm:prSet custT="1"/>
      <dgm:spPr>
        <a:solidFill>
          <a:srgbClr val="D7F68A"/>
        </a:solidFill>
      </dgm:spPr>
      <dgm:t>
        <a:bodyPr/>
        <a:lstStyle/>
        <a:p>
          <a:pPr rtl="0"/>
          <a:r>
            <a:rPr lang="en-US" sz="1400" dirty="0" smtClean="0">
              <a:solidFill>
                <a:schemeClr val="tx1"/>
              </a:solidFill>
            </a:rPr>
            <a:t>UU No. 23/1999</a:t>
          </a:r>
        </a:p>
        <a:p>
          <a:pPr rtl="0"/>
          <a:r>
            <a:rPr lang="en-US" sz="1400" dirty="0" smtClean="0">
              <a:solidFill>
                <a:schemeClr val="tx1"/>
              </a:solidFill>
            </a:rPr>
            <a:t>UU No.3/2004</a:t>
          </a:r>
          <a:endParaRPr lang="en-IN" sz="1400" dirty="0">
            <a:solidFill>
              <a:schemeClr val="tx1"/>
            </a:solidFill>
          </a:endParaRPr>
        </a:p>
      </dgm:t>
    </dgm:pt>
    <dgm:pt modelId="{07574058-F8B6-4DE3-B63E-F0EC810D13AC}" type="parTrans" cxnId="{FC394738-007A-4F61-AD9B-2EE723739B5B}">
      <dgm:prSet/>
      <dgm:spPr/>
      <dgm:t>
        <a:bodyPr/>
        <a:lstStyle/>
        <a:p>
          <a:endParaRPr lang="en-IN"/>
        </a:p>
      </dgm:t>
    </dgm:pt>
    <dgm:pt modelId="{E66CE401-A3DB-4925-BC6B-2067D0C0865C}" type="sibTrans" cxnId="{FC394738-007A-4F61-AD9B-2EE723739B5B}">
      <dgm:prSet/>
      <dgm:spPr>
        <a:solidFill>
          <a:srgbClr val="D7F68A"/>
        </a:solidFill>
      </dgm:spPr>
      <dgm:t>
        <a:bodyPr/>
        <a:lstStyle/>
        <a:p>
          <a:endParaRPr lang="en-IN"/>
        </a:p>
      </dgm:t>
    </dgm:pt>
    <dgm:pt modelId="{307DE57D-D7A1-460C-89D5-B7AB9A186E02}">
      <dgm:prSet custT="1"/>
      <dgm:spPr>
        <a:solidFill>
          <a:srgbClr val="D7F68A"/>
        </a:solidFill>
      </dgm:spPr>
      <dgm:t>
        <a:bodyPr/>
        <a:lstStyle/>
        <a:p>
          <a:pPr rtl="0"/>
          <a:r>
            <a:rPr lang="en-US" sz="1400" dirty="0" err="1" smtClean="0">
              <a:solidFill>
                <a:schemeClr val="tx1"/>
              </a:solidFill>
            </a:rPr>
            <a:t>Otoritas</a:t>
          </a:r>
          <a:r>
            <a:rPr lang="en-US" sz="1400" dirty="0" smtClean="0">
              <a:solidFill>
                <a:schemeClr val="tx1"/>
              </a:solidFill>
            </a:rPr>
            <a:t> </a:t>
          </a:r>
          <a:r>
            <a:rPr lang="en-US" sz="1400" dirty="0" err="1" smtClean="0">
              <a:solidFill>
                <a:schemeClr val="tx1"/>
              </a:solidFill>
            </a:rPr>
            <a:t>Jasa</a:t>
          </a:r>
          <a:r>
            <a:rPr lang="en-US" sz="1400" dirty="0" smtClean="0">
              <a:solidFill>
                <a:schemeClr val="tx1"/>
              </a:solidFill>
            </a:rPr>
            <a:t> </a:t>
          </a:r>
          <a:r>
            <a:rPr lang="en-US" sz="1400" dirty="0" err="1" smtClean="0">
              <a:solidFill>
                <a:schemeClr val="tx1"/>
              </a:solidFill>
            </a:rPr>
            <a:t>Keuangan</a:t>
          </a:r>
          <a:r>
            <a:rPr lang="en-US" sz="1400" dirty="0" smtClean="0">
              <a:solidFill>
                <a:schemeClr val="tx1"/>
              </a:solidFill>
            </a:rPr>
            <a:t> (OJK) / Financial Service Authority (FSA), due December 31, 2010</a:t>
          </a:r>
        </a:p>
      </dgm:t>
    </dgm:pt>
    <dgm:pt modelId="{8F8749B0-859C-4711-98CE-2C9BCD577032}" type="parTrans" cxnId="{70BB7CFA-0F54-4890-B3D7-E0A0D9ACE726}">
      <dgm:prSet/>
      <dgm:spPr/>
      <dgm:t>
        <a:bodyPr/>
        <a:lstStyle/>
        <a:p>
          <a:endParaRPr lang="en-IN"/>
        </a:p>
      </dgm:t>
    </dgm:pt>
    <dgm:pt modelId="{713EB3AC-C13C-4671-9ABB-B0DE4E65672A}" type="sibTrans" cxnId="{70BB7CFA-0F54-4890-B3D7-E0A0D9ACE726}">
      <dgm:prSet/>
      <dgm:spPr/>
      <dgm:t>
        <a:bodyPr/>
        <a:lstStyle/>
        <a:p>
          <a:endParaRPr lang="en-IN"/>
        </a:p>
      </dgm:t>
    </dgm:pt>
    <dgm:pt modelId="{8D24A0CC-949D-495C-8546-4C00D610BD38}" type="pres">
      <dgm:prSet presAssocID="{51C35BFA-E4E4-4E2A-8737-7153C00E42CA}" presName="linearFlow" presStyleCnt="0">
        <dgm:presLayoutVars>
          <dgm:resizeHandles val="exact"/>
        </dgm:presLayoutVars>
      </dgm:prSet>
      <dgm:spPr/>
      <dgm:t>
        <a:bodyPr/>
        <a:lstStyle/>
        <a:p>
          <a:endParaRPr lang="en-IN"/>
        </a:p>
      </dgm:t>
    </dgm:pt>
    <dgm:pt modelId="{0CDAE793-2D38-40B0-867C-A888E62088C0}" type="pres">
      <dgm:prSet presAssocID="{42931BC8-5063-4E54-8077-A3E1981C2D5F}" presName="node" presStyleLbl="node1" presStyleIdx="0" presStyleCnt="2" custScaleY="54529" custLinFactNeighborX="4167">
        <dgm:presLayoutVars>
          <dgm:bulletEnabled val="1"/>
        </dgm:presLayoutVars>
      </dgm:prSet>
      <dgm:spPr/>
      <dgm:t>
        <a:bodyPr/>
        <a:lstStyle/>
        <a:p>
          <a:endParaRPr lang="en-IN"/>
        </a:p>
      </dgm:t>
    </dgm:pt>
    <dgm:pt modelId="{D87A6BE7-0C60-42BC-872F-7AF415FCD6FF}" type="pres">
      <dgm:prSet presAssocID="{E66CE401-A3DB-4925-BC6B-2067D0C0865C}" presName="sibTrans" presStyleLbl="sibTrans2D1" presStyleIdx="0" presStyleCnt="1"/>
      <dgm:spPr/>
      <dgm:t>
        <a:bodyPr/>
        <a:lstStyle/>
        <a:p>
          <a:endParaRPr lang="en-IN"/>
        </a:p>
      </dgm:t>
    </dgm:pt>
    <dgm:pt modelId="{52792CCB-A521-4656-B5CA-B46680C5F872}" type="pres">
      <dgm:prSet presAssocID="{E66CE401-A3DB-4925-BC6B-2067D0C0865C}" presName="connectorText" presStyleLbl="sibTrans2D1" presStyleIdx="0" presStyleCnt="1"/>
      <dgm:spPr/>
      <dgm:t>
        <a:bodyPr/>
        <a:lstStyle/>
        <a:p>
          <a:endParaRPr lang="en-IN"/>
        </a:p>
      </dgm:t>
    </dgm:pt>
    <dgm:pt modelId="{82FEA039-BAC9-4C4E-AE48-E2369E705F87}" type="pres">
      <dgm:prSet presAssocID="{307DE57D-D7A1-460C-89D5-B7AB9A186E02}" presName="node" presStyleLbl="node1" presStyleIdx="1" presStyleCnt="2" custScaleY="54395">
        <dgm:presLayoutVars>
          <dgm:bulletEnabled val="1"/>
        </dgm:presLayoutVars>
      </dgm:prSet>
      <dgm:spPr/>
      <dgm:t>
        <a:bodyPr/>
        <a:lstStyle/>
        <a:p>
          <a:endParaRPr lang="en-IN"/>
        </a:p>
      </dgm:t>
    </dgm:pt>
  </dgm:ptLst>
  <dgm:cxnLst>
    <dgm:cxn modelId="{70BB7CFA-0F54-4890-B3D7-E0A0D9ACE726}" srcId="{51C35BFA-E4E4-4E2A-8737-7153C00E42CA}" destId="{307DE57D-D7A1-460C-89D5-B7AB9A186E02}" srcOrd="1" destOrd="0" parTransId="{8F8749B0-859C-4711-98CE-2C9BCD577032}" sibTransId="{713EB3AC-C13C-4671-9ABB-B0DE4E65672A}"/>
    <dgm:cxn modelId="{943C9535-5720-472E-9CA4-EA16C38DC5BC}" type="presOf" srcId="{307DE57D-D7A1-460C-89D5-B7AB9A186E02}" destId="{82FEA039-BAC9-4C4E-AE48-E2369E705F87}" srcOrd="0" destOrd="0" presId="urn:microsoft.com/office/officeart/2005/8/layout/process2"/>
    <dgm:cxn modelId="{D43645F5-FAA3-403F-BBE6-712A4C54CA7D}" type="presOf" srcId="{42931BC8-5063-4E54-8077-A3E1981C2D5F}" destId="{0CDAE793-2D38-40B0-867C-A888E62088C0}" srcOrd="0" destOrd="0" presId="urn:microsoft.com/office/officeart/2005/8/layout/process2"/>
    <dgm:cxn modelId="{10BEA933-9E58-47C6-A702-8531F19591E1}" type="presOf" srcId="{51C35BFA-E4E4-4E2A-8737-7153C00E42CA}" destId="{8D24A0CC-949D-495C-8546-4C00D610BD38}" srcOrd="0" destOrd="0" presId="urn:microsoft.com/office/officeart/2005/8/layout/process2"/>
    <dgm:cxn modelId="{FD85CBB2-AA44-4109-BB31-363A813B6D1A}" type="presOf" srcId="{E66CE401-A3DB-4925-BC6B-2067D0C0865C}" destId="{D87A6BE7-0C60-42BC-872F-7AF415FCD6FF}" srcOrd="0" destOrd="0" presId="urn:microsoft.com/office/officeart/2005/8/layout/process2"/>
    <dgm:cxn modelId="{FC394738-007A-4F61-AD9B-2EE723739B5B}" srcId="{51C35BFA-E4E4-4E2A-8737-7153C00E42CA}" destId="{42931BC8-5063-4E54-8077-A3E1981C2D5F}" srcOrd="0" destOrd="0" parTransId="{07574058-F8B6-4DE3-B63E-F0EC810D13AC}" sibTransId="{E66CE401-A3DB-4925-BC6B-2067D0C0865C}"/>
    <dgm:cxn modelId="{98394668-056F-4BE9-BDCD-BBC0690FE48C}" type="presOf" srcId="{E66CE401-A3DB-4925-BC6B-2067D0C0865C}" destId="{52792CCB-A521-4656-B5CA-B46680C5F872}" srcOrd="1" destOrd="0" presId="urn:microsoft.com/office/officeart/2005/8/layout/process2"/>
    <dgm:cxn modelId="{5F2D1B7C-A94F-44B1-81D2-28B2D58B125E}" type="presParOf" srcId="{8D24A0CC-949D-495C-8546-4C00D610BD38}" destId="{0CDAE793-2D38-40B0-867C-A888E62088C0}" srcOrd="0" destOrd="0" presId="urn:microsoft.com/office/officeart/2005/8/layout/process2"/>
    <dgm:cxn modelId="{7CA3138A-DFD6-4BA0-856D-1688D14B0981}" type="presParOf" srcId="{8D24A0CC-949D-495C-8546-4C00D610BD38}" destId="{D87A6BE7-0C60-42BC-872F-7AF415FCD6FF}" srcOrd="1" destOrd="0" presId="urn:microsoft.com/office/officeart/2005/8/layout/process2"/>
    <dgm:cxn modelId="{FF7A1497-9C31-48F9-AD23-D7E87D553E87}" type="presParOf" srcId="{D87A6BE7-0C60-42BC-872F-7AF415FCD6FF}" destId="{52792CCB-A521-4656-B5CA-B46680C5F872}" srcOrd="0" destOrd="0" presId="urn:microsoft.com/office/officeart/2005/8/layout/process2"/>
    <dgm:cxn modelId="{742D62F9-2F22-411E-867D-AB8160BA62DD}" type="presParOf" srcId="{8D24A0CC-949D-495C-8546-4C00D610BD38}" destId="{82FEA039-BAC9-4C4E-AE48-E2369E705F87}" srcOrd="2"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AE793-2D38-40B0-867C-A888E62088C0}">
      <dsp:nvSpPr>
        <dsp:cNvPr id="0" name=""/>
        <dsp:cNvSpPr/>
      </dsp:nvSpPr>
      <dsp:spPr>
        <a:xfrm>
          <a:off x="0" y="2036"/>
          <a:ext cx="1828800" cy="934385"/>
        </a:xfrm>
        <a:prstGeom prst="roundRect">
          <a:avLst>
            <a:gd name="adj" fmla="val 10000"/>
          </a:avLst>
        </a:prstGeom>
        <a:solidFill>
          <a:srgbClr val="D7F68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Economic Crisis 1997-1998</a:t>
          </a:r>
          <a:endParaRPr lang="en-IN" sz="1400" kern="1200" dirty="0">
            <a:solidFill>
              <a:schemeClr val="tx1"/>
            </a:solidFill>
          </a:endParaRPr>
        </a:p>
      </dsp:txBody>
      <dsp:txXfrm>
        <a:off x="27367" y="29403"/>
        <a:ext cx="1774066" cy="879651"/>
      </dsp:txXfrm>
    </dsp:sp>
    <dsp:sp modelId="{D87A6BE7-0C60-42BC-872F-7AF415FCD6FF}">
      <dsp:nvSpPr>
        <dsp:cNvPr id="0" name=""/>
        <dsp:cNvSpPr/>
      </dsp:nvSpPr>
      <dsp:spPr>
        <a:xfrm rot="5400000">
          <a:off x="593108" y="979260"/>
          <a:ext cx="642583" cy="771100"/>
        </a:xfrm>
        <a:prstGeom prst="rightArrow">
          <a:avLst>
            <a:gd name="adj1" fmla="val 60000"/>
            <a:gd name="adj2" fmla="val 50000"/>
          </a:avLst>
        </a:prstGeom>
        <a:solidFill>
          <a:srgbClr val="D7F68A"/>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IN" sz="3400" kern="1200"/>
        </a:p>
      </dsp:txBody>
      <dsp:txXfrm rot="-5400000">
        <a:off x="683070" y="1043519"/>
        <a:ext cx="462660" cy="449808"/>
      </dsp:txXfrm>
    </dsp:sp>
    <dsp:sp modelId="{82FEA039-BAC9-4C4E-AE48-E2369E705F87}">
      <dsp:nvSpPr>
        <dsp:cNvPr id="0" name=""/>
        <dsp:cNvSpPr/>
      </dsp:nvSpPr>
      <dsp:spPr>
        <a:xfrm>
          <a:off x="0" y="1793199"/>
          <a:ext cx="1828800" cy="932089"/>
        </a:xfrm>
        <a:prstGeom prst="roundRect">
          <a:avLst>
            <a:gd name="adj" fmla="val 10000"/>
          </a:avLst>
        </a:prstGeom>
        <a:solidFill>
          <a:srgbClr val="D7F68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Cost Indonesia’s economy 50% of national GDP, economic growth -13%</a:t>
          </a:r>
        </a:p>
      </dsp:txBody>
      <dsp:txXfrm>
        <a:off x="27300" y="1820499"/>
        <a:ext cx="1774200" cy="877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AE793-2D38-40B0-867C-A888E62088C0}">
      <dsp:nvSpPr>
        <dsp:cNvPr id="0" name=""/>
        <dsp:cNvSpPr/>
      </dsp:nvSpPr>
      <dsp:spPr>
        <a:xfrm>
          <a:off x="0" y="0"/>
          <a:ext cx="1828800" cy="934385"/>
        </a:xfrm>
        <a:prstGeom prst="roundRect">
          <a:avLst>
            <a:gd name="adj" fmla="val 10000"/>
          </a:avLst>
        </a:prstGeom>
        <a:solidFill>
          <a:srgbClr val="D7F68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UU 24/2004</a:t>
          </a:r>
          <a:endParaRPr lang="en-IN" sz="1400" kern="1200" dirty="0">
            <a:solidFill>
              <a:schemeClr val="tx1"/>
            </a:solidFill>
          </a:endParaRPr>
        </a:p>
      </dsp:txBody>
      <dsp:txXfrm>
        <a:off x="27367" y="27367"/>
        <a:ext cx="1774066" cy="879651"/>
      </dsp:txXfrm>
    </dsp:sp>
    <dsp:sp modelId="{D87A6BE7-0C60-42BC-872F-7AF415FCD6FF}">
      <dsp:nvSpPr>
        <dsp:cNvPr id="0" name=""/>
        <dsp:cNvSpPr/>
      </dsp:nvSpPr>
      <dsp:spPr>
        <a:xfrm rot="5400000">
          <a:off x="592344" y="978242"/>
          <a:ext cx="644110" cy="771100"/>
        </a:xfrm>
        <a:prstGeom prst="rightArrow">
          <a:avLst>
            <a:gd name="adj1" fmla="val 60000"/>
            <a:gd name="adj2" fmla="val 50000"/>
          </a:avLst>
        </a:prstGeom>
        <a:solidFill>
          <a:srgbClr val="D7F68A"/>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IN" sz="3400" kern="1200"/>
        </a:p>
      </dsp:txBody>
      <dsp:txXfrm rot="-5400000">
        <a:off x="683070" y="1041737"/>
        <a:ext cx="462660" cy="450877"/>
      </dsp:txXfrm>
    </dsp:sp>
    <dsp:sp modelId="{82FEA039-BAC9-4C4E-AE48-E2369E705F87}">
      <dsp:nvSpPr>
        <dsp:cNvPr id="0" name=""/>
        <dsp:cNvSpPr/>
      </dsp:nvSpPr>
      <dsp:spPr>
        <a:xfrm>
          <a:off x="0" y="1793199"/>
          <a:ext cx="1828800" cy="932089"/>
        </a:xfrm>
        <a:prstGeom prst="roundRect">
          <a:avLst>
            <a:gd name="adj" fmla="val 10000"/>
          </a:avLst>
        </a:prstGeom>
        <a:solidFill>
          <a:srgbClr val="D7F68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Lembaga</a:t>
          </a:r>
          <a:r>
            <a:rPr lang="en-US" sz="1400" kern="1200" dirty="0" smtClean="0">
              <a:solidFill>
                <a:schemeClr val="tx1"/>
              </a:solidFill>
            </a:rPr>
            <a:t> </a:t>
          </a:r>
          <a:r>
            <a:rPr lang="en-US" sz="1400" kern="1200" dirty="0" err="1" smtClean="0">
              <a:solidFill>
                <a:schemeClr val="tx1"/>
              </a:solidFill>
            </a:rPr>
            <a:t>Penjamin</a:t>
          </a:r>
          <a:r>
            <a:rPr lang="en-US" sz="1400" kern="1200" dirty="0" smtClean="0">
              <a:solidFill>
                <a:schemeClr val="tx1"/>
              </a:solidFill>
            </a:rPr>
            <a:t> </a:t>
          </a:r>
          <a:r>
            <a:rPr lang="en-US" sz="1400" kern="1200" dirty="0" err="1" smtClean="0">
              <a:solidFill>
                <a:schemeClr val="tx1"/>
              </a:solidFill>
            </a:rPr>
            <a:t>Simpanan</a:t>
          </a:r>
          <a:r>
            <a:rPr lang="en-US" sz="1400" kern="1200" dirty="0" smtClean="0">
              <a:solidFill>
                <a:schemeClr val="tx1"/>
              </a:solidFill>
            </a:rPr>
            <a:t> (LPS) / Deposit Insurance Institution has been functioning since September 22, 2005</a:t>
          </a:r>
        </a:p>
      </dsp:txBody>
      <dsp:txXfrm>
        <a:off x="27300" y="1820499"/>
        <a:ext cx="1774200" cy="8774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AE793-2D38-40B0-867C-A888E62088C0}">
      <dsp:nvSpPr>
        <dsp:cNvPr id="0" name=""/>
        <dsp:cNvSpPr/>
      </dsp:nvSpPr>
      <dsp:spPr>
        <a:xfrm>
          <a:off x="0" y="2036"/>
          <a:ext cx="1828800" cy="934385"/>
        </a:xfrm>
        <a:prstGeom prst="roundRect">
          <a:avLst>
            <a:gd name="adj" fmla="val 10000"/>
          </a:avLst>
        </a:prstGeom>
        <a:solidFill>
          <a:srgbClr val="D7F68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UU No. 23/1999</a:t>
          </a:r>
        </a:p>
        <a:p>
          <a:pPr lvl="0" algn="ctr" defTabSz="622300" rtl="0">
            <a:lnSpc>
              <a:spcPct val="90000"/>
            </a:lnSpc>
            <a:spcBef>
              <a:spcPct val="0"/>
            </a:spcBef>
            <a:spcAft>
              <a:spcPct val="35000"/>
            </a:spcAft>
          </a:pPr>
          <a:r>
            <a:rPr lang="en-US" sz="1400" kern="1200" dirty="0" smtClean="0">
              <a:solidFill>
                <a:schemeClr val="tx1"/>
              </a:solidFill>
            </a:rPr>
            <a:t>UU No.3/2004</a:t>
          </a:r>
          <a:endParaRPr lang="en-IN" sz="1400" kern="1200" dirty="0">
            <a:solidFill>
              <a:schemeClr val="tx1"/>
            </a:solidFill>
          </a:endParaRPr>
        </a:p>
      </dsp:txBody>
      <dsp:txXfrm>
        <a:off x="27367" y="29403"/>
        <a:ext cx="1774066" cy="879651"/>
      </dsp:txXfrm>
    </dsp:sp>
    <dsp:sp modelId="{D87A6BE7-0C60-42BC-872F-7AF415FCD6FF}">
      <dsp:nvSpPr>
        <dsp:cNvPr id="0" name=""/>
        <dsp:cNvSpPr/>
      </dsp:nvSpPr>
      <dsp:spPr>
        <a:xfrm rot="5400000">
          <a:off x="593108" y="979260"/>
          <a:ext cx="642583" cy="771100"/>
        </a:xfrm>
        <a:prstGeom prst="rightArrow">
          <a:avLst>
            <a:gd name="adj1" fmla="val 60000"/>
            <a:gd name="adj2" fmla="val 50000"/>
          </a:avLst>
        </a:prstGeom>
        <a:solidFill>
          <a:srgbClr val="D7F68A"/>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IN" sz="3400" kern="1200"/>
        </a:p>
      </dsp:txBody>
      <dsp:txXfrm rot="-5400000">
        <a:off x="683070" y="1043519"/>
        <a:ext cx="462660" cy="449808"/>
      </dsp:txXfrm>
    </dsp:sp>
    <dsp:sp modelId="{82FEA039-BAC9-4C4E-AE48-E2369E705F87}">
      <dsp:nvSpPr>
        <dsp:cNvPr id="0" name=""/>
        <dsp:cNvSpPr/>
      </dsp:nvSpPr>
      <dsp:spPr>
        <a:xfrm>
          <a:off x="0" y="1793199"/>
          <a:ext cx="1828800" cy="932089"/>
        </a:xfrm>
        <a:prstGeom prst="roundRect">
          <a:avLst>
            <a:gd name="adj" fmla="val 10000"/>
          </a:avLst>
        </a:prstGeom>
        <a:solidFill>
          <a:srgbClr val="D7F68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Otoritas</a:t>
          </a:r>
          <a:r>
            <a:rPr lang="en-US" sz="1400" kern="1200" dirty="0" smtClean="0">
              <a:solidFill>
                <a:schemeClr val="tx1"/>
              </a:solidFill>
            </a:rPr>
            <a:t> </a:t>
          </a:r>
          <a:r>
            <a:rPr lang="en-US" sz="1400" kern="1200" dirty="0" err="1" smtClean="0">
              <a:solidFill>
                <a:schemeClr val="tx1"/>
              </a:solidFill>
            </a:rPr>
            <a:t>Jasa</a:t>
          </a:r>
          <a:r>
            <a:rPr lang="en-US" sz="1400" kern="1200" dirty="0" smtClean="0">
              <a:solidFill>
                <a:schemeClr val="tx1"/>
              </a:solidFill>
            </a:rPr>
            <a:t> </a:t>
          </a:r>
          <a:r>
            <a:rPr lang="en-US" sz="1400" kern="1200" dirty="0" err="1" smtClean="0">
              <a:solidFill>
                <a:schemeClr val="tx1"/>
              </a:solidFill>
            </a:rPr>
            <a:t>Keuangan</a:t>
          </a:r>
          <a:r>
            <a:rPr lang="en-US" sz="1400" kern="1200" dirty="0" smtClean="0">
              <a:solidFill>
                <a:schemeClr val="tx1"/>
              </a:solidFill>
            </a:rPr>
            <a:t> (OJK) / Financial Service Authority (FSA), due December 31, 2010</a:t>
          </a:r>
        </a:p>
      </dsp:txBody>
      <dsp:txXfrm>
        <a:off x="27300" y="1820499"/>
        <a:ext cx="1774200" cy="8774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867F9A-513B-4613-8FFF-380CCD59CC05}" type="datetimeFigureOut">
              <a:rPr lang="en-US" smtClean="0"/>
              <a:t>11/30/2010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10A994-F599-438C-8FAA-2A17C1BA76F9}" type="slidenum">
              <a:rPr lang="en-US" smtClean="0"/>
              <a:t>‹#›</a:t>
            </a:fld>
            <a:endParaRPr lang="en-US"/>
          </a:p>
        </p:txBody>
      </p:sp>
    </p:spTree>
    <p:extLst>
      <p:ext uri="{BB962C8B-B14F-4D97-AF65-F5344CB8AC3E}">
        <p14:creationId xmlns:p14="http://schemas.microsoft.com/office/powerpoint/2010/main" val="1893329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smtClean="0"/>
          </a:p>
        </p:txBody>
      </p:sp>
      <p:sp>
        <p:nvSpPr>
          <p:cNvPr id="1024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pPr>
            <a:fld id="{08A6FCC0-7B78-445D-839B-A03612EDDD3C}" type="slidenum">
              <a:rPr lang="en-US" sz="1200">
                <a:solidFill>
                  <a:prstClr val="black"/>
                </a:solidFill>
              </a:rPr>
              <a:pPr algn="r" eaLnBrk="1" fontAlgn="base" hangingPunct="1">
                <a:spcBef>
                  <a:spcPct val="0"/>
                </a:spcBef>
                <a:spcAft>
                  <a:spcPct val="0"/>
                </a:spcAft>
              </a:pPr>
              <a:t>1</a:t>
            </a:fld>
            <a:endParaRPr lang="en-US" sz="12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
        <p:nvSpPr>
          <p:cNvPr id="112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pPr>
            <a:fld id="{9BB38EB2-7397-459F-A146-0EB53B749E51}" type="slidenum">
              <a:rPr lang="en-US" sz="1200">
                <a:solidFill>
                  <a:prstClr val="black"/>
                </a:solidFill>
              </a:rPr>
              <a:pPr algn="r" eaLnBrk="1" fontAlgn="base" hangingPunct="1">
                <a:spcBef>
                  <a:spcPct val="0"/>
                </a:spcBef>
                <a:spcAft>
                  <a:spcPct val="0"/>
                </a:spcAft>
              </a:pPr>
              <a:t>4</a:t>
            </a:fld>
            <a:endParaRPr lang="en-US" sz="120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People development</a:t>
            </a:r>
          </a:p>
          <a:p>
            <a:pPr eaLnBrk="1" hangingPunct="1"/>
            <a:r>
              <a:rPr lang="en-US" smtClean="0"/>
              <a:t>Infra development</a:t>
            </a:r>
          </a:p>
          <a:p>
            <a:pPr eaLnBrk="1" hangingPunct="1"/>
            <a:r>
              <a:rPr lang="en-US" smtClean="0"/>
              <a:t>Technology dev</a:t>
            </a:r>
          </a:p>
          <a:p>
            <a:pPr eaLnBrk="1" hangingPunct="1"/>
            <a:r>
              <a:rPr lang="en-US" smtClean="0"/>
              <a:t>Technology integration with product</a:t>
            </a:r>
            <a:endParaRPr lang="en-IN" smtClean="0"/>
          </a:p>
        </p:txBody>
      </p:sp>
      <p:sp>
        <p:nvSpPr>
          <p:cNvPr id="1229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pPr>
            <a:fld id="{D90F6FA5-C12F-461A-8F59-492972DD5780}" type="slidenum">
              <a:rPr lang="en-US" sz="1200">
                <a:solidFill>
                  <a:prstClr val="black"/>
                </a:solidFill>
              </a:rPr>
              <a:pPr algn="r" eaLnBrk="1" fontAlgn="base" hangingPunct="1">
                <a:spcBef>
                  <a:spcPct val="0"/>
                </a:spcBef>
                <a:spcAft>
                  <a:spcPct val="0"/>
                </a:spcAft>
              </a:pPr>
              <a:t>5</a:t>
            </a:fld>
            <a:endParaRPr lang="en-US" sz="120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31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pPr>
            <a:fld id="{91F5E218-B2B9-4755-8F97-3ACF5D14FFFE}" type="slidenum">
              <a:rPr lang="en-US" sz="1200">
                <a:solidFill>
                  <a:prstClr val="black"/>
                </a:solidFill>
              </a:rPr>
              <a:pPr algn="r" eaLnBrk="1" fontAlgn="base" hangingPunct="1">
                <a:spcBef>
                  <a:spcPct val="0"/>
                </a:spcBef>
                <a:spcAft>
                  <a:spcPct val="0"/>
                </a:spcAft>
              </a:pPr>
              <a:t>6</a:t>
            </a:fld>
            <a:endParaRPr lang="en-US" sz="120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43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pPr>
            <a:fld id="{25EA25A1-AB1B-4D54-8203-0F101F55A991}" type="slidenum">
              <a:rPr lang="en-US" sz="1200">
                <a:solidFill>
                  <a:prstClr val="black"/>
                </a:solidFill>
              </a:rPr>
              <a:pPr algn="r" eaLnBrk="1" fontAlgn="base" hangingPunct="1">
                <a:spcBef>
                  <a:spcPct val="0"/>
                </a:spcBef>
                <a:spcAft>
                  <a:spcPct val="0"/>
                </a:spcAft>
              </a:pPr>
              <a:t>7</a:t>
            </a:fld>
            <a:endParaRPr lang="en-US" sz="120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53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pPr>
            <a:fld id="{8E1DE66A-4D35-4F13-BE6E-A07CD99151AB}" type="slidenum">
              <a:rPr lang="en-US" sz="1200">
                <a:solidFill>
                  <a:prstClr val="black"/>
                </a:solidFill>
              </a:rPr>
              <a:pPr algn="r" eaLnBrk="1" fontAlgn="base" hangingPunct="1">
                <a:spcBef>
                  <a:spcPct val="0"/>
                </a:spcBef>
                <a:spcAft>
                  <a:spcPct val="0"/>
                </a:spcAft>
              </a:pPr>
              <a:t>10</a:t>
            </a:fld>
            <a:endParaRPr lang="en-US" sz="120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image des diapositives 1"/>
          <p:cNvSpPr>
            <a:spLocks noGrp="1" noRot="1" noChangeAspect="1" noTextEdit="1"/>
          </p:cNvSpPr>
          <p:nvPr>
            <p:ph type="sldImg"/>
          </p:nvPr>
        </p:nvSpPr>
        <p:spPr>
          <a:ln/>
        </p:spPr>
      </p:sp>
      <p:sp>
        <p:nvSpPr>
          <p:cNvPr id="15363" name="Espace réservé des commentaires 2"/>
          <p:cNvSpPr>
            <a:spLocks noGrp="1"/>
          </p:cNvSpPr>
          <p:nvPr>
            <p:ph type="body" idx="1"/>
          </p:nvPr>
        </p:nvSpPr>
        <p:spPr>
          <a:noFill/>
          <a:ln/>
        </p:spPr>
        <p:txBody>
          <a:bodyPr/>
          <a:lstStyle/>
          <a:p>
            <a:pPr eaLnBrk="1" hangingPunct="1"/>
            <a:endParaRPr lang="en-US" smtClean="0"/>
          </a:p>
        </p:txBody>
      </p:sp>
      <p:sp>
        <p:nvSpPr>
          <p:cNvPr id="15364" name="Espace réservé du numéro de diapositive 3"/>
          <p:cNvSpPr>
            <a:spLocks noGrp="1"/>
          </p:cNvSpPr>
          <p:nvPr>
            <p:ph type="sldNum" sz="quarter" idx="5"/>
          </p:nvPr>
        </p:nvSpPr>
        <p:spPr>
          <a:noFill/>
        </p:spPr>
        <p:txBody>
          <a:bodyPr/>
          <a:lstStyle/>
          <a:p>
            <a:fld id="{835CEAF7-E763-495D-B9DC-F28E8A5330D1}" type="slidenum">
              <a:rPr lang="en-US" smtClean="0">
                <a:solidFill>
                  <a:prstClr val="black"/>
                </a:solidFill>
              </a:rPr>
              <a:pPr/>
              <a:t>13</a:t>
            </a:fld>
            <a:endParaRPr lang="en-US"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3175" y="5029200"/>
            <a:ext cx="9140825" cy="1828800"/>
          </a:xfrm>
          <a:prstGeom prst="rect">
            <a:avLst/>
          </a:prstGeom>
          <a:solidFill>
            <a:srgbClr val="B2EE1C"/>
          </a:solidFill>
          <a:ln w="9525">
            <a:noFill/>
            <a:miter lim="800000"/>
            <a:headEnd/>
            <a:tailEnd/>
          </a:ln>
          <a:effectLst/>
        </p:spPr>
        <p:txBody>
          <a:bodyPr wrap="none" anchor="ctr"/>
          <a:lstStyle/>
          <a:p>
            <a:pPr>
              <a:defRPr/>
            </a:pPr>
            <a:endParaRPr lang="en-US">
              <a:solidFill>
                <a:srgbClr val="000000"/>
              </a:solidFill>
            </a:endParaRPr>
          </a:p>
        </p:txBody>
      </p:sp>
      <p:sp>
        <p:nvSpPr>
          <p:cNvPr id="4" name="Rectangle 9"/>
          <p:cNvSpPr>
            <a:spLocks noChangeArrowheads="1"/>
          </p:cNvSpPr>
          <p:nvPr userDrawn="1"/>
        </p:nvSpPr>
        <p:spPr bwMode="auto">
          <a:xfrm>
            <a:off x="0" y="1524000"/>
            <a:ext cx="9140825" cy="838200"/>
          </a:xfrm>
          <a:prstGeom prst="rect">
            <a:avLst/>
          </a:prstGeom>
          <a:solidFill>
            <a:srgbClr val="B2EE1C"/>
          </a:solidFill>
          <a:ln w="9525">
            <a:noFill/>
            <a:miter lim="800000"/>
            <a:headEnd/>
            <a:tailEnd/>
          </a:ln>
          <a:effectLst/>
        </p:spPr>
        <p:txBody>
          <a:bodyPr wrap="none" anchor="ctr"/>
          <a:lstStyle/>
          <a:p>
            <a:pPr>
              <a:defRPr/>
            </a:pPr>
            <a:endParaRPr lang="en-US">
              <a:solidFill>
                <a:srgbClr val="000000"/>
              </a:solidFill>
            </a:endParaRPr>
          </a:p>
        </p:txBody>
      </p:sp>
      <p:sp>
        <p:nvSpPr>
          <p:cNvPr id="5" name="Text Box 14"/>
          <p:cNvSpPr txBox="1">
            <a:spLocks noChangeArrowheads="1"/>
          </p:cNvSpPr>
          <p:nvPr userDrawn="1"/>
        </p:nvSpPr>
        <p:spPr bwMode="auto">
          <a:xfrm>
            <a:off x="0" y="6643688"/>
            <a:ext cx="2297113" cy="214312"/>
          </a:xfrm>
          <a:prstGeom prst="rect">
            <a:avLst/>
          </a:prstGeom>
          <a:noFill/>
          <a:ln w="9525">
            <a:noFill/>
            <a:miter lim="800000"/>
            <a:headEnd/>
            <a:tailEnd/>
          </a:ln>
          <a:effectLst/>
        </p:spPr>
        <p:txBody>
          <a:bodyPr wrap="none">
            <a:spAutoFit/>
          </a:bodyPr>
          <a:lstStyle/>
          <a:p>
            <a:pPr>
              <a:defRPr/>
            </a:pPr>
            <a:r>
              <a:rPr lang="en-US" sz="800" dirty="0">
                <a:solidFill>
                  <a:srgbClr val="333333"/>
                </a:solidFill>
              </a:rPr>
              <a:t>Copyright ©2009 ShARE. All Rights Reserved </a:t>
            </a:r>
          </a:p>
        </p:txBody>
      </p:sp>
      <p:pic>
        <p:nvPicPr>
          <p:cNvPr id="6" name="Image 9" descr="ShARE logo-photoshop-Jan 10.jpg"/>
          <p:cNvPicPr>
            <a:picLocks noChangeAspect="1"/>
          </p:cNvPicPr>
          <p:nvPr userDrawn="1"/>
        </p:nvPicPr>
        <p:blipFill>
          <a:blip r:embed="rId2"/>
          <a:srcRect/>
          <a:stretch>
            <a:fillRect/>
          </a:stretch>
        </p:blipFill>
        <p:spPr bwMode="auto">
          <a:xfrm>
            <a:off x="0" y="0"/>
            <a:ext cx="2208213" cy="1008063"/>
          </a:xfrm>
          <a:prstGeom prst="rect">
            <a:avLst/>
          </a:prstGeom>
          <a:noFill/>
          <a:ln w="9525">
            <a:noFill/>
            <a:miter lim="800000"/>
            <a:headEnd/>
            <a:tailEnd/>
          </a:ln>
        </p:spPr>
      </p:pic>
      <p:sp>
        <p:nvSpPr>
          <p:cNvPr id="8203" name="Rectangle 11"/>
          <p:cNvSpPr>
            <a:spLocks noGrp="1" noChangeArrowheads="1"/>
          </p:cNvSpPr>
          <p:nvPr>
            <p:ph type="ctrTitle" sz="quarter"/>
          </p:nvPr>
        </p:nvSpPr>
        <p:spPr>
          <a:xfrm>
            <a:off x="762000" y="2971800"/>
            <a:ext cx="7772400" cy="914400"/>
          </a:xfrm>
        </p:spPr>
        <p:txBody>
          <a:bodyPr/>
          <a:lstStyle>
            <a:lvl1pPr>
              <a:defRPr/>
            </a:lvl1pPr>
          </a:lstStyle>
          <a:p>
            <a:r>
              <a:rPr lang="en-US"/>
              <a:t>Click to edit Master title style</a:t>
            </a:r>
          </a:p>
        </p:txBody>
      </p:sp>
      <p:sp>
        <p:nvSpPr>
          <p:cNvPr id="7" name="Slide Number Placeholder 6"/>
          <p:cNvSpPr>
            <a:spLocks noGrp="1" noChangeArrowheads="1"/>
          </p:cNvSpPr>
          <p:nvPr>
            <p:ph type="sldNum" sz="quarter" idx="10"/>
          </p:nvPr>
        </p:nvSpPr>
        <p:spPr bwMode="auto">
          <a:xfrm>
            <a:off x="7010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C36A94CC-E287-4D2C-99EF-7D7927D03FB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074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214955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198438"/>
            <a:ext cx="2057400" cy="59277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198438"/>
            <a:ext cx="6019800" cy="59277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2051822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re et 2 contenus sur texte">
    <p:spTree>
      <p:nvGrpSpPr>
        <p:cNvPr id="1" name=""/>
        <p:cNvGrpSpPr/>
        <p:nvPr/>
      </p:nvGrpSpPr>
      <p:grpSpPr>
        <a:xfrm>
          <a:off x="0" y="0"/>
          <a:ext cx="0" cy="0"/>
          <a:chOff x="0" y="0"/>
          <a:chExt cx="0" cy="0"/>
        </a:xfrm>
      </p:grpSpPr>
      <p:sp>
        <p:nvSpPr>
          <p:cNvPr id="2" name="Titre 1"/>
          <p:cNvSpPr>
            <a:spLocks noGrp="1"/>
          </p:cNvSpPr>
          <p:nvPr>
            <p:ph type="title"/>
          </p:nvPr>
        </p:nvSpPr>
        <p:spPr>
          <a:xfrm>
            <a:off x="457200" y="198438"/>
            <a:ext cx="8229600" cy="1020762"/>
          </a:xfrm>
        </p:spPr>
        <p:txBody>
          <a:bodyPr/>
          <a:lstStyle/>
          <a:p>
            <a:r>
              <a:rPr lang="fr-FR" smtClean="0"/>
              <a:t>Cliquez pour modifier le style du titre</a:t>
            </a:r>
            <a:endParaRPr lang="en-US"/>
          </a:p>
        </p:txBody>
      </p:sp>
      <p:sp>
        <p:nvSpPr>
          <p:cNvPr id="3" name="Espace réservé du contenu 2"/>
          <p:cNvSpPr>
            <a:spLocks noGrp="1"/>
          </p:cNvSpPr>
          <p:nvPr>
            <p:ph sz="quarter" idx="1"/>
          </p:nvPr>
        </p:nvSpPr>
        <p:spPr>
          <a:xfrm>
            <a:off x="457200" y="1600200"/>
            <a:ext cx="4038600" cy="21859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quarter" idx="2"/>
          </p:nvPr>
        </p:nvSpPr>
        <p:spPr>
          <a:xfrm>
            <a:off x="4648200" y="1600200"/>
            <a:ext cx="4038600" cy="21859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half" idx="3"/>
          </p:nvPr>
        </p:nvSpPr>
        <p:spPr>
          <a:xfrm>
            <a:off x="457200" y="3938588"/>
            <a:ext cx="8229600" cy="21875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497926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EC8A538-094C-411F-8756-FF2215061D25}" type="datetimeFigureOut">
              <a:rPr lang="en-US">
                <a:solidFill>
                  <a:srgbClr val="000000"/>
                </a:solidFill>
              </a:rPr>
              <a:pPr>
                <a:defRPr/>
              </a:pPr>
              <a:t>11/30/2010</a:t>
            </a:fld>
            <a:endParaRPr lang="en-IN">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IN">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C041062-54D0-4EF7-918C-DAA10F4754C6}"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884330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3175" y="5029200"/>
            <a:ext cx="9140825" cy="1828800"/>
          </a:xfrm>
          <a:prstGeom prst="rect">
            <a:avLst/>
          </a:prstGeom>
          <a:solidFill>
            <a:srgbClr val="B2EE1C"/>
          </a:solidFill>
          <a:ln w="9525">
            <a:noFill/>
            <a:miter lim="800000"/>
            <a:headEnd/>
            <a:tailEnd/>
          </a:ln>
          <a:effectLst/>
        </p:spPr>
        <p:txBody>
          <a:bodyPr wrap="none" anchor="ctr"/>
          <a:lstStyle/>
          <a:p>
            <a:pPr fontAlgn="base">
              <a:spcBef>
                <a:spcPct val="0"/>
              </a:spcBef>
              <a:spcAft>
                <a:spcPct val="0"/>
              </a:spcAft>
              <a:defRPr/>
            </a:pPr>
            <a:endParaRPr lang="en-US">
              <a:solidFill>
                <a:srgbClr val="000000"/>
              </a:solidFill>
            </a:endParaRPr>
          </a:p>
        </p:txBody>
      </p:sp>
      <p:pic>
        <p:nvPicPr>
          <p:cNvPr id="4" name="Picture 8" descr="ShARE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196850"/>
            <a:ext cx="21336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1524000"/>
            <a:ext cx="9140825" cy="838200"/>
          </a:xfrm>
          <a:prstGeom prst="rect">
            <a:avLst/>
          </a:prstGeom>
          <a:solidFill>
            <a:srgbClr val="B2EE1C"/>
          </a:solidFill>
          <a:ln w="9525">
            <a:noFill/>
            <a:miter lim="800000"/>
            <a:headEnd/>
            <a:tailEnd/>
          </a:ln>
          <a:effectLst/>
        </p:spPr>
        <p:txBody>
          <a:bodyPr wrap="none" anchor="ctr"/>
          <a:lstStyle/>
          <a:p>
            <a:pPr fontAlgn="base">
              <a:spcBef>
                <a:spcPct val="0"/>
              </a:spcBef>
              <a:spcAft>
                <a:spcPct val="0"/>
              </a:spcAft>
              <a:defRPr/>
            </a:pPr>
            <a:endParaRPr lang="en-US">
              <a:solidFill>
                <a:srgbClr val="000000"/>
              </a:solidFill>
            </a:endParaRPr>
          </a:p>
        </p:txBody>
      </p:sp>
      <p:sp>
        <p:nvSpPr>
          <p:cNvPr id="6" name="Text Box 14"/>
          <p:cNvSpPr txBox="1">
            <a:spLocks noChangeArrowheads="1"/>
          </p:cNvSpPr>
          <p:nvPr userDrawn="1"/>
        </p:nvSpPr>
        <p:spPr bwMode="auto">
          <a:xfrm>
            <a:off x="228600" y="6613525"/>
            <a:ext cx="2798763" cy="244475"/>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sz="1000">
                <a:solidFill>
                  <a:srgbClr val="000000"/>
                </a:solidFill>
              </a:rPr>
              <a:t>Copyright ©2009 ShARE. All Rights Reserved </a:t>
            </a:r>
          </a:p>
        </p:txBody>
      </p:sp>
      <p:sp>
        <p:nvSpPr>
          <p:cNvPr id="8203" name="Rectangle 11"/>
          <p:cNvSpPr>
            <a:spLocks noGrp="1" noChangeArrowheads="1"/>
          </p:cNvSpPr>
          <p:nvPr>
            <p:ph type="ctrTitle" sz="quarter"/>
          </p:nvPr>
        </p:nvSpPr>
        <p:spPr>
          <a:xfrm>
            <a:off x="762000" y="2971800"/>
            <a:ext cx="7772400" cy="914400"/>
          </a:xfrm>
        </p:spPr>
        <p:txBody>
          <a:bodyPr/>
          <a:lstStyle>
            <a:lvl1pPr>
              <a:defRPr>
                <a:solidFill>
                  <a:srgbClr val="4D4D4D"/>
                </a:solidFill>
              </a:defRPr>
            </a:lvl1pPr>
          </a:lstStyle>
          <a:p>
            <a:r>
              <a:rPr lang="en-US"/>
              <a:t>Click to edit Master title style</a:t>
            </a:r>
          </a:p>
        </p:txBody>
      </p:sp>
      <p:sp>
        <p:nvSpPr>
          <p:cNvPr id="7" name="Rectangle 6"/>
          <p:cNvSpPr>
            <a:spLocks noGrp="1" noChangeArrowheads="1"/>
          </p:cNvSpPr>
          <p:nvPr>
            <p:ph type="sldNum" sz="quarter" idx="10"/>
          </p:nvPr>
        </p:nvSpPr>
        <p:spPr>
          <a:xfrm>
            <a:off x="7010400" y="6381750"/>
            <a:ext cx="2133600" cy="476250"/>
          </a:xfrm>
        </p:spPr>
        <p:txBody>
          <a:bodyPr/>
          <a:lstStyle>
            <a:lvl1pPr>
              <a:defRPr/>
            </a:lvl1pPr>
          </a:lstStyle>
          <a:p>
            <a:pPr>
              <a:defRPr/>
            </a:pPr>
            <a:fld id="{654722C3-5E3C-416E-A9B7-7FEDE5110D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07869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145036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823498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675105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822443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20153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1177476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465513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71002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823710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1334855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927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8438"/>
            <a:ext cx="6019800" cy="5927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1052759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1020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28634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extLst>
      <p:ext uri="{BB962C8B-B14F-4D97-AF65-F5344CB8AC3E}">
        <p14:creationId xmlns:p14="http://schemas.microsoft.com/office/powerpoint/2010/main" val="213758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258937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259917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Tree>
    <p:extLst>
      <p:ext uri="{BB962C8B-B14F-4D97-AF65-F5344CB8AC3E}">
        <p14:creationId xmlns:p14="http://schemas.microsoft.com/office/powerpoint/2010/main" val="300091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93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342403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412666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3175" y="304800"/>
            <a:ext cx="9140825" cy="838200"/>
          </a:xfrm>
          <a:prstGeom prst="rect">
            <a:avLst/>
          </a:prstGeom>
          <a:solidFill>
            <a:srgbClr val="B2EE1C"/>
          </a:solidFill>
          <a:ln w="9525">
            <a:noFill/>
            <a:miter lim="800000"/>
            <a:headEnd/>
            <a:tailEnd/>
          </a:ln>
          <a:effectLst/>
        </p:spPr>
        <p:txBody>
          <a:bodyPr wrap="none" anchor="ctr"/>
          <a:lstStyle/>
          <a:p>
            <a:pPr>
              <a:defRPr/>
            </a:pPr>
            <a:endParaRPr lang="en-US">
              <a:solidFill>
                <a:srgbClr val="000000"/>
              </a:solidFill>
            </a:endParaRPr>
          </a:p>
        </p:txBody>
      </p:sp>
      <p:sp>
        <p:nvSpPr>
          <p:cNvPr id="3075" name="Rectangle 2"/>
          <p:cNvSpPr>
            <a:spLocks noGrp="1" noChangeArrowheads="1"/>
          </p:cNvSpPr>
          <p:nvPr>
            <p:ph type="title"/>
          </p:nvPr>
        </p:nvSpPr>
        <p:spPr bwMode="auto">
          <a:xfrm>
            <a:off x="457200" y="198438"/>
            <a:ext cx="8229600" cy="1020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endParaRPr lang="en-US" smtClean="0"/>
          </a:p>
        </p:txBody>
      </p:sp>
      <p:sp>
        <p:nvSpPr>
          <p:cNvPr id="1034" name="Text Box 10"/>
          <p:cNvSpPr txBox="1">
            <a:spLocks noChangeArrowheads="1"/>
          </p:cNvSpPr>
          <p:nvPr userDrawn="1"/>
        </p:nvSpPr>
        <p:spPr bwMode="auto">
          <a:xfrm>
            <a:off x="3570288" y="6638925"/>
            <a:ext cx="2297112" cy="214313"/>
          </a:xfrm>
          <a:prstGeom prst="rect">
            <a:avLst/>
          </a:prstGeom>
          <a:noFill/>
          <a:ln w="9525">
            <a:noFill/>
            <a:miter lim="800000"/>
            <a:headEnd/>
            <a:tailEnd/>
          </a:ln>
          <a:effectLst/>
        </p:spPr>
        <p:txBody>
          <a:bodyPr wrap="none">
            <a:spAutoFit/>
          </a:bodyPr>
          <a:lstStyle/>
          <a:p>
            <a:pPr>
              <a:defRPr/>
            </a:pPr>
            <a:r>
              <a:rPr lang="en-US" sz="800" dirty="0">
                <a:solidFill>
                  <a:srgbClr val="000000"/>
                </a:solidFill>
              </a:rPr>
              <a:t>Copyright ©2009 ShARE. All Rights Reserved </a:t>
            </a:r>
          </a:p>
        </p:txBody>
      </p:sp>
      <p:sp>
        <p:nvSpPr>
          <p:cNvPr id="1036" name="Rectangle 12"/>
          <p:cNvSpPr>
            <a:spLocks noChangeArrowheads="1"/>
          </p:cNvSpPr>
          <p:nvPr userDrawn="1"/>
        </p:nvSpPr>
        <p:spPr bwMode="auto">
          <a:xfrm>
            <a:off x="8774113" y="6564313"/>
            <a:ext cx="369887" cy="274637"/>
          </a:xfrm>
          <a:prstGeom prst="rect">
            <a:avLst/>
          </a:prstGeom>
          <a:noFill/>
          <a:ln w="9525">
            <a:noFill/>
            <a:miter lim="800000"/>
            <a:headEnd/>
            <a:tailEnd/>
          </a:ln>
          <a:effectLst/>
        </p:spPr>
        <p:txBody>
          <a:bodyPr wrap="none">
            <a:spAutoFit/>
          </a:bodyPr>
          <a:lstStyle/>
          <a:p>
            <a:pPr>
              <a:defRPr/>
            </a:pPr>
            <a:fld id="{1034FBF6-066A-4902-9F45-C0EF75DB0F5D}" type="slidenum">
              <a:rPr lang="en-US" sz="1200" b="1">
                <a:solidFill>
                  <a:srgbClr val="000000"/>
                </a:solidFill>
              </a:rPr>
              <a:pPr>
                <a:defRPr/>
              </a:pPr>
              <a:t>‹#›</a:t>
            </a:fld>
            <a:endParaRPr lang="en-US" sz="1200" b="1">
              <a:solidFill>
                <a:srgbClr val="000000"/>
              </a:solidFill>
            </a:endParaRPr>
          </a:p>
        </p:txBody>
      </p:sp>
    </p:spTree>
    <p:extLst>
      <p:ext uri="{BB962C8B-B14F-4D97-AF65-F5344CB8AC3E}">
        <p14:creationId xmlns:p14="http://schemas.microsoft.com/office/powerpoint/2010/main" val="1777958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2400" b="1">
          <a:solidFill>
            <a:srgbClr val="4D4D4D"/>
          </a:solidFill>
          <a:latin typeface="+mj-lt"/>
          <a:ea typeface="+mj-ea"/>
          <a:cs typeface="+mj-cs"/>
        </a:defRPr>
      </a:lvl1pPr>
      <a:lvl2pPr algn="l" rtl="0" eaLnBrk="0" fontAlgn="base" hangingPunct="0">
        <a:spcBef>
          <a:spcPct val="0"/>
        </a:spcBef>
        <a:spcAft>
          <a:spcPct val="0"/>
        </a:spcAft>
        <a:defRPr sz="2400" b="1">
          <a:solidFill>
            <a:srgbClr val="4D4D4D"/>
          </a:solidFill>
          <a:latin typeface="Arial" charset="0"/>
          <a:cs typeface="Arial" charset="0"/>
        </a:defRPr>
      </a:lvl2pPr>
      <a:lvl3pPr algn="l" rtl="0" eaLnBrk="0" fontAlgn="base" hangingPunct="0">
        <a:spcBef>
          <a:spcPct val="0"/>
        </a:spcBef>
        <a:spcAft>
          <a:spcPct val="0"/>
        </a:spcAft>
        <a:defRPr sz="2400" b="1">
          <a:solidFill>
            <a:srgbClr val="4D4D4D"/>
          </a:solidFill>
          <a:latin typeface="Arial" charset="0"/>
          <a:cs typeface="Arial" charset="0"/>
        </a:defRPr>
      </a:lvl3pPr>
      <a:lvl4pPr algn="l" rtl="0" eaLnBrk="0" fontAlgn="base" hangingPunct="0">
        <a:spcBef>
          <a:spcPct val="0"/>
        </a:spcBef>
        <a:spcAft>
          <a:spcPct val="0"/>
        </a:spcAft>
        <a:defRPr sz="2400" b="1">
          <a:solidFill>
            <a:srgbClr val="4D4D4D"/>
          </a:solidFill>
          <a:latin typeface="Arial" charset="0"/>
          <a:cs typeface="Arial" charset="0"/>
        </a:defRPr>
      </a:lvl4pPr>
      <a:lvl5pPr algn="l" rtl="0" eaLnBrk="0" fontAlgn="base" hangingPunct="0">
        <a:spcBef>
          <a:spcPct val="0"/>
        </a:spcBef>
        <a:spcAft>
          <a:spcPct val="0"/>
        </a:spcAft>
        <a:defRPr sz="2400" b="1">
          <a:solidFill>
            <a:srgbClr val="4D4D4D"/>
          </a:solidFill>
          <a:latin typeface="Arial" charset="0"/>
          <a:cs typeface="Arial" charset="0"/>
        </a:defRPr>
      </a:lvl5pPr>
      <a:lvl6pPr marL="457200" algn="l" rtl="0" fontAlgn="base">
        <a:spcBef>
          <a:spcPct val="0"/>
        </a:spcBef>
        <a:spcAft>
          <a:spcPct val="0"/>
        </a:spcAft>
        <a:defRPr sz="2400" b="1">
          <a:solidFill>
            <a:srgbClr val="4D4D4D"/>
          </a:solidFill>
          <a:latin typeface="Arial" charset="0"/>
          <a:cs typeface="Arial" charset="0"/>
        </a:defRPr>
      </a:lvl6pPr>
      <a:lvl7pPr marL="914400" algn="l" rtl="0" fontAlgn="base">
        <a:spcBef>
          <a:spcPct val="0"/>
        </a:spcBef>
        <a:spcAft>
          <a:spcPct val="0"/>
        </a:spcAft>
        <a:defRPr sz="2400" b="1">
          <a:solidFill>
            <a:srgbClr val="4D4D4D"/>
          </a:solidFill>
          <a:latin typeface="Arial" charset="0"/>
          <a:cs typeface="Arial" charset="0"/>
        </a:defRPr>
      </a:lvl7pPr>
      <a:lvl8pPr marL="1371600" algn="l" rtl="0" fontAlgn="base">
        <a:spcBef>
          <a:spcPct val="0"/>
        </a:spcBef>
        <a:spcAft>
          <a:spcPct val="0"/>
        </a:spcAft>
        <a:defRPr sz="2400" b="1">
          <a:solidFill>
            <a:srgbClr val="4D4D4D"/>
          </a:solidFill>
          <a:latin typeface="Arial" charset="0"/>
          <a:cs typeface="Arial" charset="0"/>
        </a:defRPr>
      </a:lvl8pPr>
      <a:lvl9pPr marL="1828800" algn="l" rtl="0" fontAlgn="base">
        <a:spcBef>
          <a:spcPct val="0"/>
        </a:spcBef>
        <a:spcAft>
          <a:spcPct val="0"/>
        </a:spcAft>
        <a:defRPr sz="2400" b="1">
          <a:solidFill>
            <a:srgbClr val="4D4D4D"/>
          </a:solidFill>
          <a:latin typeface="Arial" charset="0"/>
          <a:cs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Ø"/>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16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Font typeface="Arial" charset="0"/>
        <a:buChar char="–"/>
        <a:defRPr sz="1600">
          <a:solidFill>
            <a:schemeClr val="tx1"/>
          </a:solidFill>
          <a:latin typeface="+mn-lt"/>
          <a:cs typeface="+mn-cs"/>
        </a:defRPr>
      </a:lvl3pPr>
      <a:lvl4pPr marL="1600200" indent="-228600" algn="l" rtl="0" eaLnBrk="0" fontAlgn="base" hangingPunct="0">
        <a:spcBef>
          <a:spcPct val="20000"/>
        </a:spcBef>
        <a:spcAft>
          <a:spcPct val="0"/>
        </a:spcAft>
        <a:buClr>
          <a:schemeClr val="folHlink"/>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Char char="»"/>
        <a:defRPr sz="1600">
          <a:solidFill>
            <a:schemeClr val="tx1"/>
          </a:solidFill>
          <a:latin typeface="+mn-lt"/>
          <a:cs typeface="+mn-cs"/>
        </a:defRPr>
      </a:lvl5pPr>
      <a:lvl6pPr marL="2514600" indent="-228600" algn="l" rtl="0" fontAlgn="base">
        <a:spcBef>
          <a:spcPct val="20000"/>
        </a:spcBef>
        <a:spcAft>
          <a:spcPct val="0"/>
        </a:spcAft>
        <a:buClr>
          <a:schemeClr val="folHlink"/>
        </a:buClr>
        <a:buChar char="»"/>
        <a:defRPr sz="1600">
          <a:solidFill>
            <a:schemeClr val="tx1"/>
          </a:solidFill>
          <a:latin typeface="+mn-lt"/>
          <a:cs typeface="+mn-cs"/>
        </a:defRPr>
      </a:lvl6pPr>
      <a:lvl7pPr marL="2971800" indent="-228600" algn="l" rtl="0" fontAlgn="base">
        <a:spcBef>
          <a:spcPct val="20000"/>
        </a:spcBef>
        <a:spcAft>
          <a:spcPct val="0"/>
        </a:spcAft>
        <a:buClr>
          <a:schemeClr val="folHlink"/>
        </a:buClr>
        <a:buChar char="»"/>
        <a:defRPr sz="1600">
          <a:solidFill>
            <a:schemeClr val="tx1"/>
          </a:solidFill>
          <a:latin typeface="+mn-lt"/>
          <a:cs typeface="+mn-cs"/>
        </a:defRPr>
      </a:lvl7pPr>
      <a:lvl8pPr marL="3429000" indent="-228600" algn="l" rtl="0" fontAlgn="base">
        <a:spcBef>
          <a:spcPct val="20000"/>
        </a:spcBef>
        <a:spcAft>
          <a:spcPct val="0"/>
        </a:spcAft>
        <a:buClr>
          <a:schemeClr val="folHlink"/>
        </a:buClr>
        <a:buChar char="»"/>
        <a:defRPr sz="1600">
          <a:solidFill>
            <a:schemeClr val="tx1"/>
          </a:solidFill>
          <a:latin typeface="+mn-lt"/>
          <a:cs typeface="+mn-cs"/>
        </a:defRPr>
      </a:lvl8pPr>
      <a:lvl9pPr marL="3886200" indent="-228600" algn="l" rtl="0" fontAlgn="base">
        <a:spcBef>
          <a:spcPct val="20000"/>
        </a:spcBef>
        <a:spcAft>
          <a:spcPct val="0"/>
        </a:spcAft>
        <a:buClr>
          <a:schemeClr val="folHlink"/>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3175" y="304800"/>
            <a:ext cx="9140825" cy="838200"/>
          </a:xfrm>
          <a:prstGeom prst="rect">
            <a:avLst/>
          </a:prstGeom>
          <a:solidFill>
            <a:srgbClr val="B2EE1C"/>
          </a:solidFill>
          <a:ln w="9525">
            <a:noFill/>
            <a:miter lim="800000"/>
            <a:headEnd/>
            <a:tailEnd/>
          </a:ln>
          <a:effectLst/>
        </p:spPr>
        <p:txBody>
          <a:bodyPr wrap="none" anchor="ctr"/>
          <a:lstStyle/>
          <a:p>
            <a:pPr fontAlgn="base">
              <a:spcBef>
                <a:spcPct val="0"/>
              </a:spcBef>
              <a:spcAft>
                <a:spcPct val="0"/>
              </a:spcAft>
              <a:defRPr/>
            </a:pPr>
            <a:endParaRPr lang="en-US">
              <a:solidFill>
                <a:srgbClr val="000000"/>
              </a:solidFill>
            </a:endParaRPr>
          </a:p>
        </p:txBody>
      </p:sp>
      <p:sp>
        <p:nvSpPr>
          <p:cNvPr id="1027" name="Rectangle 2"/>
          <p:cNvSpPr>
            <a:spLocks noGrp="1" noChangeArrowheads="1"/>
          </p:cNvSpPr>
          <p:nvPr>
            <p:ph type="title"/>
          </p:nvPr>
        </p:nvSpPr>
        <p:spPr bwMode="auto">
          <a:xfrm>
            <a:off x="457200" y="198438"/>
            <a:ext cx="82296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endParaRPr lang="en-US" smtClean="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fontAlgn="base">
              <a:spcBef>
                <a:spcPct val="0"/>
              </a:spcBef>
              <a:spcAft>
                <a:spcPct val="0"/>
              </a:spcAft>
              <a:defRPr/>
            </a:pPr>
            <a:endParaRPr lang="en-US">
              <a:solidFill>
                <a:srgbClr val="000000"/>
              </a:solidFill>
            </a:endParaRPr>
          </a:p>
        </p:txBody>
      </p:sp>
      <p:sp>
        <p:nvSpPr>
          <p:cNvPr id="1034" name="Text Box 10"/>
          <p:cNvSpPr txBox="1">
            <a:spLocks noChangeArrowheads="1"/>
          </p:cNvSpPr>
          <p:nvPr userDrawn="1"/>
        </p:nvSpPr>
        <p:spPr bwMode="auto">
          <a:xfrm>
            <a:off x="3276600" y="6613525"/>
            <a:ext cx="2798763" cy="244475"/>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sz="1000">
                <a:solidFill>
                  <a:srgbClr val="000000"/>
                </a:solidFill>
              </a:rPr>
              <a:t>Copyright ©2008 ShARE. All Rights Reserved </a:t>
            </a:r>
          </a:p>
        </p:txBody>
      </p:sp>
      <p:sp>
        <p:nvSpPr>
          <p:cNvPr id="4103" name="Rectangle 7"/>
          <p:cNvSpPr>
            <a:spLocks noChangeArrowheads="1"/>
          </p:cNvSpPr>
          <p:nvPr userDrawn="1"/>
        </p:nvSpPr>
        <p:spPr bwMode="auto">
          <a:xfrm>
            <a:off x="8743950" y="6527800"/>
            <a:ext cx="400050" cy="304800"/>
          </a:xfrm>
          <a:prstGeom prst="rect">
            <a:avLst/>
          </a:prstGeom>
          <a:noFill/>
          <a:ln w="9525">
            <a:noFill/>
            <a:miter lim="800000"/>
            <a:headEnd/>
            <a:tailEnd/>
          </a:ln>
          <a:effectLst/>
        </p:spPr>
        <p:txBody>
          <a:bodyPr wrap="none">
            <a:spAutoFit/>
          </a:bodyPr>
          <a:lstStyle/>
          <a:p>
            <a:pPr fontAlgn="base">
              <a:spcBef>
                <a:spcPct val="0"/>
              </a:spcBef>
              <a:spcAft>
                <a:spcPct val="0"/>
              </a:spcAft>
              <a:defRPr/>
            </a:pPr>
            <a:fld id="{FB84914B-1475-481D-B8CD-CBC1D54C466F}" type="slidenum">
              <a:rPr lang="en-US" sz="1400">
                <a:solidFill>
                  <a:srgbClr val="000000"/>
                </a:solidFill>
              </a:rPr>
              <a:pPr fontAlgn="base">
                <a:spcBef>
                  <a:spcPct val="0"/>
                </a:spcBef>
                <a:spcAft>
                  <a:spcPct val="0"/>
                </a:spcAft>
                <a:defRPr/>
              </a:pPr>
              <a:t>‹#›</a:t>
            </a:fld>
            <a:endParaRPr lang="en-US" sz="1400">
              <a:solidFill>
                <a:srgbClr val="000000"/>
              </a:solidFill>
            </a:endParaRPr>
          </a:p>
        </p:txBody>
      </p:sp>
    </p:spTree>
    <p:extLst>
      <p:ext uri="{BB962C8B-B14F-4D97-AF65-F5344CB8AC3E}">
        <p14:creationId xmlns:p14="http://schemas.microsoft.com/office/powerpoint/2010/main" val="26953921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0" fontAlgn="base" hangingPunct="0">
        <a:spcBef>
          <a:spcPct val="0"/>
        </a:spcBef>
        <a:spcAft>
          <a:spcPct val="0"/>
        </a:spcAft>
        <a:defRPr sz="2400" b="1">
          <a:solidFill>
            <a:srgbClr val="4D4D4D"/>
          </a:solidFill>
          <a:latin typeface="+mj-lt"/>
          <a:ea typeface="+mj-ea"/>
          <a:cs typeface="+mj-cs"/>
        </a:defRPr>
      </a:lvl1pPr>
      <a:lvl2pPr algn="l" rtl="0" eaLnBrk="0" fontAlgn="base" hangingPunct="0">
        <a:spcBef>
          <a:spcPct val="0"/>
        </a:spcBef>
        <a:spcAft>
          <a:spcPct val="0"/>
        </a:spcAft>
        <a:defRPr sz="2400" b="1">
          <a:solidFill>
            <a:srgbClr val="4D4D4D"/>
          </a:solidFill>
          <a:latin typeface="Arial" charset="0"/>
          <a:cs typeface="Arial" charset="0"/>
        </a:defRPr>
      </a:lvl2pPr>
      <a:lvl3pPr algn="l" rtl="0" eaLnBrk="0" fontAlgn="base" hangingPunct="0">
        <a:spcBef>
          <a:spcPct val="0"/>
        </a:spcBef>
        <a:spcAft>
          <a:spcPct val="0"/>
        </a:spcAft>
        <a:defRPr sz="2400" b="1">
          <a:solidFill>
            <a:srgbClr val="4D4D4D"/>
          </a:solidFill>
          <a:latin typeface="Arial" charset="0"/>
          <a:cs typeface="Arial" charset="0"/>
        </a:defRPr>
      </a:lvl3pPr>
      <a:lvl4pPr algn="l" rtl="0" eaLnBrk="0" fontAlgn="base" hangingPunct="0">
        <a:spcBef>
          <a:spcPct val="0"/>
        </a:spcBef>
        <a:spcAft>
          <a:spcPct val="0"/>
        </a:spcAft>
        <a:defRPr sz="2400" b="1">
          <a:solidFill>
            <a:srgbClr val="4D4D4D"/>
          </a:solidFill>
          <a:latin typeface="Arial" charset="0"/>
          <a:cs typeface="Arial" charset="0"/>
        </a:defRPr>
      </a:lvl4pPr>
      <a:lvl5pPr algn="l" rtl="0" eaLnBrk="0" fontAlgn="base" hangingPunct="0">
        <a:spcBef>
          <a:spcPct val="0"/>
        </a:spcBef>
        <a:spcAft>
          <a:spcPct val="0"/>
        </a:spcAft>
        <a:defRPr sz="2400" b="1">
          <a:solidFill>
            <a:srgbClr val="4D4D4D"/>
          </a:solidFill>
          <a:latin typeface="Arial" charset="0"/>
          <a:cs typeface="Arial" charset="0"/>
        </a:defRPr>
      </a:lvl5pPr>
      <a:lvl6pPr marL="457200" algn="l" rtl="0" fontAlgn="base">
        <a:spcBef>
          <a:spcPct val="0"/>
        </a:spcBef>
        <a:spcAft>
          <a:spcPct val="0"/>
        </a:spcAft>
        <a:defRPr sz="2800" b="1">
          <a:solidFill>
            <a:schemeClr val="bg1"/>
          </a:solidFill>
          <a:latin typeface="Arial" charset="0"/>
          <a:cs typeface="Arial" charset="0"/>
        </a:defRPr>
      </a:lvl6pPr>
      <a:lvl7pPr marL="914400" algn="l" rtl="0" fontAlgn="base">
        <a:spcBef>
          <a:spcPct val="0"/>
        </a:spcBef>
        <a:spcAft>
          <a:spcPct val="0"/>
        </a:spcAft>
        <a:defRPr sz="2800" b="1">
          <a:solidFill>
            <a:schemeClr val="bg1"/>
          </a:solidFill>
          <a:latin typeface="Arial" charset="0"/>
          <a:cs typeface="Arial" charset="0"/>
        </a:defRPr>
      </a:lvl7pPr>
      <a:lvl8pPr marL="1371600" algn="l" rtl="0" fontAlgn="base">
        <a:spcBef>
          <a:spcPct val="0"/>
        </a:spcBef>
        <a:spcAft>
          <a:spcPct val="0"/>
        </a:spcAft>
        <a:defRPr sz="2800" b="1">
          <a:solidFill>
            <a:schemeClr val="bg1"/>
          </a:solidFill>
          <a:latin typeface="Arial" charset="0"/>
          <a:cs typeface="Arial" charset="0"/>
        </a:defRPr>
      </a:lvl8pPr>
      <a:lvl9pPr marL="1828800" algn="l" rtl="0" fontAlgn="base">
        <a:spcBef>
          <a:spcPct val="0"/>
        </a:spcBef>
        <a:spcAft>
          <a:spcPct val="0"/>
        </a:spcAft>
        <a:defRPr sz="28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Ø"/>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16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Font typeface="Arial" charset="0"/>
        <a:buChar char="–"/>
        <a:defRPr sz="1600">
          <a:solidFill>
            <a:schemeClr val="tx1"/>
          </a:solidFill>
          <a:latin typeface="+mn-lt"/>
          <a:cs typeface="+mn-cs"/>
        </a:defRPr>
      </a:lvl3pPr>
      <a:lvl4pPr marL="1600200" indent="-228600" algn="l" rtl="0" eaLnBrk="0" fontAlgn="base" hangingPunct="0">
        <a:spcBef>
          <a:spcPct val="20000"/>
        </a:spcBef>
        <a:spcAft>
          <a:spcPct val="0"/>
        </a:spcAft>
        <a:buClr>
          <a:schemeClr val="folHlink"/>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Char char="»"/>
        <a:defRPr sz="1600">
          <a:solidFill>
            <a:schemeClr val="tx1"/>
          </a:solidFill>
          <a:latin typeface="+mn-lt"/>
          <a:cs typeface="+mn-cs"/>
        </a:defRPr>
      </a:lvl5pPr>
      <a:lvl6pPr marL="2514600" indent="-228600" algn="l" rtl="0" fontAlgn="base">
        <a:spcBef>
          <a:spcPct val="20000"/>
        </a:spcBef>
        <a:spcAft>
          <a:spcPct val="0"/>
        </a:spcAft>
        <a:buClr>
          <a:schemeClr val="folHlink"/>
        </a:buClr>
        <a:buChar char="»"/>
        <a:defRPr sz="1600">
          <a:solidFill>
            <a:schemeClr val="tx1"/>
          </a:solidFill>
          <a:latin typeface="+mn-lt"/>
          <a:cs typeface="+mn-cs"/>
        </a:defRPr>
      </a:lvl6pPr>
      <a:lvl7pPr marL="2971800" indent="-228600" algn="l" rtl="0" fontAlgn="base">
        <a:spcBef>
          <a:spcPct val="20000"/>
        </a:spcBef>
        <a:spcAft>
          <a:spcPct val="0"/>
        </a:spcAft>
        <a:buClr>
          <a:schemeClr val="folHlink"/>
        </a:buClr>
        <a:buChar char="»"/>
        <a:defRPr sz="1600">
          <a:solidFill>
            <a:schemeClr val="tx1"/>
          </a:solidFill>
          <a:latin typeface="+mn-lt"/>
          <a:cs typeface="+mn-cs"/>
        </a:defRPr>
      </a:lvl7pPr>
      <a:lvl8pPr marL="3429000" indent="-228600" algn="l" rtl="0" fontAlgn="base">
        <a:spcBef>
          <a:spcPct val="20000"/>
        </a:spcBef>
        <a:spcAft>
          <a:spcPct val="0"/>
        </a:spcAft>
        <a:buClr>
          <a:schemeClr val="folHlink"/>
        </a:buClr>
        <a:buChar char="»"/>
        <a:defRPr sz="1600">
          <a:solidFill>
            <a:schemeClr val="tx1"/>
          </a:solidFill>
          <a:latin typeface="+mn-lt"/>
          <a:cs typeface="+mn-cs"/>
        </a:defRPr>
      </a:lvl8pPr>
      <a:lvl9pPr marL="3886200" indent="-228600" algn="l" rtl="0" fontAlgn="base">
        <a:spcBef>
          <a:spcPct val="20000"/>
        </a:spcBef>
        <a:spcAft>
          <a:spcPct val="0"/>
        </a:spcAft>
        <a:buClr>
          <a:schemeClr val="folHlink"/>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20.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ShAR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6850"/>
            <a:ext cx="21336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9"/>
          <p:cNvSpPr>
            <a:spLocks noGrp="1" noChangeArrowheads="1"/>
          </p:cNvSpPr>
          <p:nvPr>
            <p:ph type="ctrTitle" sz="quarter" idx="4294967295"/>
          </p:nvPr>
        </p:nvSpPr>
        <p:spPr>
          <a:xfrm>
            <a:off x="762000" y="2438400"/>
            <a:ext cx="7772400" cy="1905000"/>
          </a:xfrm>
          <a:noFill/>
        </p:spPr>
        <p:txBody>
          <a:bodyPr/>
          <a:lstStyle/>
          <a:p>
            <a:pPr eaLnBrk="1" hangingPunct="1"/>
            <a:r>
              <a:rPr lang="en-IN" sz="3200" dirty="0" smtClean="0"/>
              <a:t>“Financial Service Authority: Questionable Solution for Indonesia”</a:t>
            </a:r>
            <a:endParaRPr lang="en-US" altLang="zh-CN" sz="3200" dirty="0" smtClean="0">
              <a:ea typeface="SimSun" pitchFamily="2" charset="-122"/>
            </a:endParaRPr>
          </a:p>
        </p:txBody>
      </p:sp>
      <p:sp>
        <p:nvSpPr>
          <p:cNvPr id="2" name="TextBox 1"/>
          <p:cNvSpPr txBox="1"/>
          <p:nvPr/>
        </p:nvSpPr>
        <p:spPr>
          <a:xfrm>
            <a:off x="3733800" y="5334000"/>
            <a:ext cx="4953000" cy="1015663"/>
          </a:xfrm>
          <a:prstGeom prst="rect">
            <a:avLst/>
          </a:prstGeom>
          <a:noFill/>
        </p:spPr>
        <p:txBody>
          <a:bodyPr wrap="square" rtlCol="0">
            <a:spAutoFit/>
          </a:bodyPr>
          <a:lstStyle/>
          <a:p>
            <a:r>
              <a:rPr lang="en-US" sz="1200" dirty="0" smtClean="0"/>
              <a:t>IHP by </a:t>
            </a:r>
          </a:p>
          <a:p>
            <a:r>
              <a:rPr lang="en-US" sz="1200" dirty="0" err="1" smtClean="0"/>
              <a:t>Firhat</a:t>
            </a:r>
            <a:r>
              <a:rPr lang="en-US" sz="1200" dirty="0" smtClean="0"/>
              <a:t> </a:t>
            </a:r>
            <a:r>
              <a:rPr lang="en-US" sz="1200" dirty="0" err="1" smtClean="0"/>
              <a:t>Nawfan</a:t>
            </a:r>
            <a:r>
              <a:rPr lang="en-US" sz="1200" dirty="0" smtClean="0"/>
              <a:t> </a:t>
            </a:r>
            <a:r>
              <a:rPr lang="en-US" sz="1200" dirty="0" err="1" smtClean="0"/>
              <a:t>Hilmanda</a:t>
            </a:r>
            <a:r>
              <a:rPr lang="en-US" sz="1200" dirty="0" smtClean="0"/>
              <a:t> 	(NM of Finance, </a:t>
            </a:r>
            <a:r>
              <a:rPr lang="en-US" sz="1200" dirty="0" err="1" smtClean="0"/>
              <a:t>Universitas</a:t>
            </a:r>
            <a:r>
              <a:rPr lang="en-US" sz="1200" dirty="0" smtClean="0"/>
              <a:t> Indonesia)</a:t>
            </a:r>
          </a:p>
          <a:p>
            <a:r>
              <a:rPr lang="en-US" sz="1200" dirty="0" err="1" smtClean="0"/>
              <a:t>Mushfi</a:t>
            </a:r>
            <a:r>
              <a:rPr lang="en-US" sz="1200" dirty="0" smtClean="0"/>
              <a:t> </a:t>
            </a:r>
            <a:r>
              <a:rPr lang="en-US" sz="1200" dirty="0" err="1" smtClean="0"/>
              <a:t>Ridho</a:t>
            </a:r>
            <a:r>
              <a:rPr lang="en-US" sz="1200" dirty="0" smtClean="0"/>
              <a:t>		(VP,	     </a:t>
            </a:r>
            <a:r>
              <a:rPr lang="en-US" sz="1200" dirty="0" err="1" smtClean="0"/>
              <a:t>Universitas</a:t>
            </a:r>
            <a:r>
              <a:rPr lang="en-US" sz="1200" dirty="0" smtClean="0"/>
              <a:t> Indonesia)</a:t>
            </a:r>
          </a:p>
          <a:p>
            <a:r>
              <a:rPr lang="en-US" sz="1200" dirty="0" err="1" smtClean="0"/>
              <a:t>Akhir</a:t>
            </a:r>
            <a:r>
              <a:rPr lang="en-US" sz="1200" dirty="0" smtClean="0"/>
              <a:t> </a:t>
            </a:r>
            <a:r>
              <a:rPr lang="en-US" sz="1200" dirty="0" err="1" smtClean="0"/>
              <a:t>Syabani</a:t>
            </a:r>
            <a:r>
              <a:rPr lang="en-US" sz="1200" dirty="0" smtClean="0"/>
              <a:t>	(NM of E&amp;I,        </a:t>
            </a:r>
            <a:r>
              <a:rPr lang="en-US" sz="1200" dirty="0" err="1" smtClean="0"/>
              <a:t>Universitas</a:t>
            </a:r>
            <a:r>
              <a:rPr lang="en-US" sz="1200" dirty="0" smtClean="0"/>
              <a:t> Indonesia</a:t>
            </a:r>
          </a:p>
          <a:p>
            <a:endParaRPr lang="en-US" sz="1200" dirty="0"/>
          </a:p>
        </p:txBody>
      </p:sp>
    </p:spTree>
    <p:extLst>
      <p:ext uri="{BB962C8B-B14F-4D97-AF65-F5344CB8AC3E}">
        <p14:creationId xmlns:p14="http://schemas.microsoft.com/office/powerpoint/2010/main" val="2384142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381000" y="198438"/>
            <a:ext cx="8763000" cy="1020762"/>
          </a:xfrm>
        </p:spPr>
        <p:txBody>
          <a:bodyPr/>
          <a:lstStyle/>
          <a:p>
            <a:r>
              <a:rPr lang="en-IN" dirty="0" smtClean="0"/>
              <a:t>Based on other countries’ experiences, FSA failed to coordinate its functions during crisis </a:t>
            </a:r>
          </a:p>
        </p:txBody>
      </p:sp>
      <p:sp>
        <p:nvSpPr>
          <p:cNvPr id="8195" name="Text Box 14"/>
          <p:cNvSpPr txBox="1">
            <a:spLocks noChangeArrowheads="1"/>
          </p:cNvSpPr>
          <p:nvPr/>
        </p:nvSpPr>
        <p:spPr bwMode="auto">
          <a:xfrm>
            <a:off x="463613" y="1496027"/>
            <a:ext cx="3621088" cy="307777"/>
          </a:xfrm>
          <a:prstGeom prst="rect">
            <a:avLst/>
          </a:prstGeom>
          <a:solidFill>
            <a:srgbClr val="B9FB25"/>
          </a:solid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1400" b="1" i="1" dirty="0">
                <a:solidFill>
                  <a:srgbClr val="000000"/>
                </a:solidFill>
              </a:rPr>
              <a:t>Messages</a:t>
            </a:r>
          </a:p>
        </p:txBody>
      </p:sp>
      <p:sp>
        <p:nvSpPr>
          <p:cNvPr id="8196" name="Text Box 14"/>
          <p:cNvSpPr txBox="1">
            <a:spLocks noChangeArrowheads="1"/>
          </p:cNvSpPr>
          <p:nvPr/>
        </p:nvSpPr>
        <p:spPr bwMode="auto">
          <a:xfrm>
            <a:off x="4610100" y="1495829"/>
            <a:ext cx="4152900" cy="307975"/>
          </a:xfrm>
          <a:prstGeom prst="rect">
            <a:avLst/>
          </a:prstGeom>
          <a:solidFill>
            <a:srgbClr val="B9FB25"/>
          </a:solid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1400" b="1" i="1" dirty="0">
                <a:solidFill>
                  <a:srgbClr val="000000"/>
                </a:solidFill>
              </a:rPr>
              <a:t>Quotes</a:t>
            </a:r>
          </a:p>
        </p:txBody>
      </p:sp>
      <p:grpSp>
        <p:nvGrpSpPr>
          <p:cNvPr id="8197" name="Group 59"/>
          <p:cNvGrpSpPr>
            <a:grpSpLocks/>
          </p:cNvGrpSpPr>
          <p:nvPr/>
        </p:nvGrpSpPr>
        <p:grpSpPr bwMode="auto">
          <a:xfrm>
            <a:off x="372364" y="2218481"/>
            <a:ext cx="3803586" cy="3152172"/>
            <a:chOff x="533400" y="4191000"/>
            <a:chExt cx="8084079" cy="1524000"/>
          </a:xfrm>
        </p:grpSpPr>
        <p:sp>
          <p:nvSpPr>
            <p:cNvPr id="8199" name="Rectangle 9"/>
            <p:cNvSpPr>
              <a:spLocks noChangeArrowheads="1"/>
            </p:cNvSpPr>
            <p:nvPr/>
          </p:nvSpPr>
          <p:spPr bwMode="auto">
            <a:xfrm>
              <a:off x="533400" y="4267200"/>
              <a:ext cx="2209800" cy="1143000"/>
            </a:xfrm>
            <a:prstGeom prst="rect">
              <a:avLst/>
            </a:prstGeom>
            <a:solidFill>
              <a:srgbClr val="D7F68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fontAlgn="base">
                <a:spcBef>
                  <a:spcPct val="0"/>
                </a:spcBef>
                <a:spcAft>
                  <a:spcPct val="0"/>
                </a:spcAft>
              </a:pPr>
              <a:r>
                <a:rPr lang="en-US" sz="1400" b="1">
                  <a:solidFill>
                    <a:srgbClr val="333333"/>
                  </a:solidFill>
                </a:rPr>
                <a:t>FSA</a:t>
              </a:r>
            </a:p>
          </p:txBody>
        </p:sp>
        <p:sp>
          <p:nvSpPr>
            <p:cNvPr id="8200" name="Rectangle 10"/>
            <p:cNvSpPr>
              <a:spLocks noChangeArrowheads="1"/>
            </p:cNvSpPr>
            <p:nvPr/>
          </p:nvSpPr>
          <p:spPr bwMode="auto">
            <a:xfrm>
              <a:off x="6019799" y="4267200"/>
              <a:ext cx="2597680" cy="1143000"/>
            </a:xfrm>
            <a:prstGeom prst="rect">
              <a:avLst/>
            </a:prstGeom>
            <a:solidFill>
              <a:srgbClr val="D7F6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sz="1400" b="1" dirty="0">
                  <a:solidFill>
                    <a:srgbClr val="333333"/>
                  </a:solidFill>
                </a:rPr>
                <a:t>Other financial supervisors</a:t>
              </a:r>
            </a:p>
          </p:txBody>
        </p:sp>
        <p:cxnSp>
          <p:nvCxnSpPr>
            <p:cNvPr id="43" name="Straight Arrow Connector 42"/>
            <p:cNvCxnSpPr/>
            <p:nvPr/>
          </p:nvCxnSpPr>
          <p:spPr>
            <a:xfrm rot="10800000">
              <a:off x="2743353" y="4799135"/>
              <a:ext cx="1294291" cy="2442"/>
            </a:xfrm>
            <a:prstGeom prst="straightConnector1">
              <a:avLst/>
            </a:prstGeom>
            <a:ln w="57150">
              <a:solidFill>
                <a:srgbClr val="D7F68A"/>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648085" y="4799135"/>
              <a:ext cx="1371562" cy="2442"/>
            </a:xfrm>
            <a:prstGeom prst="straightConnector1">
              <a:avLst/>
            </a:prstGeom>
            <a:ln w="57150">
              <a:solidFill>
                <a:srgbClr val="D7F68A"/>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466890" y="4686415"/>
              <a:ext cx="1524000" cy="53317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619500" y="4686415"/>
              <a:ext cx="1524000" cy="53317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8198" name="Rectangle 60"/>
          <p:cNvSpPr>
            <a:spLocks noChangeArrowheads="1"/>
          </p:cNvSpPr>
          <p:nvPr/>
        </p:nvSpPr>
        <p:spPr bwMode="auto">
          <a:xfrm>
            <a:off x="4610100" y="2055366"/>
            <a:ext cx="41529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spcBef>
                <a:spcPct val="0"/>
              </a:spcBef>
              <a:spcAft>
                <a:spcPct val="0"/>
              </a:spcAft>
            </a:pPr>
            <a:r>
              <a:rPr lang="en-US" altLang="zh-CN" sz="1200" i="1" dirty="0">
                <a:solidFill>
                  <a:srgbClr val="000000"/>
                </a:solidFill>
                <a:ea typeface="SimSun" pitchFamily="2" charset="-122"/>
              </a:rPr>
              <a:t>“British government consolidated financial sector supervision in Bank of England (BOE). It’s proven that FSA failed to supervise financial sectors especially banks. FSA was then shutdown. Micro supervision functions for banking and other financial institutions was then switched to subsidiary </a:t>
            </a:r>
            <a:r>
              <a:rPr lang="en-US" altLang="zh-CN" sz="1200" i="1" dirty="0" err="1">
                <a:solidFill>
                  <a:srgbClr val="000000"/>
                </a:solidFill>
                <a:ea typeface="SimSun" pitchFamily="2" charset="-122"/>
              </a:rPr>
              <a:t>institututions</a:t>
            </a:r>
            <a:r>
              <a:rPr lang="en-US" altLang="zh-CN" sz="1200" i="1" dirty="0">
                <a:solidFill>
                  <a:srgbClr val="000000"/>
                </a:solidFill>
                <a:ea typeface="SimSun" pitchFamily="2" charset="-122"/>
              </a:rPr>
              <a:t> under BOE. While the macro supervision which includes financial system stabilizer and monetary policies is now assigned to BOE. British government planned to establish new institutions to enforce law in financial sectors and to run the functions of business practices.”</a:t>
            </a:r>
            <a:endParaRPr lang="en-IN" altLang="zh-CN" sz="1200" i="1" dirty="0">
              <a:solidFill>
                <a:srgbClr val="000000"/>
              </a:solidFill>
              <a:ea typeface="SimSun" pitchFamily="2" charset="-122"/>
            </a:endParaRPr>
          </a:p>
        </p:txBody>
      </p:sp>
      <p:sp>
        <p:nvSpPr>
          <p:cNvPr id="13" name="Rectangle 12"/>
          <p:cNvSpPr/>
          <p:nvPr/>
        </p:nvSpPr>
        <p:spPr>
          <a:xfrm>
            <a:off x="4610100" y="4267200"/>
            <a:ext cx="4572000" cy="646331"/>
          </a:xfrm>
          <a:prstGeom prst="rect">
            <a:avLst/>
          </a:prstGeom>
        </p:spPr>
        <p:txBody>
          <a:bodyPr>
            <a:spAutoFit/>
          </a:bodyPr>
          <a:lstStyle/>
          <a:p>
            <a:pPr lvl="0" fontAlgn="base">
              <a:spcBef>
                <a:spcPct val="0"/>
              </a:spcBef>
              <a:spcAft>
                <a:spcPct val="0"/>
              </a:spcAft>
            </a:pPr>
            <a:r>
              <a:rPr lang="en-IN" altLang="zh-CN" sz="1200" i="1" dirty="0" err="1" smtClean="0">
                <a:solidFill>
                  <a:srgbClr val="99CC00"/>
                </a:solidFill>
                <a:latin typeface="Arial" charset="0"/>
                <a:ea typeface="SimSun" pitchFamily="2" charset="-122"/>
                <a:cs typeface="Arial" charset="0"/>
              </a:rPr>
              <a:t>Rofikoh</a:t>
            </a:r>
            <a:r>
              <a:rPr lang="en-IN" altLang="zh-CN" sz="1200" i="1" dirty="0" smtClean="0">
                <a:solidFill>
                  <a:srgbClr val="99CC00"/>
                </a:solidFill>
                <a:latin typeface="Arial" charset="0"/>
                <a:ea typeface="SimSun" pitchFamily="2" charset="-122"/>
                <a:cs typeface="Arial" charset="0"/>
              </a:rPr>
              <a:t> </a:t>
            </a:r>
            <a:r>
              <a:rPr lang="en-IN" altLang="zh-CN" sz="1200" i="1" dirty="0" err="1" smtClean="0">
                <a:solidFill>
                  <a:srgbClr val="99CC00"/>
                </a:solidFill>
                <a:latin typeface="Arial" charset="0"/>
                <a:ea typeface="SimSun" pitchFamily="2" charset="-122"/>
                <a:cs typeface="Arial" charset="0"/>
              </a:rPr>
              <a:t>Rohkim</a:t>
            </a:r>
            <a:r>
              <a:rPr lang="en-IN" altLang="zh-CN" sz="1200" i="1" dirty="0" smtClean="0">
                <a:solidFill>
                  <a:srgbClr val="99CC00"/>
                </a:solidFill>
                <a:latin typeface="Arial" charset="0"/>
                <a:ea typeface="SimSun" pitchFamily="2" charset="-122"/>
                <a:cs typeface="Arial" charset="0"/>
              </a:rPr>
              <a:t>, Lecturer on Faculty of Economic and </a:t>
            </a:r>
            <a:r>
              <a:rPr lang="en-IN" altLang="zh-CN" sz="1200" i="1" dirty="0" err="1" smtClean="0">
                <a:solidFill>
                  <a:srgbClr val="99CC00"/>
                </a:solidFill>
                <a:latin typeface="Arial" charset="0"/>
                <a:ea typeface="SimSun" pitchFamily="2" charset="-122"/>
                <a:cs typeface="Arial" charset="0"/>
              </a:rPr>
              <a:t>Business,Universitas</a:t>
            </a:r>
            <a:r>
              <a:rPr lang="en-IN" altLang="zh-CN" sz="1200" i="1" dirty="0" smtClean="0">
                <a:solidFill>
                  <a:srgbClr val="99CC00"/>
                </a:solidFill>
                <a:latin typeface="Arial" charset="0"/>
                <a:ea typeface="SimSun" pitchFamily="2" charset="-122"/>
                <a:cs typeface="Arial" charset="0"/>
              </a:rPr>
              <a:t> Indonesia. Head of academic team commissioned to establish </a:t>
            </a:r>
            <a:r>
              <a:rPr lang="en-IN" altLang="zh-CN" sz="1200" i="1" dirty="0" err="1" smtClean="0">
                <a:solidFill>
                  <a:srgbClr val="99CC00"/>
                </a:solidFill>
                <a:latin typeface="Arial" charset="0"/>
                <a:ea typeface="SimSun" pitchFamily="2" charset="-122"/>
                <a:cs typeface="Arial" charset="0"/>
              </a:rPr>
              <a:t>Otoritas</a:t>
            </a:r>
            <a:r>
              <a:rPr lang="en-IN" altLang="zh-CN" sz="1200" i="1" dirty="0" smtClean="0">
                <a:solidFill>
                  <a:srgbClr val="99CC00"/>
                </a:solidFill>
                <a:latin typeface="Arial" charset="0"/>
                <a:ea typeface="SimSun" pitchFamily="2" charset="-122"/>
                <a:cs typeface="Arial" charset="0"/>
              </a:rPr>
              <a:t> </a:t>
            </a:r>
            <a:r>
              <a:rPr lang="en-IN" altLang="zh-CN" sz="1200" i="1" dirty="0" err="1" smtClean="0">
                <a:solidFill>
                  <a:srgbClr val="99CC00"/>
                </a:solidFill>
                <a:latin typeface="Arial" charset="0"/>
                <a:ea typeface="SimSun" pitchFamily="2" charset="-122"/>
                <a:cs typeface="Arial" charset="0"/>
              </a:rPr>
              <a:t>Jasa</a:t>
            </a:r>
            <a:r>
              <a:rPr lang="en-IN" altLang="zh-CN" sz="1200" i="1" dirty="0" smtClean="0">
                <a:solidFill>
                  <a:srgbClr val="99CC00"/>
                </a:solidFill>
                <a:latin typeface="Arial" charset="0"/>
                <a:ea typeface="SimSun" pitchFamily="2" charset="-122"/>
                <a:cs typeface="Arial" charset="0"/>
              </a:rPr>
              <a:t> </a:t>
            </a:r>
            <a:r>
              <a:rPr lang="en-IN" altLang="zh-CN" sz="1200" i="1" dirty="0" err="1" smtClean="0">
                <a:solidFill>
                  <a:srgbClr val="99CC00"/>
                </a:solidFill>
                <a:latin typeface="Arial" charset="0"/>
                <a:ea typeface="SimSun" pitchFamily="2" charset="-122"/>
                <a:cs typeface="Arial" charset="0"/>
              </a:rPr>
              <a:t>Keuangan</a:t>
            </a:r>
            <a:r>
              <a:rPr lang="en-IN" altLang="zh-CN" sz="1200" i="1" dirty="0" smtClean="0">
                <a:solidFill>
                  <a:srgbClr val="99CC00"/>
                </a:solidFill>
                <a:latin typeface="Arial" charset="0"/>
                <a:ea typeface="SimSun" pitchFamily="2" charset="-122"/>
                <a:cs typeface="Arial" charset="0"/>
              </a:rPr>
              <a:t> (FSA) </a:t>
            </a:r>
            <a:endParaRPr lang="en-IN" altLang="zh-CN" sz="1200" i="1" dirty="0">
              <a:solidFill>
                <a:srgbClr val="99CC00"/>
              </a:solidFill>
              <a:latin typeface="Arial" charset="0"/>
              <a:ea typeface="SimSun" pitchFamily="2" charset="-122"/>
              <a:cs typeface="Arial" charset="0"/>
            </a:endParaRPr>
          </a:p>
        </p:txBody>
      </p:sp>
    </p:spTree>
    <p:extLst>
      <p:ext uri="{BB962C8B-B14F-4D97-AF65-F5344CB8AC3E}">
        <p14:creationId xmlns:p14="http://schemas.microsoft.com/office/powerpoint/2010/main" val="1723566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28600" y="198438"/>
            <a:ext cx="87630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4D4D4D"/>
                </a:solidFill>
                <a:latin typeface="+mj-lt"/>
                <a:ea typeface="+mj-ea"/>
                <a:cs typeface="+mj-cs"/>
              </a:defRPr>
            </a:lvl1pPr>
            <a:lvl2pPr algn="l" rtl="0" eaLnBrk="0" fontAlgn="base" hangingPunct="0">
              <a:spcBef>
                <a:spcPct val="0"/>
              </a:spcBef>
              <a:spcAft>
                <a:spcPct val="0"/>
              </a:spcAft>
              <a:defRPr sz="2400" b="1">
                <a:solidFill>
                  <a:srgbClr val="4D4D4D"/>
                </a:solidFill>
                <a:latin typeface="Arial" charset="0"/>
                <a:cs typeface="Arial" charset="0"/>
              </a:defRPr>
            </a:lvl2pPr>
            <a:lvl3pPr algn="l" rtl="0" eaLnBrk="0" fontAlgn="base" hangingPunct="0">
              <a:spcBef>
                <a:spcPct val="0"/>
              </a:spcBef>
              <a:spcAft>
                <a:spcPct val="0"/>
              </a:spcAft>
              <a:defRPr sz="2400" b="1">
                <a:solidFill>
                  <a:srgbClr val="4D4D4D"/>
                </a:solidFill>
                <a:latin typeface="Arial" charset="0"/>
                <a:cs typeface="Arial" charset="0"/>
              </a:defRPr>
            </a:lvl3pPr>
            <a:lvl4pPr algn="l" rtl="0" eaLnBrk="0" fontAlgn="base" hangingPunct="0">
              <a:spcBef>
                <a:spcPct val="0"/>
              </a:spcBef>
              <a:spcAft>
                <a:spcPct val="0"/>
              </a:spcAft>
              <a:defRPr sz="2400" b="1">
                <a:solidFill>
                  <a:srgbClr val="4D4D4D"/>
                </a:solidFill>
                <a:latin typeface="Arial" charset="0"/>
                <a:cs typeface="Arial" charset="0"/>
              </a:defRPr>
            </a:lvl4pPr>
            <a:lvl5pPr algn="l" rtl="0" eaLnBrk="0" fontAlgn="base" hangingPunct="0">
              <a:spcBef>
                <a:spcPct val="0"/>
              </a:spcBef>
              <a:spcAft>
                <a:spcPct val="0"/>
              </a:spcAft>
              <a:defRPr sz="2400" b="1">
                <a:solidFill>
                  <a:srgbClr val="4D4D4D"/>
                </a:solidFill>
                <a:latin typeface="Arial" charset="0"/>
                <a:cs typeface="Arial" charset="0"/>
              </a:defRPr>
            </a:lvl5pPr>
            <a:lvl6pPr marL="457200" algn="l" rtl="0" fontAlgn="base">
              <a:spcBef>
                <a:spcPct val="0"/>
              </a:spcBef>
              <a:spcAft>
                <a:spcPct val="0"/>
              </a:spcAft>
              <a:defRPr sz="2800" b="1">
                <a:solidFill>
                  <a:schemeClr val="bg1"/>
                </a:solidFill>
                <a:latin typeface="Arial" charset="0"/>
                <a:cs typeface="Arial" charset="0"/>
              </a:defRPr>
            </a:lvl6pPr>
            <a:lvl7pPr marL="914400" algn="l" rtl="0" fontAlgn="base">
              <a:spcBef>
                <a:spcPct val="0"/>
              </a:spcBef>
              <a:spcAft>
                <a:spcPct val="0"/>
              </a:spcAft>
              <a:defRPr sz="2800" b="1">
                <a:solidFill>
                  <a:schemeClr val="bg1"/>
                </a:solidFill>
                <a:latin typeface="Arial" charset="0"/>
                <a:cs typeface="Arial" charset="0"/>
              </a:defRPr>
            </a:lvl7pPr>
            <a:lvl8pPr marL="1371600" algn="l" rtl="0" fontAlgn="base">
              <a:spcBef>
                <a:spcPct val="0"/>
              </a:spcBef>
              <a:spcAft>
                <a:spcPct val="0"/>
              </a:spcAft>
              <a:defRPr sz="2800" b="1">
                <a:solidFill>
                  <a:schemeClr val="bg1"/>
                </a:solidFill>
                <a:latin typeface="Arial" charset="0"/>
                <a:cs typeface="Arial" charset="0"/>
              </a:defRPr>
            </a:lvl8pPr>
            <a:lvl9pPr marL="1828800" algn="l" rtl="0" fontAlgn="base">
              <a:spcBef>
                <a:spcPct val="0"/>
              </a:spcBef>
              <a:spcAft>
                <a:spcPct val="0"/>
              </a:spcAft>
              <a:defRPr sz="2800" b="1">
                <a:solidFill>
                  <a:schemeClr val="bg1"/>
                </a:solidFill>
                <a:latin typeface="Arial" charset="0"/>
                <a:cs typeface="Arial" charset="0"/>
              </a:defRPr>
            </a:lvl9pPr>
          </a:lstStyle>
          <a:p>
            <a:pPr algn="ctr"/>
            <a:r>
              <a:rPr lang="en-IN" dirty="0" smtClean="0"/>
              <a:t>Alternative structure is available to tackle those problems</a:t>
            </a:r>
          </a:p>
        </p:txBody>
      </p:sp>
      <p:sp>
        <p:nvSpPr>
          <p:cNvPr id="5" name="Rectangle 9"/>
          <p:cNvSpPr>
            <a:spLocks noChangeArrowheads="1"/>
          </p:cNvSpPr>
          <p:nvPr/>
        </p:nvSpPr>
        <p:spPr bwMode="auto">
          <a:xfrm>
            <a:off x="348204" y="1219200"/>
            <a:ext cx="3842796" cy="648664"/>
          </a:xfrm>
          <a:prstGeom prst="rect">
            <a:avLst/>
          </a:prstGeom>
          <a:solidFill>
            <a:srgbClr val="D7F68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r>
              <a:rPr lang="en-US" altLang="zh-CN" sz="1400" b="1" dirty="0">
                <a:solidFill>
                  <a:srgbClr val="4D4D4D"/>
                </a:solidFill>
                <a:ea typeface="宋体" charset="-122"/>
              </a:rPr>
              <a:t>A scheme is devised as alternative to the current proposed structure of FSA</a:t>
            </a:r>
          </a:p>
        </p:txBody>
      </p:sp>
      <p:sp>
        <p:nvSpPr>
          <p:cNvPr id="6" name="TextBox 5"/>
          <p:cNvSpPr txBox="1"/>
          <p:nvPr/>
        </p:nvSpPr>
        <p:spPr>
          <a:xfrm>
            <a:off x="353027" y="2009810"/>
            <a:ext cx="3918996" cy="3939540"/>
          </a:xfrm>
          <a:prstGeom prst="rect">
            <a:avLst/>
          </a:prstGeom>
          <a:noFill/>
        </p:spPr>
        <p:txBody>
          <a:bodyPr wrap="square" rtlCol="0">
            <a:spAutoFit/>
          </a:bodyPr>
          <a:lstStyle/>
          <a:p>
            <a:pPr lvl="0" algn="just" fontAlgn="base">
              <a:spcBef>
                <a:spcPct val="20000"/>
              </a:spcBef>
              <a:spcAft>
                <a:spcPct val="0"/>
              </a:spcAft>
              <a:buClr>
                <a:srgbClr val="99CC00"/>
              </a:buClr>
              <a:buFont typeface="Wingdings" pitchFamily="2" charset="2"/>
              <a:buChar char="Ø"/>
            </a:pPr>
            <a:r>
              <a:rPr lang="en-US" altLang="zh-CN" sz="1000" dirty="0" smtClean="0">
                <a:solidFill>
                  <a:srgbClr val="000000"/>
                </a:solidFill>
                <a:ea typeface="SimSun" pitchFamily="2" charset="-122"/>
              </a:rPr>
              <a:t> The current proposed structure incur significant transition cost </a:t>
            </a:r>
          </a:p>
          <a:p>
            <a:pPr lvl="0" algn="just" fontAlgn="base">
              <a:spcBef>
                <a:spcPct val="20000"/>
              </a:spcBef>
              <a:spcAft>
                <a:spcPct val="0"/>
              </a:spcAft>
              <a:buClr>
                <a:srgbClr val="99CC00"/>
              </a:buClr>
              <a:buFont typeface="Wingdings" pitchFamily="2" charset="2"/>
              <a:buChar char="Ø"/>
            </a:pPr>
            <a:endParaRPr lang="en-US" altLang="zh-CN" sz="1000" dirty="0" smtClean="0">
              <a:solidFill>
                <a:srgbClr val="000000"/>
              </a:solidFill>
              <a:ea typeface="SimSun" pitchFamily="2" charset="-122"/>
            </a:endParaRPr>
          </a:p>
          <a:p>
            <a:pPr lvl="0" algn="just" fontAlgn="base">
              <a:spcBef>
                <a:spcPct val="20000"/>
              </a:spcBef>
              <a:spcAft>
                <a:spcPct val="0"/>
              </a:spcAft>
              <a:buClr>
                <a:srgbClr val="99CC00"/>
              </a:buClr>
              <a:buFont typeface="Wingdings" pitchFamily="2" charset="2"/>
              <a:buChar char="Ø"/>
            </a:pPr>
            <a:r>
              <a:rPr lang="en-US" altLang="zh-CN" sz="1000" dirty="0" smtClean="0">
                <a:solidFill>
                  <a:srgbClr val="000000"/>
                </a:solidFill>
                <a:ea typeface="SimSun" pitchFamily="2" charset="-122"/>
              </a:rPr>
              <a:t>The alternative structure has advantage of changing supervisory structure ( there is no transfer of supervisory authorities for banking industry from Central Bank to FSA) hence minimizing the burgeoning transition cost</a:t>
            </a:r>
          </a:p>
          <a:p>
            <a:pPr lvl="0" algn="just" fontAlgn="base">
              <a:spcBef>
                <a:spcPct val="20000"/>
              </a:spcBef>
              <a:spcAft>
                <a:spcPct val="0"/>
              </a:spcAft>
              <a:buClr>
                <a:srgbClr val="99CC00"/>
              </a:buClr>
              <a:buFont typeface="Wingdings" pitchFamily="2" charset="2"/>
              <a:buChar char="Ø"/>
            </a:pPr>
            <a:endParaRPr lang="en-US" altLang="zh-CN" sz="1000" dirty="0">
              <a:solidFill>
                <a:srgbClr val="000000"/>
              </a:solidFill>
              <a:ea typeface="SimSun" pitchFamily="2" charset="-122"/>
            </a:endParaRPr>
          </a:p>
          <a:p>
            <a:pPr lvl="0" algn="just" fontAlgn="base">
              <a:spcBef>
                <a:spcPct val="20000"/>
              </a:spcBef>
              <a:spcAft>
                <a:spcPct val="0"/>
              </a:spcAft>
              <a:buClr>
                <a:srgbClr val="99CC00"/>
              </a:buClr>
              <a:buFont typeface="Wingdings" pitchFamily="2" charset="2"/>
              <a:buChar char="Ø"/>
            </a:pPr>
            <a:r>
              <a:rPr lang="en-US" altLang="zh-CN" sz="1000" dirty="0" smtClean="0">
                <a:solidFill>
                  <a:srgbClr val="000000"/>
                </a:solidFill>
                <a:ea typeface="SimSun" pitchFamily="2" charset="-122"/>
              </a:rPr>
              <a:t>This structure merge the macro and micro banking supervision </a:t>
            </a:r>
          </a:p>
          <a:p>
            <a:pPr lvl="0" algn="just" fontAlgn="base">
              <a:spcBef>
                <a:spcPct val="20000"/>
              </a:spcBef>
              <a:spcAft>
                <a:spcPct val="0"/>
              </a:spcAft>
              <a:buClr>
                <a:srgbClr val="99CC00"/>
              </a:buClr>
              <a:buFont typeface="Wingdings" pitchFamily="2" charset="2"/>
              <a:buChar char="Ø"/>
            </a:pPr>
            <a:endParaRPr lang="en-US" altLang="zh-CN" sz="1000" dirty="0">
              <a:solidFill>
                <a:srgbClr val="000000"/>
              </a:solidFill>
              <a:ea typeface="SimSun" pitchFamily="2" charset="-122"/>
            </a:endParaRPr>
          </a:p>
          <a:p>
            <a:pPr algn="just" fontAlgn="base">
              <a:spcBef>
                <a:spcPct val="20000"/>
              </a:spcBef>
              <a:spcAft>
                <a:spcPct val="0"/>
              </a:spcAft>
              <a:buClr>
                <a:srgbClr val="99CC00"/>
              </a:buClr>
              <a:buFont typeface="Wingdings" pitchFamily="2" charset="2"/>
              <a:buChar char="Ø"/>
            </a:pPr>
            <a:r>
              <a:rPr lang="en-US" altLang="zh-CN" sz="1000" dirty="0" smtClean="0">
                <a:solidFill>
                  <a:srgbClr val="000000"/>
                </a:solidFill>
                <a:ea typeface="SimSun" pitchFamily="2" charset="-122"/>
              </a:rPr>
              <a:t>This structure however is open to possible complexity threat from business conduct between financial institution, this issue however could be tackled by developing close knit information sharing and cooperation between Central Bank and Non </a:t>
            </a:r>
            <a:r>
              <a:rPr lang="en-US" sz="1000" dirty="0">
                <a:solidFill>
                  <a:srgbClr val="000000">
                    <a:lumMod val="75000"/>
                    <a:lumOff val="25000"/>
                  </a:srgbClr>
                </a:solidFill>
              </a:rPr>
              <a:t>Non-Banking Financial Institution Supervision (</a:t>
            </a:r>
            <a:r>
              <a:rPr lang="en-US" sz="1000" dirty="0" err="1" smtClean="0">
                <a:solidFill>
                  <a:srgbClr val="000000">
                    <a:lumMod val="75000"/>
                    <a:lumOff val="25000"/>
                  </a:srgbClr>
                </a:solidFill>
              </a:rPr>
              <a:t>Bapepam</a:t>
            </a:r>
            <a:r>
              <a:rPr lang="en-US" sz="1000" dirty="0" smtClean="0">
                <a:solidFill>
                  <a:srgbClr val="000000">
                    <a:lumMod val="75000"/>
                    <a:lumOff val="25000"/>
                  </a:srgbClr>
                </a:solidFill>
              </a:rPr>
              <a:t>-LK)</a:t>
            </a:r>
          </a:p>
          <a:p>
            <a:pPr algn="just" fontAlgn="base">
              <a:spcBef>
                <a:spcPct val="20000"/>
              </a:spcBef>
              <a:spcAft>
                <a:spcPct val="0"/>
              </a:spcAft>
              <a:buClr>
                <a:srgbClr val="99CC00"/>
              </a:buClr>
              <a:buFont typeface="Wingdings" pitchFamily="2" charset="2"/>
              <a:buChar char="Ø"/>
            </a:pPr>
            <a:endParaRPr lang="en-US" sz="1000" dirty="0">
              <a:solidFill>
                <a:srgbClr val="000000">
                  <a:lumMod val="75000"/>
                  <a:lumOff val="25000"/>
                </a:srgbClr>
              </a:solidFill>
            </a:endParaRPr>
          </a:p>
          <a:p>
            <a:pPr algn="just" fontAlgn="base">
              <a:spcBef>
                <a:spcPct val="20000"/>
              </a:spcBef>
              <a:spcAft>
                <a:spcPct val="0"/>
              </a:spcAft>
              <a:buClr>
                <a:srgbClr val="99CC00"/>
              </a:buClr>
              <a:buFont typeface="Wingdings" pitchFamily="2" charset="2"/>
              <a:buChar char="Ø"/>
            </a:pPr>
            <a:r>
              <a:rPr lang="en-US" sz="1000" dirty="0" smtClean="0">
                <a:solidFill>
                  <a:srgbClr val="000000">
                    <a:lumMod val="75000"/>
                    <a:lumOff val="25000"/>
                  </a:srgbClr>
                </a:solidFill>
              </a:rPr>
              <a:t>On this structure the </a:t>
            </a:r>
            <a:r>
              <a:rPr lang="en-US" sz="1000" dirty="0" err="1" smtClean="0">
                <a:solidFill>
                  <a:srgbClr val="000000">
                    <a:lumMod val="75000"/>
                    <a:lumOff val="25000"/>
                  </a:srgbClr>
                </a:solidFill>
              </a:rPr>
              <a:t>Bapepam</a:t>
            </a:r>
            <a:r>
              <a:rPr lang="en-US" sz="1000" dirty="0" smtClean="0">
                <a:solidFill>
                  <a:srgbClr val="000000">
                    <a:lumMod val="75000"/>
                    <a:lumOff val="25000"/>
                  </a:srgbClr>
                </a:solidFill>
              </a:rPr>
              <a:t> LK which was previously only oversee the capital market has its authority widened to include the other financial sector, this scheme devised </a:t>
            </a:r>
            <a:r>
              <a:rPr lang="en-US" sz="1000" dirty="0" err="1" smtClean="0">
                <a:solidFill>
                  <a:srgbClr val="000000">
                    <a:lumMod val="75000"/>
                    <a:lumOff val="25000"/>
                  </a:srgbClr>
                </a:solidFill>
              </a:rPr>
              <a:t>Bapepam</a:t>
            </a:r>
            <a:r>
              <a:rPr lang="en-US" sz="1000" dirty="0" smtClean="0">
                <a:solidFill>
                  <a:srgbClr val="000000">
                    <a:lumMod val="75000"/>
                    <a:lumOff val="25000"/>
                  </a:srgbClr>
                </a:solidFill>
              </a:rPr>
              <a:t> LK as the new FSA, of course there will be significant transformation to the </a:t>
            </a:r>
            <a:r>
              <a:rPr lang="en-US" sz="1000" dirty="0" err="1" smtClean="0">
                <a:solidFill>
                  <a:srgbClr val="000000">
                    <a:lumMod val="75000"/>
                    <a:lumOff val="25000"/>
                  </a:srgbClr>
                </a:solidFill>
              </a:rPr>
              <a:t>Bapepam</a:t>
            </a:r>
            <a:r>
              <a:rPr lang="en-US" sz="1000" dirty="0" smtClean="0">
                <a:solidFill>
                  <a:srgbClr val="000000">
                    <a:lumMod val="75000"/>
                    <a:lumOff val="25000"/>
                  </a:srgbClr>
                </a:solidFill>
              </a:rPr>
              <a:t> LK, however the cost is expected to be much lower than the establishment of FSA </a:t>
            </a:r>
            <a:endParaRPr lang="en-US" sz="1000" dirty="0"/>
          </a:p>
          <a:p>
            <a:pPr lvl="0" algn="just" fontAlgn="base">
              <a:spcBef>
                <a:spcPct val="20000"/>
              </a:spcBef>
              <a:spcAft>
                <a:spcPct val="0"/>
              </a:spcAft>
              <a:buClr>
                <a:srgbClr val="99CC00"/>
              </a:buClr>
              <a:buFont typeface="Wingdings" pitchFamily="2" charset="2"/>
              <a:buChar char="Ø"/>
            </a:pPr>
            <a:endParaRPr lang="en-US" altLang="zh-CN" sz="1000" dirty="0" smtClean="0">
              <a:solidFill>
                <a:srgbClr val="000000"/>
              </a:solidFill>
              <a:ea typeface="SimSun" pitchFamily="2" charset="-122"/>
            </a:endParaRPr>
          </a:p>
          <a:p>
            <a:pPr lvl="0" algn="just" fontAlgn="base">
              <a:spcBef>
                <a:spcPct val="20000"/>
              </a:spcBef>
              <a:spcAft>
                <a:spcPct val="0"/>
              </a:spcAft>
              <a:buClr>
                <a:srgbClr val="99CC00"/>
              </a:buClr>
              <a:buFont typeface="Wingdings" pitchFamily="2" charset="2"/>
              <a:buChar char="Ø"/>
            </a:pPr>
            <a:endParaRPr lang="en-US" sz="1000" dirty="0"/>
          </a:p>
        </p:txBody>
      </p:sp>
      <p:sp>
        <p:nvSpPr>
          <p:cNvPr id="7" name="Oval 6"/>
          <p:cNvSpPr/>
          <p:nvPr/>
        </p:nvSpPr>
        <p:spPr>
          <a:xfrm>
            <a:off x="5128548" y="4955773"/>
            <a:ext cx="685800" cy="685800"/>
          </a:xfrm>
          <a:prstGeom prst="ellipse">
            <a:avLst/>
          </a:prstGeom>
          <a:solidFill>
            <a:srgbClr val="8CE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Bank</a:t>
            </a:r>
            <a:endParaRPr lang="en-US" sz="1000" dirty="0">
              <a:solidFill>
                <a:schemeClr val="tx1"/>
              </a:solidFill>
            </a:endParaRPr>
          </a:p>
        </p:txBody>
      </p:sp>
      <p:sp>
        <p:nvSpPr>
          <p:cNvPr id="8" name="TextBox 7"/>
          <p:cNvSpPr txBox="1"/>
          <p:nvPr/>
        </p:nvSpPr>
        <p:spPr>
          <a:xfrm>
            <a:off x="4830018" y="2545862"/>
            <a:ext cx="1371600" cy="246221"/>
          </a:xfrm>
          <a:prstGeom prst="rect">
            <a:avLst/>
          </a:prstGeom>
          <a:solidFill>
            <a:srgbClr val="8CE838"/>
          </a:solidFill>
        </p:spPr>
        <p:txBody>
          <a:bodyPr wrap="square" rtlCol="0">
            <a:spAutoFit/>
          </a:bodyPr>
          <a:lstStyle/>
          <a:p>
            <a:pPr algn="ctr"/>
            <a:r>
              <a:rPr lang="en-US" sz="1000" b="1" dirty="0" smtClean="0"/>
              <a:t>Central Bank</a:t>
            </a:r>
            <a:endParaRPr lang="en-US" sz="1000" b="1" dirty="0"/>
          </a:p>
        </p:txBody>
      </p:sp>
      <p:sp>
        <p:nvSpPr>
          <p:cNvPr id="9" name="TextBox 8"/>
          <p:cNvSpPr txBox="1"/>
          <p:nvPr/>
        </p:nvSpPr>
        <p:spPr>
          <a:xfrm>
            <a:off x="7512450" y="1961086"/>
            <a:ext cx="1371600" cy="1169551"/>
          </a:xfrm>
          <a:prstGeom prst="rect">
            <a:avLst/>
          </a:prstGeom>
          <a:solidFill>
            <a:srgbClr val="8CE838"/>
          </a:solidFill>
        </p:spPr>
        <p:txBody>
          <a:bodyPr wrap="square" rtlCol="0">
            <a:spAutoFit/>
          </a:bodyPr>
          <a:lstStyle/>
          <a:p>
            <a:r>
              <a:rPr lang="en-US" sz="1000" b="1" dirty="0">
                <a:solidFill>
                  <a:srgbClr val="000000">
                    <a:lumMod val="75000"/>
                    <a:lumOff val="25000"/>
                  </a:srgbClr>
                </a:solidFill>
              </a:rPr>
              <a:t>Non-Banking Financial Institution Supervision (</a:t>
            </a:r>
            <a:r>
              <a:rPr lang="en-US" sz="1000" b="1" dirty="0" err="1">
                <a:solidFill>
                  <a:srgbClr val="000000">
                    <a:lumMod val="75000"/>
                    <a:lumOff val="25000"/>
                  </a:srgbClr>
                </a:solidFill>
              </a:rPr>
              <a:t>Bapepam</a:t>
            </a:r>
            <a:r>
              <a:rPr lang="en-US" sz="1000" b="1" dirty="0">
                <a:solidFill>
                  <a:srgbClr val="000000">
                    <a:lumMod val="75000"/>
                    <a:lumOff val="25000"/>
                  </a:srgbClr>
                </a:solidFill>
              </a:rPr>
              <a:t>-LK</a:t>
            </a:r>
            <a:r>
              <a:rPr lang="en-US" sz="1000" b="1" dirty="0" smtClean="0">
                <a:solidFill>
                  <a:srgbClr val="000000">
                    <a:lumMod val="75000"/>
                    <a:lumOff val="25000"/>
                  </a:srgbClr>
                </a:solidFill>
              </a:rPr>
              <a:t>) </a:t>
            </a:r>
            <a:r>
              <a:rPr lang="en-US" sz="1000" b="1" i="1" dirty="0" smtClean="0">
                <a:solidFill>
                  <a:srgbClr val="000000">
                    <a:lumMod val="75000"/>
                    <a:lumOff val="25000"/>
                  </a:srgbClr>
                </a:solidFill>
              </a:rPr>
              <a:t>{possibly the new FSA)</a:t>
            </a:r>
            <a:endParaRPr lang="en-US" sz="1000" b="1" i="1" dirty="0"/>
          </a:p>
        </p:txBody>
      </p:sp>
      <p:sp>
        <p:nvSpPr>
          <p:cNvPr id="10" name="TextBox 9"/>
          <p:cNvSpPr txBox="1"/>
          <p:nvPr/>
        </p:nvSpPr>
        <p:spPr>
          <a:xfrm>
            <a:off x="4830018" y="3253748"/>
            <a:ext cx="1371600" cy="400110"/>
          </a:xfrm>
          <a:prstGeom prst="rect">
            <a:avLst/>
          </a:prstGeom>
          <a:solidFill>
            <a:srgbClr val="8CE838"/>
          </a:solidFill>
        </p:spPr>
        <p:txBody>
          <a:bodyPr wrap="square" rtlCol="0">
            <a:spAutoFit/>
          </a:bodyPr>
          <a:lstStyle/>
          <a:p>
            <a:r>
              <a:rPr lang="en-US" sz="1000" dirty="0" smtClean="0">
                <a:solidFill>
                  <a:srgbClr val="000000">
                    <a:lumMod val="75000"/>
                    <a:lumOff val="25000"/>
                  </a:srgbClr>
                </a:solidFill>
              </a:rPr>
              <a:t>Banking Supervisory </a:t>
            </a:r>
            <a:r>
              <a:rPr lang="en-US" sz="1000" dirty="0" smtClean="0">
                <a:solidFill>
                  <a:srgbClr val="000000">
                    <a:lumMod val="75000"/>
                    <a:lumOff val="25000"/>
                  </a:srgbClr>
                </a:solidFill>
              </a:rPr>
              <a:t>Institution</a:t>
            </a:r>
            <a:r>
              <a:rPr lang="en-US" sz="1000" b="1" dirty="0" smtClean="0">
                <a:solidFill>
                  <a:srgbClr val="000000">
                    <a:lumMod val="75000"/>
                    <a:lumOff val="25000"/>
                  </a:srgbClr>
                </a:solidFill>
              </a:rPr>
              <a:t>)</a:t>
            </a:r>
          </a:p>
        </p:txBody>
      </p:sp>
      <p:cxnSp>
        <p:nvCxnSpPr>
          <p:cNvPr id="12" name="Straight Arrow Connector 11"/>
          <p:cNvCxnSpPr/>
          <p:nvPr/>
        </p:nvCxnSpPr>
        <p:spPr>
          <a:xfrm>
            <a:off x="5515818" y="2833541"/>
            <a:ext cx="0" cy="284785"/>
          </a:xfrm>
          <a:prstGeom prst="straightConnector1">
            <a:avLst/>
          </a:prstGeom>
          <a:ln w="28575">
            <a:solidFill>
              <a:srgbClr val="8CE838"/>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515818" y="3768604"/>
            <a:ext cx="0" cy="219910"/>
          </a:xfrm>
          <a:prstGeom prst="straightConnector1">
            <a:avLst/>
          </a:prstGeom>
          <a:ln w="28575">
            <a:solidFill>
              <a:srgbClr val="8CE838"/>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30218" y="2668972"/>
            <a:ext cx="914400" cy="0"/>
          </a:xfrm>
          <a:prstGeom prst="straightConnector1">
            <a:avLst/>
          </a:prstGeom>
          <a:ln w="28575">
            <a:solidFill>
              <a:srgbClr val="8CE838"/>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01618" y="2668972"/>
            <a:ext cx="1371600" cy="246221"/>
          </a:xfrm>
          <a:prstGeom prst="rect">
            <a:avLst/>
          </a:prstGeom>
          <a:noFill/>
          <a:ln>
            <a:noFill/>
          </a:ln>
        </p:spPr>
        <p:txBody>
          <a:bodyPr wrap="square" rtlCol="0">
            <a:spAutoFit/>
          </a:bodyPr>
          <a:lstStyle/>
          <a:p>
            <a:pPr algn="ctr"/>
            <a:r>
              <a:rPr lang="en-US" sz="1000" dirty="0" smtClean="0"/>
              <a:t>Coordination</a:t>
            </a:r>
            <a:endParaRPr lang="en-US" sz="1000" dirty="0"/>
          </a:p>
        </p:txBody>
      </p:sp>
      <p:sp>
        <p:nvSpPr>
          <p:cNvPr id="19" name="TextBox 18"/>
          <p:cNvSpPr txBox="1"/>
          <p:nvPr/>
        </p:nvSpPr>
        <p:spPr>
          <a:xfrm>
            <a:off x="6642903" y="3696806"/>
            <a:ext cx="996387" cy="707886"/>
          </a:xfrm>
          <a:prstGeom prst="rect">
            <a:avLst/>
          </a:prstGeom>
          <a:solidFill>
            <a:srgbClr val="8CE838"/>
          </a:solidFill>
        </p:spPr>
        <p:txBody>
          <a:bodyPr wrap="square" rtlCol="0">
            <a:spAutoFit/>
          </a:bodyPr>
          <a:lstStyle/>
          <a:p>
            <a:pPr algn="ctr"/>
            <a:r>
              <a:rPr lang="en-US" sz="1000" b="1" dirty="0" smtClean="0"/>
              <a:t>Business Compliance Supervision Function</a:t>
            </a:r>
            <a:endParaRPr lang="en-US" sz="1000" b="1" dirty="0"/>
          </a:p>
        </p:txBody>
      </p:sp>
      <p:sp>
        <p:nvSpPr>
          <p:cNvPr id="20" name="TextBox 19"/>
          <p:cNvSpPr txBox="1"/>
          <p:nvPr/>
        </p:nvSpPr>
        <p:spPr>
          <a:xfrm>
            <a:off x="4779379" y="1885890"/>
            <a:ext cx="1371600" cy="400110"/>
          </a:xfrm>
          <a:prstGeom prst="rect">
            <a:avLst/>
          </a:prstGeom>
          <a:solidFill>
            <a:srgbClr val="8CE838"/>
          </a:solidFill>
        </p:spPr>
        <p:txBody>
          <a:bodyPr wrap="square" rtlCol="0">
            <a:spAutoFit/>
          </a:bodyPr>
          <a:lstStyle/>
          <a:p>
            <a:pPr algn="ctr"/>
            <a:r>
              <a:rPr lang="en-US" sz="1000" b="1" dirty="0" smtClean="0"/>
              <a:t>Macro Supervision Function</a:t>
            </a:r>
            <a:endParaRPr lang="en-US" sz="1000" b="1" dirty="0"/>
          </a:p>
        </p:txBody>
      </p:sp>
      <p:sp>
        <p:nvSpPr>
          <p:cNvPr id="21" name="TextBox 20"/>
          <p:cNvSpPr txBox="1"/>
          <p:nvPr/>
        </p:nvSpPr>
        <p:spPr>
          <a:xfrm>
            <a:off x="8075753" y="3688103"/>
            <a:ext cx="996387" cy="553998"/>
          </a:xfrm>
          <a:prstGeom prst="rect">
            <a:avLst/>
          </a:prstGeom>
          <a:solidFill>
            <a:srgbClr val="8CE838"/>
          </a:solidFill>
        </p:spPr>
        <p:txBody>
          <a:bodyPr wrap="square" rtlCol="0">
            <a:spAutoFit/>
          </a:bodyPr>
          <a:lstStyle/>
          <a:p>
            <a:pPr algn="ctr"/>
            <a:r>
              <a:rPr lang="en-US" sz="1000" b="1" dirty="0" smtClean="0"/>
              <a:t>Macro</a:t>
            </a:r>
          </a:p>
          <a:p>
            <a:pPr algn="ctr"/>
            <a:r>
              <a:rPr lang="en-US" sz="1000" b="1" dirty="0" smtClean="0"/>
              <a:t>Supervision Function</a:t>
            </a:r>
            <a:endParaRPr lang="en-US" sz="1000" b="1" dirty="0"/>
          </a:p>
        </p:txBody>
      </p:sp>
      <p:cxnSp>
        <p:nvCxnSpPr>
          <p:cNvPr id="22" name="Straight Arrow Connector 21"/>
          <p:cNvCxnSpPr>
            <a:endCxn id="21" idx="0"/>
          </p:cNvCxnSpPr>
          <p:nvPr/>
        </p:nvCxnSpPr>
        <p:spPr>
          <a:xfrm>
            <a:off x="8198250" y="3253748"/>
            <a:ext cx="375697" cy="434355"/>
          </a:xfrm>
          <a:prstGeom prst="straightConnector1">
            <a:avLst/>
          </a:prstGeom>
          <a:ln w="28575">
            <a:solidFill>
              <a:srgbClr val="8CE838"/>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147848" y="3236386"/>
            <a:ext cx="1050402" cy="397032"/>
          </a:xfrm>
          <a:prstGeom prst="straightConnector1">
            <a:avLst/>
          </a:prstGeom>
          <a:ln w="28575">
            <a:solidFill>
              <a:srgbClr val="8CE838"/>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515818" y="2305954"/>
            <a:ext cx="0" cy="161675"/>
          </a:xfrm>
          <a:prstGeom prst="straightConnector1">
            <a:avLst/>
          </a:prstGeom>
          <a:ln w="28575">
            <a:solidFill>
              <a:srgbClr val="8CE838"/>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73423" y="3989590"/>
            <a:ext cx="1371600" cy="707886"/>
          </a:xfrm>
          <a:prstGeom prst="rect">
            <a:avLst/>
          </a:prstGeom>
          <a:solidFill>
            <a:srgbClr val="8CE838"/>
          </a:solidFill>
        </p:spPr>
        <p:txBody>
          <a:bodyPr wrap="square" rtlCol="0">
            <a:spAutoFit/>
          </a:bodyPr>
          <a:lstStyle/>
          <a:p>
            <a:r>
              <a:rPr lang="en-US" sz="1000" b="1" dirty="0" smtClean="0">
                <a:solidFill>
                  <a:srgbClr val="000000">
                    <a:lumMod val="75000"/>
                    <a:lumOff val="25000"/>
                  </a:srgbClr>
                </a:solidFill>
              </a:rPr>
              <a:t>Micro Banking and Compliance Supervision Function</a:t>
            </a:r>
            <a:endParaRPr lang="en-US" sz="1000" b="1" dirty="0"/>
          </a:p>
        </p:txBody>
      </p:sp>
      <p:cxnSp>
        <p:nvCxnSpPr>
          <p:cNvPr id="34" name="Straight Arrow Connector 33"/>
          <p:cNvCxnSpPr/>
          <p:nvPr/>
        </p:nvCxnSpPr>
        <p:spPr>
          <a:xfrm>
            <a:off x="5494593" y="4733090"/>
            <a:ext cx="0" cy="219910"/>
          </a:xfrm>
          <a:prstGeom prst="straightConnector1">
            <a:avLst/>
          </a:prstGeom>
          <a:ln w="28575">
            <a:solidFill>
              <a:srgbClr val="8CE838"/>
            </a:solidFill>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972780" y="4926565"/>
            <a:ext cx="600438" cy="612976"/>
          </a:xfrm>
          <a:prstGeom prst="ellipse">
            <a:avLst/>
          </a:prstGeom>
          <a:solidFill>
            <a:srgbClr val="8CE838"/>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solidFill>
                  <a:schemeClr val="tx1"/>
                </a:solidFill>
              </a:rPr>
              <a:t>Capital </a:t>
            </a:r>
          </a:p>
          <a:p>
            <a:pPr algn="ctr"/>
            <a:r>
              <a:rPr lang="en-US" sz="1000" dirty="0" smtClean="0">
                <a:solidFill>
                  <a:schemeClr val="tx1"/>
                </a:solidFill>
              </a:rPr>
              <a:t>Market</a:t>
            </a:r>
            <a:endParaRPr lang="en-US" sz="1000" dirty="0">
              <a:solidFill>
                <a:schemeClr val="tx1"/>
              </a:solidFill>
            </a:endParaRPr>
          </a:p>
        </p:txBody>
      </p:sp>
      <p:sp>
        <p:nvSpPr>
          <p:cNvPr id="36" name="Oval 35"/>
          <p:cNvSpPr/>
          <p:nvPr/>
        </p:nvSpPr>
        <p:spPr>
          <a:xfrm>
            <a:off x="7745390" y="4820554"/>
            <a:ext cx="600438" cy="612976"/>
          </a:xfrm>
          <a:prstGeom prst="ellipse">
            <a:avLst/>
          </a:prstGeom>
          <a:solidFill>
            <a:srgbClr val="8CE838"/>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solidFill>
                  <a:schemeClr val="tx1"/>
                </a:solidFill>
              </a:rPr>
              <a:t>Venture </a:t>
            </a:r>
          </a:p>
          <a:p>
            <a:pPr algn="ctr"/>
            <a:r>
              <a:rPr lang="en-US" sz="1000" dirty="0" smtClean="0">
                <a:solidFill>
                  <a:schemeClr val="tx1"/>
                </a:solidFill>
              </a:rPr>
              <a:t>Capital</a:t>
            </a:r>
            <a:endParaRPr lang="en-US" sz="1000" dirty="0">
              <a:solidFill>
                <a:schemeClr val="tx1"/>
              </a:solidFill>
            </a:endParaRPr>
          </a:p>
        </p:txBody>
      </p:sp>
      <p:sp>
        <p:nvSpPr>
          <p:cNvPr id="37" name="Oval 36"/>
          <p:cNvSpPr/>
          <p:nvPr/>
        </p:nvSpPr>
        <p:spPr>
          <a:xfrm>
            <a:off x="6440347" y="5625477"/>
            <a:ext cx="600438" cy="612976"/>
          </a:xfrm>
          <a:prstGeom prst="ellipse">
            <a:avLst/>
          </a:prstGeom>
          <a:solidFill>
            <a:srgbClr val="8CE838"/>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solidFill>
                  <a:schemeClr val="tx1"/>
                </a:solidFill>
              </a:rPr>
              <a:t>Securities</a:t>
            </a:r>
            <a:endParaRPr lang="en-US" sz="1000" dirty="0">
              <a:solidFill>
                <a:schemeClr val="tx1"/>
              </a:solidFill>
            </a:endParaRPr>
          </a:p>
        </p:txBody>
      </p:sp>
      <p:sp>
        <p:nvSpPr>
          <p:cNvPr id="38" name="Oval 37"/>
          <p:cNvSpPr/>
          <p:nvPr/>
        </p:nvSpPr>
        <p:spPr>
          <a:xfrm>
            <a:off x="7469528" y="5636087"/>
            <a:ext cx="600438" cy="612976"/>
          </a:xfrm>
          <a:prstGeom prst="ellipse">
            <a:avLst/>
          </a:prstGeom>
          <a:solidFill>
            <a:srgbClr val="8CE838"/>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solidFill>
                  <a:schemeClr val="tx1"/>
                </a:solidFill>
              </a:rPr>
              <a:t>Pension</a:t>
            </a:r>
          </a:p>
          <a:p>
            <a:pPr algn="ctr"/>
            <a:r>
              <a:rPr lang="en-US" sz="1000" dirty="0" smtClean="0">
                <a:solidFill>
                  <a:schemeClr val="tx1"/>
                </a:solidFill>
              </a:rPr>
              <a:t> Fund</a:t>
            </a:r>
            <a:endParaRPr lang="en-US" sz="1000" dirty="0">
              <a:solidFill>
                <a:schemeClr val="tx1"/>
              </a:solidFill>
            </a:endParaRPr>
          </a:p>
        </p:txBody>
      </p:sp>
      <p:sp>
        <p:nvSpPr>
          <p:cNvPr id="39" name="Oval 38"/>
          <p:cNvSpPr/>
          <p:nvPr/>
        </p:nvSpPr>
        <p:spPr>
          <a:xfrm>
            <a:off x="8198250" y="5636087"/>
            <a:ext cx="600438" cy="612976"/>
          </a:xfrm>
          <a:prstGeom prst="ellipse">
            <a:avLst/>
          </a:prstGeom>
          <a:solidFill>
            <a:srgbClr val="8CE838"/>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solidFill>
                  <a:schemeClr val="tx1"/>
                </a:solidFill>
              </a:rPr>
              <a:t>Insurance</a:t>
            </a:r>
            <a:endParaRPr lang="en-US" sz="1000" dirty="0">
              <a:solidFill>
                <a:schemeClr val="tx1"/>
              </a:solidFill>
            </a:endParaRPr>
          </a:p>
        </p:txBody>
      </p:sp>
      <p:sp>
        <p:nvSpPr>
          <p:cNvPr id="41" name="Oval 40"/>
          <p:cNvSpPr/>
          <p:nvPr/>
        </p:nvSpPr>
        <p:spPr>
          <a:xfrm>
            <a:off x="6286739" y="4712289"/>
            <a:ext cx="2871970" cy="2123220"/>
          </a:xfrm>
          <a:prstGeom prst="ellipse">
            <a:avLst/>
          </a:prstGeom>
          <a:noFill/>
          <a:ln>
            <a:solidFill>
              <a:srgbClr val="73F72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7147848" y="4424869"/>
            <a:ext cx="0" cy="308221"/>
          </a:xfrm>
          <a:prstGeom prst="straightConnector1">
            <a:avLst/>
          </a:prstGeom>
          <a:ln w="28575">
            <a:solidFill>
              <a:srgbClr val="8CE838"/>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573946" y="4326259"/>
            <a:ext cx="1" cy="494295"/>
          </a:xfrm>
          <a:prstGeom prst="straightConnector1">
            <a:avLst/>
          </a:prstGeom>
          <a:ln w="28575">
            <a:solidFill>
              <a:srgbClr val="8CE838"/>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9"/>
          <p:cNvSpPr>
            <a:spLocks noChangeArrowheads="1"/>
          </p:cNvSpPr>
          <p:nvPr/>
        </p:nvSpPr>
        <p:spPr bwMode="auto">
          <a:xfrm>
            <a:off x="4779379" y="1219200"/>
            <a:ext cx="3461795" cy="648664"/>
          </a:xfrm>
          <a:prstGeom prst="rect">
            <a:avLst/>
          </a:prstGeom>
          <a:solidFill>
            <a:srgbClr val="D7F68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r>
              <a:rPr lang="en-US" altLang="zh-CN" sz="1400" b="1" dirty="0" smtClean="0">
                <a:solidFill>
                  <a:srgbClr val="4D4D4D"/>
                </a:solidFill>
                <a:ea typeface="宋体" charset="-122"/>
              </a:rPr>
              <a:t>Alternative Structure to </a:t>
            </a:r>
            <a:r>
              <a:rPr lang="en-US" altLang="zh-CN" sz="1400" b="1" dirty="0">
                <a:solidFill>
                  <a:srgbClr val="4D4D4D"/>
                </a:solidFill>
                <a:ea typeface="宋体" charset="-122"/>
              </a:rPr>
              <a:t>the current proposed structure of FSA</a:t>
            </a:r>
          </a:p>
        </p:txBody>
      </p:sp>
      <p:sp>
        <p:nvSpPr>
          <p:cNvPr id="47" name="CaixaDeTexto 8"/>
          <p:cNvSpPr txBox="1">
            <a:spLocks noChangeArrowheads="1"/>
          </p:cNvSpPr>
          <p:nvPr/>
        </p:nvSpPr>
        <p:spPr bwMode="auto">
          <a:xfrm>
            <a:off x="353027" y="5954773"/>
            <a:ext cx="5505691" cy="646331"/>
          </a:xfrm>
          <a:prstGeom prst="rect">
            <a:avLst/>
          </a:prstGeom>
          <a:noFill/>
          <a:ln w="9525">
            <a:noFill/>
            <a:miter lim="800000"/>
            <a:headEnd/>
            <a:tailEnd/>
          </a:ln>
        </p:spPr>
        <p:txBody>
          <a:bodyPr wrap="square">
            <a:spAutoFit/>
          </a:bodyPr>
          <a:lstStyle/>
          <a:p>
            <a:r>
              <a:rPr lang="en-US" sz="1200" b="1" i="1" dirty="0">
                <a:solidFill>
                  <a:srgbClr val="000000"/>
                </a:solidFill>
              </a:rPr>
              <a:t>Source</a:t>
            </a:r>
            <a:r>
              <a:rPr lang="en-US" sz="1200" i="1" dirty="0">
                <a:solidFill>
                  <a:srgbClr val="000000"/>
                </a:solidFill>
              </a:rPr>
              <a:t>: </a:t>
            </a:r>
          </a:p>
          <a:p>
            <a:r>
              <a:rPr lang="en-US" sz="1200" i="1" dirty="0" smtClean="0">
                <a:solidFill>
                  <a:srgbClr val="000000"/>
                </a:solidFill>
              </a:rPr>
              <a:t>Academic Review : Optimum Alternative Structure of FSA, Draft 3</a:t>
            </a:r>
          </a:p>
          <a:p>
            <a:r>
              <a:rPr lang="en-US" sz="1200" i="1" dirty="0" smtClean="0">
                <a:solidFill>
                  <a:srgbClr val="000000"/>
                </a:solidFill>
              </a:rPr>
              <a:t>UGM and UI Team (August, 23th 2010)</a:t>
            </a:r>
            <a:endParaRPr lang="en-US" sz="1200" i="1" dirty="0">
              <a:solidFill>
                <a:srgbClr val="A8E511"/>
              </a:solidFill>
            </a:endParaRPr>
          </a:p>
        </p:txBody>
      </p:sp>
      <p:sp>
        <p:nvSpPr>
          <p:cNvPr id="3" name="Oval 2"/>
          <p:cNvSpPr/>
          <p:nvPr/>
        </p:nvSpPr>
        <p:spPr>
          <a:xfrm>
            <a:off x="6314348" y="3352800"/>
            <a:ext cx="2862083" cy="1291979"/>
          </a:xfrm>
          <a:prstGeom prst="ellipse">
            <a:avLst/>
          </a:prstGeom>
          <a:noFill/>
          <a:ln w="50800">
            <a:solidFill>
              <a:srgbClr val="B9FB2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111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Supervisory System: Concepts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59033058"/>
              </p:ext>
            </p:extLst>
          </p:nvPr>
        </p:nvGraphicFramePr>
        <p:xfrm>
          <a:off x="304800" y="1600200"/>
          <a:ext cx="8534400" cy="3581398"/>
        </p:xfrm>
        <a:graphic>
          <a:graphicData uri="http://schemas.openxmlformats.org/drawingml/2006/table">
            <a:tbl>
              <a:tblPr/>
              <a:tblGrid>
                <a:gridCol w="1897718"/>
                <a:gridCol w="5101450"/>
                <a:gridCol w="1535232"/>
              </a:tblGrid>
              <a:tr h="490305">
                <a:tc gridSpan="3">
                  <a:txBody>
                    <a:bodyPr/>
                    <a:lstStyle/>
                    <a:p>
                      <a:pPr algn="ctr" fontAlgn="ctr"/>
                      <a:r>
                        <a:rPr lang="en-US" sz="1400" b="1" i="0" u="none" strike="noStrike" dirty="0">
                          <a:solidFill>
                            <a:srgbClr val="000000"/>
                          </a:solidFill>
                          <a:latin typeface="+mn-lt"/>
                        </a:rPr>
                        <a:t>Financial Supervisory Authority Systems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hMerge="1">
                  <a:txBody>
                    <a:bodyPr/>
                    <a:lstStyle/>
                    <a:p>
                      <a:endParaRPr lang="en-US"/>
                    </a:p>
                  </a:txBody>
                  <a:tcPr/>
                </a:tc>
                <a:tc hMerge="1">
                  <a:txBody>
                    <a:bodyPr/>
                    <a:lstStyle/>
                    <a:p>
                      <a:endParaRPr lang="en-US"/>
                    </a:p>
                  </a:txBody>
                  <a:tcPr/>
                </a:tc>
              </a:tr>
              <a:tr h="490305">
                <a:tc>
                  <a:txBody>
                    <a:bodyPr/>
                    <a:lstStyle/>
                    <a:p>
                      <a:pPr algn="ctr" fontAlgn="b"/>
                      <a:r>
                        <a:rPr lang="en-US" sz="1400" b="1" i="0" u="none" strike="noStrike" dirty="0">
                          <a:solidFill>
                            <a:srgbClr val="000000"/>
                          </a:solidFill>
                          <a:latin typeface="+mn-lt"/>
                        </a:rPr>
                        <a:t>Systems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ctr" fontAlgn="b"/>
                      <a:r>
                        <a:rPr lang="en-US" sz="1400" b="1" i="0" u="none" strike="noStrike" dirty="0">
                          <a:solidFill>
                            <a:srgbClr val="000000"/>
                          </a:solidFill>
                          <a:latin typeface="+mn-lt"/>
                        </a:rPr>
                        <a:t>Supervisory Concept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ctr" fontAlgn="b"/>
                      <a:r>
                        <a:rPr lang="en-US" sz="1400" b="1" i="0" u="none" strike="noStrike" dirty="0">
                          <a:solidFill>
                            <a:srgbClr val="000000"/>
                          </a:solidFill>
                          <a:latin typeface="+mn-lt"/>
                        </a:rPr>
                        <a:t>States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r>
              <a:tr h="536201">
                <a:tc>
                  <a:txBody>
                    <a:bodyPr/>
                    <a:lstStyle/>
                    <a:p>
                      <a:pPr algn="ctr" fontAlgn="ctr"/>
                      <a:r>
                        <a:rPr lang="en-US" sz="1400" b="0" i="0" u="none" strike="noStrike">
                          <a:solidFill>
                            <a:srgbClr val="000000"/>
                          </a:solidFill>
                          <a:latin typeface="+mn-lt"/>
                        </a:rPr>
                        <a:t>Institutional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l" fontAlgn="ctr"/>
                      <a:r>
                        <a:rPr lang="en-US" sz="1400" b="0" i="0" u="none" strike="noStrike" dirty="0" smtClean="0">
                          <a:solidFill>
                            <a:srgbClr val="000000"/>
                          </a:solidFill>
                          <a:latin typeface="+mn-lt"/>
                        </a:rPr>
                        <a:t>Supervisor </a:t>
                      </a:r>
                      <a:r>
                        <a:rPr lang="en-US" sz="1400" b="0" i="0" u="none" strike="noStrike" dirty="0">
                          <a:solidFill>
                            <a:srgbClr val="000000"/>
                          </a:solidFill>
                          <a:latin typeface="+mn-lt"/>
                        </a:rPr>
                        <a:t>institution is formed based on institution law status that supervised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mn-lt"/>
                        </a:rPr>
                        <a:t>China, 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6201">
                <a:tc>
                  <a:txBody>
                    <a:bodyPr/>
                    <a:lstStyle/>
                    <a:p>
                      <a:pPr algn="ctr" fontAlgn="ctr"/>
                      <a:r>
                        <a:rPr lang="en-US" sz="1400" b="0" i="0" u="none" strike="noStrike">
                          <a:solidFill>
                            <a:srgbClr val="000000"/>
                          </a:solidFill>
                          <a:latin typeface="+mn-lt"/>
                        </a:rPr>
                        <a:t>Functional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l" fontAlgn="ctr"/>
                      <a:r>
                        <a:rPr lang="en-US" sz="1400" b="0" i="0" u="none" strike="noStrike" dirty="0" smtClean="0">
                          <a:solidFill>
                            <a:srgbClr val="000000"/>
                          </a:solidFill>
                          <a:latin typeface="+mn-lt"/>
                        </a:rPr>
                        <a:t>Supervisor </a:t>
                      </a:r>
                      <a:r>
                        <a:rPr lang="en-US" sz="1400" b="0" i="0" u="none" strike="noStrike" dirty="0">
                          <a:solidFill>
                            <a:srgbClr val="000000"/>
                          </a:solidFill>
                          <a:latin typeface="+mn-lt"/>
                        </a:rPr>
                        <a:t>institution is formed based on business transaction kind that carried out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mn-lt"/>
                        </a:rPr>
                        <a:t>Brazil, Italy, Spain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5984">
                <a:tc>
                  <a:txBody>
                    <a:bodyPr/>
                    <a:lstStyle/>
                    <a:p>
                      <a:pPr algn="ctr" fontAlgn="ctr"/>
                      <a:r>
                        <a:rPr lang="en-US" sz="1400" b="0" i="0" u="none" strike="noStrike">
                          <a:solidFill>
                            <a:srgbClr val="000000"/>
                          </a:solidFill>
                          <a:latin typeface="+mn-lt"/>
                        </a:rPr>
                        <a:t>Dual System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l" fontAlgn="ctr"/>
                      <a:r>
                        <a:rPr lang="en-US" sz="1400" b="0" i="0" u="none" strike="noStrike" dirty="0" smtClean="0">
                          <a:solidFill>
                            <a:srgbClr val="000000"/>
                          </a:solidFill>
                          <a:latin typeface="+mn-lt"/>
                        </a:rPr>
                        <a:t>Supervisor </a:t>
                      </a:r>
                      <a:r>
                        <a:rPr lang="en-US" sz="1400" b="0" i="0" u="none" strike="noStrike" dirty="0">
                          <a:solidFill>
                            <a:srgbClr val="000000"/>
                          </a:solidFill>
                          <a:latin typeface="+mn-lt"/>
                        </a:rPr>
                        <a:t>institution with functional and institutional </a:t>
                      </a:r>
                      <a:r>
                        <a:rPr lang="en-US" sz="1400" b="0" i="0" u="none" strike="noStrike" dirty="0" smtClean="0">
                          <a:solidFill>
                            <a:srgbClr val="000000"/>
                          </a:solidFill>
                          <a:latin typeface="+mn-lt"/>
                        </a:rPr>
                        <a:t>approaches</a:t>
                      </a:r>
                      <a:endParaRPr lang="en-US" sz="1400" b="0" i="0" u="none" strike="noStrike" dirty="0">
                        <a:solidFill>
                          <a:srgbClr val="000000"/>
                        </a:solidFill>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mn-lt"/>
                        </a:rPr>
                        <a:t>United States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6201">
                <a:tc>
                  <a:txBody>
                    <a:bodyPr/>
                    <a:lstStyle/>
                    <a:p>
                      <a:pPr algn="ctr" fontAlgn="ctr"/>
                      <a:r>
                        <a:rPr lang="en-US" sz="1400" b="0" i="0" u="none" strike="noStrike">
                          <a:solidFill>
                            <a:srgbClr val="000000"/>
                          </a:solidFill>
                          <a:latin typeface="+mn-lt"/>
                        </a:rPr>
                        <a:t>Integrated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l" fontAlgn="ctr"/>
                      <a:r>
                        <a:rPr lang="en-US" sz="1400" b="0" i="0" u="none" strike="noStrike" dirty="0" smtClean="0">
                          <a:solidFill>
                            <a:srgbClr val="000000"/>
                          </a:solidFill>
                          <a:latin typeface="+mn-lt"/>
                        </a:rPr>
                        <a:t>Single </a:t>
                      </a:r>
                      <a:r>
                        <a:rPr lang="en-US" sz="1400" b="0" i="0" u="none" strike="noStrike" dirty="0">
                          <a:solidFill>
                            <a:srgbClr val="000000"/>
                          </a:solidFill>
                          <a:latin typeface="+mn-lt"/>
                        </a:rPr>
                        <a:t>supervisor institution for financial sector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mn-lt"/>
                        </a:rPr>
                        <a:t>Japan, Canada, Britain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6201">
                <a:tc>
                  <a:txBody>
                    <a:bodyPr/>
                    <a:lstStyle/>
                    <a:p>
                      <a:pPr algn="ctr" fontAlgn="ctr"/>
                      <a:r>
                        <a:rPr lang="en-US" sz="1400" b="0" i="0" u="none" strike="noStrike">
                          <a:solidFill>
                            <a:srgbClr val="000000"/>
                          </a:solidFill>
                          <a:latin typeface="+mn-lt"/>
                        </a:rPr>
                        <a:t>Twin Peaks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l" fontAlgn="ctr"/>
                      <a:r>
                        <a:rPr lang="en-US" sz="1400" b="0" i="0" u="none" strike="noStrike" dirty="0" smtClean="0">
                          <a:solidFill>
                            <a:srgbClr val="000000"/>
                          </a:solidFill>
                          <a:latin typeface="+mn-lt"/>
                        </a:rPr>
                        <a:t>Separated </a:t>
                      </a:r>
                      <a:r>
                        <a:rPr lang="en-US" sz="1400" b="0" i="0" u="none" strike="noStrike" dirty="0">
                          <a:solidFill>
                            <a:srgbClr val="000000"/>
                          </a:solidFill>
                          <a:latin typeface="+mn-lt"/>
                        </a:rPr>
                        <a:t>supervisor institution that observe financial sector regulation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Netherland, Australia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CaixaDeTexto 8"/>
          <p:cNvSpPr txBox="1">
            <a:spLocks noChangeArrowheads="1"/>
          </p:cNvSpPr>
          <p:nvPr/>
        </p:nvSpPr>
        <p:spPr bwMode="auto">
          <a:xfrm>
            <a:off x="304800" y="5285601"/>
            <a:ext cx="2133600" cy="276999"/>
          </a:xfrm>
          <a:prstGeom prst="rect">
            <a:avLst/>
          </a:prstGeom>
          <a:noFill/>
          <a:ln w="9525">
            <a:noFill/>
            <a:miter lim="800000"/>
            <a:headEnd/>
            <a:tailEnd/>
          </a:ln>
        </p:spPr>
        <p:txBody>
          <a:bodyPr wrap="square">
            <a:spAutoFit/>
          </a:bodyPr>
          <a:lstStyle/>
          <a:p>
            <a:r>
              <a:rPr lang="en-US" sz="1200" b="1" i="1" dirty="0">
                <a:solidFill>
                  <a:srgbClr val="000000"/>
                </a:solidFill>
              </a:rPr>
              <a:t>Source</a:t>
            </a:r>
            <a:r>
              <a:rPr lang="en-US" sz="1200" i="1" dirty="0">
                <a:solidFill>
                  <a:srgbClr val="000000"/>
                </a:solidFill>
              </a:rPr>
              <a:t>: Group Thirty (2008)</a:t>
            </a:r>
            <a:endParaRPr lang="en-US" sz="1200" i="1" dirty="0">
              <a:solidFill>
                <a:srgbClr val="A8E511"/>
              </a:solidFill>
            </a:endParaRPr>
          </a:p>
        </p:txBody>
      </p:sp>
    </p:spTree>
    <p:extLst>
      <p:ext uri="{BB962C8B-B14F-4D97-AF65-F5344CB8AC3E}">
        <p14:creationId xmlns:p14="http://schemas.microsoft.com/office/powerpoint/2010/main" val="142790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52400" y="1981200"/>
            <a:ext cx="4191000" cy="3733800"/>
          </a:xfrm>
        </p:spPr>
        <p:txBody>
          <a:bodyPr/>
          <a:lstStyle/>
          <a:p>
            <a:r>
              <a:rPr lang="en-US" sz="1400" b="0" dirty="0" smtClean="0">
                <a:cs typeface="Times New Roman" pitchFamily="18" charset="0"/>
              </a:rPr>
              <a:t>Financial Supervisory Commission (FSC)  hold responsible to prime minister and minister of finance directly. </a:t>
            </a:r>
          </a:p>
          <a:p>
            <a:endParaRPr lang="en-US" sz="1400" b="0" dirty="0" smtClean="0">
              <a:cs typeface="Times New Roman" pitchFamily="18" charset="0"/>
            </a:endParaRPr>
          </a:p>
          <a:p>
            <a:r>
              <a:rPr lang="en-US" sz="1400" b="0" dirty="0" smtClean="0">
                <a:cs typeface="Times New Roman" pitchFamily="18" charset="0"/>
              </a:rPr>
              <a:t>FSC has controlled to Securities and Futures Commission (SFC) and Financial Supervisory Services (FSS).</a:t>
            </a:r>
          </a:p>
          <a:p>
            <a:endParaRPr lang="en-US" sz="1400" b="0" dirty="0" smtClean="0">
              <a:cs typeface="Times New Roman" pitchFamily="18" charset="0"/>
            </a:endParaRPr>
          </a:p>
          <a:p>
            <a:r>
              <a:rPr lang="en-US" sz="1400" b="0" dirty="0" smtClean="0">
                <a:cs typeface="Times New Roman" pitchFamily="18" charset="0"/>
              </a:rPr>
              <a:t>FSC consist of nine commissioners: Chairman, Vice Chairman. Vice Minister of Strategy and Finance, Deputy Governor of the Bank of Korea, President of the Korea Deposit Insurance Corporation, Governor of the Financial Supervisory Service, Chairman of the Korea Chamber of Commerce and Industry, and 2 other commissioner who are recommended by FSC’s Chairman. </a:t>
            </a:r>
            <a:r>
              <a:rPr lang="en-US" sz="2000" b="0" dirty="0" smtClean="0">
                <a:latin typeface="Times New Roman" pitchFamily="18" charset="0"/>
                <a:cs typeface="Times New Roman" pitchFamily="18" charset="0"/>
              </a:rPr>
              <a:t/>
            </a:r>
            <a:br>
              <a:rPr lang="en-US" sz="2000" b="0" dirty="0" smtClean="0">
                <a:latin typeface="Times New Roman" pitchFamily="18" charset="0"/>
                <a:cs typeface="Times New Roman" pitchFamily="18" charset="0"/>
              </a:rPr>
            </a:br>
            <a:endParaRPr lang="en-US" sz="2000" b="0" dirty="0" smtClean="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Financial Supervisory System: a Comparison</a:t>
            </a:r>
            <a:endParaRPr lang="en-US" dirty="0"/>
          </a:p>
        </p:txBody>
      </p:sp>
      <p:sp>
        <p:nvSpPr>
          <p:cNvPr id="7" name="Rectangle 6"/>
          <p:cNvSpPr>
            <a:spLocks noChangeArrowheads="1"/>
          </p:cNvSpPr>
          <p:nvPr/>
        </p:nvSpPr>
        <p:spPr bwMode="auto">
          <a:xfrm>
            <a:off x="0" y="1295400"/>
            <a:ext cx="2286000" cy="381000"/>
          </a:xfrm>
          <a:prstGeom prst="rect">
            <a:avLst/>
          </a:prstGeom>
          <a:solidFill>
            <a:srgbClr val="D7F68A"/>
          </a:solidFill>
          <a:ln w="9525">
            <a:noFill/>
            <a:miter lim="800000"/>
            <a:headEnd/>
            <a:tailEnd/>
          </a:ln>
        </p:spPr>
        <p:txBody>
          <a:bodyPr wrap="none" anchor="ctr"/>
          <a:lstStyle/>
          <a:p>
            <a:pPr algn="ctr"/>
            <a:r>
              <a:rPr lang="en-IN" b="1" dirty="0">
                <a:solidFill>
                  <a:srgbClr val="4D4D4D"/>
                </a:solidFill>
              </a:rPr>
              <a:t>South Korea</a:t>
            </a:r>
          </a:p>
        </p:txBody>
      </p:sp>
      <p:sp>
        <p:nvSpPr>
          <p:cNvPr id="25" name="Straight Connector 4"/>
          <p:cNvSpPr/>
          <p:nvPr/>
        </p:nvSpPr>
        <p:spPr>
          <a:xfrm rot="16268318">
            <a:off x="6600572" y="3505200"/>
            <a:ext cx="53112" cy="531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533400">
              <a:lnSpc>
                <a:spcPct val="90000"/>
              </a:lnSpc>
              <a:spcBef>
                <a:spcPct val="0"/>
              </a:spcBef>
              <a:spcAft>
                <a:spcPct val="35000"/>
              </a:spcAft>
            </a:pPr>
            <a:endParaRPr lang="en-GB" sz="1200">
              <a:solidFill>
                <a:srgbClr val="FFFFFF"/>
              </a:solidFill>
            </a:endParaRPr>
          </a:p>
        </p:txBody>
      </p:sp>
      <p:grpSp>
        <p:nvGrpSpPr>
          <p:cNvPr id="45" name="Group 44"/>
          <p:cNvGrpSpPr/>
          <p:nvPr/>
        </p:nvGrpSpPr>
        <p:grpSpPr>
          <a:xfrm>
            <a:off x="4419600" y="2057400"/>
            <a:ext cx="4419600" cy="3352800"/>
            <a:chOff x="4114800" y="1447800"/>
            <a:chExt cx="3962400" cy="2857202"/>
          </a:xfrm>
        </p:grpSpPr>
        <p:grpSp>
          <p:nvGrpSpPr>
            <p:cNvPr id="8" name="Group 7"/>
            <p:cNvGrpSpPr/>
            <p:nvPr/>
          </p:nvGrpSpPr>
          <p:grpSpPr>
            <a:xfrm>
              <a:off x="4114800" y="2209800"/>
              <a:ext cx="837604" cy="418803"/>
              <a:chOff x="5553607" y="673631"/>
              <a:chExt cx="837604" cy="418803"/>
            </a:xfrm>
          </p:grpSpPr>
          <p:sp>
            <p:nvSpPr>
              <p:cNvPr id="9" name="Rounded Rectangle 8"/>
              <p:cNvSpPr/>
              <p:nvPr/>
            </p:nvSpPr>
            <p:spPr>
              <a:xfrm>
                <a:off x="5553607" y="673631"/>
                <a:ext cx="837604" cy="418803"/>
              </a:xfrm>
              <a:prstGeom prst="roundRect">
                <a:avLst>
                  <a:gd name="adj" fmla="val 10000"/>
                </a:avLst>
              </a:prstGeom>
              <a:solidFill>
                <a:srgbClr val="73F729"/>
              </a:solidFill>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0" name="Rounded Rectangle 4"/>
              <p:cNvSpPr/>
              <p:nvPr/>
            </p:nvSpPr>
            <p:spPr>
              <a:xfrm>
                <a:off x="5565873" y="685897"/>
                <a:ext cx="813072" cy="394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smtClean="0">
                    <a:solidFill>
                      <a:schemeClr val="tx1"/>
                    </a:solidFill>
                  </a:rPr>
                  <a:t>SFC</a:t>
                </a:r>
                <a:r>
                  <a:rPr lang="en-GB" sz="1200" dirty="0" smtClean="0">
                    <a:solidFill>
                      <a:srgbClr val="FFFFFF"/>
                    </a:solidFill>
                  </a:rPr>
                  <a:t> </a:t>
                </a:r>
                <a:endParaRPr lang="en-GB" sz="1200" dirty="0">
                  <a:solidFill>
                    <a:srgbClr val="FFFFFF"/>
                  </a:solidFill>
                </a:endParaRPr>
              </a:p>
            </p:txBody>
          </p:sp>
        </p:grpSp>
        <p:grpSp>
          <p:nvGrpSpPr>
            <p:cNvPr id="11" name="Group 10"/>
            <p:cNvGrpSpPr/>
            <p:nvPr/>
          </p:nvGrpSpPr>
          <p:grpSpPr>
            <a:xfrm>
              <a:off x="4114800" y="3048000"/>
              <a:ext cx="1905000" cy="418802"/>
              <a:chOff x="5553607" y="673631"/>
              <a:chExt cx="837604" cy="418802"/>
            </a:xfrm>
          </p:grpSpPr>
          <p:sp>
            <p:nvSpPr>
              <p:cNvPr id="12" name="Rounded Rectangle 11"/>
              <p:cNvSpPr/>
              <p:nvPr/>
            </p:nvSpPr>
            <p:spPr>
              <a:xfrm>
                <a:off x="5553607" y="673631"/>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3" name="Rounded Rectangle 4"/>
              <p:cNvSpPr/>
              <p:nvPr/>
            </p:nvSpPr>
            <p:spPr>
              <a:xfrm>
                <a:off x="5565873" y="685897"/>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chemeClr val="tx1"/>
                    </a:solidFill>
                  </a:rPr>
                  <a:t>FSS</a:t>
                </a:r>
                <a:r>
                  <a:rPr lang="en-GB" sz="1200" dirty="0">
                    <a:solidFill>
                      <a:srgbClr val="FFFFFF"/>
                    </a:solidFill>
                  </a:rPr>
                  <a:t> </a:t>
                </a:r>
              </a:p>
            </p:txBody>
          </p:sp>
        </p:grpSp>
        <p:grpSp>
          <p:nvGrpSpPr>
            <p:cNvPr id="14" name="Group 13"/>
            <p:cNvGrpSpPr/>
            <p:nvPr/>
          </p:nvGrpSpPr>
          <p:grpSpPr>
            <a:xfrm>
              <a:off x="7010400" y="1447800"/>
              <a:ext cx="837604" cy="418802"/>
              <a:chOff x="5553607" y="673631"/>
              <a:chExt cx="837604" cy="418802"/>
            </a:xfrm>
          </p:grpSpPr>
          <p:sp>
            <p:nvSpPr>
              <p:cNvPr id="15" name="Rounded Rectangle 14"/>
              <p:cNvSpPr/>
              <p:nvPr/>
            </p:nvSpPr>
            <p:spPr>
              <a:xfrm>
                <a:off x="5553607" y="673631"/>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6" name="Rounded Rectangle 4"/>
              <p:cNvSpPr/>
              <p:nvPr/>
            </p:nvSpPr>
            <p:spPr>
              <a:xfrm>
                <a:off x="5565873" y="685897"/>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chemeClr val="tx1"/>
                    </a:solidFill>
                  </a:rPr>
                  <a:t>MOFE</a:t>
                </a:r>
                <a:r>
                  <a:rPr lang="en-GB" sz="1200" dirty="0">
                    <a:solidFill>
                      <a:srgbClr val="FFFFFF"/>
                    </a:solidFill>
                  </a:rPr>
                  <a:t> </a:t>
                </a:r>
              </a:p>
            </p:txBody>
          </p:sp>
        </p:grpSp>
        <p:grpSp>
          <p:nvGrpSpPr>
            <p:cNvPr id="17" name="Group 16"/>
            <p:cNvGrpSpPr/>
            <p:nvPr/>
          </p:nvGrpSpPr>
          <p:grpSpPr>
            <a:xfrm>
              <a:off x="4114800" y="3886200"/>
              <a:ext cx="3962400" cy="418802"/>
              <a:chOff x="5553607" y="673631"/>
              <a:chExt cx="837604" cy="418802"/>
            </a:xfrm>
          </p:grpSpPr>
          <p:sp>
            <p:nvSpPr>
              <p:cNvPr id="18" name="Rounded Rectangle 17"/>
              <p:cNvSpPr/>
              <p:nvPr/>
            </p:nvSpPr>
            <p:spPr>
              <a:xfrm>
                <a:off x="5553607" y="673631"/>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9" name="Rounded Rectangle 4"/>
              <p:cNvSpPr/>
              <p:nvPr/>
            </p:nvSpPr>
            <p:spPr>
              <a:xfrm>
                <a:off x="5565873" y="685897"/>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chemeClr val="tx1"/>
                    </a:solidFill>
                  </a:rPr>
                  <a:t>All Financial Institutions </a:t>
                </a:r>
              </a:p>
            </p:txBody>
          </p:sp>
        </p:grpSp>
        <p:grpSp>
          <p:nvGrpSpPr>
            <p:cNvPr id="20" name="Group 19"/>
            <p:cNvGrpSpPr/>
            <p:nvPr/>
          </p:nvGrpSpPr>
          <p:grpSpPr>
            <a:xfrm>
              <a:off x="5105400" y="1447800"/>
              <a:ext cx="837604" cy="418802"/>
              <a:chOff x="5553607" y="673631"/>
              <a:chExt cx="837604" cy="418802"/>
            </a:xfrm>
          </p:grpSpPr>
          <p:sp>
            <p:nvSpPr>
              <p:cNvPr id="21" name="Rounded Rectangle 20"/>
              <p:cNvSpPr/>
              <p:nvPr/>
            </p:nvSpPr>
            <p:spPr>
              <a:xfrm>
                <a:off x="5553607" y="673631"/>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22" name="Rounded Rectangle 4"/>
              <p:cNvSpPr/>
              <p:nvPr/>
            </p:nvSpPr>
            <p:spPr>
              <a:xfrm>
                <a:off x="5565873" y="685897"/>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chemeClr val="tx1"/>
                    </a:solidFill>
                  </a:rPr>
                  <a:t>FSC</a:t>
                </a:r>
                <a:r>
                  <a:rPr lang="en-GB" sz="1200" dirty="0">
                    <a:solidFill>
                      <a:srgbClr val="FFFFFF"/>
                    </a:solidFill>
                  </a:rPr>
                  <a:t> </a:t>
                </a:r>
              </a:p>
            </p:txBody>
          </p:sp>
        </p:grpSp>
        <p:cxnSp>
          <p:nvCxnSpPr>
            <p:cNvPr id="29" name="Conexão recta 7"/>
            <p:cNvCxnSpPr>
              <a:stCxn id="21" idx="2"/>
            </p:cNvCxnSpPr>
            <p:nvPr/>
          </p:nvCxnSpPr>
          <p:spPr>
            <a:xfrm rot="16200000" flipH="1">
              <a:off x="4933503" y="2457301"/>
              <a:ext cx="1181398" cy="0"/>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32" name="Conexão recta 7"/>
            <p:cNvCxnSpPr/>
            <p:nvPr/>
          </p:nvCxnSpPr>
          <p:spPr>
            <a:xfrm rot="5400000">
              <a:off x="5335331" y="3695700"/>
              <a:ext cx="381000" cy="1588"/>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34" name="Conexão recta 7"/>
            <p:cNvCxnSpPr/>
            <p:nvPr/>
          </p:nvCxnSpPr>
          <p:spPr>
            <a:xfrm rot="5400000">
              <a:off x="4382294" y="2857500"/>
              <a:ext cx="380206" cy="794"/>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37" name="Conexão recta 7"/>
            <p:cNvCxnSpPr>
              <a:stCxn id="9" idx="3"/>
            </p:cNvCxnSpPr>
            <p:nvPr/>
          </p:nvCxnSpPr>
          <p:spPr>
            <a:xfrm>
              <a:off x="4952404" y="2419200"/>
              <a:ext cx="533996" cy="0"/>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40" name="Conexão recta 7"/>
            <p:cNvCxnSpPr>
              <a:stCxn id="22" idx="3"/>
              <a:endCxn id="16" idx="1"/>
            </p:cNvCxnSpPr>
            <p:nvPr/>
          </p:nvCxnSpPr>
          <p:spPr>
            <a:xfrm>
              <a:off x="5930738" y="1657201"/>
              <a:ext cx="1091928" cy="1588"/>
            </a:xfrm>
            <a:prstGeom prst="line">
              <a:avLst/>
            </a:prstGeom>
            <a:ln w="25400">
              <a:solidFill>
                <a:srgbClr val="92D050">
                  <a:alpha val="87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43" name="Conexão recta 7"/>
            <p:cNvCxnSpPr/>
            <p:nvPr/>
          </p:nvCxnSpPr>
          <p:spPr>
            <a:xfrm rot="5400000">
              <a:off x="6477000" y="2895600"/>
              <a:ext cx="1981200" cy="1588"/>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grpSp>
      <p:sp>
        <p:nvSpPr>
          <p:cNvPr id="46" name="CaixaDeTexto 8"/>
          <p:cNvSpPr txBox="1">
            <a:spLocks noChangeArrowheads="1"/>
          </p:cNvSpPr>
          <p:nvPr/>
        </p:nvSpPr>
        <p:spPr bwMode="auto">
          <a:xfrm>
            <a:off x="4267200" y="5514201"/>
            <a:ext cx="2133600" cy="276999"/>
          </a:xfrm>
          <a:prstGeom prst="rect">
            <a:avLst/>
          </a:prstGeom>
          <a:noFill/>
          <a:ln w="9525">
            <a:noFill/>
            <a:miter lim="800000"/>
            <a:headEnd/>
            <a:tailEnd/>
          </a:ln>
        </p:spPr>
        <p:txBody>
          <a:bodyPr wrap="square">
            <a:spAutoFit/>
          </a:bodyPr>
          <a:lstStyle/>
          <a:p>
            <a:r>
              <a:rPr lang="en-US" sz="1200" b="1" i="1" dirty="0">
                <a:solidFill>
                  <a:srgbClr val="000000"/>
                </a:solidFill>
              </a:rPr>
              <a:t>Source</a:t>
            </a:r>
            <a:r>
              <a:rPr lang="en-US" sz="1200" i="1" dirty="0">
                <a:solidFill>
                  <a:srgbClr val="000000"/>
                </a:solidFill>
              </a:rPr>
              <a:t>: Group Thirty (2009)</a:t>
            </a:r>
            <a:endParaRPr lang="en-US" sz="1200" i="1" dirty="0">
              <a:solidFill>
                <a:srgbClr val="A8E511"/>
              </a:solidFill>
            </a:endParaRPr>
          </a:p>
        </p:txBody>
      </p:sp>
      <p:sp>
        <p:nvSpPr>
          <p:cNvPr id="47" name="CaixaDeTexto 8"/>
          <p:cNvSpPr txBox="1"/>
          <p:nvPr/>
        </p:nvSpPr>
        <p:spPr>
          <a:xfrm>
            <a:off x="-304800" y="5943600"/>
            <a:ext cx="9220200" cy="523220"/>
          </a:xfrm>
          <a:prstGeom prst="rect">
            <a:avLst/>
          </a:prstGeom>
          <a:noFill/>
        </p:spPr>
        <p:txBody>
          <a:bodyPr wrap="square">
            <a:spAutoFit/>
          </a:bodyPr>
          <a:lstStyle/>
          <a:p>
            <a:pPr marL="800100" lvl="1" indent="-342900" eaLnBrk="0" hangingPunct="0">
              <a:spcBef>
                <a:spcPct val="20000"/>
              </a:spcBef>
              <a:buClr>
                <a:srgbClr val="99CC00"/>
              </a:buClr>
              <a:buFont typeface="Wingdings" pitchFamily="2" charset="2"/>
              <a:buChar char="Ø"/>
              <a:defRPr/>
            </a:pPr>
            <a:r>
              <a:rPr lang="pt-PT" sz="1400" kern="0" dirty="0">
                <a:solidFill>
                  <a:srgbClr val="000000"/>
                </a:solidFill>
              </a:rPr>
              <a:t>Core competences of FSC, first, do discussion and resolution about important financial issues. Second, supervise Financial Supervisory Services (FSS) due to budgeting and financial reporting authorities.</a:t>
            </a:r>
            <a:endParaRPr lang="pt-PT" sz="1400" dirty="0">
              <a:solidFill>
                <a:srgbClr val="000000"/>
              </a:solidFill>
            </a:endParaRPr>
          </a:p>
        </p:txBody>
      </p:sp>
    </p:spTree>
    <p:extLst>
      <p:ext uri="{BB962C8B-B14F-4D97-AF65-F5344CB8AC3E}">
        <p14:creationId xmlns:p14="http://schemas.microsoft.com/office/powerpoint/2010/main" val="1464918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Supervisory System: a Comparison</a:t>
            </a:r>
            <a:endParaRPr lang="en-US" dirty="0"/>
          </a:p>
        </p:txBody>
      </p:sp>
      <p:sp>
        <p:nvSpPr>
          <p:cNvPr id="3" name="Content Placeholder 2"/>
          <p:cNvSpPr>
            <a:spLocks noGrp="1"/>
          </p:cNvSpPr>
          <p:nvPr>
            <p:ph idx="1"/>
          </p:nvPr>
        </p:nvSpPr>
        <p:spPr>
          <a:xfrm>
            <a:off x="228600" y="1905000"/>
            <a:ext cx="3733800" cy="4572000"/>
          </a:xfrm>
        </p:spPr>
        <p:txBody>
          <a:bodyPr/>
          <a:lstStyle/>
          <a:p>
            <a:r>
              <a:rPr lang="en-US" sz="1400" b="0" dirty="0" smtClean="0"/>
              <a:t>Banking act of 1961: Federal Financial Supervisory hold responsible in supervising financial institutions in Germany.</a:t>
            </a:r>
          </a:p>
          <a:p>
            <a:endParaRPr lang="en-US" sz="1400" b="0" dirty="0" smtClean="0"/>
          </a:p>
          <a:p>
            <a:r>
              <a:rPr lang="en-US" sz="1400" b="0" dirty="0" smtClean="0"/>
              <a:t>Federal Financial Supervisory (</a:t>
            </a:r>
            <a:r>
              <a:rPr lang="en-US" sz="1400" b="0" dirty="0" err="1" smtClean="0"/>
              <a:t>BaFin</a:t>
            </a:r>
            <a:r>
              <a:rPr lang="en-US" sz="1400" b="0" dirty="0" smtClean="0"/>
              <a:t>) report independently to Federal Minister of Economics.</a:t>
            </a:r>
          </a:p>
          <a:p>
            <a:endParaRPr lang="en-US" sz="1400" b="0" dirty="0" smtClean="0"/>
          </a:p>
          <a:p>
            <a:r>
              <a:rPr lang="en-US" sz="1400" b="0" dirty="0" smtClean="0"/>
              <a:t>Core duties of </a:t>
            </a:r>
            <a:r>
              <a:rPr lang="en-US" sz="1400" b="0" dirty="0" err="1" smtClean="0"/>
              <a:t>BaFin</a:t>
            </a:r>
            <a:r>
              <a:rPr lang="en-US" sz="1400" b="0" dirty="0" smtClean="0"/>
              <a:t> are solvency supervision, market supervision and investor protection.</a:t>
            </a:r>
          </a:p>
          <a:p>
            <a:endParaRPr lang="en-US" sz="1400" b="0" dirty="0" smtClean="0"/>
          </a:p>
          <a:p>
            <a:r>
              <a:rPr lang="en-US" sz="1400" b="0" dirty="0" err="1" smtClean="0"/>
              <a:t>BaFin</a:t>
            </a:r>
            <a:r>
              <a:rPr lang="en-US" sz="1400" b="0" dirty="0" smtClean="0"/>
              <a:t> cooperate with Deutsche </a:t>
            </a:r>
            <a:r>
              <a:rPr lang="en-US" sz="1400" b="0" dirty="0" err="1" smtClean="0"/>
              <a:t>Bundesbank</a:t>
            </a:r>
            <a:r>
              <a:rPr lang="en-US" sz="1400" b="0" dirty="0" smtClean="0"/>
              <a:t> in banking supervisory. This cooperation is arranged in “</a:t>
            </a:r>
            <a:r>
              <a:rPr lang="en-US" sz="1400" b="0" i="1" dirty="0" smtClean="0"/>
              <a:t>Section 7 of the Banking Act</a:t>
            </a:r>
            <a:r>
              <a:rPr lang="en-US" sz="1400" b="0" dirty="0" smtClean="0"/>
              <a:t>”</a:t>
            </a:r>
          </a:p>
          <a:p>
            <a:endParaRPr lang="en-US" sz="1400" b="0" dirty="0"/>
          </a:p>
        </p:txBody>
      </p:sp>
      <p:sp>
        <p:nvSpPr>
          <p:cNvPr id="4" name="Rectangle 3"/>
          <p:cNvSpPr>
            <a:spLocks noChangeArrowheads="1"/>
          </p:cNvSpPr>
          <p:nvPr/>
        </p:nvSpPr>
        <p:spPr bwMode="auto">
          <a:xfrm>
            <a:off x="0" y="1295400"/>
            <a:ext cx="2286000" cy="381000"/>
          </a:xfrm>
          <a:prstGeom prst="rect">
            <a:avLst/>
          </a:prstGeom>
          <a:solidFill>
            <a:srgbClr val="D7F68A"/>
          </a:solidFill>
          <a:ln w="9525">
            <a:noFill/>
            <a:miter lim="800000"/>
            <a:headEnd/>
            <a:tailEnd/>
          </a:ln>
        </p:spPr>
        <p:txBody>
          <a:bodyPr wrap="none" anchor="ctr"/>
          <a:lstStyle/>
          <a:p>
            <a:pPr algn="ctr"/>
            <a:r>
              <a:rPr lang="en-IN" b="1" dirty="0">
                <a:solidFill>
                  <a:srgbClr val="4D4D4D"/>
                </a:solidFill>
              </a:rPr>
              <a:t>Germany</a:t>
            </a:r>
          </a:p>
        </p:txBody>
      </p:sp>
      <p:grpSp>
        <p:nvGrpSpPr>
          <p:cNvPr id="68" name="Group 67"/>
          <p:cNvGrpSpPr/>
          <p:nvPr/>
        </p:nvGrpSpPr>
        <p:grpSpPr>
          <a:xfrm>
            <a:off x="4114800" y="1676400"/>
            <a:ext cx="4800600" cy="3963838"/>
            <a:chOff x="4114800" y="1676400"/>
            <a:chExt cx="4800600" cy="3963838"/>
          </a:xfrm>
        </p:grpSpPr>
        <p:grpSp>
          <p:nvGrpSpPr>
            <p:cNvPr id="8" name="Group 7"/>
            <p:cNvGrpSpPr/>
            <p:nvPr/>
          </p:nvGrpSpPr>
          <p:grpSpPr>
            <a:xfrm>
              <a:off x="5173903" y="3033623"/>
              <a:ext cx="922097" cy="466214"/>
              <a:chOff x="1976831" y="1041222"/>
              <a:chExt cx="922288" cy="418802"/>
            </a:xfrm>
            <a:solidFill>
              <a:srgbClr val="99FF33"/>
            </a:solidFill>
          </p:grpSpPr>
          <p:sp>
            <p:nvSpPr>
              <p:cNvPr id="9" name="Rounded Rectangle 8"/>
              <p:cNvSpPr/>
              <p:nvPr/>
            </p:nvSpPr>
            <p:spPr>
              <a:xfrm>
                <a:off x="1976831" y="1041222"/>
                <a:ext cx="922288" cy="418802"/>
              </a:xfrm>
              <a:prstGeom prst="roundRect">
                <a:avLst>
                  <a:gd name="adj" fmla="val 1000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p:nvPr/>
            </p:nvSpPr>
            <p:spPr>
              <a:xfrm>
                <a:off x="1976831" y="1053488"/>
                <a:ext cx="910022" cy="3942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Advisory Council</a:t>
                </a:r>
              </a:p>
            </p:txBody>
          </p:sp>
        </p:grpSp>
        <p:grpSp>
          <p:nvGrpSpPr>
            <p:cNvPr id="11" name="Group 10"/>
            <p:cNvGrpSpPr/>
            <p:nvPr/>
          </p:nvGrpSpPr>
          <p:grpSpPr>
            <a:xfrm>
              <a:off x="5257799" y="4876800"/>
              <a:ext cx="1210732" cy="763438"/>
              <a:chOff x="2257233" y="1041222"/>
              <a:chExt cx="1076431" cy="418802"/>
            </a:xfrm>
            <a:solidFill>
              <a:srgbClr val="99FF33"/>
            </a:solidFill>
          </p:grpSpPr>
          <p:sp>
            <p:nvSpPr>
              <p:cNvPr id="12" name="Rounded Rectangle 11"/>
              <p:cNvSpPr/>
              <p:nvPr/>
            </p:nvSpPr>
            <p:spPr>
              <a:xfrm>
                <a:off x="2257233" y="1041222"/>
                <a:ext cx="1076431" cy="418802"/>
              </a:xfrm>
              <a:prstGeom prst="roundRect">
                <a:avLst>
                  <a:gd name="adj" fmla="val 1000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3" name="Rounded Rectangle 4"/>
              <p:cNvSpPr/>
              <p:nvPr/>
            </p:nvSpPr>
            <p:spPr>
              <a:xfrm>
                <a:off x="2257234" y="1083023"/>
                <a:ext cx="928672" cy="3524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err="1">
                    <a:solidFill>
                      <a:srgbClr val="000000"/>
                    </a:solidFill>
                  </a:rPr>
                  <a:t>Bundeslander</a:t>
                </a:r>
                <a:r>
                  <a:rPr lang="en-GB" sz="1200" dirty="0">
                    <a:solidFill>
                      <a:srgbClr val="000000"/>
                    </a:solidFill>
                  </a:rPr>
                  <a:t> Supervise Stock Exchanges</a:t>
                </a:r>
              </a:p>
            </p:txBody>
          </p:sp>
        </p:grpSp>
        <p:grpSp>
          <p:nvGrpSpPr>
            <p:cNvPr id="20" name="Group 19"/>
            <p:cNvGrpSpPr/>
            <p:nvPr/>
          </p:nvGrpSpPr>
          <p:grpSpPr>
            <a:xfrm>
              <a:off x="7868612" y="1719145"/>
              <a:ext cx="1046788" cy="466214"/>
              <a:chOff x="2061516" y="1041222"/>
              <a:chExt cx="837604" cy="418802"/>
            </a:xfrm>
            <a:solidFill>
              <a:srgbClr val="99FF33"/>
            </a:solidFill>
          </p:grpSpPr>
          <p:sp>
            <p:nvSpPr>
              <p:cNvPr id="21" name="Rounded Rectangle 20"/>
              <p:cNvSpPr/>
              <p:nvPr/>
            </p:nvSpPr>
            <p:spPr>
              <a:xfrm>
                <a:off x="2061516" y="1041222"/>
                <a:ext cx="837604" cy="418802"/>
              </a:xfrm>
              <a:prstGeom prst="roundRect">
                <a:avLst>
                  <a:gd name="adj" fmla="val 1000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2" name="Rounded Rectangle 4"/>
              <p:cNvSpPr/>
              <p:nvPr/>
            </p:nvSpPr>
            <p:spPr>
              <a:xfrm>
                <a:off x="2073782" y="1053488"/>
                <a:ext cx="813072" cy="3942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European Union (EU)</a:t>
                </a:r>
              </a:p>
            </p:txBody>
          </p:sp>
        </p:grpSp>
        <p:grpSp>
          <p:nvGrpSpPr>
            <p:cNvPr id="23" name="Group 22"/>
            <p:cNvGrpSpPr/>
            <p:nvPr/>
          </p:nvGrpSpPr>
          <p:grpSpPr>
            <a:xfrm>
              <a:off x="5173903" y="2270185"/>
              <a:ext cx="998297" cy="466214"/>
              <a:chOff x="1900616" y="1041222"/>
              <a:chExt cx="998504" cy="418802"/>
            </a:xfrm>
            <a:solidFill>
              <a:srgbClr val="99FF33"/>
            </a:solidFill>
          </p:grpSpPr>
          <p:sp>
            <p:nvSpPr>
              <p:cNvPr id="24" name="Rounded Rectangle 23"/>
              <p:cNvSpPr/>
              <p:nvPr/>
            </p:nvSpPr>
            <p:spPr>
              <a:xfrm>
                <a:off x="1900616" y="1041222"/>
                <a:ext cx="998504" cy="418802"/>
              </a:xfrm>
              <a:prstGeom prst="roundRect">
                <a:avLst>
                  <a:gd name="adj" fmla="val 1000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5" name="Rounded Rectangle 4"/>
              <p:cNvSpPr/>
              <p:nvPr/>
            </p:nvSpPr>
            <p:spPr>
              <a:xfrm>
                <a:off x="1900616" y="1055429"/>
                <a:ext cx="986237" cy="3942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Administrative Council</a:t>
                </a:r>
              </a:p>
            </p:txBody>
          </p:sp>
        </p:grpSp>
        <p:grpSp>
          <p:nvGrpSpPr>
            <p:cNvPr id="5" name="Group 4"/>
            <p:cNvGrpSpPr/>
            <p:nvPr/>
          </p:nvGrpSpPr>
          <p:grpSpPr>
            <a:xfrm>
              <a:off x="6560127" y="4495800"/>
              <a:ext cx="785091" cy="339306"/>
              <a:chOff x="2061516" y="1041222"/>
              <a:chExt cx="837604" cy="418802"/>
            </a:xfrm>
            <a:solidFill>
              <a:schemeClr val="accent3">
                <a:lumMod val="75000"/>
              </a:schemeClr>
            </a:solidFill>
          </p:grpSpPr>
          <p:sp>
            <p:nvSpPr>
              <p:cNvPr id="6" name="Rounded Rectangle 5"/>
              <p:cNvSpPr/>
              <p:nvPr/>
            </p:nvSpPr>
            <p:spPr>
              <a:xfrm>
                <a:off x="2061516" y="1041222"/>
                <a:ext cx="837604" cy="418802"/>
              </a:xfrm>
              <a:prstGeom prst="roundRect">
                <a:avLst>
                  <a:gd name="adj" fmla="val 1000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7" name="Rounded Rectangle 4"/>
              <p:cNvSpPr/>
              <p:nvPr/>
            </p:nvSpPr>
            <p:spPr>
              <a:xfrm>
                <a:off x="2073782" y="1053488"/>
                <a:ext cx="813072" cy="394270"/>
              </a:xfrm>
              <a:prstGeom prst="rect">
                <a:avLst/>
              </a:prstGeom>
              <a:solidFill>
                <a:srgbClr val="73F729"/>
              </a:solid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Cross Sector</a:t>
                </a:r>
              </a:p>
            </p:txBody>
          </p:sp>
        </p:grpSp>
        <p:grpSp>
          <p:nvGrpSpPr>
            <p:cNvPr id="14" name="Group 13"/>
            <p:cNvGrpSpPr/>
            <p:nvPr/>
          </p:nvGrpSpPr>
          <p:grpSpPr>
            <a:xfrm>
              <a:off x="6560127" y="4114800"/>
              <a:ext cx="785091" cy="339306"/>
              <a:chOff x="2061516" y="1041222"/>
              <a:chExt cx="837604" cy="418802"/>
            </a:xfrm>
            <a:solidFill>
              <a:schemeClr val="accent3">
                <a:lumMod val="75000"/>
              </a:schemeClr>
            </a:solidFill>
          </p:grpSpPr>
          <p:sp>
            <p:nvSpPr>
              <p:cNvPr id="15" name="Rounded Rectangle 14"/>
              <p:cNvSpPr/>
              <p:nvPr/>
            </p:nvSpPr>
            <p:spPr>
              <a:xfrm>
                <a:off x="2061516" y="1041222"/>
                <a:ext cx="837604" cy="418802"/>
              </a:xfrm>
              <a:prstGeom prst="roundRect">
                <a:avLst>
                  <a:gd name="adj" fmla="val 1000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6" name="Rounded Rectangle 4"/>
              <p:cNvSpPr/>
              <p:nvPr/>
            </p:nvSpPr>
            <p:spPr>
              <a:xfrm>
                <a:off x="2073782" y="1053488"/>
                <a:ext cx="813072" cy="394270"/>
              </a:xfrm>
              <a:prstGeom prst="rect">
                <a:avLst/>
              </a:prstGeom>
              <a:solidFill>
                <a:srgbClr val="73F729"/>
              </a:solid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Insurance</a:t>
                </a:r>
              </a:p>
            </p:txBody>
          </p:sp>
        </p:grpSp>
        <p:grpSp>
          <p:nvGrpSpPr>
            <p:cNvPr id="17" name="Group 16"/>
            <p:cNvGrpSpPr/>
            <p:nvPr/>
          </p:nvGrpSpPr>
          <p:grpSpPr>
            <a:xfrm>
              <a:off x="6507787" y="2438400"/>
              <a:ext cx="968487" cy="848264"/>
              <a:chOff x="2061516" y="1041222"/>
              <a:chExt cx="969162" cy="418802"/>
            </a:xfrm>
            <a:solidFill>
              <a:srgbClr val="99FF33"/>
            </a:solidFill>
          </p:grpSpPr>
          <p:sp>
            <p:nvSpPr>
              <p:cNvPr id="18" name="Rounded Rectangle 17"/>
              <p:cNvSpPr/>
              <p:nvPr/>
            </p:nvSpPr>
            <p:spPr>
              <a:xfrm>
                <a:off x="2061516" y="1041222"/>
                <a:ext cx="837604" cy="418802"/>
              </a:xfrm>
              <a:prstGeom prst="roundRect">
                <a:avLst>
                  <a:gd name="adj" fmla="val 1000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9" name="Rounded Rectangle 4"/>
              <p:cNvSpPr/>
              <p:nvPr/>
            </p:nvSpPr>
            <p:spPr>
              <a:xfrm>
                <a:off x="2073782" y="1053488"/>
                <a:ext cx="956896" cy="3942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Federal  Financial Supervisory Authority (</a:t>
                </a:r>
                <a:r>
                  <a:rPr lang="en-GB" sz="1200" dirty="0" err="1">
                    <a:solidFill>
                      <a:srgbClr val="000000"/>
                    </a:solidFill>
                  </a:rPr>
                  <a:t>BaFin</a:t>
                </a:r>
                <a:r>
                  <a:rPr lang="en-GB" sz="1200" dirty="0">
                    <a:solidFill>
                      <a:srgbClr val="000000"/>
                    </a:solidFill>
                  </a:rPr>
                  <a:t>)</a:t>
                </a:r>
              </a:p>
            </p:txBody>
          </p:sp>
        </p:grpSp>
        <p:grpSp>
          <p:nvGrpSpPr>
            <p:cNvPr id="26" name="Group 25"/>
            <p:cNvGrpSpPr/>
            <p:nvPr/>
          </p:nvGrpSpPr>
          <p:grpSpPr>
            <a:xfrm>
              <a:off x="6560127" y="3352800"/>
              <a:ext cx="785091" cy="339306"/>
              <a:chOff x="2061516" y="1041222"/>
              <a:chExt cx="837604" cy="418802"/>
            </a:xfrm>
            <a:solidFill>
              <a:schemeClr val="accent3">
                <a:lumMod val="75000"/>
              </a:schemeClr>
            </a:solidFill>
          </p:grpSpPr>
          <p:sp>
            <p:nvSpPr>
              <p:cNvPr id="27" name="Rounded Rectangle 26"/>
              <p:cNvSpPr/>
              <p:nvPr/>
            </p:nvSpPr>
            <p:spPr>
              <a:xfrm>
                <a:off x="2061516" y="1041222"/>
                <a:ext cx="837604" cy="418802"/>
              </a:xfrm>
              <a:prstGeom prst="roundRect">
                <a:avLst>
                  <a:gd name="adj" fmla="val 1000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8" name="Rounded Rectangle 4"/>
              <p:cNvSpPr/>
              <p:nvPr/>
            </p:nvSpPr>
            <p:spPr>
              <a:xfrm>
                <a:off x="2073782" y="1053488"/>
                <a:ext cx="813072" cy="394270"/>
              </a:xfrm>
              <a:prstGeom prst="rect">
                <a:avLst/>
              </a:prstGeom>
              <a:solidFill>
                <a:srgbClr val="73F729"/>
              </a:solid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Banking</a:t>
                </a:r>
              </a:p>
            </p:txBody>
          </p:sp>
        </p:grpSp>
        <p:grpSp>
          <p:nvGrpSpPr>
            <p:cNvPr id="29" name="Group 28"/>
            <p:cNvGrpSpPr/>
            <p:nvPr/>
          </p:nvGrpSpPr>
          <p:grpSpPr>
            <a:xfrm>
              <a:off x="6560127" y="3733800"/>
              <a:ext cx="785091" cy="339306"/>
              <a:chOff x="2061516" y="1041222"/>
              <a:chExt cx="837604" cy="418802"/>
            </a:xfrm>
            <a:solidFill>
              <a:schemeClr val="accent3">
                <a:lumMod val="75000"/>
              </a:schemeClr>
            </a:solidFill>
          </p:grpSpPr>
          <p:sp>
            <p:nvSpPr>
              <p:cNvPr id="30" name="Rounded Rectangle 29"/>
              <p:cNvSpPr/>
              <p:nvPr/>
            </p:nvSpPr>
            <p:spPr>
              <a:xfrm>
                <a:off x="2061516" y="1041222"/>
                <a:ext cx="837604" cy="418802"/>
              </a:xfrm>
              <a:prstGeom prst="roundRect">
                <a:avLst>
                  <a:gd name="adj" fmla="val 1000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31" name="Rounded Rectangle 4"/>
              <p:cNvSpPr/>
              <p:nvPr/>
            </p:nvSpPr>
            <p:spPr>
              <a:xfrm>
                <a:off x="2073782" y="1053488"/>
                <a:ext cx="813072" cy="394270"/>
              </a:xfrm>
              <a:prstGeom prst="rect">
                <a:avLst/>
              </a:prstGeom>
              <a:solidFill>
                <a:srgbClr val="73F729"/>
              </a:solid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Securities</a:t>
                </a:r>
              </a:p>
            </p:txBody>
          </p:sp>
        </p:grpSp>
        <p:grpSp>
          <p:nvGrpSpPr>
            <p:cNvPr id="32" name="Group 31"/>
            <p:cNvGrpSpPr/>
            <p:nvPr/>
          </p:nvGrpSpPr>
          <p:grpSpPr>
            <a:xfrm>
              <a:off x="6403109" y="1676400"/>
              <a:ext cx="1099127" cy="508958"/>
              <a:chOff x="2061516" y="1041222"/>
              <a:chExt cx="837604" cy="418802"/>
            </a:xfrm>
            <a:solidFill>
              <a:srgbClr val="99FF33"/>
            </a:solidFill>
          </p:grpSpPr>
          <p:sp>
            <p:nvSpPr>
              <p:cNvPr id="33" name="Rounded Rectangle 32"/>
              <p:cNvSpPr/>
              <p:nvPr/>
            </p:nvSpPr>
            <p:spPr>
              <a:xfrm>
                <a:off x="2061516" y="1041222"/>
                <a:ext cx="837604" cy="418802"/>
              </a:xfrm>
              <a:prstGeom prst="roundRect">
                <a:avLst>
                  <a:gd name="adj" fmla="val 1000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34" name="Rounded Rectangle 4"/>
              <p:cNvSpPr/>
              <p:nvPr/>
            </p:nvSpPr>
            <p:spPr>
              <a:xfrm>
                <a:off x="2073782" y="1053488"/>
                <a:ext cx="813072" cy="3942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Ministry of Finance</a:t>
                </a:r>
              </a:p>
            </p:txBody>
          </p:sp>
        </p:grpSp>
        <p:grpSp>
          <p:nvGrpSpPr>
            <p:cNvPr id="38" name="Group 37"/>
            <p:cNvGrpSpPr/>
            <p:nvPr/>
          </p:nvGrpSpPr>
          <p:grpSpPr>
            <a:xfrm>
              <a:off x="7620000" y="2590800"/>
              <a:ext cx="1295400" cy="556405"/>
              <a:chOff x="1865202" y="1041222"/>
              <a:chExt cx="1033917" cy="392437"/>
            </a:xfrm>
            <a:solidFill>
              <a:srgbClr val="99FF33"/>
            </a:solidFill>
          </p:grpSpPr>
          <p:sp>
            <p:nvSpPr>
              <p:cNvPr id="39" name="Rounded Rectangle 38"/>
              <p:cNvSpPr/>
              <p:nvPr/>
            </p:nvSpPr>
            <p:spPr>
              <a:xfrm>
                <a:off x="1865202" y="1041222"/>
                <a:ext cx="1033917" cy="392437"/>
              </a:xfrm>
              <a:prstGeom prst="roundRect">
                <a:avLst>
                  <a:gd name="adj" fmla="val 1000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40" name="Rounded Rectangle 4"/>
              <p:cNvSpPr/>
              <p:nvPr/>
            </p:nvSpPr>
            <p:spPr>
              <a:xfrm>
                <a:off x="1941419" y="1057448"/>
                <a:ext cx="782226" cy="35897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Deutsche </a:t>
                </a:r>
                <a:r>
                  <a:rPr lang="en-GB" sz="1200" dirty="0" err="1">
                    <a:solidFill>
                      <a:srgbClr val="000000"/>
                    </a:solidFill>
                  </a:rPr>
                  <a:t>Bundesbank</a:t>
                </a:r>
                <a:endParaRPr lang="en-GB" sz="1200" dirty="0">
                  <a:solidFill>
                    <a:srgbClr val="000000"/>
                  </a:solidFill>
                </a:endParaRPr>
              </a:p>
            </p:txBody>
          </p:sp>
        </p:grpSp>
        <p:cxnSp>
          <p:nvCxnSpPr>
            <p:cNvPr id="46" name="Conexão recta 7"/>
            <p:cNvCxnSpPr>
              <a:stCxn id="24" idx="3"/>
              <a:endCxn id="18" idx="1"/>
            </p:cNvCxnSpPr>
            <p:nvPr/>
          </p:nvCxnSpPr>
          <p:spPr>
            <a:xfrm>
              <a:off x="6172200" y="2503292"/>
              <a:ext cx="335588" cy="359240"/>
            </a:xfrm>
            <a:prstGeom prst="line">
              <a:avLst/>
            </a:prstGeom>
            <a:ln w="25400">
              <a:solidFill>
                <a:srgbClr val="99CC00">
                  <a:alpha val="87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49" name="Conexão recta 7"/>
            <p:cNvCxnSpPr>
              <a:stCxn id="9" idx="3"/>
              <a:endCxn id="19" idx="1"/>
            </p:cNvCxnSpPr>
            <p:nvPr/>
          </p:nvCxnSpPr>
          <p:spPr>
            <a:xfrm flipV="1">
              <a:off x="6096000" y="2862532"/>
              <a:ext cx="424045" cy="404198"/>
            </a:xfrm>
            <a:prstGeom prst="line">
              <a:avLst/>
            </a:prstGeom>
            <a:ln w="25400">
              <a:solidFill>
                <a:srgbClr val="99CC00">
                  <a:alpha val="87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Conexão recta 7"/>
            <p:cNvCxnSpPr>
              <a:stCxn id="33" idx="2"/>
              <a:endCxn id="19" idx="0"/>
            </p:cNvCxnSpPr>
            <p:nvPr/>
          </p:nvCxnSpPr>
          <p:spPr>
            <a:xfrm>
              <a:off x="6952673" y="2185358"/>
              <a:ext cx="45487" cy="277886"/>
            </a:xfrm>
            <a:prstGeom prst="line">
              <a:avLst/>
            </a:prstGeom>
            <a:ln w="25400">
              <a:solidFill>
                <a:srgbClr val="99CC00">
                  <a:alpha val="87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Conexão recta 7"/>
            <p:cNvCxnSpPr>
              <a:stCxn id="19" idx="3"/>
              <a:endCxn id="39" idx="1"/>
            </p:cNvCxnSpPr>
            <p:nvPr/>
          </p:nvCxnSpPr>
          <p:spPr>
            <a:xfrm>
              <a:off x="7476275" y="2862532"/>
              <a:ext cx="143725" cy="6471"/>
            </a:xfrm>
            <a:prstGeom prst="line">
              <a:avLst/>
            </a:prstGeom>
            <a:ln w="25400">
              <a:solidFill>
                <a:srgbClr val="99CC00">
                  <a:alpha val="87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Conexão recta 7"/>
            <p:cNvCxnSpPr>
              <a:stCxn id="34" idx="3"/>
              <a:endCxn id="21" idx="1"/>
            </p:cNvCxnSpPr>
            <p:nvPr/>
          </p:nvCxnSpPr>
          <p:spPr>
            <a:xfrm>
              <a:off x="7486141" y="1930880"/>
              <a:ext cx="382471" cy="0"/>
            </a:xfrm>
            <a:prstGeom prst="line">
              <a:avLst/>
            </a:prstGeom>
            <a:ln w="25400">
              <a:solidFill>
                <a:srgbClr val="99CC00">
                  <a:alpha val="87000"/>
                </a:srgbClr>
              </a:solidFill>
              <a:prstDash val="sysDash"/>
            </a:ln>
          </p:spPr>
          <p:style>
            <a:lnRef idx="1">
              <a:schemeClr val="accent1"/>
            </a:lnRef>
            <a:fillRef idx="0">
              <a:schemeClr val="accent1"/>
            </a:fillRef>
            <a:effectRef idx="0">
              <a:schemeClr val="accent1"/>
            </a:effectRef>
            <a:fontRef idx="minor">
              <a:schemeClr val="tx1"/>
            </a:fontRef>
          </p:style>
        </p:cxnSp>
        <p:sp>
          <p:nvSpPr>
            <p:cNvPr id="61" name="Right Arrow 60"/>
            <p:cNvSpPr/>
            <p:nvPr/>
          </p:nvSpPr>
          <p:spPr>
            <a:xfrm>
              <a:off x="4114800" y="2948796"/>
              <a:ext cx="914399" cy="785004"/>
            </a:xfrm>
            <a:prstGeom prst="rightArrow">
              <a:avLst/>
            </a:prstGeom>
            <a:solidFill>
              <a:srgbClr val="99FF33"/>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a:solidFill>
                    <a:srgbClr val="FFFFFF"/>
                  </a:solidFill>
                </a:rPr>
                <a:t>Federal Level</a:t>
              </a:r>
            </a:p>
          </p:txBody>
        </p:sp>
        <p:sp>
          <p:nvSpPr>
            <p:cNvPr id="62" name="Right Arrow 61"/>
            <p:cNvSpPr/>
            <p:nvPr/>
          </p:nvSpPr>
          <p:spPr>
            <a:xfrm>
              <a:off x="4114800" y="4876800"/>
              <a:ext cx="914400" cy="753374"/>
            </a:xfrm>
            <a:prstGeom prst="rightArrow">
              <a:avLst/>
            </a:prstGeom>
            <a:solidFill>
              <a:srgbClr val="99FF33"/>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a:solidFill>
                    <a:srgbClr val="FFFFFF"/>
                  </a:solidFill>
                </a:rPr>
                <a:t>State Level</a:t>
              </a:r>
            </a:p>
          </p:txBody>
        </p:sp>
      </p:grpSp>
      <p:sp>
        <p:nvSpPr>
          <p:cNvPr id="69" name="CaixaDeTexto 8"/>
          <p:cNvSpPr txBox="1">
            <a:spLocks noChangeArrowheads="1"/>
          </p:cNvSpPr>
          <p:nvPr/>
        </p:nvSpPr>
        <p:spPr bwMode="auto">
          <a:xfrm>
            <a:off x="4038600" y="5715000"/>
            <a:ext cx="2133600" cy="276999"/>
          </a:xfrm>
          <a:prstGeom prst="rect">
            <a:avLst/>
          </a:prstGeom>
          <a:noFill/>
          <a:ln w="9525">
            <a:noFill/>
            <a:miter lim="800000"/>
            <a:headEnd/>
            <a:tailEnd/>
          </a:ln>
        </p:spPr>
        <p:txBody>
          <a:bodyPr wrap="square">
            <a:spAutoFit/>
          </a:bodyPr>
          <a:lstStyle/>
          <a:p>
            <a:r>
              <a:rPr lang="en-US" sz="1200" b="1" i="1" dirty="0">
                <a:solidFill>
                  <a:srgbClr val="000000"/>
                </a:solidFill>
              </a:rPr>
              <a:t>Source</a:t>
            </a:r>
            <a:r>
              <a:rPr lang="en-US" sz="1200" i="1" dirty="0">
                <a:solidFill>
                  <a:srgbClr val="000000"/>
                </a:solidFill>
              </a:rPr>
              <a:t>: Group Thirty (2009)</a:t>
            </a:r>
            <a:endParaRPr lang="en-US" sz="1200" i="1" dirty="0">
              <a:solidFill>
                <a:srgbClr val="A8E511"/>
              </a:solidFill>
            </a:endParaRPr>
          </a:p>
        </p:txBody>
      </p:sp>
    </p:spTree>
    <p:extLst>
      <p:ext uri="{BB962C8B-B14F-4D97-AF65-F5344CB8AC3E}">
        <p14:creationId xmlns:p14="http://schemas.microsoft.com/office/powerpoint/2010/main" val="184906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944562"/>
          </a:xfrm>
        </p:spPr>
        <p:txBody>
          <a:bodyPr/>
          <a:lstStyle/>
          <a:p>
            <a:r>
              <a:rPr lang="en-US" dirty="0" smtClean="0"/>
              <a:t>Financial Supervisory System: a Comparison</a:t>
            </a:r>
            <a:endParaRPr lang="en-US" dirty="0"/>
          </a:p>
        </p:txBody>
      </p:sp>
      <p:sp>
        <p:nvSpPr>
          <p:cNvPr id="3" name="Content Placeholder 2"/>
          <p:cNvSpPr>
            <a:spLocks noGrp="1"/>
          </p:cNvSpPr>
          <p:nvPr>
            <p:ph idx="1"/>
          </p:nvPr>
        </p:nvSpPr>
        <p:spPr>
          <a:xfrm>
            <a:off x="152400" y="1828800"/>
            <a:ext cx="3962400" cy="4572000"/>
          </a:xfrm>
        </p:spPr>
        <p:txBody>
          <a:bodyPr/>
          <a:lstStyle/>
          <a:p>
            <a:r>
              <a:rPr lang="en-US" sz="1400" b="0" dirty="0" smtClean="0"/>
              <a:t>Finland uses integrated supervisory system to supervise their financial industry by Financial Supervisory Authority (FIN-FSA).</a:t>
            </a:r>
          </a:p>
          <a:p>
            <a:endParaRPr lang="en-US" sz="1400" b="0" dirty="0" smtClean="0"/>
          </a:p>
          <a:p>
            <a:r>
              <a:rPr lang="en-US" sz="1400" b="0" dirty="0" smtClean="0"/>
              <a:t>Cost of administration FIN-FSA proceed from fees (95%) and Bank of Finland (5%).</a:t>
            </a:r>
          </a:p>
          <a:p>
            <a:endParaRPr lang="en-US" sz="1400" b="0" dirty="0" smtClean="0"/>
          </a:p>
          <a:p>
            <a:r>
              <a:rPr lang="en-US" sz="1400" b="0" dirty="0" smtClean="0"/>
              <a:t>FIN-FSA duties are arranged in “</a:t>
            </a:r>
            <a:r>
              <a:rPr lang="en-US" sz="1400" b="0" i="1" dirty="0" smtClean="0"/>
              <a:t>Act on the Financial Supervisory Authority</a:t>
            </a:r>
            <a:r>
              <a:rPr lang="en-US" sz="1400" b="0" dirty="0" smtClean="0"/>
              <a:t>”, such as keeps sustainability and stability of financial market, has right to do inspection procedures, and determine administration penalty.</a:t>
            </a:r>
          </a:p>
          <a:p>
            <a:endParaRPr lang="en-US" sz="1400" b="0" dirty="0" smtClean="0"/>
          </a:p>
          <a:p>
            <a:r>
              <a:rPr lang="en-US" sz="1400" b="0" dirty="0" smtClean="0"/>
              <a:t>In special case, FIN-FSA has authority to prohibit anyone to be board of director, managing director, or deputy managing director of institutions that supervised by FIN-FSA.</a:t>
            </a:r>
          </a:p>
        </p:txBody>
      </p:sp>
      <p:sp>
        <p:nvSpPr>
          <p:cNvPr id="4" name="Rectangle 3"/>
          <p:cNvSpPr>
            <a:spLocks noChangeArrowheads="1"/>
          </p:cNvSpPr>
          <p:nvPr/>
        </p:nvSpPr>
        <p:spPr bwMode="auto">
          <a:xfrm>
            <a:off x="0" y="1295400"/>
            <a:ext cx="2286000" cy="381000"/>
          </a:xfrm>
          <a:prstGeom prst="rect">
            <a:avLst/>
          </a:prstGeom>
          <a:solidFill>
            <a:srgbClr val="D7F68A"/>
          </a:solidFill>
          <a:ln w="9525">
            <a:noFill/>
            <a:miter lim="800000"/>
            <a:headEnd/>
            <a:tailEnd/>
          </a:ln>
        </p:spPr>
        <p:txBody>
          <a:bodyPr wrap="none" anchor="ctr"/>
          <a:lstStyle/>
          <a:p>
            <a:pPr algn="ctr"/>
            <a:r>
              <a:rPr lang="en-IN" b="1" dirty="0">
                <a:solidFill>
                  <a:srgbClr val="4D4D4D"/>
                </a:solidFill>
              </a:rPr>
              <a:t>Finland</a:t>
            </a:r>
          </a:p>
        </p:txBody>
      </p:sp>
      <p:grpSp>
        <p:nvGrpSpPr>
          <p:cNvPr id="106" name="Group 105"/>
          <p:cNvGrpSpPr/>
          <p:nvPr/>
        </p:nvGrpSpPr>
        <p:grpSpPr>
          <a:xfrm>
            <a:off x="4267200" y="1295400"/>
            <a:ext cx="4800600" cy="4915930"/>
            <a:chOff x="4267200" y="1295400"/>
            <a:chExt cx="4800600" cy="4915930"/>
          </a:xfrm>
        </p:grpSpPr>
        <p:grpSp>
          <p:nvGrpSpPr>
            <p:cNvPr id="11" name="Group 10"/>
            <p:cNvGrpSpPr/>
            <p:nvPr/>
          </p:nvGrpSpPr>
          <p:grpSpPr>
            <a:xfrm>
              <a:off x="5562595" y="4181910"/>
              <a:ext cx="1066799" cy="2029420"/>
              <a:chOff x="3841736" y="1681033"/>
              <a:chExt cx="837604" cy="420686"/>
            </a:xfrm>
          </p:grpSpPr>
          <p:sp>
            <p:nvSpPr>
              <p:cNvPr id="12" name="Rounded Rectangle 11"/>
              <p:cNvSpPr/>
              <p:nvPr/>
            </p:nvSpPr>
            <p:spPr>
              <a:xfrm>
                <a:off x="3841736" y="1682917"/>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3" name="Rounded Rectangle 4"/>
              <p:cNvSpPr/>
              <p:nvPr/>
            </p:nvSpPr>
            <p:spPr>
              <a:xfrm>
                <a:off x="3877778" y="1681033"/>
                <a:ext cx="765519" cy="4144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Divisions</a:t>
                </a:r>
              </a:p>
              <a:p>
                <a:pPr defTabSz="533400">
                  <a:lnSpc>
                    <a:spcPct val="90000"/>
                  </a:lnSpc>
                  <a:spcBef>
                    <a:spcPct val="0"/>
                  </a:spcBef>
                  <a:spcAft>
                    <a:spcPct val="35000"/>
                  </a:spcAft>
                  <a:buFont typeface="Arial" pitchFamily="34" charset="0"/>
                  <a:buChar char="•"/>
                </a:pPr>
                <a:r>
                  <a:rPr lang="en-GB" sz="1200" dirty="0">
                    <a:solidFill>
                      <a:srgbClr val="000000"/>
                    </a:solidFill>
                  </a:rPr>
                  <a:t> Credit Risk</a:t>
                </a:r>
              </a:p>
              <a:p>
                <a:pPr defTabSz="533400">
                  <a:lnSpc>
                    <a:spcPct val="90000"/>
                  </a:lnSpc>
                  <a:spcBef>
                    <a:spcPct val="0"/>
                  </a:spcBef>
                  <a:spcAft>
                    <a:spcPct val="35000"/>
                  </a:spcAft>
                  <a:buFont typeface="Arial" pitchFamily="34" charset="0"/>
                  <a:buChar char="•"/>
                </a:pPr>
                <a:r>
                  <a:rPr lang="en-GB" sz="1200" dirty="0">
                    <a:solidFill>
                      <a:srgbClr val="000000"/>
                    </a:solidFill>
                  </a:rPr>
                  <a:t> Market and operational risk</a:t>
                </a:r>
              </a:p>
              <a:p>
                <a:pPr defTabSz="533400">
                  <a:lnSpc>
                    <a:spcPct val="90000"/>
                  </a:lnSpc>
                  <a:spcBef>
                    <a:spcPct val="0"/>
                  </a:spcBef>
                  <a:spcAft>
                    <a:spcPct val="35000"/>
                  </a:spcAft>
                  <a:buFont typeface="Arial" pitchFamily="34" charset="0"/>
                  <a:buChar char="•"/>
                </a:pPr>
                <a:r>
                  <a:rPr lang="en-GB" sz="1200" dirty="0">
                    <a:solidFill>
                      <a:srgbClr val="000000"/>
                    </a:solidFill>
                  </a:rPr>
                  <a:t> Financial analysis</a:t>
                </a:r>
              </a:p>
              <a:p>
                <a:pPr defTabSz="533400">
                  <a:lnSpc>
                    <a:spcPct val="90000"/>
                  </a:lnSpc>
                  <a:spcBef>
                    <a:spcPct val="0"/>
                  </a:spcBef>
                  <a:spcAft>
                    <a:spcPct val="35000"/>
                  </a:spcAft>
                  <a:buFont typeface="Arial" pitchFamily="34" charset="0"/>
                  <a:buChar char="•"/>
                </a:pPr>
                <a:r>
                  <a:rPr lang="en-GB" sz="1200" dirty="0">
                    <a:solidFill>
                      <a:srgbClr val="000000"/>
                    </a:solidFill>
                  </a:rPr>
                  <a:t> IT Systems</a:t>
                </a:r>
              </a:p>
            </p:txBody>
          </p:sp>
        </p:grpSp>
        <p:grpSp>
          <p:nvGrpSpPr>
            <p:cNvPr id="14" name="Group 13"/>
            <p:cNvGrpSpPr/>
            <p:nvPr/>
          </p:nvGrpSpPr>
          <p:grpSpPr>
            <a:xfrm>
              <a:off x="5563196" y="3505200"/>
              <a:ext cx="1066204" cy="457200"/>
              <a:chOff x="3841736" y="1715133"/>
              <a:chExt cx="837604" cy="418802"/>
            </a:xfrm>
          </p:grpSpPr>
          <p:sp>
            <p:nvSpPr>
              <p:cNvPr id="15" name="Rounded Rectangle 14"/>
              <p:cNvSpPr/>
              <p:nvPr/>
            </p:nvSpPr>
            <p:spPr>
              <a:xfrm>
                <a:off x="3841736" y="1715133"/>
                <a:ext cx="837604" cy="418802"/>
              </a:xfrm>
              <a:prstGeom prst="roundRect">
                <a:avLst>
                  <a:gd name="adj" fmla="val 10000"/>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6" name="Rounded Rectangle 4"/>
              <p:cNvSpPr/>
              <p:nvPr/>
            </p:nvSpPr>
            <p:spPr>
              <a:xfrm>
                <a:off x="3854002" y="1727399"/>
                <a:ext cx="813072" cy="394270"/>
              </a:xfrm>
              <a:prstGeom prst="rect">
                <a:avLst/>
              </a:prstGeom>
              <a:solidFill>
                <a:srgbClr val="73F729"/>
              </a:solid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Prudential Supervision</a:t>
                </a:r>
              </a:p>
            </p:txBody>
          </p:sp>
        </p:grpSp>
        <p:grpSp>
          <p:nvGrpSpPr>
            <p:cNvPr id="17" name="Group 16"/>
            <p:cNvGrpSpPr/>
            <p:nvPr/>
          </p:nvGrpSpPr>
          <p:grpSpPr>
            <a:xfrm>
              <a:off x="4343400" y="3505200"/>
              <a:ext cx="1066204" cy="457200"/>
              <a:chOff x="3841736" y="1715133"/>
              <a:chExt cx="837604" cy="418802"/>
            </a:xfrm>
          </p:grpSpPr>
          <p:sp>
            <p:nvSpPr>
              <p:cNvPr id="18" name="Rounded Rectangle 17"/>
              <p:cNvSpPr/>
              <p:nvPr/>
            </p:nvSpPr>
            <p:spPr>
              <a:xfrm>
                <a:off x="3841736" y="1715133"/>
                <a:ext cx="837604" cy="418802"/>
              </a:xfrm>
              <a:prstGeom prst="roundRect">
                <a:avLst>
                  <a:gd name="adj" fmla="val 10000"/>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9" name="Rounded Rectangle 4"/>
              <p:cNvSpPr/>
              <p:nvPr/>
            </p:nvSpPr>
            <p:spPr>
              <a:xfrm>
                <a:off x="3854002" y="1727399"/>
                <a:ext cx="813072" cy="394270"/>
              </a:xfrm>
              <a:prstGeom prst="rect">
                <a:avLst/>
              </a:prstGeom>
              <a:solidFill>
                <a:srgbClr val="73F729"/>
              </a:solid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Institutional Supervision</a:t>
                </a:r>
              </a:p>
            </p:txBody>
          </p:sp>
        </p:grpSp>
        <p:grpSp>
          <p:nvGrpSpPr>
            <p:cNvPr id="20" name="Group 19"/>
            <p:cNvGrpSpPr/>
            <p:nvPr/>
          </p:nvGrpSpPr>
          <p:grpSpPr>
            <a:xfrm>
              <a:off x="4343400" y="4191000"/>
              <a:ext cx="1066800" cy="1981200"/>
              <a:chOff x="3841736" y="1715133"/>
              <a:chExt cx="837604" cy="418802"/>
            </a:xfrm>
          </p:grpSpPr>
          <p:sp>
            <p:nvSpPr>
              <p:cNvPr id="21" name="Rounded Rectangle 20"/>
              <p:cNvSpPr/>
              <p:nvPr/>
            </p:nvSpPr>
            <p:spPr>
              <a:xfrm>
                <a:off x="3841736" y="1715133"/>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22" name="Rounded Rectangle 4"/>
              <p:cNvSpPr/>
              <p:nvPr/>
            </p:nvSpPr>
            <p:spPr>
              <a:xfrm>
                <a:off x="3854002" y="1727399"/>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endParaRPr lang="en-GB" sz="1200" dirty="0">
                  <a:solidFill>
                    <a:srgbClr val="000000"/>
                  </a:solidFill>
                </a:endParaRPr>
              </a:p>
              <a:p>
                <a:pPr algn="ctr" defTabSz="533400">
                  <a:lnSpc>
                    <a:spcPct val="90000"/>
                  </a:lnSpc>
                  <a:spcBef>
                    <a:spcPct val="0"/>
                  </a:spcBef>
                  <a:spcAft>
                    <a:spcPct val="35000"/>
                  </a:spcAft>
                </a:pPr>
                <a:r>
                  <a:rPr lang="en-GB" sz="1200" dirty="0">
                    <a:solidFill>
                      <a:srgbClr val="000000"/>
                    </a:solidFill>
                  </a:rPr>
                  <a:t>Divisions</a:t>
                </a:r>
              </a:p>
              <a:p>
                <a:pPr defTabSz="533400">
                  <a:lnSpc>
                    <a:spcPct val="90000"/>
                  </a:lnSpc>
                  <a:spcBef>
                    <a:spcPct val="0"/>
                  </a:spcBef>
                  <a:spcAft>
                    <a:spcPct val="35000"/>
                  </a:spcAft>
                  <a:buFont typeface="Arial" pitchFamily="34" charset="0"/>
                  <a:buChar char="•"/>
                </a:pPr>
                <a:r>
                  <a:rPr lang="en-GB" sz="1200" dirty="0">
                    <a:solidFill>
                      <a:srgbClr val="000000"/>
                    </a:solidFill>
                  </a:rPr>
                  <a:t> Groups</a:t>
                </a:r>
              </a:p>
              <a:p>
                <a:pPr defTabSz="533400">
                  <a:lnSpc>
                    <a:spcPct val="90000"/>
                  </a:lnSpc>
                  <a:spcBef>
                    <a:spcPct val="0"/>
                  </a:spcBef>
                  <a:spcAft>
                    <a:spcPct val="35000"/>
                  </a:spcAft>
                  <a:buFont typeface="Arial" pitchFamily="34" charset="0"/>
                  <a:buChar char="•"/>
                </a:pPr>
                <a:r>
                  <a:rPr lang="en-GB" sz="1200" dirty="0">
                    <a:solidFill>
                      <a:srgbClr val="000000"/>
                    </a:solidFill>
                  </a:rPr>
                  <a:t> Financial Sector</a:t>
                </a:r>
              </a:p>
              <a:p>
                <a:pPr defTabSz="533400">
                  <a:lnSpc>
                    <a:spcPct val="90000"/>
                  </a:lnSpc>
                  <a:spcBef>
                    <a:spcPct val="0"/>
                  </a:spcBef>
                  <a:spcAft>
                    <a:spcPct val="35000"/>
                  </a:spcAft>
                  <a:buFont typeface="Arial" pitchFamily="34" charset="0"/>
                  <a:buChar char="•"/>
                </a:pPr>
                <a:r>
                  <a:rPr lang="en-GB" sz="1200" dirty="0">
                    <a:solidFill>
                      <a:srgbClr val="000000"/>
                    </a:solidFill>
                  </a:rPr>
                  <a:t> Insurance Sector</a:t>
                </a:r>
              </a:p>
              <a:p>
                <a:pPr defTabSz="533400">
                  <a:lnSpc>
                    <a:spcPct val="90000"/>
                  </a:lnSpc>
                  <a:spcBef>
                    <a:spcPct val="0"/>
                  </a:spcBef>
                  <a:spcAft>
                    <a:spcPct val="35000"/>
                  </a:spcAft>
                  <a:buFont typeface="Arial" pitchFamily="34" charset="0"/>
                  <a:buChar char="•"/>
                </a:pPr>
                <a:r>
                  <a:rPr lang="en-GB" sz="1200" dirty="0">
                    <a:solidFill>
                      <a:srgbClr val="000000"/>
                    </a:solidFill>
                  </a:rPr>
                  <a:t> Capital Adequacy </a:t>
                </a:r>
                <a:r>
                  <a:rPr lang="en-GB" sz="1200" dirty="0" smtClean="0">
                    <a:solidFill>
                      <a:srgbClr val="000000"/>
                    </a:solidFill>
                  </a:rPr>
                  <a:t>Calculation</a:t>
                </a:r>
                <a:endParaRPr lang="en-GB" sz="1200" dirty="0">
                  <a:solidFill>
                    <a:srgbClr val="000000"/>
                  </a:solidFill>
                </a:endParaRPr>
              </a:p>
              <a:p>
                <a:pPr defTabSz="533400">
                  <a:lnSpc>
                    <a:spcPct val="90000"/>
                  </a:lnSpc>
                  <a:spcBef>
                    <a:spcPct val="0"/>
                  </a:spcBef>
                  <a:spcAft>
                    <a:spcPct val="35000"/>
                  </a:spcAft>
                  <a:buFont typeface="Arial" pitchFamily="34" charset="0"/>
                  <a:buChar char="•"/>
                </a:pPr>
                <a:endParaRPr lang="en-GB" sz="1200" dirty="0">
                  <a:solidFill>
                    <a:srgbClr val="000000"/>
                  </a:solidFill>
                </a:endParaRPr>
              </a:p>
            </p:txBody>
          </p:sp>
        </p:grpSp>
        <p:grpSp>
          <p:nvGrpSpPr>
            <p:cNvPr id="23" name="Group 22"/>
            <p:cNvGrpSpPr/>
            <p:nvPr/>
          </p:nvGrpSpPr>
          <p:grpSpPr>
            <a:xfrm>
              <a:off x="6782396" y="3505200"/>
              <a:ext cx="1066204" cy="457200"/>
              <a:chOff x="3841736" y="1715133"/>
              <a:chExt cx="837604" cy="418802"/>
            </a:xfrm>
          </p:grpSpPr>
          <p:sp>
            <p:nvSpPr>
              <p:cNvPr id="24" name="Rounded Rectangle 23"/>
              <p:cNvSpPr/>
              <p:nvPr/>
            </p:nvSpPr>
            <p:spPr>
              <a:xfrm>
                <a:off x="3841736" y="1715133"/>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25" name="Rounded Rectangle 4"/>
              <p:cNvSpPr/>
              <p:nvPr/>
            </p:nvSpPr>
            <p:spPr>
              <a:xfrm>
                <a:off x="3854002" y="1727399"/>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Market Supervision</a:t>
                </a:r>
              </a:p>
            </p:txBody>
          </p:sp>
        </p:grpSp>
        <p:grpSp>
          <p:nvGrpSpPr>
            <p:cNvPr id="26" name="Group 25"/>
            <p:cNvGrpSpPr/>
            <p:nvPr/>
          </p:nvGrpSpPr>
          <p:grpSpPr>
            <a:xfrm>
              <a:off x="8001597" y="3505201"/>
              <a:ext cx="990004" cy="457200"/>
              <a:chOff x="3841737" y="1715134"/>
              <a:chExt cx="837604" cy="418802"/>
            </a:xfrm>
          </p:grpSpPr>
          <p:sp>
            <p:nvSpPr>
              <p:cNvPr id="27" name="Rounded Rectangle 26"/>
              <p:cNvSpPr/>
              <p:nvPr/>
            </p:nvSpPr>
            <p:spPr>
              <a:xfrm>
                <a:off x="3841737" y="1715134"/>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28" name="Rounded Rectangle 4"/>
              <p:cNvSpPr/>
              <p:nvPr/>
            </p:nvSpPr>
            <p:spPr>
              <a:xfrm>
                <a:off x="3854002" y="1727399"/>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Business Supervision</a:t>
                </a:r>
              </a:p>
            </p:txBody>
          </p:sp>
        </p:grpSp>
        <p:grpSp>
          <p:nvGrpSpPr>
            <p:cNvPr id="29" name="Group 28"/>
            <p:cNvGrpSpPr/>
            <p:nvPr/>
          </p:nvGrpSpPr>
          <p:grpSpPr>
            <a:xfrm>
              <a:off x="7391400" y="2971800"/>
              <a:ext cx="1371004" cy="228600"/>
              <a:chOff x="3841736" y="1715133"/>
              <a:chExt cx="837604" cy="418802"/>
            </a:xfrm>
          </p:grpSpPr>
          <p:sp>
            <p:nvSpPr>
              <p:cNvPr id="30" name="Rounded Rectangle 29"/>
              <p:cNvSpPr/>
              <p:nvPr/>
            </p:nvSpPr>
            <p:spPr>
              <a:xfrm>
                <a:off x="3841736" y="1715133"/>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31" name="Rounded Rectangle 4"/>
              <p:cNvSpPr/>
              <p:nvPr/>
            </p:nvSpPr>
            <p:spPr>
              <a:xfrm>
                <a:off x="3854002" y="1727399"/>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Communication</a:t>
                </a:r>
              </a:p>
            </p:txBody>
          </p:sp>
        </p:grpSp>
        <p:grpSp>
          <p:nvGrpSpPr>
            <p:cNvPr id="32" name="Group 31"/>
            <p:cNvGrpSpPr/>
            <p:nvPr/>
          </p:nvGrpSpPr>
          <p:grpSpPr>
            <a:xfrm>
              <a:off x="7391400" y="2667000"/>
              <a:ext cx="1676400" cy="228600"/>
              <a:chOff x="3841736" y="1715133"/>
              <a:chExt cx="837604" cy="418802"/>
            </a:xfrm>
          </p:grpSpPr>
          <p:sp>
            <p:nvSpPr>
              <p:cNvPr id="33" name="Rounded Rectangle 32"/>
              <p:cNvSpPr/>
              <p:nvPr/>
            </p:nvSpPr>
            <p:spPr>
              <a:xfrm>
                <a:off x="3841736" y="1715133"/>
                <a:ext cx="837604" cy="418802"/>
              </a:xfrm>
              <a:prstGeom prst="roundRect">
                <a:avLst>
                  <a:gd name="adj" fmla="val 10000"/>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34" name="Rounded Rectangle 4"/>
              <p:cNvSpPr/>
              <p:nvPr/>
            </p:nvSpPr>
            <p:spPr>
              <a:xfrm>
                <a:off x="3854002" y="1727399"/>
                <a:ext cx="813072" cy="394270"/>
              </a:xfrm>
              <a:prstGeom prst="rect">
                <a:avLst/>
              </a:prstGeom>
              <a:solidFill>
                <a:srgbClr val="73F729"/>
              </a:solid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General Secretariat</a:t>
                </a:r>
              </a:p>
            </p:txBody>
          </p:sp>
        </p:grpSp>
        <p:grpSp>
          <p:nvGrpSpPr>
            <p:cNvPr id="35" name="Group 34"/>
            <p:cNvGrpSpPr/>
            <p:nvPr/>
          </p:nvGrpSpPr>
          <p:grpSpPr>
            <a:xfrm>
              <a:off x="4267200" y="2743200"/>
              <a:ext cx="1143000" cy="533400"/>
              <a:chOff x="3841736" y="1715133"/>
              <a:chExt cx="837604" cy="418802"/>
            </a:xfrm>
          </p:grpSpPr>
          <p:sp>
            <p:nvSpPr>
              <p:cNvPr id="36" name="Rounded Rectangle 35"/>
              <p:cNvSpPr/>
              <p:nvPr/>
            </p:nvSpPr>
            <p:spPr>
              <a:xfrm>
                <a:off x="3841736" y="1715133"/>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37" name="Rounded Rectangle 4"/>
              <p:cNvSpPr/>
              <p:nvPr/>
            </p:nvSpPr>
            <p:spPr>
              <a:xfrm>
                <a:off x="3854002" y="1727399"/>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Administration Unit</a:t>
                </a:r>
              </a:p>
            </p:txBody>
          </p:sp>
        </p:grpSp>
        <p:grpSp>
          <p:nvGrpSpPr>
            <p:cNvPr id="38" name="Group 37"/>
            <p:cNvGrpSpPr/>
            <p:nvPr/>
          </p:nvGrpSpPr>
          <p:grpSpPr>
            <a:xfrm>
              <a:off x="5539166" y="2752125"/>
              <a:ext cx="1600200" cy="320557"/>
              <a:chOff x="3829470" y="1727399"/>
              <a:chExt cx="837604" cy="440453"/>
            </a:xfrm>
          </p:grpSpPr>
          <p:sp>
            <p:nvSpPr>
              <p:cNvPr id="39" name="Rounded Rectangle 38"/>
              <p:cNvSpPr/>
              <p:nvPr/>
            </p:nvSpPr>
            <p:spPr>
              <a:xfrm>
                <a:off x="3829470" y="1749050"/>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40" name="Rounded Rectangle 4"/>
              <p:cNvSpPr/>
              <p:nvPr/>
            </p:nvSpPr>
            <p:spPr>
              <a:xfrm>
                <a:off x="3854002" y="1727399"/>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Director General</a:t>
                </a:r>
              </a:p>
            </p:txBody>
          </p:sp>
        </p:grpSp>
        <p:grpSp>
          <p:nvGrpSpPr>
            <p:cNvPr id="41" name="Group 40"/>
            <p:cNvGrpSpPr/>
            <p:nvPr/>
          </p:nvGrpSpPr>
          <p:grpSpPr>
            <a:xfrm>
              <a:off x="7391400" y="2286000"/>
              <a:ext cx="1143000" cy="304800"/>
              <a:chOff x="3841736" y="1715133"/>
              <a:chExt cx="837604" cy="418802"/>
            </a:xfrm>
          </p:grpSpPr>
          <p:sp>
            <p:nvSpPr>
              <p:cNvPr id="42" name="Rounded Rectangle 41"/>
              <p:cNvSpPr/>
              <p:nvPr/>
            </p:nvSpPr>
            <p:spPr>
              <a:xfrm>
                <a:off x="3841736" y="1715133"/>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43" name="Rounded Rectangle 4"/>
              <p:cNvSpPr/>
              <p:nvPr/>
            </p:nvSpPr>
            <p:spPr>
              <a:xfrm>
                <a:off x="3854002" y="1727399"/>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Internal Audit</a:t>
                </a:r>
              </a:p>
            </p:txBody>
          </p:sp>
        </p:grpSp>
        <p:grpSp>
          <p:nvGrpSpPr>
            <p:cNvPr id="44" name="Group 43"/>
            <p:cNvGrpSpPr/>
            <p:nvPr/>
          </p:nvGrpSpPr>
          <p:grpSpPr>
            <a:xfrm>
              <a:off x="5562600" y="2286000"/>
              <a:ext cx="1600200" cy="304800"/>
              <a:chOff x="3841736" y="1715133"/>
              <a:chExt cx="837604" cy="418802"/>
            </a:xfrm>
          </p:grpSpPr>
          <p:sp>
            <p:nvSpPr>
              <p:cNvPr id="45" name="Rounded Rectangle 44"/>
              <p:cNvSpPr/>
              <p:nvPr/>
            </p:nvSpPr>
            <p:spPr>
              <a:xfrm>
                <a:off x="3841736" y="1715133"/>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46" name="Rounded Rectangle 4"/>
              <p:cNvSpPr/>
              <p:nvPr/>
            </p:nvSpPr>
            <p:spPr>
              <a:xfrm>
                <a:off x="3854002" y="1727399"/>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FIN-FSA Board</a:t>
                </a:r>
              </a:p>
            </p:txBody>
          </p:sp>
        </p:grpSp>
        <p:grpSp>
          <p:nvGrpSpPr>
            <p:cNvPr id="47" name="Group 46"/>
            <p:cNvGrpSpPr/>
            <p:nvPr/>
          </p:nvGrpSpPr>
          <p:grpSpPr>
            <a:xfrm>
              <a:off x="5181600" y="1828800"/>
              <a:ext cx="2743200" cy="304800"/>
              <a:chOff x="3841736" y="1715133"/>
              <a:chExt cx="837604" cy="418802"/>
            </a:xfrm>
          </p:grpSpPr>
          <p:sp>
            <p:nvSpPr>
              <p:cNvPr id="48" name="Rounded Rectangle 47"/>
              <p:cNvSpPr/>
              <p:nvPr/>
            </p:nvSpPr>
            <p:spPr>
              <a:xfrm>
                <a:off x="3841736" y="1715133"/>
                <a:ext cx="837604" cy="418802"/>
              </a:xfrm>
              <a:prstGeom prst="roundRect">
                <a:avLst>
                  <a:gd name="adj" fmla="val 10000"/>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49" name="Rounded Rectangle 4"/>
              <p:cNvSpPr/>
              <p:nvPr/>
            </p:nvSpPr>
            <p:spPr>
              <a:xfrm>
                <a:off x="3854002" y="1727399"/>
                <a:ext cx="813072" cy="394270"/>
              </a:xfrm>
              <a:prstGeom prst="rect">
                <a:avLst/>
              </a:prstGeom>
              <a:solidFill>
                <a:srgbClr val="73F729"/>
              </a:solid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Parliamentary Supervisory Council</a:t>
                </a:r>
              </a:p>
            </p:txBody>
          </p:sp>
        </p:grpSp>
        <p:grpSp>
          <p:nvGrpSpPr>
            <p:cNvPr id="50" name="Group 49"/>
            <p:cNvGrpSpPr/>
            <p:nvPr/>
          </p:nvGrpSpPr>
          <p:grpSpPr>
            <a:xfrm>
              <a:off x="4724400" y="1295400"/>
              <a:ext cx="3962400" cy="381000"/>
              <a:chOff x="3841736" y="1715133"/>
              <a:chExt cx="837604" cy="418802"/>
            </a:xfrm>
          </p:grpSpPr>
          <p:sp>
            <p:nvSpPr>
              <p:cNvPr id="51" name="Rounded Rectangle 50"/>
              <p:cNvSpPr/>
              <p:nvPr/>
            </p:nvSpPr>
            <p:spPr>
              <a:xfrm>
                <a:off x="3841736" y="1715133"/>
                <a:ext cx="837604" cy="418802"/>
              </a:xfrm>
              <a:prstGeom prst="roundRect">
                <a:avLst>
                  <a:gd name="adj" fmla="val 10000"/>
                </a:avLst>
              </a:prstGeom>
              <a:solidFill>
                <a:srgbClr val="92D050"/>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52" name="Rounded Rectangle 4"/>
              <p:cNvSpPr/>
              <p:nvPr/>
            </p:nvSpPr>
            <p:spPr>
              <a:xfrm>
                <a:off x="3854002" y="1727399"/>
                <a:ext cx="813072" cy="394270"/>
              </a:xfrm>
              <a:prstGeom prst="rect">
                <a:avLst/>
              </a:prstGeom>
              <a:solidFill>
                <a:srgbClr val="73F729"/>
              </a:solid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200" dirty="0">
                    <a:solidFill>
                      <a:srgbClr val="000000"/>
                    </a:solidFill>
                  </a:rPr>
                  <a:t>Financial Supervisory Authority Organization Chart</a:t>
                </a:r>
              </a:p>
            </p:txBody>
          </p:sp>
        </p:grpSp>
        <p:grpSp>
          <p:nvGrpSpPr>
            <p:cNvPr id="53" name="Group 52"/>
            <p:cNvGrpSpPr/>
            <p:nvPr/>
          </p:nvGrpSpPr>
          <p:grpSpPr>
            <a:xfrm>
              <a:off x="6781800" y="4191000"/>
              <a:ext cx="1066800" cy="1981200"/>
              <a:chOff x="3841736" y="1715133"/>
              <a:chExt cx="837604" cy="418802"/>
            </a:xfrm>
          </p:grpSpPr>
          <p:sp>
            <p:nvSpPr>
              <p:cNvPr id="54" name="Rounded Rectangle 53"/>
              <p:cNvSpPr/>
              <p:nvPr/>
            </p:nvSpPr>
            <p:spPr>
              <a:xfrm>
                <a:off x="3841736" y="1715133"/>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55" name="Rounded Rectangle 4"/>
              <p:cNvSpPr/>
              <p:nvPr/>
            </p:nvSpPr>
            <p:spPr>
              <a:xfrm>
                <a:off x="3855483" y="1731535"/>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endParaRPr lang="en-GB" sz="1200" dirty="0">
                  <a:solidFill>
                    <a:srgbClr val="000000"/>
                  </a:solidFill>
                </a:endParaRPr>
              </a:p>
              <a:p>
                <a:pPr algn="ctr" defTabSz="533400">
                  <a:lnSpc>
                    <a:spcPct val="90000"/>
                  </a:lnSpc>
                  <a:spcBef>
                    <a:spcPct val="0"/>
                  </a:spcBef>
                  <a:spcAft>
                    <a:spcPct val="35000"/>
                  </a:spcAft>
                </a:pPr>
                <a:r>
                  <a:rPr lang="en-GB" sz="1200" dirty="0">
                    <a:solidFill>
                      <a:srgbClr val="000000"/>
                    </a:solidFill>
                  </a:rPr>
                  <a:t>Divisions</a:t>
                </a:r>
              </a:p>
              <a:p>
                <a:pPr defTabSz="533400">
                  <a:lnSpc>
                    <a:spcPct val="90000"/>
                  </a:lnSpc>
                  <a:spcBef>
                    <a:spcPct val="0"/>
                  </a:spcBef>
                  <a:spcAft>
                    <a:spcPct val="35000"/>
                  </a:spcAft>
                  <a:buFont typeface="Arial" pitchFamily="34" charset="0"/>
                  <a:buChar char="•"/>
                </a:pPr>
                <a:r>
                  <a:rPr lang="en-GB" sz="1200" dirty="0">
                    <a:solidFill>
                      <a:srgbClr val="000000"/>
                    </a:solidFill>
                  </a:rPr>
                  <a:t> Market</a:t>
                </a:r>
              </a:p>
              <a:p>
                <a:pPr defTabSz="533400">
                  <a:lnSpc>
                    <a:spcPct val="90000"/>
                  </a:lnSpc>
                  <a:spcBef>
                    <a:spcPct val="0"/>
                  </a:spcBef>
                  <a:spcAft>
                    <a:spcPct val="35000"/>
                  </a:spcAft>
                  <a:buFont typeface="Arial" pitchFamily="34" charset="0"/>
                  <a:buChar char="•"/>
                </a:pPr>
                <a:r>
                  <a:rPr lang="en-GB" sz="1200" dirty="0">
                    <a:solidFill>
                      <a:srgbClr val="000000"/>
                    </a:solidFill>
                  </a:rPr>
                  <a:t> Information  Disclosure</a:t>
                </a:r>
              </a:p>
              <a:p>
                <a:pPr defTabSz="533400">
                  <a:lnSpc>
                    <a:spcPct val="90000"/>
                  </a:lnSpc>
                  <a:spcBef>
                    <a:spcPct val="0"/>
                  </a:spcBef>
                  <a:spcAft>
                    <a:spcPct val="35000"/>
                  </a:spcAft>
                  <a:buFont typeface="Arial" pitchFamily="34" charset="0"/>
                  <a:buChar char="•"/>
                </a:pPr>
                <a:r>
                  <a:rPr lang="en-GB" sz="1200" dirty="0">
                    <a:solidFill>
                      <a:srgbClr val="000000"/>
                    </a:solidFill>
                  </a:rPr>
                  <a:t> Financial Reporting</a:t>
                </a:r>
              </a:p>
              <a:p>
                <a:pPr defTabSz="533400">
                  <a:lnSpc>
                    <a:spcPct val="90000"/>
                  </a:lnSpc>
                  <a:spcBef>
                    <a:spcPct val="0"/>
                  </a:spcBef>
                  <a:spcAft>
                    <a:spcPct val="35000"/>
                  </a:spcAft>
                  <a:buFont typeface="Arial" pitchFamily="34" charset="0"/>
                  <a:buChar char="•"/>
                </a:pPr>
                <a:r>
                  <a:rPr lang="en-GB" sz="1200" dirty="0">
                    <a:solidFill>
                      <a:srgbClr val="000000"/>
                    </a:solidFill>
                  </a:rPr>
                  <a:t> Savings instruments and services</a:t>
                </a:r>
              </a:p>
              <a:p>
                <a:pPr defTabSz="533400">
                  <a:lnSpc>
                    <a:spcPct val="90000"/>
                  </a:lnSpc>
                  <a:spcBef>
                    <a:spcPct val="0"/>
                  </a:spcBef>
                  <a:spcAft>
                    <a:spcPct val="35000"/>
                  </a:spcAft>
                  <a:buFont typeface="Arial" pitchFamily="34" charset="0"/>
                  <a:buChar char="•"/>
                </a:pPr>
                <a:endParaRPr lang="en-GB" sz="1200" dirty="0">
                  <a:solidFill>
                    <a:srgbClr val="000000"/>
                  </a:solidFill>
                </a:endParaRPr>
              </a:p>
            </p:txBody>
          </p:sp>
        </p:grpSp>
        <p:grpSp>
          <p:nvGrpSpPr>
            <p:cNvPr id="56" name="Group 55"/>
            <p:cNvGrpSpPr/>
            <p:nvPr/>
          </p:nvGrpSpPr>
          <p:grpSpPr>
            <a:xfrm>
              <a:off x="8001000" y="4191000"/>
              <a:ext cx="990600" cy="1981200"/>
              <a:chOff x="3841736" y="1715133"/>
              <a:chExt cx="837604" cy="418802"/>
            </a:xfrm>
          </p:grpSpPr>
          <p:sp>
            <p:nvSpPr>
              <p:cNvPr id="57" name="Rounded Rectangle 56"/>
              <p:cNvSpPr/>
              <p:nvPr/>
            </p:nvSpPr>
            <p:spPr>
              <a:xfrm>
                <a:off x="3841736" y="1715133"/>
                <a:ext cx="837604" cy="418802"/>
              </a:xfrm>
              <a:prstGeom prst="roundRect">
                <a:avLst>
                  <a:gd name="adj" fmla="val 10000"/>
                </a:avLst>
              </a:prstGeom>
              <a:solidFill>
                <a:srgbClr val="73F729"/>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58" name="Rounded Rectangle 4"/>
              <p:cNvSpPr/>
              <p:nvPr/>
            </p:nvSpPr>
            <p:spPr>
              <a:xfrm>
                <a:off x="3854254" y="1727398"/>
                <a:ext cx="813072" cy="394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endParaRPr lang="en-GB" sz="1200" dirty="0">
                  <a:solidFill>
                    <a:srgbClr val="000000"/>
                  </a:solidFill>
                </a:endParaRPr>
              </a:p>
              <a:p>
                <a:pPr algn="ctr" defTabSz="533400">
                  <a:lnSpc>
                    <a:spcPct val="90000"/>
                  </a:lnSpc>
                  <a:spcBef>
                    <a:spcPct val="0"/>
                  </a:spcBef>
                  <a:spcAft>
                    <a:spcPct val="35000"/>
                  </a:spcAft>
                </a:pPr>
                <a:r>
                  <a:rPr lang="en-GB" sz="1200" dirty="0">
                    <a:solidFill>
                      <a:srgbClr val="000000"/>
                    </a:solidFill>
                  </a:rPr>
                  <a:t>Divisions</a:t>
                </a:r>
              </a:p>
              <a:p>
                <a:pPr defTabSz="533400">
                  <a:lnSpc>
                    <a:spcPct val="90000"/>
                  </a:lnSpc>
                  <a:spcBef>
                    <a:spcPct val="0"/>
                  </a:spcBef>
                  <a:spcAft>
                    <a:spcPct val="35000"/>
                  </a:spcAft>
                  <a:buFont typeface="Arial" pitchFamily="34" charset="0"/>
                  <a:buChar char="•"/>
                </a:pPr>
                <a:r>
                  <a:rPr lang="en-GB" sz="1200" dirty="0">
                    <a:solidFill>
                      <a:srgbClr val="000000"/>
                    </a:solidFill>
                  </a:rPr>
                  <a:t> Consumer protection</a:t>
                </a:r>
              </a:p>
              <a:p>
                <a:pPr defTabSz="533400">
                  <a:lnSpc>
                    <a:spcPct val="90000"/>
                  </a:lnSpc>
                  <a:spcBef>
                    <a:spcPct val="0"/>
                  </a:spcBef>
                  <a:spcAft>
                    <a:spcPct val="35000"/>
                  </a:spcAft>
                  <a:buFont typeface="Arial" pitchFamily="34" charset="0"/>
                  <a:buChar char="•"/>
                </a:pPr>
                <a:r>
                  <a:rPr lang="en-GB" sz="1200" dirty="0">
                    <a:solidFill>
                      <a:srgbClr val="000000"/>
                    </a:solidFill>
                  </a:rPr>
                  <a:t> Financial services</a:t>
                </a:r>
              </a:p>
              <a:p>
                <a:pPr defTabSz="533400">
                  <a:lnSpc>
                    <a:spcPct val="90000"/>
                  </a:lnSpc>
                  <a:spcBef>
                    <a:spcPct val="0"/>
                  </a:spcBef>
                  <a:spcAft>
                    <a:spcPct val="35000"/>
                  </a:spcAft>
                  <a:buFont typeface="Arial" pitchFamily="34" charset="0"/>
                  <a:buChar char="•"/>
                </a:pPr>
                <a:r>
                  <a:rPr lang="en-GB" sz="1200" dirty="0">
                    <a:solidFill>
                      <a:srgbClr val="000000"/>
                    </a:solidFill>
                  </a:rPr>
                  <a:t>Unemployment Insurances</a:t>
                </a:r>
              </a:p>
              <a:p>
                <a:pPr defTabSz="533400">
                  <a:lnSpc>
                    <a:spcPct val="90000"/>
                  </a:lnSpc>
                  <a:spcBef>
                    <a:spcPct val="0"/>
                  </a:spcBef>
                  <a:spcAft>
                    <a:spcPct val="35000"/>
                  </a:spcAft>
                </a:pPr>
                <a:endParaRPr lang="en-GB" sz="1200" dirty="0">
                  <a:solidFill>
                    <a:srgbClr val="000000"/>
                  </a:solidFill>
                </a:endParaRPr>
              </a:p>
              <a:p>
                <a:pPr defTabSz="533400">
                  <a:lnSpc>
                    <a:spcPct val="90000"/>
                  </a:lnSpc>
                  <a:spcBef>
                    <a:spcPct val="0"/>
                  </a:spcBef>
                  <a:spcAft>
                    <a:spcPct val="35000"/>
                  </a:spcAft>
                  <a:buFont typeface="Arial" pitchFamily="34" charset="0"/>
                  <a:buChar char="•"/>
                </a:pPr>
                <a:endParaRPr lang="en-GB" sz="1200" dirty="0">
                  <a:solidFill>
                    <a:srgbClr val="000000"/>
                  </a:solidFill>
                </a:endParaRPr>
              </a:p>
            </p:txBody>
          </p:sp>
        </p:grpSp>
        <p:cxnSp>
          <p:nvCxnSpPr>
            <p:cNvPr id="59" name="Conexão recta 7"/>
            <p:cNvCxnSpPr>
              <a:stCxn id="46" idx="0"/>
            </p:cNvCxnSpPr>
            <p:nvPr/>
          </p:nvCxnSpPr>
          <p:spPr>
            <a:xfrm rot="16200000" flipV="1">
              <a:off x="6243938" y="2214263"/>
              <a:ext cx="161327" cy="0"/>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62" name="Conexão recta 7"/>
            <p:cNvCxnSpPr/>
            <p:nvPr/>
          </p:nvCxnSpPr>
          <p:spPr>
            <a:xfrm rot="5400000">
              <a:off x="6240267" y="2667000"/>
              <a:ext cx="170254" cy="1588"/>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65" name="Conexão recta 7"/>
            <p:cNvCxnSpPr/>
            <p:nvPr/>
          </p:nvCxnSpPr>
          <p:spPr>
            <a:xfrm rot="16200000" flipH="1">
              <a:off x="6129637" y="3234035"/>
              <a:ext cx="389927" cy="0"/>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68" name="Conexão recta 7"/>
            <p:cNvCxnSpPr/>
            <p:nvPr/>
          </p:nvCxnSpPr>
          <p:spPr>
            <a:xfrm>
              <a:off x="4800600" y="3429000"/>
              <a:ext cx="3733800" cy="1588"/>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72" name="Conexão recta 7"/>
            <p:cNvCxnSpPr>
              <a:stCxn id="37" idx="3"/>
              <a:endCxn id="40" idx="1"/>
            </p:cNvCxnSpPr>
            <p:nvPr/>
          </p:nvCxnSpPr>
          <p:spPr>
            <a:xfrm flipV="1">
              <a:off x="5393461" y="2895600"/>
              <a:ext cx="192573" cy="0"/>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76" name="Conexão recta 7"/>
            <p:cNvCxnSpPr>
              <a:stCxn id="46" idx="3"/>
              <a:endCxn id="42" idx="1"/>
            </p:cNvCxnSpPr>
            <p:nvPr/>
          </p:nvCxnSpPr>
          <p:spPr>
            <a:xfrm>
              <a:off x="7139367" y="2438400"/>
              <a:ext cx="252033" cy="1588"/>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79" name="Conexão recta 7"/>
            <p:cNvCxnSpPr>
              <a:stCxn id="40" idx="3"/>
            </p:cNvCxnSpPr>
            <p:nvPr/>
          </p:nvCxnSpPr>
          <p:spPr>
            <a:xfrm>
              <a:off x="7139367" y="2895600"/>
              <a:ext cx="99633" cy="1588"/>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82" name="Conexão recta 7"/>
            <p:cNvCxnSpPr/>
            <p:nvPr/>
          </p:nvCxnSpPr>
          <p:spPr>
            <a:xfrm rot="5400000">
              <a:off x="7086600" y="2919490"/>
              <a:ext cx="304800" cy="1588"/>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85" name="Conexão recta 7"/>
            <p:cNvCxnSpPr>
              <a:stCxn id="34" idx="1"/>
            </p:cNvCxnSpPr>
            <p:nvPr/>
          </p:nvCxnSpPr>
          <p:spPr>
            <a:xfrm rot="10800000">
              <a:off x="7239001" y="2781300"/>
              <a:ext cx="176949" cy="0"/>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90" name="Conexão recta 7"/>
            <p:cNvCxnSpPr/>
            <p:nvPr/>
          </p:nvCxnSpPr>
          <p:spPr>
            <a:xfrm rot="10800000">
              <a:off x="7239000" y="3060879"/>
              <a:ext cx="176949" cy="0"/>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91" name="Conexão recta 7"/>
            <p:cNvCxnSpPr>
              <a:stCxn id="24" idx="0"/>
              <a:endCxn id="24" idx="0"/>
            </p:cNvCxnSpPr>
            <p:nvPr/>
          </p:nvCxnSpPr>
          <p:spPr>
            <a:xfrm rot="5400000" flipH="1" flipV="1">
              <a:off x="7315498" y="3505200"/>
              <a:ext cx="1588" cy="1588"/>
            </a:xfrm>
            <a:prstGeom prst="line">
              <a:avLst/>
            </a:prstGeom>
            <a:ln w="25400">
              <a:solidFill>
                <a:schemeClr val="accent6">
                  <a:alpha val="87000"/>
                </a:schemeClr>
              </a:solidFill>
            </a:ln>
          </p:spPr>
          <p:style>
            <a:lnRef idx="1">
              <a:schemeClr val="accent1"/>
            </a:lnRef>
            <a:fillRef idx="0">
              <a:schemeClr val="accent1"/>
            </a:fillRef>
            <a:effectRef idx="0">
              <a:schemeClr val="accent1"/>
            </a:effectRef>
            <a:fontRef idx="minor">
              <a:schemeClr val="tx1"/>
            </a:fontRef>
          </p:style>
        </p:cxnSp>
        <p:cxnSp>
          <p:nvCxnSpPr>
            <p:cNvPr id="95" name="Conexão recta 7"/>
            <p:cNvCxnSpPr>
              <a:stCxn id="16" idx="0"/>
            </p:cNvCxnSpPr>
            <p:nvPr/>
          </p:nvCxnSpPr>
          <p:spPr>
            <a:xfrm rot="16200000" flipV="1">
              <a:off x="6046891" y="3469183"/>
              <a:ext cx="98518" cy="298"/>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97" name="Conexão recta 7"/>
            <p:cNvCxnSpPr/>
            <p:nvPr/>
          </p:nvCxnSpPr>
          <p:spPr>
            <a:xfrm rot="16200000" flipV="1">
              <a:off x="4751490" y="3478111"/>
              <a:ext cx="98518" cy="298"/>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98" name="Conexão recta 7"/>
            <p:cNvCxnSpPr/>
            <p:nvPr/>
          </p:nvCxnSpPr>
          <p:spPr>
            <a:xfrm rot="16200000" flipV="1">
              <a:off x="8484992" y="3478110"/>
              <a:ext cx="98518" cy="298"/>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99" name="Conexão recta 7"/>
            <p:cNvCxnSpPr/>
            <p:nvPr/>
          </p:nvCxnSpPr>
          <p:spPr>
            <a:xfrm rot="16200000" flipV="1">
              <a:off x="7265792" y="3478111"/>
              <a:ext cx="98518" cy="298"/>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100" name="Conexão recta 7"/>
            <p:cNvCxnSpPr>
              <a:stCxn id="16" idx="2"/>
              <a:endCxn id="12" idx="0"/>
            </p:cNvCxnSpPr>
            <p:nvPr/>
          </p:nvCxnSpPr>
          <p:spPr>
            <a:xfrm rot="5400000">
              <a:off x="5975154" y="4069853"/>
              <a:ext cx="241988" cy="302"/>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103" name="Conexão recta 7"/>
            <p:cNvCxnSpPr/>
            <p:nvPr/>
          </p:nvCxnSpPr>
          <p:spPr>
            <a:xfrm rot="5400000">
              <a:off x="4679757" y="4083243"/>
              <a:ext cx="241988" cy="302"/>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104" name="Conexão recta 7"/>
            <p:cNvCxnSpPr/>
            <p:nvPr/>
          </p:nvCxnSpPr>
          <p:spPr>
            <a:xfrm rot="5400000">
              <a:off x="7194055" y="4083243"/>
              <a:ext cx="241988" cy="302"/>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cxnSp>
          <p:nvCxnSpPr>
            <p:cNvPr id="105" name="Conexão recta 7"/>
            <p:cNvCxnSpPr/>
            <p:nvPr/>
          </p:nvCxnSpPr>
          <p:spPr>
            <a:xfrm rot="5400000">
              <a:off x="8413255" y="4083243"/>
              <a:ext cx="241988" cy="302"/>
            </a:xfrm>
            <a:prstGeom prst="line">
              <a:avLst/>
            </a:prstGeom>
            <a:ln w="25400">
              <a:solidFill>
                <a:srgbClr val="92D050">
                  <a:alpha val="87000"/>
                </a:srgbClr>
              </a:solidFill>
            </a:ln>
          </p:spPr>
          <p:style>
            <a:lnRef idx="1">
              <a:schemeClr val="accent1"/>
            </a:lnRef>
            <a:fillRef idx="0">
              <a:schemeClr val="accent1"/>
            </a:fillRef>
            <a:effectRef idx="0">
              <a:schemeClr val="accent1"/>
            </a:effectRef>
            <a:fontRef idx="minor">
              <a:schemeClr val="tx1"/>
            </a:fontRef>
          </p:style>
        </p:cxnSp>
      </p:grpSp>
      <p:sp>
        <p:nvSpPr>
          <p:cNvPr id="107" name="CaixaDeTexto 8"/>
          <p:cNvSpPr txBox="1">
            <a:spLocks noChangeArrowheads="1"/>
          </p:cNvSpPr>
          <p:nvPr/>
        </p:nvSpPr>
        <p:spPr bwMode="auto">
          <a:xfrm>
            <a:off x="4267200" y="6248400"/>
            <a:ext cx="2743200" cy="276999"/>
          </a:xfrm>
          <a:prstGeom prst="rect">
            <a:avLst/>
          </a:prstGeom>
          <a:noFill/>
          <a:ln w="9525">
            <a:noFill/>
            <a:miter lim="800000"/>
            <a:headEnd/>
            <a:tailEnd/>
          </a:ln>
        </p:spPr>
        <p:txBody>
          <a:bodyPr wrap="square">
            <a:spAutoFit/>
          </a:bodyPr>
          <a:lstStyle/>
          <a:p>
            <a:r>
              <a:rPr lang="en-US" sz="1200" b="1" i="1" dirty="0">
                <a:solidFill>
                  <a:srgbClr val="000000"/>
                </a:solidFill>
              </a:rPr>
              <a:t>Source</a:t>
            </a:r>
            <a:r>
              <a:rPr lang="en-US" sz="1200" i="1" dirty="0">
                <a:solidFill>
                  <a:srgbClr val="000000"/>
                </a:solidFill>
              </a:rPr>
              <a:t>:  </a:t>
            </a:r>
            <a:r>
              <a:rPr lang="en-US" sz="1200" i="1" dirty="0" smtClean="0">
                <a:solidFill>
                  <a:srgbClr val="000000"/>
                </a:solidFill>
              </a:rPr>
              <a:t>Taylor </a:t>
            </a:r>
            <a:r>
              <a:rPr lang="en-US" sz="1200" i="1" dirty="0">
                <a:solidFill>
                  <a:srgbClr val="000000"/>
                </a:solidFill>
              </a:rPr>
              <a:t>and </a:t>
            </a:r>
            <a:r>
              <a:rPr lang="en-US" sz="1200" i="1" dirty="0" smtClean="0">
                <a:solidFill>
                  <a:srgbClr val="000000"/>
                </a:solidFill>
              </a:rPr>
              <a:t>Fleming (1999</a:t>
            </a:r>
            <a:r>
              <a:rPr lang="en-US" sz="1200" i="1" dirty="0">
                <a:solidFill>
                  <a:srgbClr val="000000"/>
                </a:solidFill>
              </a:rPr>
              <a:t>)</a:t>
            </a:r>
            <a:endParaRPr lang="en-US" sz="1200" i="1" dirty="0">
              <a:solidFill>
                <a:srgbClr val="A8E511"/>
              </a:solidFill>
            </a:endParaRPr>
          </a:p>
        </p:txBody>
      </p:sp>
    </p:spTree>
    <p:extLst>
      <p:ext uri="{BB962C8B-B14F-4D97-AF65-F5344CB8AC3E}">
        <p14:creationId xmlns:p14="http://schemas.microsoft.com/office/powerpoint/2010/main" val="392958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 Conducted</a:t>
            </a:r>
            <a:endParaRPr lang="en-US" dirty="0"/>
          </a:p>
        </p:txBody>
      </p:sp>
      <p:sp>
        <p:nvSpPr>
          <p:cNvPr id="4" name="Rectangle 3"/>
          <p:cNvSpPr>
            <a:spLocks noChangeArrowheads="1"/>
          </p:cNvSpPr>
          <p:nvPr/>
        </p:nvSpPr>
        <p:spPr bwMode="auto">
          <a:xfrm>
            <a:off x="304800" y="1285239"/>
            <a:ext cx="4419600" cy="304800"/>
          </a:xfrm>
          <a:prstGeom prst="rect">
            <a:avLst/>
          </a:prstGeom>
          <a:solidFill>
            <a:srgbClr val="D7F68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b="1" dirty="0" smtClean="0">
                <a:solidFill>
                  <a:srgbClr val="4D4D4D"/>
                </a:solidFill>
              </a:rPr>
              <a:t>Academic</a:t>
            </a:r>
            <a:endParaRPr lang="en-US" b="1" dirty="0">
              <a:solidFill>
                <a:srgbClr val="4D4D4D"/>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72230505"/>
              </p:ext>
            </p:extLst>
          </p:nvPr>
        </p:nvGraphicFramePr>
        <p:xfrm>
          <a:off x="324091" y="1676400"/>
          <a:ext cx="4400309" cy="4328160"/>
        </p:xfrm>
        <a:graphic>
          <a:graphicData uri="http://schemas.openxmlformats.org/drawingml/2006/table">
            <a:tbl>
              <a:tblPr firstRow="1" bandRow="1">
                <a:tableStyleId>{5C22544A-7EE6-4342-B048-85BDC9FD1C3A}</a:tableStyleId>
              </a:tblPr>
              <a:tblGrid>
                <a:gridCol w="971309"/>
                <a:gridCol w="990600"/>
                <a:gridCol w="1447800"/>
                <a:gridCol w="990600"/>
              </a:tblGrid>
              <a:tr h="358608">
                <a:tc>
                  <a:txBody>
                    <a:bodyPr/>
                    <a:lstStyle/>
                    <a:p>
                      <a:r>
                        <a:rPr lang="en-US" sz="1000" dirty="0" smtClean="0">
                          <a:solidFill>
                            <a:schemeClr val="tx1"/>
                          </a:solidFill>
                        </a:rPr>
                        <a:t>Executive Name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FB25"/>
                    </a:solidFill>
                  </a:tcPr>
                </a:tc>
                <a:tc>
                  <a:txBody>
                    <a:bodyPr/>
                    <a:lstStyle/>
                    <a:p>
                      <a:r>
                        <a:rPr lang="en-US" sz="1000" dirty="0" smtClean="0">
                          <a:solidFill>
                            <a:schemeClr val="tx1"/>
                          </a:solidFill>
                        </a:rPr>
                        <a:t>Designation</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FB25"/>
                    </a:solidFill>
                  </a:tcPr>
                </a:tc>
                <a:tc>
                  <a:txBody>
                    <a:bodyPr/>
                    <a:lstStyle/>
                    <a:p>
                      <a:r>
                        <a:rPr lang="en-US" sz="1000" dirty="0" smtClean="0">
                          <a:solidFill>
                            <a:schemeClr val="tx1"/>
                          </a:solidFill>
                        </a:rPr>
                        <a:t>Company</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FB25"/>
                    </a:solidFill>
                  </a:tcPr>
                </a:tc>
                <a:tc>
                  <a:txBody>
                    <a:bodyPr/>
                    <a:lstStyle/>
                    <a:p>
                      <a:r>
                        <a:rPr lang="en-US" sz="1000" dirty="0" smtClean="0">
                          <a:solidFill>
                            <a:schemeClr val="tx1"/>
                          </a:solidFill>
                        </a:rPr>
                        <a:t>Date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FB25"/>
                    </a:solidFill>
                  </a:tcPr>
                </a:tc>
              </a:tr>
              <a:tr h="972664">
                <a:tc>
                  <a:txBody>
                    <a:bodyPr/>
                    <a:lstStyle/>
                    <a:p>
                      <a:r>
                        <a:rPr lang="en-US" sz="1000" dirty="0" err="1" smtClean="0"/>
                        <a:t>Rofikoh</a:t>
                      </a:r>
                      <a:r>
                        <a:rPr lang="en-US" sz="1000" dirty="0" smtClean="0"/>
                        <a:t> </a:t>
                      </a:r>
                      <a:r>
                        <a:rPr lang="en-US" sz="1000" dirty="0" err="1" smtClean="0"/>
                        <a:t>Rokhim</a:t>
                      </a:r>
                      <a:r>
                        <a:rPr lang="en-US" sz="1000" dirty="0" smtClean="0"/>
                        <a:t> S.E., SIP., DEA., </a:t>
                      </a:r>
                      <a:r>
                        <a:rPr lang="en-US" sz="1000" dirty="0" err="1" smtClean="0"/>
                        <a:t>Ph.D</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solidFill>
                            <a:schemeClr val="tx1"/>
                          </a:solidFill>
                        </a:rPr>
                        <a:t>Professor,</a:t>
                      </a:r>
                      <a:r>
                        <a:rPr lang="en-US" sz="1000" baseline="0" dirty="0" smtClean="0">
                          <a:solidFill>
                            <a:schemeClr val="tx1"/>
                          </a:solidFill>
                        </a:rPr>
                        <a:t> Finance Area</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Faculty of Economic and Business, </a:t>
                      </a:r>
                      <a:r>
                        <a:rPr lang="en-US" sz="1000" dirty="0" err="1" smtClean="0">
                          <a:solidFill>
                            <a:schemeClr val="tx1"/>
                          </a:solidFill>
                        </a:rPr>
                        <a:t>Universitas</a:t>
                      </a:r>
                      <a:r>
                        <a:rPr lang="en-US" sz="1000" dirty="0" smtClean="0">
                          <a:solidFill>
                            <a:schemeClr val="tx1"/>
                          </a:solidFill>
                        </a:rPr>
                        <a:t> Indonesia, </a:t>
                      </a:r>
                      <a:r>
                        <a:rPr lang="en-IN" altLang="zh-CN" sz="1000" i="0" dirty="0" smtClean="0">
                          <a:solidFill>
                            <a:schemeClr val="tx1"/>
                          </a:solidFill>
                          <a:latin typeface="Arial" charset="0"/>
                          <a:ea typeface="SimSun" pitchFamily="2" charset="-122"/>
                          <a:cs typeface="Arial" charset="0"/>
                        </a:rPr>
                        <a:t>Head of academic team commissioned to establish </a:t>
                      </a:r>
                      <a:r>
                        <a:rPr lang="en-IN" altLang="zh-CN" sz="1000" i="0" dirty="0" err="1" smtClean="0">
                          <a:solidFill>
                            <a:schemeClr val="tx1"/>
                          </a:solidFill>
                          <a:latin typeface="Arial" charset="0"/>
                          <a:ea typeface="SimSun" pitchFamily="2" charset="-122"/>
                          <a:cs typeface="Arial" charset="0"/>
                        </a:rPr>
                        <a:t>Otoritas</a:t>
                      </a:r>
                      <a:r>
                        <a:rPr lang="en-IN" altLang="zh-CN" sz="1000" i="0" dirty="0" smtClean="0">
                          <a:solidFill>
                            <a:schemeClr val="tx1"/>
                          </a:solidFill>
                          <a:latin typeface="Arial" charset="0"/>
                          <a:ea typeface="SimSun" pitchFamily="2" charset="-122"/>
                          <a:cs typeface="Arial" charset="0"/>
                        </a:rPr>
                        <a:t> </a:t>
                      </a:r>
                      <a:r>
                        <a:rPr lang="en-IN" altLang="zh-CN" sz="1000" i="0" dirty="0" err="1" smtClean="0">
                          <a:solidFill>
                            <a:schemeClr val="tx1"/>
                          </a:solidFill>
                          <a:latin typeface="Arial" charset="0"/>
                          <a:ea typeface="SimSun" pitchFamily="2" charset="-122"/>
                          <a:cs typeface="Arial" charset="0"/>
                        </a:rPr>
                        <a:t>Jasa</a:t>
                      </a:r>
                      <a:r>
                        <a:rPr lang="en-IN" altLang="zh-CN" sz="1000" i="0" dirty="0" smtClean="0">
                          <a:solidFill>
                            <a:schemeClr val="tx1"/>
                          </a:solidFill>
                          <a:latin typeface="Arial" charset="0"/>
                          <a:ea typeface="SimSun" pitchFamily="2" charset="-122"/>
                          <a:cs typeface="Arial" charset="0"/>
                        </a:rPr>
                        <a:t> </a:t>
                      </a:r>
                      <a:r>
                        <a:rPr lang="en-IN" altLang="zh-CN" sz="1000" i="0" dirty="0" err="1" smtClean="0">
                          <a:solidFill>
                            <a:schemeClr val="tx1"/>
                          </a:solidFill>
                          <a:latin typeface="Arial" charset="0"/>
                          <a:ea typeface="SimSun" pitchFamily="2" charset="-122"/>
                          <a:cs typeface="Arial" charset="0"/>
                        </a:rPr>
                        <a:t>Keuangan</a:t>
                      </a:r>
                      <a:r>
                        <a:rPr lang="en-IN" altLang="zh-CN" sz="1000" i="0" dirty="0" smtClean="0">
                          <a:solidFill>
                            <a:schemeClr val="tx1"/>
                          </a:solidFill>
                          <a:latin typeface="Arial" charset="0"/>
                          <a:ea typeface="SimSun" pitchFamily="2" charset="-122"/>
                          <a:cs typeface="Arial" charset="0"/>
                        </a:rPr>
                        <a:t> (FSA) </a:t>
                      </a:r>
                    </a:p>
                    <a:p>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solidFill>
                            <a:schemeClr val="tx1"/>
                          </a:solidFill>
                        </a:rPr>
                        <a:t>October,</a:t>
                      </a:r>
                      <a:r>
                        <a:rPr lang="en-US" sz="1000" baseline="0" dirty="0" smtClean="0">
                          <a:solidFill>
                            <a:schemeClr val="tx1"/>
                          </a:solidFill>
                        </a:rPr>
                        <a:t> 4</a:t>
                      </a:r>
                      <a:r>
                        <a:rPr lang="en-US" sz="1000" baseline="30000" dirty="0" smtClean="0">
                          <a:solidFill>
                            <a:schemeClr val="tx1"/>
                          </a:solidFill>
                        </a:rPr>
                        <a:t>th</a:t>
                      </a:r>
                      <a:r>
                        <a:rPr lang="en-US" sz="1000" baseline="0" dirty="0" smtClean="0">
                          <a:solidFill>
                            <a:schemeClr val="tx1"/>
                          </a:solidFill>
                        </a:rPr>
                        <a:t> 2010</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72664">
                <a:tc>
                  <a:txBody>
                    <a:bodyPr/>
                    <a:lstStyle/>
                    <a:p>
                      <a:r>
                        <a:rPr lang="en-US" sz="1000" dirty="0" smtClean="0">
                          <a:solidFill>
                            <a:schemeClr val="tx1"/>
                          </a:solidFill>
                        </a:rPr>
                        <a:t>Maria </a:t>
                      </a:r>
                      <a:r>
                        <a:rPr lang="en-US" sz="1000" dirty="0" err="1" smtClean="0">
                          <a:solidFill>
                            <a:schemeClr val="tx1"/>
                          </a:solidFill>
                        </a:rPr>
                        <a:t>Ulpah</a:t>
                      </a:r>
                      <a:r>
                        <a:rPr lang="en-US" sz="1000" dirty="0" smtClean="0">
                          <a:solidFill>
                            <a:schemeClr val="tx1"/>
                          </a:solidFill>
                        </a:rPr>
                        <a:t>, SE, </a:t>
                      </a:r>
                      <a:r>
                        <a:rPr lang="en-US" sz="1000" dirty="0" err="1" smtClean="0">
                          <a:solidFill>
                            <a:schemeClr val="tx1"/>
                          </a:solidFill>
                        </a:rPr>
                        <a:t>M.Sc</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solidFill>
                            <a:schemeClr val="tx1"/>
                          </a:solidFill>
                        </a:rPr>
                        <a:t>Lecturer,</a:t>
                      </a:r>
                      <a:r>
                        <a:rPr lang="en-US" sz="1000" baseline="0" dirty="0" smtClean="0">
                          <a:solidFill>
                            <a:schemeClr val="tx1"/>
                          </a:solidFill>
                        </a:rPr>
                        <a:t> </a:t>
                      </a:r>
                      <a:r>
                        <a:rPr lang="en-US" sz="1000" baseline="0" dirty="0" smtClean="0">
                          <a:solidFill>
                            <a:schemeClr val="tx1"/>
                          </a:solidFill>
                        </a:rPr>
                        <a:t>Finance Area</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Faculty of Economic and Business, </a:t>
                      </a:r>
                      <a:r>
                        <a:rPr lang="en-US" sz="1000" dirty="0" err="1" smtClean="0">
                          <a:solidFill>
                            <a:schemeClr val="tx1"/>
                          </a:solidFill>
                        </a:rPr>
                        <a:t>Universitas</a:t>
                      </a:r>
                      <a:r>
                        <a:rPr lang="en-US" sz="1000" dirty="0" smtClean="0">
                          <a:solidFill>
                            <a:schemeClr val="tx1"/>
                          </a:solidFill>
                        </a:rPr>
                        <a:t> Indonesia, member</a:t>
                      </a:r>
                      <a:r>
                        <a:rPr lang="en-IN" altLang="zh-CN" sz="1000" i="0" dirty="0" smtClean="0">
                          <a:solidFill>
                            <a:schemeClr val="tx1"/>
                          </a:solidFill>
                          <a:latin typeface="Arial" charset="0"/>
                          <a:ea typeface="SimSun" pitchFamily="2" charset="-122"/>
                          <a:cs typeface="Arial" charset="0"/>
                        </a:rPr>
                        <a:t> of academic team commissioned to establish </a:t>
                      </a:r>
                      <a:r>
                        <a:rPr lang="en-IN" altLang="zh-CN" sz="1000" i="0" dirty="0" err="1" smtClean="0">
                          <a:solidFill>
                            <a:schemeClr val="tx1"/>
                          </a:solidFill>
                          <a:latin typeface="Arial" charset="0"/>
                          <a:ea typeface="SimSun" pitchFamily="2" charset="-122"/>
                          <a:cs typeface="Arial" charset="0"/>
                        </a:rPr>
                        <a:t>Otoritas</a:t>
                      </a:r>
                      <a:r>
                        <a:rPr lang="en-IN" altLang="zh-CN" sz="1000" i="0" dirty="0" smtClean="0">
                          <a:solidFill>
                            <a:schemeClr val="tx1"/>
                          </a:solidFill>
                          <a:latin typeface="Arial" charset="0"/>
                          <a:ea typeface="SimSun" pitchFamily="2" charset="-122"/>
                          <a:cs typeface="Arial" charset="0"/>
                        </a:rPr>
                        <a:t> </a:t>
                      </a:r>
                      <a:r>
                        <a:rPr lang="en-IN" altLang="zh-CN" sz="1000" i="0" dirty="0" err="1" smtClean="0">
                          <a:solidFill>
                            <a:schemeClr val="tx1"/>
                          </a:solidFill>
                          <a:latin typeface="Arial" charset="0"/>
                          <a:ea typeface="SimSun" pitchFamily="2" charset="-122"/>
                          <a:cs typeface="Arial" charset="0"/>
                        </a:rPr>
                        <a:t>Jasa</a:t>
                      </a:r>
                      <a:r>
                        <a:rPr lang="en-IN" altLang="zh-CN" sz="1000" i="0" dirty="0" smtClean="0">
                          <a:solidFill>
                            <a:schemeClr val="tx1"/>
                          </a:solidFill>
                          <a:latin typeface="Arial" charset="0"/>
                          <a:ea typeface="SimSun" pitchFamily="2" charset="-122"/>
                          <a:cs typeface="Arial" charset="0"/>
                        </a:rPr>
                        <a:t> </a:t>
                      </a:r>
                      <a:r>
                        <a:rPr lang="en-IN" altLang="zh-CN" sz="1000" i="0" dirty="0" err="1" smtClean="0">
                          <a:solidFill>
                            <a:schemeClr val="tx1"/>
                          </a:solidFill>
                          <a:latin typeface="Arial" charset="0"/>
                          <a:ea typeface="SimSun" pitchFamily="2" charset="-122"/>
                          <a:cs typeface="Arial" charset="0"/>
                        </a:rPr>
                        <a:t>Keuangan</a:t>
                      </a:r>
                      <a:r>
                        <a:rPr lang="en-IN" altLang="zh-CN" sz="1000" i="0" dirty="0" smtClean="0">
                          <a:solidFill>
                            <a:schemeClr val="tx1"/>
                          </a:solidFill>
                          <a:latin typeface="Arial" charset="0"/>
                          <a:ea typeface="SimSun" pitchFamily="2" charset="-122"/>
                          <a:cs typeface="Arial" charset="0"/>
                        </a:rPr>
                        <a:t> (FSA) </a:t>
                      </a:r>
                    </a:p>
                    <a:p>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solidFill>
                            <a:schemeClr val="tx1"/>
                          </a:solidFill>
                        </a:rPr>
                        <a:t>October,</a:t>
                      </a:r>
                      <a:r>
                        <a:rPr lang="en-US" sz="1000" baseline="0" dirty="0" smtClean="0">
                          <a:solidFill>
                            <a:schemeClr val="tx1"/>
                          </a:solidFill>
                        </a:rPr>
                        <a:t> 4</a:t>
                      </a:r>
                      <a:r>
                        <a:rPr lang="en-US" sz="1000" baseline="30000" dirty="0" smtClean="0">
                          <a:solidFill>
                            <a:schemeClr val="tx1"/>
                          </a:solidFill>
                        </a:rPr>
                        <a:t>th</a:t>
                      </a:r>
                      <a:r>
                        <a:rPr lang="en-US" sz="1000" baseline="0" dirty="0" smtClean="0">
                          <a:solidFill>
                            <a:schemeClr val="tx1"/>
                          </a:solidFill>
                        </a:rPr>
                        <a:t> 2010</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72664">
                <a:tc>
                  <a:txBody>
                    <a:bodyPr/>
                    <a:lstStyle/>
                    <a:p>
                      <a:r>
                        <a:rPr lang="en-US" sz="1000" dirty="0" smtClean="0">
                          <a:solidFill>
                            <a:schemeClr val="tx1"/>
                          </a:solidFill>
                        </a:rPr>
                        <a:t>IAA </a:t>
                      </a:r>
                      <a:r>
                        <a:rPr lang="en-US" sz="1000" dirty="0" err="1" smtClean="0">
                          <a:solidFill>
                            <a:schemeClr val="tx1"/>
                          </a:solidFill>
                        </a:rPr>
                        <a:t>Faradynawati</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solidFill>
                            <a:schemeClr val="tx1"/>
                          </a:solidFill>
                        </a:rPr>
                        <a:t>Lecturer, Finance Area</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Faculty of Economic and Business, </a:t>
                      </a:r>
                      <a:r>
                        <a:rPr lang="en-US" sz="1000" dirty="0" err="1" smtClean="0">
                          <a:solidFill>
                            <a:schemeClr val="tx1"/>
                          </a:solidFill>
                        </a:rPr>
                        <a:t>Universitas</a:t>
                      </a:r>
                      <a:r>
                        <a:rPr lang="en-US" sz="1000" dirty="0" smtClean="0">
                          <a:solidFill>
                            <a:schemeClr val="tx1"/>
                          </a:solidFill>
                        </a:rPr>
                        <a:t> Indonesia, member</a:t>
                      </a:r>
                      <a:r>
                        <a:rPr lang="en-IN" altLang="zh-CN" sz="1000" i="0" dirty="0" smtClean="0">
                          <a:solidFill>
                            <a:schemeClr val="tx1"/>
                          </a:solidFill>
                          <a:latin typeface="Arial" charset="0"/>
                          <a:ea typeface="SimSun" pitchFamily="2" charset="-122"/>
                          <a:cs typeface="Arial" charset="0"/>
                        </a:rPr>
                        <a:t> of academic team commissioned to establish </a:t>
                      </a:r>
                      <a:r>
                        <a:rPr lang="en-IN" altLang="zh-CN" sz="1000" i="0" dirty="0" err="1" smtClean="0">
                          <a:solidFill>
                            <a:schemeClr val="tx1"/>
                          </a:solidFill>
                          <a:latin typeface="Arial" charset="0"/>
                          <a:ea typeface="SimSun" pitchFamily="2" charset="-122"/>
                          <a:cs typeface="Arial" charset="0"/>
                        </a:rPr>
                        <a:t>Otoritas</a:t>
                      </a:r>
                      <a:r>
                        <a:rPr lang="en-IN" altLang="zh-CN" sz="1000" i="0" dirty="0" smtClean="0">
                          <a:solidFill>
                            <a:schemeClr val="tx1"/>
                          </a:solidFill>
                          <a:latin typeface="Arial" charset="0"/>
                          <a:ea typeface="SimSun" pitchFamily="2" charset="-122"/>
                          <a:cs typeface="Arial" charset="0"/>
                        </a:rPr>
                        <a:t> </a:t>
                      </a:r>
                      <a:r>
                        <a:rPr lang="en-IN" altLang="zh-CN" sz="1000" i="0" dirty="0" err="1" smtClean="0">
                          <a:solidFill>
                            <a:schemeClr val="tx1"/>
                          </a:solidFill>
                          <a:latin typeface="Arial" charset="0"/>
                          <a:ea typeface="SimSun" pitchFamily="2" charset="-122"/>
                          <a:cs typeface="Arial" charset="0"/>
                        </a:rPr>
                        <a:t>Jasa</a:t>
                      </a:r>
                      <a:r>
                        <a:rPr lang="en-IN" altLang="zh-CN" sz="1000" i="0" dirty="0" smtClean="0">
                          <a:solidFill>
                            <a:schemeClr val="tx1"/>
                          </a:solidFill>
                          <a:latin typeface="Arial" charset="0"/>
                          <a:ea typeface="SimSun" pitchFamily="2" charset="-122"/>
                          <a:cs typeface="Arial" charset="0"/>
                        </a:rPr>
                        <a:t> </a:t>
                      </a:r>
                      <a:r>
                        <a:rPr lang="en-IN" altLang="zh-CN" sz="1000" i="0" dirty="0" err="1" smtClean="0">
                          <a:solidFill>
                            <a:schemeClr val="tx1"/>
                          </a:solidFill>
                          <a:latin typeface="Arial" charset="0"/>
                          <a:ea typeface="SimSun" pitchFamily="2" charset="-122"/>
                          <a:cs typeface="Arial" charset="0"/>
                        </a:rPr>
                        <a:t>Keuangan</a:t>
                      </a:r>
                      <a:r>
                        <a:rPr lang="en-IN" altLang="zh-CN" sz="1000" i="0" dirty="0" smtClean="0">
                          <a:solidFill>
                            <a:schemeClr val="tx1"/>
                          </a:solidFill>
                          <a:latin typeface="Arial" charset="0"/>
                          <a:ea typeface="SimSun" pitchFamily="2" charset="-122"/>
                          <a:cs typeface="Arial" charset="0"/>
                        </a:rPr>
                        <a:t> (FSA) </a:t>
                      </a:r>
                    </a:p>
                    <a:p>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October,</a:t>
                      </a:r>
                      <a:r>
                        <a:rPr lang="en-US" sz="1000" baseline="0" dirty="0" smtClean="0">
                          <a:solidFill>
                            <a:schemeClr val="tx1"/>
                          </a:solidFill>
                        </a:rPr>
                        <a:t> 4</a:t>
                      </a:r>
                      <a:r>
                        <a:rPr lang="en-US" sz="1000" baseline="30000" dirty="0" smtClean="0">
                          <a:solidFill>
                            <a:schemeClr val="tx1"/>
                          </a:solidFill>
                        </a:rPr>
                        <a:t>th</a:t>
                      </a:r>
                      <a:r>
                        <a:rPr lang="en-US" sz="1000" baseline="0" dirty="0" smtClean="0">
                          <a:solidFill>
                            <a:schemeClr val="tx1"/>
                          </a:solidFill>
                        </a:rPr>
                        <a:t> 2010</a:t>
                      </a:r>
                      <a:endParaRPr lang="en-US" sz="1000" dirty="0" smtClean="0">
                        <a:solidFill>
                          <a:schemeClr val="tx1"/>
                        </a:solidFill>
                      </a:endParaRPr>
                    </a:p>
                    <a:p>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Rectangle 7"/>
          <p:cNvSpPr>
            <a:spLocks noChangeArrowheads="1"/>
          </p:cNvSpPr>
          <p:nvPr/>
        </p:nvSpPr>
        <p:spPr bwMode="auto">
          <a:xfrm>
            <a:off x="4989653" y="1285239"/>
            <a:ext cx="3849547" cy="304800"/>
          </a:xfrm>
          <a:prstGeom prst="rect">
            <a:avLst/>
          </a:prstGeom>
          <a:solidFill>
            <a:srgbClr val="D7F68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b="1" dirty="0" smtClean="0">
                <a:solidFill>
                  <a:srgbClr val="4D4D4D"/>
                </a:solidFill>
              </a:rPr>
              <a:t>Note</a:t>
            </a:r>
            <a:endParaRPr lang="en-US" b="1" dirty="0">
              <a:solidFill>
                <a:srgbClr val="4D4D4D"/>
              </a:solidFill>
            </a:endParaRPr>
          </a:p>
        </p:txBody>
      </p:sp>
      <p:sp>
        <p:nvSpPr>
          <p:cNvPr id="10" name="Rectangle 9"/>
          <p:cNvSpPr/>
          <p:nvPr/>
        </p:nvSpPr>
        <p:spPr>
          <a:xfrm>
            <a:off x="4788061" y="1617008"/>
            <a:ext cx="4203539" cy="4376583"/>
          </a:xfrm>
          <a:prstGeom prst="rect">
            <a:avLst/>
          </a:prstGeom>
        </p:spPr>
        <p:txBody>
          <a:bodyPr wrap="square">
            <a:spAutoFit/>
          </a:bodyPr>
          <a:lstStyle/>
          <a:p>
            <a:pPr lvl="0" algn="just" fontAlgn="base">
              <a:spcBef>
                <a:spcPct val="20000"/>
              </a:spcBef>
              <a:spcAft>
                <a:spcPct val="0"/>
              </a:spcAft>
              <a:buClr>
                <a:srgbClr val="99CC00"/>
              </a:buClr>
              <a:buFont typeface="Wingdings" pitchFamily="2" charset="2"/>
              <a:buChar char="Ø"/>
            </a:pPr>
            <a:r>
              <a:rPr lang="en-US" altLang="zh-CN" sz="1200" dirty="0" smtClean="0">
                <a:solidFill>
                  <a:srgbClr val="000000"/>
                </a:solidFill>
                <a:ea typeface="SimSun" pitchFamily="2" charset="-122"/>
              </a:rPr>
              <a:t>The </a:t>
            </a:r>
            <a:r>
              <a:rPr lang="en-US" altLang="zh-CN" sz="1200" dirty="0">
                <a:solidFill>
                  <a:srgbClr val="000000"/>
                </a:solidFill>
                <a:ea typeface="SimSun" pitchFamily="2" charset="-122"/>
              </a:rPr>
              <a:t>establishment of FSA in Indonesia is still in planning stage, and the shape as of now is not yet decided, policymaker still argue on how the FSA should be, there are skepticism on the planned establishment of FSA as the process has been dragging for 8 year. It was at first designed to be finished on 2002 then delayed 4 year to 2006 and yet it delayed again for another 4 year. By the end of this year policymaker , as mandated by the current Act of Central Bank, should decide on the FSA.</a:t>
            </a:r>
          </a:p>
          <a:p>
            <a:pPr lvl="0" algn="just" fontAlgn="base">
              <a:spcBef>
                <a:spcPct val="20000"/>
              </a:spcBef>
              <a:spcAft>
                <a:spcPct val="0"/>
              </a:spcAft>
              <a:buClr>
                <a:srgbClr val="99CC00"/>
              </a:buClr>
              <a:buFont typeface="Wingdings" pitchFamily="2" charset="2"/>
              <a:buChar char="Ø"/>
            </a:pPr>
            <a:endParaRPr lang="en-US" altLang="zh-CN" sz="1200" dirty="0">
              <a:solidFill>
                <a:srgbClr val="000000"/>
              </a:solidFill>
              <a:ea typeface="SimSun" pitchFamily="2" charset="-122"/>
            </a:endParaRPr>
          </a:p>
          <a:p>
            <a:pPr lvl="0" algn="just" fontAlgn="base">
              <a:spcBef>
                <a:spcPct val="20000"/>
              </a:spcBef>
              <a:spcAft>
                <a:spcPct val="0"/>
              </a:spcAft>
              <a:buClr>
                <a:srgbClr val="99CC00"/>
              </a:buClr>
              <a:buFont typeface="Wingdings" pitchFamily="2" charset="2"/>
              <a:buChar char="Ø"/>
            </a:pPr>
            <a:r>
              <a:rPr lang="en-US" altLang="zh-CN" sz="1200" dirty="0">
                <a:solidFill>
                  <a:srgbClr val="000000"/>
                </a:solidFill>
                <a:ea typeface="SimSun" pitchFamily="2" charset="-122"/>
              </a:rPr>
              <a:t>People has been concerned on the complexity of nowadays financial product which incorporate many element which is supervised by different agency hence making it difficult to be supervised.</a:t>
            </a:r>
          </a:p>
          <a:p>
            <a:pPr lvl="0" algn="just" fontAlgn="base">
              <a:spcBef>
                <a:spcPct val="20000"/>
              </a:spcBef>
              <a:spcAft>
                <a:spcPct val="0"/>
              </a:spcAft>
              <a:buClr>
                <a:srgbClr val="99CC00"/>
              </a:buClr>
              <a:buFont typeface="Wingdings" pitchFamily="2" charset="2"/>
              <a:buChar char="Ø"/>
            </a:pPr>
            <a:endParaRPr lang="en-US" altLang="zh-CN" sz="1200" dirty="0">
              <a:solidFill>
                <a:srgbClr val="000000"/>
              </a:solidFill>
              <a:ea typeface="SimSun" pitchFamily="2" charset="-122"/>
            </a:endParaRPr>
          </a:p>
          <a:p>
            <a:pPr lvl="0" algn="just" fontAlgn="base">
              <a:spcBef>
                <a:spcPct val="20000"/>
              </a:spcBef>
              <a:spcAft>
                <a:spcPct val="0"/>
              </a:spcAft>
              <a:buClr>
                <a:srgbClr val="99CC00"/>
              </a:buClr>
              <a:buFont typeface="Wingdings" pitchFamily="2" charset="2"/>
              <a:buChar char="Ø"/>
            </a:pPr>
            <a:r>
              <a:rPr lang="en-US" altLang="zh-CN" sz="1200" dirty="0">
                <a:solidFill>
                  <a:srgbClr val="000000"/>
                </a:solidFill>
                <a:ea typeface="SimSun" pitchFamily="2" charset="-122"/>
              </a:rPr>
              <a:t>An approach to the business people would be unlikely as they are not yet to know what the FSA would be. </a:t>
            </a:r>
          </a:p>
          <a:p>
            <a:pPr lvl="0" algn="just" fontAlgn="base">
              <a:spcBef>
                <a:spcPct val="20000"/>
              </a:spcBef>
              <a:spcAft>
                <a:spcPct val="0"/>
              </a:spcAft>
              <a:buClr>
                <a:srgbClr val="99CC00"/>
              </a:buClr>
              <a:buFont typeface="Wingdings" pitchFamily="2" charset="2"/>
              <a:buChar char="Ø"/>
            </a:pPr>
            <a:endParaRPr lang="en-US" altLang="zh-CN" sz="1200" dirty="0">
              <a:solidFill>
                <a:srgbClr val="000000"/>
              </a:solidFill>
              <a:ea typeface="SimSun" pitchFamily="2" charset="-122"/>
            </a:endParaRPr>
          </a:p>
          <a:p>
            <a:pPr lvl="0" algn="just" fontAlgn="base">
              <a:spcBef>
                <a:spcPct val="20000"/>
              </a:spcBef>
              <a:spcAft>
                <a:spcPct val="0"/>
              </a:spcAft>
              <a:buClr>
                <a:srgbClr val="99CC00"/>
              </a:buClr>
              <a:buFont typeface="Wingdings" pitchFamily="2" charset="2"/>
              <a:buChar char="Ø"/>
            </a:pPr>
            <a:r>
              <a:rPr lang="en-US" altLang="zh-CN" sz="1200" dirty="0">
                <a:solidFill>
                  <a:srgbClr val="000000"/>
                </a:solidFill>
                <a:ea typeface="SimSun" pitchFamily="2" charset="-122"/>
              </a:rPr>
              <a:t> </a:t>
            </a:r>
            <a:r>
              <a:rPr lang="en-US" altLang="zh-CN" sz="1200" dirty="0" smtClean="0">
                <a:solidFill>
                  <a:srgbClr val="000000"/>
                </a:solidFill>
                <a:ea typeface="SimSun" pitchFamily="2" charset="-122"/>
              </a:rPr>
              <a:t>Therefore </a:t>
            </a:r>
            <a:r>
              <a:rPr lang="en-US" altLang="zh-CN" sz="1200" dirty="0">
                <a:solidFill>
                  <a:srgbClr val="000000"/>
                </a:solidFill>
                <a:ea typeface="SimSun" pitchFamily="2" charset="-122"/>
              </a:rPr>
              <a:t>it is more appropriate for us to cover things from policymaker side as they could unravel the consideration on the FSA establishment  and the shape it will </a:t>
            </a:r>
            <a:r>
              <a:rPr lang="en-US" altLang="zh-CN" sz="1200" dirty="0" smtClean="0">
                <a:solidFill>
                  <a:srgbClr val="000000"/>
                </a:solidFill>
                <a:ea typeface="SimSun" pitchFamily="2" charset="-122"/>
              </a:rPr>
              <a:t>take</a:t>
            </a:r>
            <a:endParaRPr lang="en-US" altLang="zh-CN" sz="1200" dirty="0">
              <a:solidFill>
                <a:srgbClr val="000000"/>
              </a:solidFill>
              <a:ea typeface="SimSun" pitchFamily="2" charset="-122"/>
            </a:endParaRPr>
          </a:p>
        </p:txBody>
      </p:sp>
    </p:spTree>
    <p:extLst>
      <p:ext uri="{BB962C8B-B14F-4D97-AF65-F5344CB8AC3E}">
        <p14:creationId xmlns:p14="http://schemas.microsoft.com/office/powerpoint/2010/main" val="422972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Executive Summary</a:t>
            </a:r>
            <a:endParaRPr lang="en-US" dirty="0"/>
          </a:p>
        </p:txBody>
      </p:sp>
      <p:sp>
        <p:nvSpPr>
          <p:cNvPr id="3" name="Content Placeholder 2"/>
          <p:cNvSpPr>
            <a:spLocks noGrp="1"/>
          </p:cNvSpPr>
          <p:nvPr>
            <p:ph idx="1"/>
          </p:nvPr>
        </p:nvSpPr>
        <p:spPr/>
        <p:txBody>
          <a:bodyPr/>
          <a:lstStyle/>
          <a:p>
            <a:r>
              <a:rPr lang="en-US" dirty="0" smtClean="0"/>
              <a:t>Indonesian policymaker are going to create an entity which will take over authorities to supervise financial institution from other supervisory authorities</a:t>
            </a:r>
          </a:p>
          <a:p>
            <a:endParaRPr lang="en-US" dirty="0" smtClean="0"/>
          </a:p>
          <a:p>
            <a:r>
              <a:rPr lang="en-US" dirty="0" smtClean="0"/>
              <a:t>There are anxiety of whether the new institution would be beneficial</a:t>
            </a:r>
          </a:p>
          <a:p>
            <a:endParaRPr lang="en-US" dirty="0"/>
          </a:p>
          <a:p>
            <a:r>
              <a:rPr lang="en-US" dirty="0" smtClean="0"/>
              <a:t>The entity (FSA) is expected to incur a very high cost to establish</a:t>
            </a:r>
          </a:p>
          <a:p>
            <a:endParaRPr lang="en-US" dirty="0" smtClean="0"/>
          </a:p>
          <a:p>
            <a:r>
              <a:rPr lang="en-US" dirty="0" smtClean="0"/>
              <a:t>The approximate cost of establishing FSA could affect government budget and debt significantly</a:t>
            </a:r>
          </a:p>
          <a:p>
            <a:endParaRPr lang="en-US" dirty="0"/>
          </a:p>
          <a:p>
            <a:r>
              <a:rPr lang="en-US" dirty="0" smtClean="0"/>
              <a:t>Other countries have tried FSA and failed</a:t>
            </a:r>
          </a:p>
          <a:p>
            <a:endParaRPr lang="en-US" dirty="0"/>
          </a:p>
          <a:p>
            <a:r>
              <a:rPr lang="en-US" dirty="0" smtClean="0"/>
              <a:t>Yet the revision of Indonesian Financial Structure is inevitable for the current vulnerability to complex financial products, hence an alternative plan is constructed</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424592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IN" dirty="0" smtClean="0"/>
              <a:t>Global crisis costs Indonesian financial system very much</a:t>
            </a:r>
          </a:p>
        </p:txBody>
      </p:sp>
      <p:graphicFrame>
        <p:nvGraphicFramePr>
          <p:cNvPr id="10" name="Diagram 9"/>
          <p:cNvGraphicFramePr/>
          <p:nvPr/>
        </p:nvGraphicFramePr>
        <p:xfrm>
          <a:off x="76200" y="2209800"/>
          <a:ext cx="1828800" cy="2727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00" name="Rectangle 11"/>
          <p:cNvSpPr>
            <a:spLocks noChangeArrowheads="1"/>
          </p:cNvSpPr>
          <p:nvPr/>
        </p:nvSpPr>
        <p:spPr bwMode="auto">
          <a:xfrm>
            <a:off x="5638800" y="2057400"/>
            <a:ext cx="3352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0"/>
              </a:spcBef>
              <a:spcAft>
                <a:spcPct val="0"/>
              </a:spcAft>
            </a:pPr>
            <a:r>
              <a:rPr lang="en-IN" altLang="zh-CN" sz="1200" i="1">
                <a:solidFill>
                  <a:srgbClr val="000000"/>
                </a:solidFill>
                <a:ea typeface="SimSun" pitchFamily="2" charset="-122"/>
              </a:rPr>
              <a:t>“</a:t>
            </a:r>
            <a:r>
              <a:rPr lang="en-US" altLang="zh-CN" sz="1200" i="1">
                <a:solidFill>
                  <a:srgbClr val="000000"/>
                </a:solidFill>
                <a:ea typeface="SimSun" pitchFamily="2" charset="-122"/>
              </a:rPr>
              <a:t>”Government has made significant changes since the end of 1990s, by establishing </a:t>
            </a:r>
            <a:r>
              <a:rPr lang="en-US" altLang="zh-CN" sz="1200">
                <a:solidFill>
                  <a:srgbClr val="000000"/>
                </a:solidFill>
                <a:ea typeface="SimSun" pitchFamily="2" charset="-122"/>
              </a:rPr>
              <a:t>Lembaga Penjamin Simpanan </a:t>
            </a:r>
            <a:r>
              <a:rPr lang="en-US" altLang="zh-CN" sz="1200" i="1">
                <a:solidFill>
                  <a:srgbClr val="000000"/>
                </a:solidFill>
                <a:ea typeface="SimSun" pitchFamily="2" charset="-122"/>
              </a:rPr>
              <a:t>that  has a role as bank insurance.”</a:t>
            </a:r>
          </a:p>
          <a:p>
            <a:pPr algn="just" fontAlgn="base">
              <a:spcBef>
                <a:spcPct val="0"/>
              </a:spcBef>
              <a:spcAft>
                <a:spcPct val="0"/>
              </a:spcAft>
            </a:pPr>
            <a:endParaRPr lang="en-US" altLang="zh-CN" sz="1200" i="1">
              <a:solidFill>
                <a:srgbClr val="000000"/>
              </a:solidFill>
              <a:ea typeface="SimSun" pitchFamily="2" charset="-122"/>
            </a:endParaRPr>
          </a:p>
          <a:p>
            <a:pPr algn="just" fontAlgn="base">
              <a:spcBef>
                <a:spcPct val="0"/>
              </a:spcBef>
              <a:spcAft>
                <a:spcPct val="0"/>
              </a:spcAft>
            </a:pPr>
            <a:r>
              <a:rPr lang="en-US" altLang="zh-CN" sz="1200" i="1">
                <a:solidFill>
                  <a:srgbClr val="000000"/>
                </a:solidFill>
                <a:ea typeface="SimSun" pitchFamily="2" charset="-122"/>
              </a:rPr>
              <a:t>“According to the acts enacted by the government, bank supervision duties will be assigned to Financial Service Authority (FSA). Bank Indonesia, as the central bank, was considered insufficient in monitoring banks . Especially, around the crisis of 1997-1998 that crashed Southeast Asian economy.”</a:t>
            </a:r>
          </a:p>
          <a:p>
            <a:pPr algn="just" fontAlgn="base">
              <a:spcBef>
                <a:spcPct val="0"/>
              </a:spcBef>
              <a:spcAft>
                <a:spcPct val="0"/>
              </a:spcAft>
            </a:pPr>
            <a:endParaRPr lang="en-US" altLang="zh-CN" sz="1200" i="1">
              <a:solidFill>
                <a:srgbClr val="000000"/>
              </a:solidFill>
              <a:ea typeface="SimSun" pitchFamily="2" charset="-122"/>
            </a:endParaRPr>
          </a:p>
          <a:p>
            <a:pPr algn="just" fontAlgn="base">
              <a:spcBef>
                <a:spcPct val="0"/>
              </a:spcBef>
              <a:spcAft>
                <a:spcPct val="0"/>
              </a:spcAft>
            </a:pPr>
            <a:r>
              <a:rPr lang="en-US" altLang="zh-CN" sz="1200" i="1">
                <a:solidFill>
                  <a:srgbClr val="000000"/>
                </a:solidFill>
                <a:ea typeface="SimSun" pitchFamily="2" charset="-122"/>
              </a:rPr>
              <a:t>“On the other side, in developed countries, there’s tendency to separate bank supervision function from the central bank to the independent institution like FSA.”</a:t>
            </a:r>
            <a:endParaRPr lang="en-IN" altLang="zh-CN" sz="1200" i="1">
              <a:solidFill>
                <a:srgbClr val="000000"/>
              </a:solidFill>
              <a:ea typeface="SimSun" pitchFamily="2" charset="-122"/>
            </a:endParaRPr>
          </a:p>
        </p:txBody>
      </p:sp>
      <p:sp>
        <p:nvSpPr>
          <p:cNvPr id="4101" name="Text Box 14"/>
          <p:cNvSpPr txBox="1">
            <a:spLocks noChangeArrowheads="1"/>
          </p:cNvSpPr>
          <p:nvPr/>
        </p:nvSpPr>
        <p:spPr bwMode="auto">
          <a:xfrm>
            <a:off x="6673850" y="1600200"/>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1400" b="1" i="1">
                <a:solidFill>
                  <a:srgbClr val="000000"/>
                </a:solidFill>
              </a:rPr>
              <a:t>Quotes</a:t>
            </a:r>
          </a:p>
        </p:txBody>
      </p:sp>
      <p:graphicFrame>
        <p:nvGraphicFramePr>
          <p:cNvPr id="14" name="Diagram 13"/>
          <p:cNvGraphicFramePr/>
          <p:nvPr>
            <p:extLst>
              <p:ext uri="{D42A27DB-BD31-4B8C-83A1-F6EECF244321}">
                <p14:modId xmlns:p14="http://schemas.microsoft.com/office/powerpoint/2010/main" val="1495284756"/>
              </p:ext>
            </p:extLst>
          </p:nvPr>
        </p:nvGraphicFramePr>
        <p:xfrm>
          <a:off x="1905000" y="2209800"/>
          <a:ext cx="1828800" cy="27273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p:cNvGraphicFramePr/>
          <p:nvPr/>
        </p:nvGraphicFramePr>
        <p:xfrm>
          <a:off x="3733800" y="2209800"/>
          <a:ext cx="1828800" cy="272732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104" name="Text Box 14"/>
          <p:cNvSpPr txBox="1">
            <a:spLocks noChangeArrowheads="1"/>
          </p:cNvSpPr>
          <p:nvPr/>
        </p:nvSpPr>
        <p:spPr bwMode="auto">
          <a:xfrm>
            <a:off x="2286000" y="1600200"/>
            <a:ext cx="1039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1400" b="1" i="1">
                <a:solidFill>
                  <a:srgbClr val="000000"/>
                </a:solidFill>
              </a:rPr>
              <a:t>Messages</a:t>
            </a:r>
          </a:p>
        </p:txBody>
      </p:sp>
      <p:sp>
        <p:nvSpPr>
          <p:cNvPr id="11" name="Rectangle 10"/>
          <p:cNvSpPr/>
          <p:nvPr/>
        </p:nvSpPr>
        <p:spPr>
          <a:xfrm>
            <a:off x="4419600" y="5562600"/>
            <a:ext cx="4572000" cy="646331"/>
          </a:xfrm>
          <a:prstGeom prst="rect">
            <a:avLst/>
          </a:prstGeom>
        </p:spPr>
        <p:txBody>
          <a:bodyPr>
            <a:spAutoFit/>
          </a:bodyPr>
          <a:lstStyle/>
          <a:p>
            <a:pPr lvl="0" fontAlgn="base">
              <a:spcBef>
                <a:spcPct val="0"/>
              </a:spcBef>
              <a:spcAft>
                <a:spcPct val="0"/>
              </a:spcAft>
            </a:pPr>
            <a:r>
              <a:rPr lang="en-IN" altLang="zh-CN" sz="1200" i="1" dirty="0" err="1" smtClean="0">
                <a:solidFill>
                  <a:srgbClr val="99CC00"/>
                </a:solidFill>
                <a:latin typeface="Arial" charset="0"/>
                <a:ea typeface="SimSun" pitchFamily="2" charset="-122"/>
                <a:cs typeface="Arial" charset="0"/>
              </a:rPr>
              <a:t>Rofikoh</a:t>
            </a:r>
            <a:r>
              <a:rPr lang="en-IN" altLang="zh-CN" sz="1200" i="1" dirty="0" smtClean="0">
                <a:solidFill>
                  <a:srgbClr val="99CC00"/>
                </a:solidFill>
                <a:latin typeface="Arial" charset="0"/>
                <a:ea typeface="SimSun" pitchFamily="2" charset="-122"/>
                <a:cs typeface="Arial" charset="0"/>
              </a:rPr>
              <a:t> </a:t>
            </a:r>
            <a:r>
              <a:rPr lang="en-IN" altLang="zh-CN" sz="1200" i="1" dirty="0" err="1" smtClean="0">
                <a:solidFill>
                  <a:srgbClr val="99CC00"/>
                </a:solidFill>
                <a:latin typeface="Arial" charset="0"/>
                <a:ea typeface="SimSun" pitchFamily="2" charset="-122"/>
                <a:cs typeface="Arial" charset="0"/>
              </a:rPr>
              <a:t>Rohkim</a:t>
            </a:r>
            <a:r>
              <a:rPr lang="en-IN" altLang="zh-CN" sz="1200" i="1" dirty="0" smtClean="0">
                <a:solidFill>
                  <a:srgbClr val="99CC00"/>
                </a:solidFill>
                <a:latin typeface="Arial" charset="0"/>
                <a:ea typeface="SimSun" pitchFamily="2" charset="-122"/>
                <a:cs typeface="Arial" charset="0"/>
              </a:rPr>
              <a:t>, Lecturer on Faculty of Economic and </a:t>
            </a:r>
            <a:r>
              <a:rPr lang="en-IN" altLang="zh-CN" sz="1200" i="1" dirty="0" err="1" smtClean="0">
                <a:solidFill>
                  <a:srgbClr val="99CC00"/>
                </a:solidFill>
                <a:latin typeface="Arial" charset="0"/>
                <a:ea typeface="SimSun" pitchFamily="2" charset="-122"/>
                <a:cs typeface="Arial" charset="0"/>
              </a:rPr>
              <a:t>Business,Universitas</a:t>
            </a:r>
            <a:r>
              <a:rPr lang="en-IN" altLang="zh-CN" sz="1200" i="1" dirty="0" smtClean="0">
                <a:solidFill>
                  <a:srgbClr val="99CC00"/>
                </a:solidFill>
                <a:latin typeface="Arial" charset="0"/>
                <a:ea typeface="SimSun" pitchFamily="2" charset="-122"/>
                <a:cs typeface="Arial" charset="0"/>
              </a:rPr>
              <a:t> Indonesia. Head of academic team commissioned to establish </a:t>
            </a:r>
            <a:r>
              <a:rPr lang="en-IN" altLang="zh-CN" sz="1200" i="1" dirty="0" err="1" smtClean="0">
                <a:solidFill>
                  <a:srgbClr val="99CC00"/>
                </a:solidFill>
                <a:latin typeface="Arial" charset="0"/>
                <a:ea typeface="SimSun" pitchFamily="2" charset="-122"/>
                <a:cs typeface="Arial" charset="0"/>
              </a:rPr>
              <a:t>Otoritas</a:t>
            </a:r>
            <a:r>
              <a:rPr lang="en-IN" altLang="zh-CN" sz="1200" i="1" dirty="0" smtClean="0">
                <a:solidFill>
                  <a:srgbClr val="99CC00"/>
                </a:solidFill>
                <a:latin typeface="Arial" charset="0"/>
                <a:ea typeface="SimSun" pitchFamily="2" charset="-122"/>
                <a:cs typeface="Arial" charset="0"/>
              </a:rPr>
              <a:t> </a:t>
            </a:r>
            <a:r>
              <a:rPr lang="en-IN" altLang="zh-CN" sz="1200" i="1" dirty="0" err="1" smtClean="0">
                <a:solidFill>
                  <a:srgbClr val="99CC00"/>
                </a:solidFill>
                <a:latin typeface="Arial" charset="0"/>
                <a:ea typeface="SimSun" pitchFamily="2" charset="-122"/>
                <a:cs typeface="Arial" charset="0"/>
              </a:rPr>
              <a:t>Jasa</a:t>
            </a:r>
            <a:r>
              <a:rPr lang="en-IN" altLang="zh-CN" sz="1200" i="1" dirty="0" smtClean="0">
                <a:solidFill>
                  <a:srgbClr val="99CC00"/>
                </a:solidFill>
                <a:latin typeface="Arial" charset="0"/>
                <a:ea typeface="SimSun" pitchFamily="2" charset="-122"/>
                <a:cs typeface="Arial" charset="0"/>
              </a:rPr>
              <a:t> </a:t>
            </a:r>
            <a:r>
              <a:rPr lang="en-IN" altLang="zh-CN" sz="1200" i="1" dirty="0" err="1" smtClean="0">
                <a:solidFill>
                  <a:srgbClr val="99CC00"/>
                </a:solidFill>
                <a:latin typeface="Arial" charset="0"/>
                <a:ea typeface="SimSun" pitchFamily="2" charset="-122"/>
                <a:cs typeface="Arial" charset="0"/>
              </a:rPr>
              <a:t>Keuangan</a:t>
            </a:r>
            <a:r>
              <a:rPr lang="en-IN" altLang="zh-CN" sz="1200" i="1" dirty="0" smtClean="0">
                <a:solidFill>
                  <a:srgbClr val="99CC00"/>
                </a:solidFill>
                <a:latin typeface="Arial" charset="0"/>
                <a:ea typeface="SimSun" pitchFamily="2" charset="-122"/>
                <a:cs typeface="Arial" charset="0"/>
              </a:rPr>
              <a:t> (FSA) </a:t>
            </a:r>
            <a:endParaRPr lang="en-IN" altLang="zh-CN" sz="1200" i="1" dirty="0">
              <a:solidFill>
                <a:srgbClr val="99CC00"/>
              </a:solidFill>
              <a:latin typeface="Arial" charset="0"/>
              <a:ea typeface="SimSun" pitchFamily="2" charset="-122"/>
              <a:cs typeface="Arial" charset="0"/>
            </a:endParaRPr>
          </a:p>
        </p:txBody>
      </p:sp>
    </p:spTree>
    <p:extLst>
      <p:ext uri="{BB962C8B-B14F-4D97-AF65-F5344CB8AC3E}">
        <p14:creationId xmlns:p14="http://schemas.microsoft.com/office/powerpoint/2010/main" val="1808553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title" idx="4294967295"/>
          </p:nvPr>
        </p:nvSpPr>
        <p:spPr/>
        <p:txBody>
          <a:bodyPr/>
          <a:lstStyle/>
          <a:p>
            <a:pPr eaLnBrk="1" hangingPunct="1"/>
            <a:r>
              <a:rPr lang="en-US" smtClean="0"/>
              <a:t>FSA Bill is considered as the way to go, yet it implies other problems</a:t>
            </a:r>
          </a:p>
        </p:txBody>
      </p:sp>
      <p:sp>
        <p:nvSpPr>
          <p:cNvPr id="5123" name="Rectangle 6"/>
          <p:cNvSpPr txBox="1">
            <a:spLocks noChangeArrowheads="1"/>
          </p:cNvSpPr>
          <p:nvPr/>
        </p:nvSpPr>
        <p:spPr bwMode="auto">
          <a:xfrm>
            <a:off x="3429000" y="1676400"/>
            <a:ext cx="457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20000"/>
              </a:spcBef>
              <a:spcAft>
                <a:spcPct val="0"/>
              </a:spcAft>
              <a:buClr>
                <a:srgbClr val="99CC00"/>
              </a:buClr>
              <a:buFont typeface="Wingdings" pitchFamily="2" charset="2"/>
              <a:buChar char="Ø"/>
            </a:pPr>
            <a:r>
              <a:rPr lang="en-US" altLang="zh-CN" sz="1200" i="1" dirty="0">
                <a:solidFill>
                  <a:srgbClr val="000000"/>
                </a:solidFill>
                <a:ea typeface="SimSun" pitchFamily="2" charset="-122"/>
              </a:rPr>
              <a:t>“FSA Bill may be immediately formed into acts. But, because this new institution has many components—such   as from the central bank and finance minister themselves, it needs plenty of time to really  function.”</a:t>
            </a:r>
          </a:p>
        </p:txBody>
      </p:sp>
      <p:sp>
        <p:nvSpPr>
          <p:cNvPr id="5124" name="Rectangle 9"/>
          <p:cNvSpPr>
            <a:spLocks noChangeArrowheads="1"/>
          </p:cNvSpPr>
          <p:nvPr/>
        </p:nvSpPr>
        <p:spPr bwMode="auto">
          <a:xfrm>
            <a:off x="838200" y="1676400"/>
            <a:ext cx="2209800" cy="838200"/>
          </a:xfrm>
          <a:prstGeom prst="rect">
            <a:avLst/>
          </a:prstGeom>
          <a:solidFill>
            <a:srgbClr val="D7F68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fontAlgn="base">
              <a:spcBef>
                <a:spcPct val="0"/>
              </a:spcBef>
              <a:spcAft>
                <a:spcPct val="0"/>
              </a:spcAft>
            </a:pPr>
            <a:r>
              <a:rPr lang="en-US" sz="1400" b="1">
                <a:solidFill>
                  <a:srgbClr val="333333"/>
                </a:solidFill>
              </a:rPr>
              <a:t>FSA takes a long time to operate</a:t>
            </a:r>
          </a:p>
        </p:txBody>
      </p:sp>
      <p:sp>
        <p:nvSpPr>
          <p:cNvPr id="5125" name="Rectangle 10"/>
          <p:cNvSpPr>
            <a:spLocks noChangeArrowheads="1"/>
          </p:cNvSpPr>
          <p:nvPr/>
        </p:nvSpPr>
        <p:spPr bwMode="auto">
          <a:xfrm>
            <a:off x="838200" y="2590800"/>
            <a:ext cx="2209800" cy="1143000"/>
          </a:xfrm>
          <a:prstGeom prst="rect">
            <a:avLst/>
          </a:prstGeom>
          <a:solidFill>
            <a:srgbClr val="D7F6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sz="1400" b="1">
                <a:solidFill>
                  <a:srgbClr val="333333"/>
                </a:solidFill>
              </a:rPr>
              <a:t>Suboptimal coordination between FSA Bill and central bank</a:t>
            </a:r>
          </a:p>
        </p:txBody>
      </p:sp>
      <p:sp>
        <p:nvSpPr>
          <p:cNvPr id="5126" name="Rectangle 13"/>
          <p:cNvSpPr>
            <a:spLocks noChangeArrowheads="1"/>
          </p:cNvSpPr>
          <p:nvPr/>
        </p:nvSpPr>
        <p:spPr bwMode="auto">
          <a:xfrm>
            <a:off x="838200" y="3810000"/>
            <a:ext cx="2209800" cy="838200"/>
          </a:xfrm>
          <a:prstGeom prst="rect">
            <a:avLst/>
          </a:prstGeom>
          <a:solidFill>
            <a:srgbClr val="D7F6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sz="1400" b="1">
                <a:solidFill>
                  <a:srgbClr val="333333"/>
                </a:solidFill>
              </a:rPr>
              <a:t>Vulnerable information exchange</a:t>
            </a:r>
          </a:p>
        </p:txBody>
      </p:sp>
      <p:sp>
        <p:nvSpPr>
          <p:cNvPr id="5127" name="Rectangle 13"/>
          <p:cNvSpPr>
            <a:spLocks noChangeArrowheads="1"/>
          </p:cNvSpPr>
          <p:nvPr/>
        </p:nvSpPr>
        <p:spPr bwMode="auto">
          <a:xfrm>
            <a:off x="838200" y="4724400"/>
            <a:ext cx="2209800" cy="1295400"/>
          </a:xfrm>
          <a:prstGeom prst="rect">
            <a:avLst/>
          </a:prstGeom>
          <a:solidFill>
            <a:srgbClr val="D7F6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sz="1400" b="1">
                <a:solidFill>
                  <a:srgbClr val="333333"/>
                </a:solidFill>
              </a:rPr>
              <a:t>The degrading function of central bank as lender of the last resort</a:t>
            </a:r>
          </a:p>
        </p:txBody>
      </p:sp>
      <p:sp>
        <p:nvSpPr>
          <p:cNvPr id="5128" name="Text Box 14"/>
          <p:cNvSpPr txBox="1">
            <a:spLocks noChangeArrowheads="1"/>
          </p:cNvSpPr>
          <p:nvPr/>
        </p:nvSpPr>
        <p:spPr bwMode="auto">
          <a:xfrm>
            <a:off x="990600" y="1295400"/>
            <a:ext cx="1030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1400" b="1" i="1">
                <a:solidFill>
                  <a:srgbClr val="000000"/>
                </a:solidFill>
              </a:rPr>
              <a:t>Messages</a:t>
            </a:r>
          </a:p>
        </p:txBody>
      </p:sp>
      <p:sp>
        <p:nvSpPr>
          <p:cNvPr id="5129" name="Rectangle 6"/>
          <p:cNvSpPr txBox="1">
            <a:spLocks noChangeArrowheads="1"/>
          </p:cNvSpPr>
          <p:nvPr/>
        </p:nvSpPr>
        <p:spPr bwMode="auto">
          <a:xfrm>
            <a:off x="3429000" y="2590800"/>
            <a:ext cx="457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20000"/>
              </a:spcBef>
              <a:spcAft>
                <a:spcPct val="0"/>
              </a:spcAft>
              <a:buClr>
                <a:srgbClr val="99CC00"/>
              </a:buClr>
              <a:buFont typeface="Wingdings" pitchFamily="2" charset="2"/>
              <a:buChar char="Ø"/>
            </a:pPr>
            <a:r>
              <a:rPr lang="en-US" altLang="zh-CN" sz="1200" i="1" dirty="0">
                <a:solidFill>
                  <a:srgbClr val="000000"/>
                </a:solidFill>
                <a:ea typeface="SimSun" pitchFamily="2" charset="-122"/>
              </a:rPr>
              <a:t>“Both FSA Bill and central bank have tendency to focus on each task of its own, while most of their tasks are reversely connected.”</a:t>
            </a:r>
          </a:p>
        </p:txBody>
      </p:sp>
      <p:sp>
        <p:nvSpPr>
          <p:cNvPr id="5130" name="Rectangle 6"/>
          <p:cNvSpPr txBox="1">
            <a:spLocks noChangeArrowheads="1"/>
          </p:cNvSpPr>
          <p:nvPr/>
        </p:nvSpPr>
        <p:spPr bwMode="auto">
          <a:xfrm>
            <a:off x="3429000" y="3810000"/>
            <a:ext cx="457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20000"/>
              </a:spcBef>
              <a:spcAft>
                <a:spcPct val="0"/>
              </a:spcAft>
              <a:buClr>
                <a:srgbClr val="99CC00"/>
              </a:buClr>
              <a:buFont typeface="Wingdings" pitchFamily="2" charset="2"/>
              <a:buChar char="Ø"/>
            </a:pPr>
            <a:r>
              <a:rPr lang="en-US" altLang="zh-CN" sz="1200" i="1">
                <a:solidFill>
                  <a:srgbClr val="000000"/>
                </a:solidFill>
                <a:ea typeface="SimSun" pitchFamily="2" charset="-122"/>
              </a:rPr>
              <a:t>“Weak coordination and information exchanges between central bank and FSA Bill would lead to an economic vulnerability in facing financial crisis.”</a:t>
            </a:r>
          </a:p>
        </p:txBody>
      </p:sp>
      <p:sp>
        <p:nvSpPr>
          <p:cNvPr id="5131" name="Rectangle 6"/>
          <p:cNvSpPr txBox="1">
            <a:spLocks noChangeArrowheads="1"/>
          </p:cNvSpPr>
          <p:nvPr/>
        </p:nvSpPr>
        <p:spPr bwMode="auto">
          <a:xfrm>
            <a:off x="3429000" y="4724400"/>
            <a:ext cx="457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20000"/>
              </a:spcBef>
              <a:spcAft>
                <a:spcPct val="0"/>
              </a:spcAft>
              <a:buClr>
                <a:srgbClr val="99CC00"/>
              </a:buClr>
              <a:buFont typeface="Wingdings" pitchFamily="2" charset="2"/>
              <a:buChar char="Ø"/>
            </a:pPr>
            <a:r>
              <a:rPr lang="en-US" altLang="zh-CN" sz="1200" i="1">
                <a:solidFill>
                  <a:srgbClr val="000000"/>
                </a:solidFill>
                <a:ea typeface="SimSun" pitchFamily="2" charset="-122"/>
              </a:rPr>
              <a:t>“Because the function of central bank is reduced, it has insufficient information about financial situation in Indonesia. Thus, it will jeopardize central bank’s function as lender of the last resort.”</a:t>
            </a:r>
          </a:p>
        </p:txBody>
      </p:sp>
      <p:sp>
        <p:nvSpPr>
          <p:cNvPr id="5132" name="Text Box 14"/>
          <p:cNvSpPr txBox="1">
            <a:spLocks noChangeArrowheads="1"/>
          </p:cNvSpPr>
          <p:nvPr/>
        </p:nvSpPr>
        <p:spPr bwMode="auto">
          <a:xfrm>
            <a:off x="5751513" y="1295400"/>
            <a:ext cx="800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1400" b="1" i="1">
                <a:solidFill>
                  <a:srgbClr val="000000"/>
                </a:solidFill>
              </a:rPr>
              <a:t>Quotes</a:t>
            </a:r>
          </a:p>
        </p:txBody>
      </p:sp>
      <p:sp>
        <p:nvSpPr>
          <p:cNvPr id="13" name="Rectangle 12"/>
          <p:cNvSpPr/>
          <p:nvPr/>
        </p:nvSpPr>
        <p:spPr>
          <a:xfrm>
            <a:off x="4419600" y="5696634"/>
            <a:ext cx="4572000" cy="646331"/>
          </a:xfrm>
          <a:prstGeom prst="rect">
            <a:avLst/>
          </a:prstGeom>
        </p:spPr>
        <p:txBody>
          <a:bodyPr>
            <a:spAutoFit/>
          </a:bodyPr>
          <a:lstStyle/>
          <a:p>
            <a:pPr lvl="0" fontAlgn="base">
              <a:spcBef>
                <a:spcPct val="0"/>
              </a:spcBef>
              <a:spcAft>
                <a:spcPct val="0"/>
              </a:spcAft>
            </a:pPr>
            <a:r>
              <a:rPr lang="en-IN" altLang="zh-CN" sz="1200" i="1" dirty="0" err="1" smtClean="0">
                <a:solidFill>
                  <a:srgbClr val="99CC00"/>
                </a:solidFill>
                <a:latin typeface="Arial" charset="0"/>
                <a:ea typeface="SimSun" pitchFamily="2" charset="-122"/>
                <a:cs typeface="Arial" charset="0"/>
              </a:rPr>
              <a:t>Rofikoh</a:t>
            </a:r>
            <a:r>
              <a:rPr lang="en-IN" altLang="zh-CN" sz="1200" i="1" dirty="0" smtClean="0">
                <a:solidFill>
                  <a:srgbClr val="99CC00"/>
                </a:solidFill>
                <a:latin typeface="Arial" charset="0"/>
                <a:ea typeface="SimSun" pitchFamily="2" charset="-122"/>
                <a:cs typeface="Arial" charset="0"/>
              </a:rPr>
              <a:t> </a:t>
            </a:r>
            <a:r>
              <a:rPr lang="en-IN" altLang="zh-CN" sz="1200" i="1" dirty="0" err="1" smtClean="0">
                <a:solidFill>
                  <a:srgbClr val="99CC00"/>
                </a:solidFill>
                <a:latin typeface="Arial" charset="0"/>
                <a:ea typeface="SimSun" pitchFamily="2" charset="-122"/>
                <a:cs typeface="Arial" charset="0"/>
              </a:rPr>
              <a:t>Rohkim</a:t>
            </a:r>
            <a:r>
              <a:rPr lang="en-IN" altLang="zh-CN" sz="1200" i="1" dirty="0" smtClean="0">
                <a:solidFill>
                  <a:srgbClr val="99CC00"/>
                </a:solidFill>
                <a:latin typeface="Arial" charset="0"/>
                <a:ea typeface="SimSun" pitchFamily="2" charset="-122"/>
                <a:cs typeface="Arial" charset="0"/>
              </a:rPr>
              <a:t>, Lecturer on Faculty of Economic and </a:t>
            </a:r>
            <a:r>
              <a:rPr lang="en-IN" altLang="zh-CN" sz="1200" i="1" dirty="0" err="1" smtClean="0">
                <a:solidFill>
                  <a:srgbClr val="99CC00"/>
                </a:solidFill>
                <a:latin typeface="Arial" charset="0"/>
                <a:ea typeface="SimSun" pitchFamily="2" charset="-122"/>
                <a:cs typeface="Arial" charset="0"/>
              </a:rPr>
              <a:t>Business,Universitas</a:t>
            </a:r>
            <a:r>
              <a:rPr lang="en-IN" altLang="zh-CN" sz="1200" i="1" dirty="0" smtClean="0">
                <a:solidFill>
                  <a:srgbClr val="99CC00"/>
                </a:solidFill>
                <a:latin typeface="Arial" charset="0"/>
                <a:ea typeface="SimSun" pitchFamily="2" charset="-122"/>
                <a:cs typeface="Arial" charset="0"/>
              </a:rPr>
              <a:t> Indonesia. Head of academic team commissioned to establish </a:t>
            </a:r>
            <a:r>
              <a:rPr lang="en-IN" altLang="zh-CN" sz="1200" i="1" dirty="0" err="1" smtClean="0">
                <a:solidFill>
                  <a:srgbClr val="99CC00"/>
                </a:solidFill>
                <a:latin typeface="Arial" charset="0"/>
                <a:ea typeface="SimSun" pitchFamily="2" charset="-122"/>
                <a:cs typeface="Arial" charset="0"/>
              </a:rPr>
              <a:t>Otoritas</a:t>
            </a:r>
            <a:r>
              <a:rPr lang="en-IN" altLang="zh-CN" sz="1200" i="1" dirty="0" smtClean="0">
                <a:solidFill>
                  <a:srgbClr val="99CC00"/>
                </a:solidFill>
                <a:latin typeface="Arial" charset="0"/>
                <a:ea typeface="SimSun" pitchFamily="2" charset="-122"/>
                <a:cs typeface="Arial" charset="0"/>
              </a:rPr>
              <a:t> </a:t>
            </a:r>
            <a:r>
              <a:rPr lang="en-IN" altLang="zh-CN" sz="1200" i="1" dirty="0" err="1" smtClean="0">
                <a:solidFill>
                  <a:srgbClr val="99CC00"/>
                </a:solidFill>
                <a:latin typeface="Arial" charset="0"/>
                <a:ea typeface="SimSun" pitchFamily="2" charset="-122"/>
                <a:cs typeface="Arial" charset="0"/>
              </a:rPr>
              <a:t>Jasa</a:t>
            </a:r>
            <a:r>
              <a:rPr lang="en-IN" altLang="zh-CN" sz="1200" i="1" dirty="0" smtClean="0">
                <a:solidFill>
                  <a:srgbClr val="99CC00"/>
                </a:solidFill>
                <a:latin typeface="Arial" charset="0"/>
                <a:ea typeface="SimSun" pitchFamily="2" charset="-122"/>
                <a:cs typeface="Arial" charset="0"/>
              </a:rPr>
              <a:t> </a:t>
            </a:r>
            <a:r>
              <a:rPr lang="en-IN" altLang="zh-CN" sz="1200" i="1" dirty="0" err="1" smtClean="0">
                <a:solidFill>
                  <a:srgbClr val="99CC00"/>
                </a:solidFill>
                <a:latin typeface="Arial" charset="0"/>
                <a:ea typeface="SimSun" pitchFamily="2" charset="-122"/>
                <a:cs typeface="Arial" charset="0"/>
              </a:rPr>
              <a:t>Keuangan</a:t>
            </a:r>
            <a:r>
              <a:rPr lang="en-IN" altLang="zh-CN" sz="1200" i="1" dirty="0" smtClean="0">
                <a:solidFill>
                  <a:srgbClr val="99CC00"/>
                </a:solidFill>
                <a:latin typeface="Arial" charset="0"/>
                <a:ea typeface="SimSun" pitchFamily="2" charset="-122"/>
                <a:cs typeface="Arial" charset="0"/>
              </a:rPr>
              <a:t> (FSA) </a:t>
            </a:r>
            <a:endParaRPr lang="en-IN" altLang="zh-CN" sz="1200" i="1" dirty="0">
              <a:solidFill>
                <a:srgbClr val="99CC00"/>
              </a:solidFill>
              <a:latin typeface="Arial" charset="0"/>
              <a:ea typeface="SimSun" pitchFamily="2" charset="-122"/>
              <a:cs typeface="Arial" charset="0"/>
            </a:endParaRPr>
          </a:p>
        </p:txBody>
      </p:sp>
    </p:spTree>
    <p:extLst>
      <p:ext uri="{BB962C8B-B14F-4D97-AF65-F5344CB8AC3E}">
        <p14:creationId xmlns:p14="http://schemas.microsoft.com/office/powerpoint/2010/main" val="60841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381000" y="198438"/>
            <a:ext cx="8763000" cy="1020762"/>
          </a:xfrm>
        </p:spPr>
        <p:txBody>
          <a:bodyPr/>
          <a:lstStyle/>
          <a:p>
            <a:r>
              <a:rPr lang="en-IN" smtClean="0"/>
              <a:t>As it’s planned, some financial supervision functions would be diverted to FSA</a:t>
            </a:r>
          </a:p>
        </p:txBody>
      </p:sp>
      <p:sp>
        <p:nvSpPr>
          <p:cNvPr id="17" name="Oval 16"/>
          <p:cNvSpPr/>
          <p:nvPr/>
        </p:nvSpPr>
        <p:spPr>
          <a:xfrm>
            <a:off x="4648200" y="2438400"/>
            <a:ext cx="3581400" cy="3505200"/>
          </a:xfrm>
          <a:prstGeom prst="ellipse">
            <a:avLst/>
          </a:prstGeom>
          <a:solidFill>
            <a:srgbClr val="D7F6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srgbClr val="000000">
                    <a:lumMod val="75000"/>
                    <a:lumOff val="25000"/>
                  </a:srgbClr>
                </a:solidFill>
              </a:rPr>
              <a:t>Financial Service Authority</a:t>
            </a:r>
          </a:p>
        </p:txBody>
      </p:sp>
      <p:sp>
        <p:nvSpPr>
          <p:cNvPr id="23" name="Rectangle 9"/>
          <p:cNvSpPr>
            <a:spLocks noChangeArrowheads="1"/>
          </p:cNvSpPr>
          <p:nvPr/>
        </p:nvSpPr>
        <p:spPr bwMode="auto">
          <a:xfrm>
            <a:off x="609600" y="2286000"/>
            <a:ext cx="2209800" cy="838200"/>
          </a:xfrm>
          <a:prstGeom prst="rect">
            <a:avLst/>
          </a:prstGeom>
          <a:solidFill>
            <a:srgbClr val="D7F68A"/>
          </a:solidFill>
          <a:ln w="9525" algn="ctr">
            <a:noFill/>
            <a:miter lim="800000"/>
            <a:headEnd/>
            <a:tailEnd/>
          </a:ln>
        </p:spPr>
        <p:txBody>
          <a:bodyPr anchor="ctr"/>
          <a:lstStyle/>
          <a:p>
            <a:pPr algn="ctr" fontAlgn="base">
              <a:spcBef>
                <a:spcPct val="0"/>
              </a:spcBef>
              <a:spcAft>
                <a:spcPct val="0"/>
              </a:spcAft>
              <a:defRPr/>
            </a:pPr>
            <a:r>
              <a:rPr lang="en-US" sz="1400" b="1" dirty="0">
                <a:solidFill>
                  <a:srgbClr val="000000">
                    <a:lumMod val="75000"/>
                    <a:lumOff val="25000"/>
                  </a:srgbClr>
                </a:solidFill>
              </a:rPr>
              <a:t>Bank Supervision</a:t>
            </a:r>
          </a:p>
          <a:p>
            <a:pPr algn="ctr" fontAlgn="base">
              <a:spcBef>
                <a:spcPct val="0"/>
              </a:spcBef>
              <a:spcAft>
                <a:spcPct val="0"/>
              </a:spcAft>
              <a:defRPr/>
            </a:pPr>
            <a:r>
              <a:rPr lang="en-US" sz="1400" b="1" dirty="0">
                <a:solidFill>
                  <a:srgbClr val="000000">
                    <a:lumMod val="75000"/>
                    <a:lumOff val="25000"/>
                  </a:srgbClr>
                </a:solidFill>
              </a:rPr>
              <a:t>(Bank Indonesia as the Central Bank)</a:t>
            </a:r>
          </a:p>
        </p:txBody>
      </p:sp>
      <p:sp>
        <p:nvSpPr>
          <p:cNvPr id="24" name="Rectangle 9"/>
          <p:cNvSpPr>
            <a:spLocks noChangeArrowheads="1"/>
          </p:cNvSpPr>
          <p:nvPr/>
        </p:nvSpPr>
        <p:spPr bwMode="auto">
          <a:xfrm>
            <a:off x="609600" y="3429000"/>
            <a:ext cx="2209800" cy="1524000"/>
          </a:xfrm>
          <a:prstGeom prst="rect">
            <a:avLst/>
          </a:prstGeom>
          <a:solidFill>
            <a:srgbClr val="D7F68A"/>
          </a:solidFill>
          <a:ln w="9525" algn="ctr">
            <a:noFill/>
            <a:miter lim="800000"/>
            <a:headEnd/>
            <a:tailEnd/>
          </a:ln>
        </p:spPr>
        <p:txBody>
          <a:bodyPr anchor="ctr"/>
          <a:lstStyle/>
          <a:p>
            <a:pPr algn="ctr" fontAlgn="base">
              <a:spcBef>
                <a:spcPct val="0"/>
              </a:spcBef>
              <a:spcAft>
                <a:spcPct val="0"/>
              </a:spcAft>
              <a:defRPr/>
            </a:pPr>
            <a:r>
              <a:rPr lang="en-US" sz="1400" b="1" dirty="0">
                <a:solidFill>
                  <a:srgbClr val="000000">
                    <a:lumMod val="75000"/>
                    <a:lumOff val="25000"/>
                  </a:srgbClr>
                </a:solidFill>
              </a:rPr>
              <a:t>Non-Banking Financial Institution Supervision (</a:t>
            </a:r>
            <a:r>
              <a:rPr lang="en-US" sz="1400" b="1" dirty="0" err="1">
                <a:solidFill>
                  <a:srgbClr val="000000">
                    <a:lumMod val="75000"/>
                    <a:lumOff val="25000"/>
                  </a:srgbClr>
                </a:solidFill>
              </a:rPr>
              <a:t>Bapepam</a:t>
            </a:r>
            <a:r>
              <a:rPr lang="en-US" sz="1400" b="1" dirty="0">
                <a:solidFill>
                  <a:srgbClr val="000000">
                    <a:lumMod val="75000"/>
                    <a:lumOff val="25000"/>
                  </a:srgbClr>
                </a:solidFill>
              </a:rPr>
              <a:t>-LK as Supervisory Institution for Capital Market and Financial Institutions)</a:t>
            </a:r>
          </a:p>
        </p:txBody>
      </p:sp>
      <p:sp>
        <p:nvSpPr>
          <p:cNvPr id="26" name="Rectangle 9"/>
          <p:cNvSpPr>
            <a:spLocks noChangeArrowheads="1"/>
          </p:cNvSpPr>
          <p:nvPr/>
        </p:nvSpPr>
        <p:spPr bwMode="auto">
          <a:xfrm>
            <a:off x="609600" y="5181600"/>
            <a:ext cx="2209800" cy="838200"/>
          </a:xfrm>
          <a:prstGeom prst="rect">
            <a:avLst/>
          </a:prstGeom>
          <a:solidFill>
            <a:srgbClr val="D7F68A"/>
          </a:solidFill>
          <a:ln w="9525" algn="ctr">
            <a:noFill/>
            <a:miter lim="800000"/>
            <a:headEnd/>
            <a:tailEnd/>
          </a:ln>
        </p:spPr>
        <p:txBody>
          <a:bodyPr anchor="ctr"/>
          <a:lstStyle/>
          <a:p>
            <a:pPr algn="ctr" fontAlgn="base">
              <a:spcBef>
                <a:spcPct val="0"/>
              </a:spcBef>
              <a:spcAft>
                <a:spcPct val="0"/>
              </a:spcAft>
              <a:defRPr/>
            </a:pPr>
            <a:r>
              <a:rPr lang="en-US" sz="1400" b="1" dirty="0">
                <a:solidFill>
                  <a:srgbClr val="000000">
                    <a:lumMod val="75000"/>
                    <a:lumOff val="25000"/>
                  </a:srgbClr>
                </a:solidFill>
              </a:rPr>
              <a:t>Capital Market (</a:t>
            </a:r>
            <a:r>
              <a:rPr lang="en-US" sz="1400" b="1" dirty="0" err="1">
                <a:solidFill>
                  <a:srgbClr val="000000">
                    <a:lumMod val="75000"/>
                    <a:lumOff val="25000"/>
                  </a:srgbClr>
                </a:solidFill>
              </a:rPr>
              <a:t>Bapepam</a:t>
            </a:r>
            <a:r>
              <a:rPr lang="en-US" sz="1400" b="1" dirty="0">
                <a:solidFill>
                  <a:srgbClr val="000000">
                    <a:lumMod val="75000"/>
                    <a:lumOff val="25000"/>
                  </a:srgbClr>
                </a:solidFill>
              </a:rPr>
              <a:t>-LK)</a:t>
            </a:r>
          </a:p>
        </p:txBody>
      </p:sp>
      <p:cxnSp>
        <p:nvCxnSpPr>
          <p:cNvPr id="29" name="Straight Connector 28"/>
          <p:cNvCxnSpPr>
            <a:stCxn id="23" idx="3"/>
            <a:endCxn id="17" idx="2"/>
          </p:cNvCxnSpPr>
          <p:nvPr/>
        </p:nvCxnSpPr>
        <p:spPr>
          <a:xfrm>
            <a:off x="2819400" y="2705100"/>
            <a:ext cx="1828800" cy="1485900"/>
          </a:xfrm>
          <a:prstGeom prst="line">
            <a:avLst/>
          </a:prstGeom>
          <a:ln w="57150">
            <a:solidFill>
              <a:srgbClr val="D7F68A"/>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4" idx="3"/>
            <a:endCxn id="17" idx="2"/>
          </p:cNvCxnSpPr>
          <p:nvPr/>
        </p:nvCxnSpPr>
        <p:spPr>
          <a:xfrm>
            <a:off x="2819400" y="4191000"/>
            <a:ext cx="1828800" cy="1588"/>
          </a:xfrm>
          <a:prstGeom prst="line">
            <a:avLst/>
          </a:prstGeom>
          <a:ln w="57150">
            <a:solidFill>
              <a:srgbClr val="D7F68A"/>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 idx="3"/>
            <a:endCxn id="17" idx="2"/>
          </p:cNvCxnSpPr>
          <p:nvPr/>
        </p:nvCxnSpPr>
        <p:spPr>
          <a:xfrm flipV="1">
            <a:off x="2819400" y="4191000"/>
            <a:ext cx="1828800" cy="1409700"/>
          </a:xfrm>
          <a:prstGeom prst="line">
            <a:avLst/>
          </a:prstGeom>
          <a:ln w="57150">
            <a:solidFill>
              <a:srgbClr val="D7F68A"/>
            </a:solidFill>
          </a:ln>
        </p:spPr>
        <p:style>
          <a:lnRef idx="1">
            <a:schemeClr val="accent1"/>
          </a:lnRef>
          <a:fillRef idx="0">
            <a:schemeClr val="accent1"/>
          </a:fillRef>
          <a:effectRef idx="0">
            <a:schemeClr val="accent1"/>
          </a:effectRef>
          <a:fontRef idx="minor">
            <a:schemeClr val="tx1"/>
          </a:fontRef>
        </p:style>
      </p:cxnSp>
      <p:sp>
        <p:nvSpPr>
          <p:cNvPr id="10" name="CaixaDeTexto 8"/>
          <p:cNvSpPr txBox="1">
            <a:spLocks noChangeArrowheads="1"/>
          </p:cNvSpPr>
          <p:nvPr/>
        </p:nvSpPr>
        <p:spPr bwMode="auto">
          <a:xfrm>
            <a:off x="3429000" y="5943600"/>
            <a:ext cx="5505691" cy="646331"/>
          </a:xfrm>
          <a:prstGeom prst="rect">
            <a:avLst/>
          </a:prstGeom>
          <a:noFill/>
          <a:ln w="9525">
            <a:noFill/>
            <a:miter lim="800000"/>
            <a:headEnd/>
            <a:tailEnd/>
          </a:ln>
        </p:spPr>
        <p:txBody>
          <a:bodyPr wrap="square">
            <a:spAutoFit/>
          </a:bodyPr>
          <a:lstStyle/>
          <a:p>
            <a:r>
              <a:rPr lang="en-US" sz="1200" b="1" i="1" dirty="0">
                <a:solidFill>
                  <a:srgbClr val="000000"/>
                </a:solidFill>
              </a:rPr>
              <a:t>Source</a:t>
            </a:r>
            <a:r>
              <a:rPr lang="en-US" sz="1200" i="1" dirty="0">
                <a:solidFill>
                  <a:srgbClr val="000000"/>
                </a:solidFill>
              </a:rPr>
              <a:t>: </a:t>
            </a:r>
          </a:p>
          <a:p>
            <a:r>
              <a:rPr lang="en-US" sz="1200" i="1" dirty="0" smtClean="0">
                <a:solidFill>
                  <a:srgbClr val="000000"/>
                </a:solidFill>
              </a:rPr>
              <a:t>Academic Review : Optimum Alternative Structure of FSA, Draft 3</a:t>
            </a:r>
          </a:p>
          <a:p>
            <a:r>
              <a:rPr lang="en-US" sz="1200" i="1" dirty="0" smtClean="0">
                <a:solidFill>
                  <a:srgbClr val="000000"/>
                </a:solidFill>
              </a:rPr>
              <a:t>UGM and UI Team (August, 23th 2010)</a:t>
            </a:r>
            <a:endParaRPr lang="en-US" sz="1200" i="1" dirty="0">
              <a:solidFill>
                <a:srgbClr val="A8E511"/>
              </a:solidFill>
            </a:endParaRPr>
          </a:p>
        </p:txBody>
      </p:sp>
    </p:spTree>
    <p:extLst>
      <p:ext uri="{BB962C8B-B14F-4D97-AF65-F5344CB8AC3E}">
        <p14:creationId xmlns:p14="http://schemas.microsoft.com/office/powerpoint/2010/main" val="313945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381000" y="198438"/>
            <a:ext cx="8763000" cy="1020762"/>
          </a:xfrm>
        </p:spPr>
        <p:txBody>
          <a:bodyPr/>
          <a:lstStyle/>
          <a:p>
            <a:r>
              <a:rPr lang="en-IN" dirty="0" smtClean="0"/>
              <a:t>On the other hand, establishment of FSA has high transaction cost</a:t>
            </a:r>
          </a:p>
        </p:txBody>
      </p:sp>
      <p:sp>
        <p:nvSpPr>
          <p:cNvPr id="17" name="Oval 16"/>
          <p:cNvSpPr/>
          <p:nvPr/>
        </p:nvSpPr>
        <p:spPr>
          <a:xfrm>
            <a:off x="7239000" y="2514600"/>
            <a:ext cx="1676400" cy="2743200"/>
          </a:xfrm>
          <a:prstGeom prst="ellipse">
            <a:avLst/>
          </a:prstGeom>
          <a:solidFill>
            <a:srgbClr val="D7F6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srgbClr val="000000">
                    <a:lumMod val="75000"/>
                    <a:lumOff val="25000"/>
                  </a:srgbClr>
                </a:solidFill>
              </a:rPr>
              <a:t>Financial Service Authority</a:t>
            </a:r>
          </a:p>
        </p:txBody>
      </p:sp>
      <p:sp>
        <p:nvSpPr>
          <p:cNvPr id="23" name="Rectangle 9"/>
          <p:cNvSpPr>
            <a:spLocks noChangeArrowheads="1"/>
          </p:cNvSpPr>
          <p:nvPr/>
        </p:nvSpPr>
        <p:spPr bwMode="auto">
          <a:xfrm>
            <a:off x="4114800" y="2209800"/>
            <a:ext cx="2209800" cy="838200"/>
          </a:xfrm>
          <a:prstGeom prst="rect">
            <a:avLst/>
          </a:prstGeom>
          <a:solidFill>
            <a:srgbClr val="D7F68A"/>
          </a:solidFill>
          <a:ln w="9525" algn="ctr">
            <a:noFill/>
            <a:miter lim="800000"/>
            <a:headEnd/>
            <a:tailEnd/>
          </a:ln>
        </p:spPr>
        <p:txBody>
          <a:bodyPr anchor="ctr"/>
          <a:lstStyle/>
          <a:p>
            <a:pPr algn="ctr" fontAlgn="base">
              <a:spcBef>
                <a:spcPct val="0"/>
              </a:spcBef>
              <a:spcAft>
                <a:spcPct val="0"/>
              </a:spcAft>
              <a:defRPr/>
            </a:pPr>
            <a:r>
              <a:rPr lang="en-US" sz="1400" b="1" dirty="0">
                <a:solidFill>
                  <a:srgbClr val="000000">
                    <a:lumMod val="75000"/>
                    <a:lumOff val="25000"/>
                  </a:srgbClr>
                </a:solidFill>
              </a:rPr>
              <a:t>Legality </a:t>
            </a:r>
          </a:p>
        </p:txBody>
      </p:sp>
      <p:sp>
        <p:nvSpPr>
          <p:cNvPr id="24" name="Rectangle 9"/>
          <p:cNvSpPr>
            <a:spLocks noChangeArrowheads="1"/>
          </p:cNvSpPr>
          <p:nvPr/>
        </p:nvSpPr>
        <p:spPr bwMode="auto">
          <a:xfrm>
            <a:off x="4114800" y="3429000"/>
            <a:ext cx="2209800" cy="914400"/>
          </a:xfrm>
          <a:prstGeom prst="rect">
            <a:avLst/>
          </a:prstGeom>
          <a:solidFill>
            <a:srgbClr val="D7F68A"/>
          </a:solidFill>
          <a:ln w="9525" algn="ctr">
            <a:noFill/>
            <a:miter lim="800000"/>
            <a:headEnd/>
            <a:tailEnd/>
          </a:ln>
        </p:spPr>
        <p:txBody>
          <a:bodyPr anchor="ctr"/>
          <a:lstStyle/>
          <a:p>
            <a:pPr algn="ctr" fontAlgn="base">
              <a:spcBef>
                <a:spcPct val="0"/>
              </a:spcBef>
              <a:spcAft>
                <a:spcPct val="0"/>
              </a:spcAft>
              <a:defRPr/>
            </a:pPr>
            <a:r>
              <a:rPr lang="en-US" sz="1400" b="1" dirty="0">
                <a:solidFill>
                  <a:srgbClr val="000000">
                    <a:lumMod val="75000"/>
                    <a:lumOff val="25000"/>
                  </a:srgbClr>
                </a:solidFill>
              </a:rPr>
              <a:t>Resources</a:t>
            </a:r>
          </a:p>
        </p:txBody>
      </p:sp>
      <p:sp>
        <p:nvSpPr>
          <p:cNvPr id="26" name="Rectangle 9"/>
          <p:cNvSpPr>
            <a:spLocks noChangeArrowheads="1"/>
          </p:cNvSpPr>
          <p:nvPr/>
        </p:nvSpPr>
        <p:spPr bwMode="auto">
          <a:xfrm>
            <a:off x="4114800" y="4800600"/>
            <a:ext cx="2209800" cy="838200"/>
          </a:xfrm>
          <a:prstGeom prst="rect">
            <a:avLst/>
          </a:prstGeom>
          <a:solidFill>
            <a:srgbClr val="D7F68A"/>
          </a:solidFill>
          <a:ln w="9525" algn="ctr">
            <a:noFill/>
            <a:miter lim="800000"/>
            <a:headEnd/>
            <a:tailEnd/>
          </a:ln>
        </p:spPr>
        <p:txBody>
          <a:bodyPr anchor="ctr"/>
          <a:lstStyle/>
          <a:p>
            <a:pPr algn="ctr" fontAlgn="base">
              <a:spcBef>
                <a:spcPct val="0"/>
              </a:spcBef>
              <a:spcAft>
                <a:spcPct val="0"/>
              </a:spcAft>
              <a:defRPr/>
            </a:pPr>
            <a:r>
              <a:rPr lang="en-US" sz="1400" b="1" dirty="0">
                <a:solidFill>
                  <a:srgbClr val="000000">
                    <a:lumMod val="75000"/>
                    <a:lumOff val="25000"/>
                  </a:srgbClr>
                </a:solidFill>
              </a:rPr>
              <a:t>External factors</a:t>
            </a:r>
          </a:p>
        </p:txBody>
      </p:sp>
      <p:cxnSp>
        <p:nvCxnSpPr>
          <p:cNvPr id="29" name="Straight Connector 28"/>
          <p:cNvCxnSpPr>
            <a:stCxn id="23" idx="3"/>
            <a:endCxn id="17" idx="2"/>
          </p:cNvCxnSpPr>
          <p:nvPr/>
        </p:nvCxnSpPr>
        <p:spPr>
          <a:xfrm>
            <a:off x="6324600" y="2628900"/>
            <a:ext cx="914400" cy="1257300"/>
          </a:xfrm>
          <a:prstGeom prst="line">
            <a:avLst/>
          </a:prstGeom>
          <a:ln w="57150">
            <a:solidFill>
              <a:srgbClr val="D7F68A"/>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4" idx="3"/>
            <a:endCxn id="17" idx="2"/>
          </p:cNvCxnSpPr>
          <p:nvPr/>
        </p:nvCxnSpPr>
        <p:spPr>
          <a:xfrm>
            <a:off x="6324600" y="3886200"/>
            <a:ext cx="914400" cy="1588"/>
          </a:xfrm>
          <a:prstGeom prst="line">
            <a:avLst/>
          </a:prstGeom>
          <a:ln w="57150">
            <a:solidFill>
              <a:srgbClr val="D7F68A"/>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 idx="3"/>
            <a:endCxn id="17" idx="2"/>
          </p:cNvCxnSpPr>
          <p:nvPr/>
        </p:nvCxnSpPr>
        <p:spPr>
          <a:xfrm flipV="1">
            <a:off x="6324600" y="3886200"/>
            <a:ext cx="914400" cy="1333500"/>
          </a:xfrm>
          <a:prstGeom prst="line">
            <a:avLst/>
          </a:prstGeom>
          <a:ln w="57150">
            <a:solidFill>
              <a:srgbClr val="D7F68A"/>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5800" y="1905000"/>
            <a:ext cx="2057400" cy="1676400"/>
          </a:xfrm>
          <a:prstGeom prst="ellipse">
            <a:avLst/>
          </a:prstGeom>
          <a:solidFill>
            <a:srgbClr val="D7F6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srgbClr val="000000">
                    <a:lumMod val="75000"/>
                    <a:lumOff val="25000"/>
                  </a:srgbClr>
                </a:solidFill>
              </a:rPr>
              <a:t>Bank Supervision Function</a:t>
            </a:r>
          </a:p>
        </p:txBody>
      </p:sp>
      <p:sp>
        <p:nvSpPr>
          <p:cNvPr id="21" name="Oval 20"/>
          <p:cNvSpPr/>
          <p:nvPr/>
        </p:nvSpPr>
        <p:spPr>
          <a:xfrm>
            <a:off x="685800" y="4267200"/>
            <a:ext cx="2057400" cy="1600200"/>
          </a:xfrm>
          <a:prstGeom prst="ellipse">
            <a:avLst/>
          </a:prstGeom>
          <a:solidFill>
            <a:srgbClr val="D7F6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err="1">
                <a:solidFill>
                  <a:srgbClr val="000000">
                    <a:lumMod val="75000"/>
                    <a:lumOff val="25000"/>
                  </a:srgbClr>
                </a:solidFill>
              </a:rPr>
              <a:t>Bapepam</a:t>
            </a:r>
            <a:r>
              <a:rPr lang="en-US" dirty="0">
                <a:solidFill>
                  <a:srgbClr val="000000">
                    <a:lumMod val="75000"/>
                    <a:lumOff val="25000"/>
                  </a:srgbClr>
                </a:solidFill>
              </a:rPr>
              <a:t>-LK</a:t>
            </a:r>
          </a:p>
        </p:txBody>
      </p:sp>
      <p:cxnSp>
        <p:nvCxnSpPr>
          <p:cNvPr id="22" name="Straight Connector 21"/>
          <p:cNvCxnSpPr>
            <a:stCxn id="20" idx="6"/>
          </p:cNvCxnSpPr>
          <p:nvPr/>
        </p:nvCxnSpPr>
        <p:spPr>
          <a:xfrm flipV="1">
            <a:off x="2743200" y="2592388"/>
            <a:ext cx="533400" cy="150812"/>
          </a:xfrm>
          <a:prstGeom prst="line">
            <a:avLst/>
          </a:prstGeom>
          <a:ln w="57150">
            <a:solidFill>
              <a:srgbClr val="D7F68A"/>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1" idx="6"/>
          </p:cNvCxnSpPr>
          <p:nvPr/>
        </p:nvCxnSpPr>
        <p:spPr>
          <a:xfrm>
            <a:off x="2743200" y="5067300"/>
            <a:ext cx="533400" cy="342900"/>
          </a:xfrm>
          <a:prstGeom prst="line">
            <a:avLst/>
          </a:prstGeom>
          <a:ln w="57150">
            <a:solidFill>
              <a:srgbClr val="D7F68A"/>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1866901" y="4000500"/>
            <a:ext cx="2819400" cy="3175"/>
          </a:xfrm>
          <a:prstGeom prst="line">
            <a:avLst/>
          </a:prstGeom>
          <a:ln w="57150">
            <a:solidFill>
              <a:srgbClr val="D7F68A"/>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4" idx="1"/>
          </p:cNvCxnSpPr>
          <p:nvPr/>
        </p:nvCxnSpPr>
        <p:spPr>
          <a:xfrm>
            <a:off x="3276600" y="3886200"/>
            <a:ext cx="838200" cy="1588"/>
          </a:xfrm>
          <a:prstGeom prst="straightConnector1">
            <a:avLst/>
          </a:prstGeom>
          <a:ln w="57150">
            <a:solidFill>
              <a:srgbClr val="D7F68A"/>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3" idx="1"/>
          </p:cNvCxnSpPr>
          <p:nvPr/>
        </p:nvCxnSpPr>
        <p:spPr>
          <a:xfrm>
            <a:off x="3276600" y="2589213"/>
            <a:ext cx="838200" cy="39687"/>
          </a:xfrm>
          <a:prstGeom prst="straightConnector1">
            <a:avLst/>
          </a:prstGeom>
          <a:ln w="57150">
            <a:solidFill>
              <a:srgbClr val="D7F68A"/>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26" idx="1"/>
          </p:cNvCxnSpPr>
          <p:nvPr/>
        </p:nvCxnSpPr>
        <p:spPr>
          <a:xfrm flipV="1">
            <a:off x="3276600" y="5219700"/>
            <a:ext cx="838200" cy="188913"/>
          </a:xfrm>
          <a:prstGeom prst="straightConnector1">
            <a:avLst/>
          </a:prstGeom>
          <a:ln w="57150">
            <a:solidFill>
              <a:srgbClr val="D7F68A"/>
            </a:solidFill>
            <a:tailEnd type="arrow"/>
          </a:ln>
        </p:spPr>
        <p:style>
          <a:lnRef idx="1">
            <a:schemeClr val="accent1"/>
          </a:lnRef>
          <a:fillRef idx="0">
            <a:schemeClr val="accent1"/>
          </a:fillRef>
          <a:effectRef idx="0">
            <a:schemeClr val="accent1"/>
          </a:effectRef>
          <a:fontRef idx="minor">
            <a:schemeClr val="tx1"/>
          </a:fontRef>
        </p:style>
      </p:cxnSp>
      <p:sp>
        <p:nvSpPr>
          <p:cNvPr id="18" name="CaixaDeTexto 8"/>
          <p:cNvSpPr txBox="1">
            <a:spLocks noChangeArrowheads="1"/>
          </p:cNvSpPr>
          <p:nvPr/>
        </p:nvSpPr>
        <p:spPr bwMode="auto">
          <a:xfrm>
            <a:off x="3429000" y="5943600"/>
            <a:ext cx="5505691" cy="646331"/>
          </a:xfrm>
          <a:prstGeom prst="rect">
            <a:avLst/>
          </a:prstGeom>
          <a:noFill/>
          <a:ln w="9525">
            <a:noFill/>
            <a:miter lim="800000"/>
            <a:headEnd/>
            <a:tailEnd/>
          </a:ln>
        </p:spPr>
        <p:txBody>
          <a:bodyPr wrap="square">
            <a:spAutoFit/>
          </a:bodyPr>
          <a:lstStyle/>
          <a:p>
            <a:r>
              <a:rPr lang="en-US" sz="1200" b="1" i="1" dirty="0">
                <a:solidFill>
                  <a:srgbClr val="000000"/>
                </a:solidFill>
              </a:rPr>
              <a:t>Source</a:t>
            </a:r>
            <a:r>
              <a:rPr lang="en-US" sz="1200" i="1" dirty="0">
                <a:solidFill>
                  <a:srgbClr val="000000"/>
                </a:solidFill>
              </a:rPr>
              <a:t>: </a:t>
            </a:r>
          </a:p>
          <a:p>
            <a:r>
              <a:rPr lang="en-US" sz="1200" i="1" dirty="0" smtClean="0">
                <a:solidFill>
                  <a:srgbClr val="000000"/>
                </a:solidFill>
              </a:rPr>
              <a:t>Academic Review : Optimum Alternative Structure of FSA, Draft 3</a:t>
            </a:r>
          </a:p>
          <a:p>
            <a:r>
              <a:rPr lang="en-US" sz="1200" i="1" dirty="0" smtClean="0">
                <a:solidFill>
                  <a:srgbClr val="000000"/>
                </a:solidFill>
              </a:rPr>
              <a:t>UGM and UI Team (August, 23th 2010)</a:t>
            </a:r>
            <a:endParaRPr lang="en-US" sz="1200" i="1" dirty="0">
              <a:solidFill>
                <a:srgbClr val="A8E511"/>
              </a:solidFill>
            </a:endParaRPr>
          </a:p>
        </p:txBody>
      </p:sp>
    </p:spTree>
    <p:extLst>
      <p:ext uri="{BB962C8B-B14F-4D97-AF65-F5344CB8AC3E}">
        <p14:creationId xmlns:p14="http://schemas.microsoft.com/office/powerpoint/2010/main" val="966122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81000" y="198438"/>
            <a:ext cx="87630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4D4D4D"/>
                </a:solidFill>
                <a:latin typeface="+mj-lt"/>
                <a:ea typeface="+mj-ea"/>
                <a:cs typeface="+mj-cs"/>
              </a:defRPr>
            </a:lvl1pPr>
            <a:lvl2pPr algn="l" rtl="0" eaLnBrk="0" fontAlgn="base" hangingPunct="0">
              <a:spcBef>
                <a:spcPct val="0"/>
              </a:spcBef>
              <a:spcAft>
                <a:spcPct val="0"/>
              </a:spcAft>
              <a:defRPr sz="2400" b="1">
                <a:solidFill>
                  <a:srgbClr val="4D4D4D"/>
                </a:solidFill>
                <a:latin typeface="Arial" charset="0"/>
                <a:cs typeface="Arial" charset="0"/>
              </a:defRPr>
            </a:lvl2pPr>
            <a:lvl3pPr algn="l" rtl="0" eaLnBrk="0" fontAlgn="base" hangingPunct="0">
              <a:spcBef>
                <a:spcPct val="0"/>
              </a:spcBef>
              <a:spcAft>
                <a:spcPct val="0"/>
              </a:spcAft>
              <a:defRPr sz="2400" b="1">
                <a:solidFill>
                  <a:srgbClr val="4D4D4D"/>
                </a:solidFill>
                <a:latin typeface="Arial" charset="0"/>
                <a:cs typeface="Arial" charset="0"/>
              </a:defRPr>
            </a:lvl3pPr>
            <a:lvl4pPr algn="l" rtl="0" eaLnBrk="0" fontAlgn="base" hangingPunct="0">
              <a:spcBef>
                <a:spcPct val="0"/>
              </a:spcBef>
              <a:spcAft>
                <a:spcPct val="0"/>
              </a:spcAft>
              <a:defRPr sz="2400" b="1">
                <a:solidFill>
                  <a:srgbClr val="4D4D4D"/>
                </a:solidFill>
                <a:latin typeface="Arial" charset="0"/>
                <a:cs typeface="Arial" charset="0"/>
              </a:defRPr>
            </a:lvl4pPr>
            <a:lvl5pPr algn="l" rtl="0" eaLnBrk="0" fontAlgn="base" hangingPunct="0">
              <a:spcBef>
                <a:spcPct val="0"/>
              </a:spcBef>
              <a:spcAft>
                <a:spcPct val="0"/>
              </a:spcAft>
              <a:defRPr sz="2400" b="1">
                <a:solidFill>
                  <a:srgbClr val="4D4D4D"/>
                </a:solidFill>
                <a:latin typeface="Arial" charset="0"/>
                <a:cs typeface="Arial" charset="0"/>
              </a:defRPr>
            </a:lvl5pPr>
            <a:lvl6pPr marL="457200" algn="l" rtl="0" fontAlgn="base">
              <a:spcBef>
                <a:spcPct val="0"/>
              </a:spcBef>
              <a:spcAft>
                <a:spcPct val="0"/>
              </a:spcAft>
              <a:defRPr sz="2800" b="1">
                <a:solidFill>
                  <a:schemeClr val="bg1"/>
                </a:solidFill>
                <a:latin typeface="Arial" charset="0"/>
                <a:cs typeface="Arial" charset="0"/>
              </a:defRPr>
            </a:lvl6pPr>
            <a:lvl7pPr marL="914400" algn="l" rtl="0" fontAlgn="base">
              <a:spcBef>
                <a:spcPct val="0"/>
              </a:spcBef>
              <a:spcAft>
                <a:spcPct val="0"/>
              </a:spcAft>
              <a:defRPr sz="2800" b="1">
                <a:solidFill>
                  <a:schemeClr val="bg1"/>
                </a:solidFill>
                <a:latin typeface="Arial" charset="0"/>
                <a:cs typeface="Arial" charset="0"/>
              </a:defRPr>
            </a:lvl7pPr>
            <a:lvl8pPr marL="1371600" algn="l" rtl="0" fontAlgn="base">
              <a:spcBef>
                <a:spcPct val="0"/>
              </a:spcBef>
              <a:spcAft>
                <a:spcPct val="0"/>
              </a:spcAft>
              <a:defRPr sz="2800" b="1">
                <a:solidFill>
                  <a:schemeClr val="bg1"/>
                </a:solidFill>
                <a:latin typeface="Arial" charset="0"/>
                <a:cs typeface="Arial" charset="0"/>
              </a:defRPr>
            </a:lvl8pPr>
            <a:lvl9pPr marL="1828800" algn="l" rtl="0" fontAlgn="base">
              <a:spcBef>
                <a:spcPct val="0"/>
              </a:spcBef>
              <a:spcAft>
                <a:spcPct val="0"/>
              </a:spcAft>
              <a:defRPr sz="2800" b="1">
                <a:solidFill>
                  <a:schemeClr val="bg1"/>
                </a:solidFill>
                <a:latin typeface="Arial" charset="0"/>
                <a:cs typeface="Arial" charset="0"/>
              </a:defRPr>
            </a:lvl9pPr>
          </a:lstStyle>
          <a:p>
            <a:r>
              <a:rPr lang="en-IN" dirty="0" smtClean="0"/>
              <a:t>The Establishment Cost can affect Government Budget and Debt Significantly </a:t>
            </a:r>
          </a:p>
        </p:txBody>
      </p:sp>
      <p:sp>
        <p:nvSpPr>
          <p:cNvPr id="3" name="Rectangle 9"/>
          <p:cNvSpPr>
            <a:spLocks noChangeArrowheads="1"/>
          </p:cNvSpPr>
          <p:nvPr/>
        </p:nvSpPr>
        <p:spPr bwMode="auto">
          <a:xfrm>
            <a:off x="361709" y="1219200"/>
            <a:ext cx="2209800" cy="838200"/>
          </a:xfrm>
          <a:prstGeom prst="rect">
            <a:avLst/>
          </a:prstGeom>
          <a:solidFill>
            <a:srgbClr val="D7F68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fontAlgn="base">
              <a:spcBef>
                <a:spcPct val="0"/>
              </a:spcBef>
              <a:spcAft>
                <a:spcPct val="0"/>
              </a:spcAft>
            </a:pPr>
            <a:r>
              <a:rPr lang="en-US" sz="1400" b="1" dirty="0" smtClean="0">
                <a:solidFill>
                  <a:srgbClr val="333333"/>
                </a:solidFill>
              </a:rPr>
              <a:t>FSA is costly</a:t>
            </a:r>
            <a:endParaRPr lang="en-US" sz="1400" b="1" dirty="0">
              <a:solidFill>
                <a:srgbClr val="333333"/>
              </a:solidFill>
            </a:endParaRPr>
          </a:p>
        </p:txBody>
      </p:sp>
      <p:sp>
        <p:nvSpPr>
          <p:cNvPr id="4" name="Rectangle 6"/>
          <p:cNvSpPr txBox="1">
            <a:spLocks noChangeArrowheads="1"/>
          </p:cNvSpPr>
          <p:nvPr/>
        </p:nvSpPr>
        <p:spPr bwMode="auto">
          <a:xfrm>
            <a:off x="3133846" y="1219200"/>
            <a:ext cx="457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20000"/>
              </a:spcBef>
              <a:spcAft>
                <a:spcPct val="0"/>
              </a:spcAft>
              <a:buClr>
                <a:srgbClr val="99CC00"/>
              </a:buClr>
              <a:buFont typeface="Wingdings" pitchFamily="2" charset="2"/>
              <a:buChar char="Ø"/>
            </a:pPr>
            <a:r>
              <a:rPr lang="en-US" altLang="zh-CN" sz="1200" dirty="0" smtClean="0">
                <a:solidFill>
                  <a:srgbClr val="000000"/>
                </a:solidFill>
                <a:ea typeface="SimSun" pitchFamily="2" charset="-122"/>
              </a:rPr>
              <a:t>The Transfer of Banking Supervision from Central Bank to FSA cost approximately 1248.88 million up to 2299.66 million US$, while Annual Operational Cost is about 1254 million up to 2250,22 million US$</a:t>
            </a:r>
            <a:endParaRPr lang="en-US" altLang="zh-CN" sz="1200" dirty="0">
              <a:solidFill>
                <a:srgbClr val="000000"/>
              </a:solidFill>
              <a:ea typeface="SimSun" pitchFamily="2" charset="-122"/>
            </a:endParaRPr>
          </a:p>
        </p:txBody>
      </p:sp>
      <p:sp>
        <p:nvSpPr>
          <p:cNvPr id="5" name="Rectangle 9"/>
          <p:cNvSpPr>
            <a:spLocks noChangeArrowheads="1"/>
          </p:cNvSpPr>
          <p:nvPr/>
        </p:nvSpPr>
        <p:spPr bwMode="auto">
          <a:xfrm>
            <a:off x="361709" y="2599962"/>
            <a:ext cx="2209800" cy="838200"/>
          </a:xfrm>
          <a:prstGeom prst="rect">
            <a:avLst/>
          </a:prstGeom>
          <a:solidFill>
            <a:srgbClr val="D7F68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fontAlgn="base">
              <a:spcBef>
                <a:spcPct val="0"/>
              </a:spcBef>
              <a:spcAft>
                <a:spcPct val="0"/>
              </a:spcAft>
            </a:pPr>
            <a:r>
              <a:rPr lang="en-US" sz="1400" b="1" dirty="0" smtClean="0">
                <a:solidFill>
                  <a:srgbClr val="333333"/>
                </a:solidFill>
              </a:rPr>
              <a:t>FSA Establishment will affect Government Budget</a:t>
            </a:r>
            <a:endParaRPr lang="en-US" sz="1400" b="1" dirty="0">
              <a:solidFill>
                <a:srgbClr val="333333"/>
              </a:solidFill>
            </a:endParaRPr>
          </a:p>
        </p:txBody>
      </p:sp>
      <p:sp>
        <p:nvSpPr>
          <p:cNvPr id="6" name="Rectangle 6"/>
          <p:cNvSpPr txBox="1">
            <a:spLocks noChangeArrowheads="1"/>
          </p:cNvSpPr>
          <p:nvPr/>
        </p:nvSpPr>
        <p:spPr bwMode="auto">
          <a:xfrm>
            <a:off x="3133846" y="2599962"/>
            <a:ext cx="457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20000"/>
              </a:spcBef>
              <a:spcAft>
                <a:spcPct val="0"/>
              </a:spcAft>
              <a:buClr>
                <a:srgbClr val="99CC00"/>
              </a:buClr>
              <a:buFont typeface="Wingdings" pitchFamily="2" charset="2"/>
              <a:buChar char="Ø"/>
            </a:pPr>
            <a:r>
              <a:rPr lang="en-US" altLang="zh-CN" sz="1200" dirty="0" smtClean="0">
                <a:solidFill>
                  <a:srgbClr val="000000"/>
                </a:solidFill>
                <a:ea typeface="SimSun" pitchFamily="2" charset="-122"/>
              </a:rPr>
              <a:t>If the Establishment and Operational Cost is to be charged to State Budget it will add another 2522,88 million US$ up to 4549,88 US$ it is around 1.87% to 3.40 %  (Assume Budget 2011 is 133777 million US$) which is relatively huge.</a:t>
            </a:r>
          </a:p>
          <a:p>
            <a:pPr marL="0" indent="0" algn="just" eaLnBrk="1" fontAlgn="base" hangingPunct="1">
              <a:spcBef>
                <a:spcPct val="20000"/>
              </a:spcBef>
              <a:spcAft>
                <a:spcPct val="0"/>
              </a:spcAft>
              <a:buClr>
                <a:srgbClr val="99CC00"/>
              </a:buClr>
            </a:pPr>
            <a:endParaRPr lang="en-US" altLang="zh-CN" sz="1200" dirty="0">
              <a:solidFill>
                <a:srgbClr val="000000"/>
              </a:solidFill>
              <a:ea typeface="SimSun" pitchFamily="2" charset="-122"/>
            </a:endParaRPr>
          </a:p>
        </p:txBody>
      </p:sp>
      <p:sp>
        <p:nvSpPr>
          <p:cNvPr id="7" name="Rectangle 9"/>
          <p:cNvSpPr>
            <a:spLocks noChangeArrowheads="1"/>
          </p:cNvSpPr>
          <p:nvPr/>
        </p:nvSpPr>
        <p:spPr bwMode="auto">
          <a:xfrm>
            <a:off x="381000" y="4267200"/>
            <a:ext cx="2209800" cy="838200"/>
          </a:xfrm>
          <a:prstGeom prst="rect">
            <a:avLst/>
          </a:prstGeom>
          <a:solidFill>
            <a:srgbClr val="D7F68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fontAlgn="base">
              <a:spcBef>
                <a:spcPct val="0"/>
              </a:spcBef>
              <a:spcAft>
                <a:spcPct val="0"/>
              </a:spcAft>
            </a:pPr>
            <a:r>
              <a:rPr lang="en-US" sz="1400" b="1" dirty="0" smtClean="0">
                <a:solidFill>
                  <a:srgbClr val="333333"/>
                </a:solidFill>
              </a:rPr>
              <a:t>FSA Establishment will affect Government Debt</a:t>
            </a:r>
            <a:endParaRPr lang="en-US" sz="1400" b="1" dirty="0">
              <a:solidFill>
                <a:srgbClr val="333333"/>
              </a:solidFill>
            </a:endParaRPr>
          </a:p>
        </p:txBody>
      </p:sp>
      <p:sp>
        <p:nvSpPr>
          <p:cNvPr id="8" name="CaixaDeTexto 8"/>
          <p:cNvSpPr txBox="1">
            <a:spLocks noChangeArrowheads="1"/>
          </p:cNvSpPr>
          <p:nvPr/>
        </p:nvSpPr>
        <p:spPr bwMode="auto">
          <a:xfrm>
            <a:off x="361709" y="3574648"/>
            <a:ext cx="2667000" cy="276999"/>
          </a:xfrm>
          <a:prstGeom prst="rect">
            <a:avLst/>
          </a:prstGeom>
          <a:noFill/>
          <a:ln w="9525">
            <a:noFill/>
            <a:miter lim="800000"/>
            <a:headEnd/>
            <a:tailEnd/>
          </a:ln>
        </p:spPr>
        <p:txBody>
          <a:bodyPr wrap="square">
            <a:spAutoFit/>
          </a:bodyPr>
          <a:lstStyle/>
          <a:p>
            <a:r>
              <a:rPr lang="en-US" sz="1200" b="1" i="1" dirty="0">
                <a:solidFill>
                  <a:srgbClr val="000000"/>
                </a:solidFill>
              </a:rPr>
              <a:t>Source</a:t>
            </a:r>
            <a:r>
              <a:rPr lang="en-US" sz="1200" i="1" dirty="0">
                <a:solidFill>
                  <a:srgbClr val="000000"/>
                </a:solidFill>
              </a:rPr>
              <a:t>: </a:t>
            </a:r>
            <a:r>
              <a:rPr lang="en-US" sz="1200" i="1" dirty="0" smtClean="0">
                <a:solidFill>
                  <a:srgbClr val="000000"/>
                </a:solidFill>
              </a:rPr>
              <a:t>Ministry of Finance, 2010</a:t>
            </a:r>
            <a:endParaRPr lang="en-US" sz="1200" i="1" dirty="0">
              <a:solidFill>
                <a:srgbClr val="A8E511"/>
              </a:solidFill>
            </a:endParaRPr>
          </a:p>
        </p:txBody>
      </p:sp>
      <p:sp>
        <p:nvSpPr>
          <p:cNvPr id="9" name="Rectangle 6"/>
          <p:cNvSpPr txBox="1">
            <a:spLocks noChangeArrowheads="1"/>
          </p:cNvSpPr>
          <p:nvPr/>
        </p:nvSpPr>
        <p:spPr bwMode="auto">
          <a:xfrm>
            <a:off x="3133846" y="4127822"/>
            <a:ext cx="457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20000"/>
              </a:spcBef>
              <a:spcAft>
                <a:spcPct val="0"/>
              </a:spcAft>
              <a:buClr>
                <a:srgbClr val="99CC00"/>
              </a:buClr>
              <a:buFont typeface="Wingdings" pitchFamily="2" charset="2"/>
              <a:buChar char="Ø"/>
            </a:pPr>
            <a:r>
              <a:rPr lang="en-US" altLang="zh-CN" sz="1200" dirty="0" smtClean="0">
                <a:solidFill>
                  <a:srgbClr val="000000"/>
                </a:solidFill>
                <a:ea typeface="SimSun" pitchFamily="2" charset="-122"/>
              </a:rPr>
              <a:t>Government Debt on the end of 2010 is 5333 million US$, with annual increment of debt on range of 1477,8 – 5211,1 million US$ between 2006 – 2009, assume 2011 debt is on the same level with 2010 with the addition of the establishment cost of OJK, Government Debt will reach 30,03% - 54,60% with total of 8333,3 million US$, an amount which is never reached in the past</a:t>
            </a:r>
            <a:endParaRPr lang="en-US" altLang="zh-CN" sz="1200" dirty="0">
              <a:solidFill>
                <a:srgbClr val="000000"/>
              </a:solidFill>
              <a:ea typeface="SimSun" pitchFamily="2" charset="-122"/>
            </a:endParaRPr>
          </a:p>
        </p:txBody>
      </p:sp>
      <p:sp>
        <p:nvSpPr>
          <p:cNvPr id="11" name="CaixaDeTexto 8"/>
          <p:cNvSpPr txBox="1">
            <a:spLocks noChangeArrowheads="1"/>
          </p:cNvSpPr>
          <p:nvPr/>
        </p:nvSpPr>
        <p:spPr bwMode="auto">
          <a:xfrm>
            <a:off x="361709" y="5343648"/>
            <a:ext cx="2981446" cy="276999"/>
          </a:xfrm>
          <a:prstGeom prst="rect">
            <a:avLst/>
          </a:prstGeom>
          <a:noFill/>
          <a:ln w="9525">
            <a:noFill/>
            <a:miter lim="800000"/>
            <a:headEnd/>
            <a:tailEnd/>
          </a:ln>
        </p:spPr>
        <p:txBody>
          <a:bodyPr wrap="square">
            <a:spAutoFit/>
          </a:bodyPr>
          <a:lstStyle/>
          <a:p>
            <a:r>
              <a:rPr lang="en-US" sz="1200" b="1" i="1" dirty="0">
                <a:solidFill>
                  <a:srgbClr val="000000"/>
                </a:solidFill>
              </a:rPr>
              <a:t>Source</a:t>
            </a:r>
            <a:r>
              <a:rPr lang="en-US" sz="1200" i="1" dirty="0">
                <a:solidFill>
                  <a:srgbClr val="000000"/>
                </a:solidFill>
              </a:rPr>
              <a:t>: </a:t>
            </a:r>
            <a:r>
              <a:rPr lang="en-US" sz="1200" i="1" dirty="0" smtClean="0">
                <a:solidFill>
                  <a:srgbClr val="000000"/>
                </a:solidFill>
              </a:rPr>
              <a:t>Debt Management Office , 2010</a:t>
            </a:r>
            <a:endParaRPr lang="en-US" sz="1200" i="1" dirty="0">
              <a:solidFill>
                <a:srgbClr val="A8E511"/>
              </a:solidFill>
            </a:endParaRPr>
          </a:p>
        </p:txBody>
      </p:sp>
    </p:spTree>
    <p:extLst>
      <p:ext uri="{BB962C8B-B14F-4D97-AF65-F5344CB8AC3E}">
        <p14:creationId xmlns:p14="http://schemas.microsoft.com/office/powerpoint/2010/main" val="1344559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81000" y="198438"/>
            <a:ext cx="87630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4D4D4D"/>
                </a:solidFill>
                <a:latin typeface="+mj-lt"/>
                <a:ea typeface="+mj-ea"/>
                <a:cs typeface="+mj-cs"/>
              </a:defRPr>
            </a:lvl1pPr>
            <a:lvl2pPr algn="l" rtl="0" eaLnBrk="0" fontAlgn="base" hangingPunct="0">
              <a:spcBef>
                <a:spcPct val="0"/>
              </a:spcBef>
              <a:spcAft>
                <a:spcPct val="0"/>
              </a:spcAft>
              <a:defRPr sz="2400" b="1">
                <a:solidFill>
                  <a:srgbClr val="4D4D4D"/>
                </a:solidFill>
                <a:latin typeface="Arial" charset="0"/>
                <a:cs typeface="Arial" charset="0"/>
              </a:defRPr>
            </a:lvl2pPr>
            <a:lvl3pPr algn="l" rtl="0" eaLnBrk="0" fontAlgn="base" hangingPunct="0">
              <a:spcBef>
                <a:spcPct val="0"/>
              </a:spcBef>
              <a:spcAft>
                <a:spcPct val="0"/>
              </a:spcAft>
              <a:defRPr sz="2400" b="1">
                <a:solidFill>
                  <a:srgbClr val="4D4D4D"/>
                </a:solidFill>
                <a:latin typeface="Arial" charset="0"/>
                <a:cs typeface="Arial" charset="0"/>
              </a:defRPr>
            </a:lvl3pPr>
            <a:lvl4pPr algn="l" rtl="0" eaLnBrk="0" fontAlgn="base" hangingPunct="0">
              <a:spcBef>
                <a:spcPct val="0"/>
              </a:spcBef>
              <a:spcAft>
                <a:spcPct val="0"/>
              </a:spcAft>
              <a:defRPr sz="2400" b="1">
                <a:solidFill>
                  <a:srgbClr val="4D4D4D"/>
                </a:solidFill>
                <a:latin typeface="Arial" charset="0"/>
                <a:cs typeface="Arial" charset="0"/>
              </a:defRPr>
            </a:lvl4pPr>
            <a:lvl5pPr algn="l" rtl="0" eaLnBrk="0" fontAlgn="base" hangingPunct="0">
              <a:spcBef>
                <a:spcPct val="0"/>
              </a:spcBef>
              <a:spcAft>
                <a:spcPct val="0"/>
              </a:spcAft>
              <a:defRPr sz="2400" b="1">
                <a:solidFill>
                  <a:srgbClr val="4D4D4D"/>
                </a:solidFill>
                <a:latin typeface="Arial" charset="0"/>
                <a:cs typeface="Arial" charset="0"/>
              </a:defRPr>
            </a:lvl5pPr>
            <a:lvl6pPr marL="457200" algn="l" rtl="0" fontAlgn="base">
              <a:spcBef>
                <a:spcPct val="0"/>
              </a:spcBef>
              <a:spcAft>
                <a:spcPct val="0"/>
              </a:spcAft>
              <a:defRPr sz="2800" b="1">
                <a:solidFill>
                  <a:schemeClr val="bg1"/>
                </a:solidFill>
                <a:latin typeface="Arial" charset="0"/>
                <a:cs typeface="Arial" charset="0"/>
              </a:defRPr>
            </a:lvl6pPr>
            <a:lvl7pPr marL="914400" algn="l" rtl="0" fontAlgn="base">
              <a:spcBef>
                <a:spcPct val="0"/>
              </a:spcBef>
              <a:spcAft>
                <a:spcPct val="0"/>
              </a:spcAft>
              <a:defRPr sz="2800" b="1">
                <a:solidFill>
                  <a:schemeClr val="bg1"/>
                </a:solidFill>
                <a:latin typeface="Arial" charset="0"/>
                <a:cs typeface="Arial" charset="0"/>
              </a:defRPr>
            </a:lvl7pPr>
            <a:lvl8pPr marL="1371600" algn="l" rtl="0" fontAlgn="base">
              <a:spcBef>
                <a:spcPct val="0"/>
              </a:spcBef>
              <a:spcAft>
                <a:spcPct val="0"/>
              </a:spcAft>
              <a:defRPr sz="2800" b="1">
                <a:solidFill>
                  <a:schemeClr val="bg1"/>
                </a:solidFill>
                <a:latin typeface="Arial" charset="0"/>
                <a:cs typeface="Arial" charset="0"/>
              </a:defRPr>
            </a:lvl8pPr>
            <a:lvl9pPr marL="1828800" algn="l" rtl="0" fontAlgn="base">
              <a:spcBef>
                <a:spcPct val="0"/>
              </a:spcBef>
              <a:spcAft>
                <a:spcPct val="0"/>
              </a:spcAft>
              <a:defRPr sz="2800" b="1">
                <a:solidFill>
                  <a:schemeClr val="bg1"/>
                </a:solidFill>
                <a:latin typeface="Arial" charset="0"/>
                <a:cs typeface="Arial" charset="0"/>
              </a:defRPr>
            </a:lvl9pPr>
          </a:lstStyle>
          <a:p>
            <a:pPr algn="ctr"/>
            <a:r>
              <a:rPr lang="en-IN" dirty="0" smtClean="0"/>
              <a:t>Cost of time for Integrating of Financial Institution Supervisory</a:t>
            </a:r>
          </a:p>
        </p:txBody>
      </p:sp>
      <p:graphicFrame>
        <p:nvGraphicFramePr>
          <p:cNvPr id="7" name="Table 6"/>
          <p:cNvGraphicFramePr>
            <a:graphicFrameLocks noGrp="1"/>
          </p:cNvGraphicFramePr>
          <p:nvPr>
            <p:extLst>
              <p:ext uri="{D42A27DB-BD31-4B8C-83A1-F6EECF244321}">
                <p14:modId xmlns:p14="http://schemas.microsoft.com/office/powerpoint/2010/main" val="4114158403"/>
              </p:ext>
            </p:extLst>
          </p:nvPr>
        </p:nvGraphicFramePr>
        <p:xfrm>
          <a:off x="1905000" y="1371600"/>
          <a:ext cx="5105400" cy="3972049"/>
        </p:xfrm>
        <a:graphic>
          <a:graphicData uri="http://schemas.openxmlformats.org/drawingml/2006/table">
            <a:tbl>
              <a:tblPr firstRow="1" bandRow="1">
                <a:tableStyleId>{5C22544A-7EE6-4342-B048-85BDC9FD1C3A}</a:tableStyleId>
              </a:tblPr>
              <a:tblGrid>
                <a:gridCol w="810380"/>
                <a:gridCol w="4295020"/>
              </a:tblGrid>
              <a:tr h="529554">
                <a:tc>
                  <a:txBody>
                    <a:bodyPr/>
                    <a:lstStyle/>
                    <a:p>
                      <a:r>
                        <a:rPr lang="en-US" sz="1000" dirty="0" smtClean="0">
                          <a:solidFill>
                            <a:schemeClr val="tx1"/>
                          </a:solidFill>
                          <a:latin typeface="+mn-lt"/>
                        </a:rPr>
                        <a:t>Timeline (Year)</a:t>
                      </a:r>
                      <a:endParaRPr lang="en-US" sz="1000" dirty="0">
                        <a:solidFill>
                          <a:schemeClr val="tx1"/>
                        </a:solidFill>
                        <a:latin typeface="+mn-lt"/>
                      </a:endParaRPr>
                    </a:p>
                  </a:txBody>
                  <a:tcPr>
                    <a:solidFill>
                      <a:srgbClr val="B9FB25"/>
                    </a:solidFill>
                  </a:tcPr>
                </a:tc>
                <a:tc>
                  <a:txBody>
                    <a:bodyPr/>
                    <a:lstStyle/>
                    <a:p>
                      <a:r>
                        <a:rPr lang="en-US" sz="1000" dirty="0" smtClean="0">
                          <a:solidFill>
                            <a:schemeClr val="tx1"/>
                          </a:solidFill>
                          <a:latin typeface="+mn-lt"/>
                        </a:rPr>
                        <a:t>Event</a:t>
                      </a:r>
                      <a:endParaRPr lang="en-US" sz="1000" dirty="0">
                        <a:solidFill>
                          <a:schemeClr val="tx1"/>
                        </a:solidFill>
                        <a:latin typeface="+mn-lt"/>
                      </a:endParaRPr>
                    </a:p>
                  </a:txBody>
                  <a:tcPr>
                    <a:solidFill>
                      <a:srgbClr val="B9FB25"/>
                    </a:solidFill>
                  </a:tcPr>
                </a:tc>
              </a:tr>
              <a:tr h="491785">
                <a:tc>
                  <a:txBody>
                    <a:bodyPr/>
                    <a:lstStyle/>
                    <a:p>
                      <a:r>
                        <a:rPr lang="en-US" sz="1000" dirty="0" smtClean="0">
                          <a:solidFill>
                            <a:schemeClr val="tx1"/>
                          </a:solidFill>
                          <a:latin typeface="+mn-lt"/>
                        </a:rPr>
                        <a:t>0.7</a:t>
                      </a:r>
                    </a:p>
                  </a:txBody>
                  <a:tcPr>
                    <a:noFill/>
                  </a:tcPr>
                </a:tc>
                <a:tc>
                  <a:txBody>
                    <a:bodyPr/>
                    <a:lstStyle/>
                    <a:p>
                      <a:r>
                        <a:rPr lang="en-US" sz="1000" dirty="0" smtClean="0">
                          <a:solidFill>
                            <a:schemeClr val="tx1"/>
                          </a:solidFill>
                          <a:latin typeface="+mn-lt"/>
                        </a:rPr>
                        <a:t>Appoint division/department</a:t>
                      </a:r>
                      <a:r>
                        <a:rPr lang="en-US" sz="1000" baseline="0" dirty="0" smtClean="0">
                          <a:solidFill>
                            <a:schemeClr val="tx1"/>
                          </a:solidFill>
                          <a:latin typeface="+mn-lt"/>
                        </a:rPr>
                        <a:t> leader on the new institution</a:t>
                      </a:r>
                      <a:endParaRPr lang="en-US" sz="1000" dirty="0">
                        <a:solidFill>
                          <a:schemeClr val="tx1"/>
                        </a:solidFill>
                        <a:latin typeface="+mn-lt"/>
                      </a:endParaRPr>
                    </a:p>
                  </a:txBody>
                  <a:tcPr>
                    <a:noFill/>
                  </a:tcPr>
                </a:tc>
              </a:tr>
              <a:tr h="491785">
                <a:tc>
                  <a:txBody>
                    <a:bodyPr/>
                    <a:lstStyle/>
                    <a:p>
                      <a:r>
                        <a:rPr lang="en-US" sz="1000" dirty="0" smtClean="0">
                          <a:solidFill>
                            <a:schemeClr val="tx1"/>
                          </a:solidFill>
                          <a:latin typeface="+mn-lt"/>
                        </a:rPr>
                        <a:t>0.8</a:t>
                      </a:r>
                      <a:endParaRPr lang="en-US" sz="1000" dirty="0">
                        <a:solidFill>
                          <a:schemeClr val="tx1"/>
                        </a:solidFill>
                        <a:latin typeface="+mn-lt"/>
                      </a:endParaRPr>
                    </a:p>
                  </a:txBody>
                  <a:tcPr>
                    <a:noFill/>
                  </a:tcPr>
                </a:tc>
                <a:tc>
                  <a:txBody>
                    <a:bodyPr/>
                    <a:lstStyle/>
                    <a:p>
                      <a:r>
                        <a:rPr lang="en-US" sz="1000" dirty="0" smtClean="0">
                          <a:solidFill>
                            <a:schemeClr val="tx1"/>
                          </a:solidFill>
                          <a:latin typeface="+mn-lt"/>
                        </a:rPr>
                        <a:t>Integration of budgeting process</a:t>
                      </a:r>
                      <a:endParaRPr lang="en-US" sz="1000" dirty="0">
                        <a:solidFill>
                          <a:schemeClr val="tx1"/>
                        </a:solidFill>
                        <a:latin typeface="+mn-lt"/>
                      </a:endParaRPr>
                    </a:p>
                  </a:txBody>
                  <a:tcPr>
                    <a:noFill/>
                  </a:tcPr>
                </a:tc>
              </a:tr>
              <a:tr h="491785">
                <a:tc>
                  <a:txBody>
                    <a:bodyPr/>
                    <a:lstStyle/>
                    <a:p>
                      <a:r>
                        <a:rPr lang="en-US" sz="1000" dirty="0" smtClean="0">
                          <a:solidFill>
                            <a:schemeClr val="tx1"/>
                          </a:solidFill>
                          <a:latin typeface="+mn-lt"/>
                        </a:rPr>
                        <a:t>0.9</a:t>
                      </a:r>
                      <a:endParaRPr lang="en-US" sz="1000" dirty="0">
                        <a:solidFill>
                          <a:schemeClr val="tx1"/>
                        </a:solidFill>
                        <a:latin typeface="+mn-lt"/>
                      </a:endParaRPr>
                    </a:p>
                  </a:txBody>
                  <a:tcPr>
                    <a:noFill/>
                  </a:tcPr>
                </a:tc>
                <a:tc>
                  <a:txBody>
                    <a:bodyPr/>
                    <a:lstStyle/>
                    <a:p>
                      <a:r>
                        <a:rPr lang="en-US" sz="1000" dirty="0" smtClean="0">
                          <a:solidFill>
                            <a:schemeClr val="tx1"/>
                          </a:solidFill>
                          <a:latin typeface="+mn-lt"/>
                        </a:rPr>
                        <a:t>Allocation</a:t>
                      </a:r>
                      <a:r>
                        <a:rPr lang="en-US" sz="1000" baseline="0" dirty="0" smtClean="0">
                          <a:solidFill>
                            <a:schemeClr val="tx1"/>
                          </a:solidFill>
                          <a:latin typeface="+mn-lt"/>
                        </a:rPr>
                        <a:t> of employee and job description</a:t>
                      </a:r>
                      <a:endParaRPr lang="en-US" sz="1000" dirty="0">
                        <a:solidFill>
                          <a:schemeClr val="tx1"/>
                        </a:solidFill>
                        <a:latin typeface="+mn-lt"/>
                      </a:endParaRPr>
                    </a:p>
                  </a:txBody>
                  <a:tcPr>
                    <a:noFill/>
                  </a:tcPr>
                </a:tc>
              </a:tr>
              <a:tr h="491785">
                <a:tc>
                  <a:txBody>
                    <a:bodyPr/>
                    <a:lstStyle/>
                    <a:p>
                      <a:r>
                        <a:rPr lang="en-US" sz="1000" dirty="0" smtClean="0">
                          <a:solidFill>
                            <a:schemeClr val="tx1"/>
                          </a:solidFill>
                          <a:latin typeface="+mn-lt"/>
                        </a:rPr>
                        <a:t>1.1</a:t>
                      </a:r>
                      <a:endParaRPr lang="en-US" sz="1000" dirty="0">
                        <a:solidFill>
                          <a:schemeClr val="tx1"/>
                        </a:solidFill>
                        <a:latin typeface="+mn-lt"/>
                      </a:endParaRPr>
                    </a:p>
                  </a:txBody>
                  <a:tcPr>
                    <a:noFill/>
                  </a:tcPr>
                </a:tc>
                <a:tc>
                  <a:txBody>
                    <a:bodyPr/>
                    <a:lstStyle/>
                    <a:p>
                      <a:r>
                        <a:rPr lang="en-US" sz="1000" dirty="0" smtClean="0">
                          <a:solidFill>
                            <a:schemeClr val="tx1"/>
                          </a:solidFill>
                          <a:latin typeface="+mn-lt"/>
                        </a:rPr>
                        <a:t>Integration of IT system</a:t>
                      </a:r>
                      <a:endParaRPr lang="en-US" sz="1000" dirty="0">
                        <a:solidFill>
                          <a:schemeClr val="tx1"/>
                        </a:solidFill>
                        <a:latin typeface="+mn-lt"/>
                      </a:endParaRPr>
                    </a:p>
                  </a:txBody>
                  <a:tcPr>
                    <a:noFill/>
                  </a:tcPr>
                </a:tc>
              </a:tr>
              <a:tr h="491785">
                <a:tc>
                  <a:txBody>
                    <a:bodyPr/>
                    <a:lstStyle/>
                    <a:p>
                      <a:r>
                        <a:rPr lang="en-US" sz="1000" dirty="0" smtClean="0">
                          <a:solidFill>
                            <a:schemeClr val="tx1"/>
                          </a:solidFill>
                          <a:latin typeface="+mn-lt"/>
                        </a:rPr>
                        <a:t>1.2</a:t>
                      </a:r>
                      <a:endParaRPr lang="en-US" sz="1000" dirty="0">
                        <a:solidFill>
                          <a:schemeClr val="tx1"/>
                        </a:solidFill>
                        <a:latin typeface="+mn-lt"/>
                      </a:endParaRPr>
                    </a:p>
                  </a:txBody>
                  <a:tcPr>
                    <a:noFill/>
                  </a:tcPr>
                </a:tc>
                <a:tc>
                  <a:txBody>
                    <a:bodyPr/>
                    <a:lstStyle/>
                    <a:p>
                      <a:r>
                        <a:rPr lang="en-US" sz="1000" dirty="0" smtClean="0">
                          <a:solidFill>
                            <a:schemeClr val="tx1"/>
                          </a:solidFill>
                          <a:latin typeface="+mn-lt"/>
                        </a:rPr>
                        <a:t>Determine strategic plan: goal, strategy, action program </a:t>
                      </a:r>
                      <a:endParaRPr lang="en-US" sz="1000" dirty="0">
                        <a:solidFill>
                          <a:schemeClr val="tx1"/>
                        </a:solidFill>
                        <a:latin typeface="+mn-lt"/>
                      </a:endParaRPr>
                    </a:p>
                  </a:txBody>
                  <a:tcPr>
                    <a:noFill/>
                  </a:tcPr>
                </a:tc>
              </a:tr>
              <a:tr h="491785">
                <a:tc>
                  <a:txBody>
                    <a:bodyPr/>
                    <a:lstStyle/>
                    <a:p>
                      <a:r>
                        <a:rPr lang="en-US" sz="1000" dirty="0" smtClean="0">
                          <a:solidFill>
                            <a:schemeClr val="tx1"/>
                          </a:solidFill>
                          <a:latin typeface="+mn-lt"/>
                        </a:rPr>
                        <a:t>1.5</a:t>
                      </a:r>
                      <a:endParaRPr lang="en-US" sz="1000" dirty="0">
                        <a:solidFill>
                          <a:schemeClr val="tx1"/>
                        </a:solidFill>
                        <a:latin typeface="+mn-lt"/>
                      </a:endParaRPr>
                    </a:p>
                  </a:txBody>
                  <a:tcPr>
                    <a:noFill/>
                  </a:tcPr>
                </a:tc>
                <a:tc>
                  <a:txBody>
                    <a:bodyPr/>
                    <a:lstStyle/>
                    <a:p>
                      <a:r>
                        <a:rPr lang="en-US" sz="1000" dirty="0" smtClean="0">
                          <a:solidFill>
                            <a:schemeClr val="tx1"/>
                          </a:solidFill>
                          <a:latin typeface="+mn-lt"/>
                        </a:rPr>
                        <a:t>Establish legal</a:t>
                      </a:r>
                      <a:r>
                        <a:rPr lang="en-US" sz="1000" baseline="0" dirty="0" smtClean="0">
                          <a:solidFill>
                            <a:schemeClr val="tx1"/>
                          </a:solidFill>
                          <a:latin typeface="+mn-lt"/>
                        </a:rPr>
                        <a:t> framework , authority scope,</a:t>
                      </a:r>
                      <a:r>
                        <a:rPr lang="en-US" sz="1000" dirty="0" smtClean="0">
                          <a:solidFill>
                            <a:schemeClr val="tx1"/>
                          </a:solidFill>
                          <a:latin typeface="+mn-lt"/>
                        </a:rPr>
                        <a:t> function,</a:t>
                      </a:r>
                      <a:r>
                        <a:rPr lang="en-US" sz="1000" baseline="0" dirty="0" smtClean="0">
                          <a:solidFill>
                            <a:schemeClr val="tx1"/>
                          </a:solidFill>
                          <a:latin typeface="+mn-lt"/>
                        </a:rPr>
                        <a:t> and goal</a:t>
                      </a:r>
                      <a:endParaRPr lang="en-US" sz="1000" dirty="0">
                        <a:solidFill>
                          <a:schemeClr val="tx1"/>
                        </a:solidFill>
                        <a:latin typeface="+mn-lt"/>
                      </a:endParaRPr>
                    </a:p>
                  </a:txBody>
                  <a:tcPr>
                    <a:noFill/>
                  </a:tcPr>
                </a:tc>
              </a:tr>
              <a:tr h="491785">
                <a:tc>
                  <a:txBody>
                    <a:bodyPr/>
                    <a:lstStyle/>
                    <a:p>
                      <a:r>
                        <a:rPr lang="en-US" sz="1000" dirty="0" smtClean="0">
                          <a:solidFill>
                            <a:schemeClr val="tx1"/>
                          </a:solidFill>
                          <a:latin typeface="+mn-lt"/>
                        </a:rPr>
                        <a:t>2</a:t>
                      </a:r>
                      <a:endParaRPr lang="en-US" sz="1000" dirty="0">
                        <a:solidFill>
                          <a:schemeClr val="tx1"/>
                        </a:solidFill>
                        <a:latin typeface="+mn-lt"/>
                      </a:endParaRPr>
                    </a:p>
                  </a:txBody>
                  <a:tcPr>
                    <a:noFill/>
                  </a:tcPr>
                </a:tc>
                <a:tc>
                  <a:txBody>
                    <a:bodyPr/>
                    <a:lstStyle/>
                    <a:p>
                      <a:r>
                        <a:rPr lang="en-US" sz="1000" dirty="0" smtClean="0">
                          <a:solidFill>
                            <a:schemeClr val="tx1"/>
                          </a:solidFill>
                          <a:latin typeface="+mn-lt"/>
                        </a:rPr>
                        <a:t>Determine organization structure</a:t>
                      </a:r>
                      <a:endParaRPr lang="en-US" sz="1000" dirty="0">
                        <a:solidFill>
                          <a:schemeClr val="tx1"/>
                        </a:solidFill>
                        <a:latin typeface="+mn-lt"/>
                      </a:endParaRPr>
                    </a:p>
                  </a:txBody>
                  <a:tcPr>
                    <a:noFill/>
                  </a:tcPr>
                </a:tc>
              </a:tr>
            </a:tbl>
          </a:graphicData>
        </a:graphic>
      </p:graphicFrame>
      <p:sp>
        <p:nvSpPr>
          <p:cNvPr id="9" name="CaixaDeTexto 8"/>
          <p:cNvSpPr txBox="1">
            <a:spLocks noChangeArrowheads="1"/>
          </p:cNvSpPr>
          <p:nvPr/>
        </p:nvSpPr>
        <p:spPr bwMode="auto">
          <a:xfrm>
            <a:off x="1752600" y="5339794"/>
            <a:ext cx="5505691" cy="1015663"/>
          </a:xfrm>
          <a:prstGeom prst="rect">
            <a:avLst/>
          </a:prstGeom>
          <a:noFill/>
          <a:ln w="9525">
            <a:noFill/>
            <a:miter lim="800000"/>
            <a:headEnd/>
            <a:tailEnd/>
          </a:ln>
        </p:spPr>
        <p:txBody>
          <a:bodyPr wrap="square">
            <a:spAutoFit/>
          </a:bodyPr>
          <a:lstStyle/>
          <a:p>
            <a:r>
              <a:rPr lang="en-US" sz="1200" b="1" i="1" dirty="0">
                <a:solidFill>
                  <a:srgbClr val="000000"/>
                </a:solidFill>
              </a:rPr>
              <a:t>Source</a:t>
            </a:r>
            <a:r>
              <a:rPr lang="en-US" sz="1200" i="1" dirty="0">
                <a:solidFill>
                  <a:srgbClr val="000000"/>
                </a:solidFill>
              </a:rPr>
              <a:t>: </a:t>
            </a:r>
            <a:endParaRPr lang="en-US" sz="1200" i="1" dirty="0" smtClean="0">
              <a:solidFill>
                <a:srgbClr val="000000"/>
              </a:solidFill>
            </a:endParaRPr>
          </a:p>
          <a:p>
            <a:r>
              <a:rPr lang="en-US" sz="1200" i="1" dirty="0" smtClean="0">
                <a:solidFill>
                  <a:srgbClr val="000000"/>
                </a:solidFill>
              </a:rPr>
              <a:t>- Martinez, Rose (2003)</a:t>
            </a:r>
          </a:p>
          <a:p>
            <a:r>
              <a:rPr lang="en-US" sz="1200" i="1" dirty="0" smtClean="0">
                <a:solidFill>
                  <a:srgbClr val="000000"/>
                </a:solidFill>
              </a:rPr>
              <a:t>- Enrich, Norman (2010)</a:t>
            </a:r>
          </a:p>
          <a:p>
            <a:r>
              <a:rPr lang="en-US" sz="1200" i="1" dirty="0" smtClean="0">
                <a:solidFill>
                  <a:srgbClr val="000000"/>
                </a:solidFill>
              </a:rPr>
              <a:t>- Academic Review : Optimum Alternative Structure of FSA, Draft 3</a:t>
            </a:r>
          </a:p>
          <a:p>
            <a:r>
              <a:rPr lang="en-US" sz="1200" i="1" dirty="0">
                <a:solidFill>
                  <a:srgbClr val="000000"/>
                </a:solidFill>
              </a:rPr>
              <a:t> </a:t>
            </a:r>
            <a:r>
              <a:rPr lang="en-US" sz="1200" i="1" dirty="0" smtClean="0">
                <a:solidFill>
                  <a:srgbClr val="000000"/>
                </a:solidFill>
              </a:rPr>
              <a:t> UGM and UI Team (August, 23th 2010)</a:t>
            </a:r>
            <a:endParaRPr lang="en-US" sz="1200" i="1" dirty="0">
              <a:solidFill>
                <a:srgbClr val="A8E511"/>
              </a:solidFill>
            </a:endParaRPr>
          </a:p>
        </p:txBody>
      </p:sp>
    </p:spTree>
    <p:extLst>
      <p:ext uri="{BB962C8B-B14F-4D97-AF65-F5344CB8AC3E}">
        <p14:creationId xmlns:p14="http://schemas.microsoft.com/office/powerpoint/2010/main" val="2208032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inancial Service Authority: Questionable Solution for Indonesia”&amp;quot;&quot;/&gt;&lt;property id=&quot;20307&quot; value=&quot;261&quot;/&gt;&lt;/object&gt;&lt;object type=&quot;3&quot; unique_id=&quot;10005&quot;&gt;&lt;property id=&quot;20148&quot; value=&quot;5&quot;/&gt;&lt;property id=&quot;20300&quot; value=&quot;Slide 4 - &amp;quot;Global crisis costs Indonesian financial system very much&amp;quot;&quot;/&gt;&lt;property id=&quot;20307&quot; value=&quot;262&quot;/&gt;&lt;/object&gt;&lt;object type=&quot;3&quot; unique_id=&quot;10006&quot;&gt;&lt;property id=&quot;20148&quot; value=&quot;5&quot;/&gt;&lt;property id=&quot;20300&quot; value=&quot;Slide 5 - &amp;quot;FSA Bill is considered as the way to go, yet it implies other problems&amp;quot;&quot;/&gt;&lt;property id=&quot;20307&quot; value=&quot;263&quot;/&gt;&lt;/object&gt;&lt;object type=&quot;3&quot; unique_id=&quot;10007&quot;&gt;&lt;property id=&quot;20148&quot; value=&quot;5&quot;/&gt;&lt;property id=&quot;20300&quot; value=&quot;Slide 6 - &amp;quot;As it’s planned, some financial supervision functions would be diverted to FSA&amp;quot;&quot;/&gt;&lt;property id=&quot;20307&quot; value=&quot;264&quot;/&gt;&lt;/object&gt;&lt;object type=&quot;3&quot; unique_id=&quot;10008&quot;&gt;&lt;property id=&quot;20148&quot; value=&quot;5&quot;/&gt;&lt;property id=&quot;20300&quot; value=&quot;Slide 7 - &amp;quot;On the other hand, establishment of FSA has high transaction cost&amp;quot;&quot;/&gt;&lt;property id=&quot;20307&quot; value=&quot;265&quot;/&gt;&lt;/object&gt;&lt;object type=&quot;3&quot; unique_id=&quot;10009&quot;&gt;&lt;property id=&quot;20148&quot; value=&quot;5&quot;/&gt;&lt;property id=&quot;20300&quot; value=&quot;Slide 10 - &amp;quot;Based on other countries’ experiences, FSA failed to coordinate its functions during crisis &amp;quot;&quot;/&gt;&lt;property id=&quot;20307&quot; value=&quot;266&quot;/&gt;&lt;/object&gt;&lt;object type=&quot;3&quot; unique_id=&quot;10010&quot;&gt;&lt;property id=&quot;20148&quot; value=&quot;5&quot;/&gt;&lt;property id=&quot;20300&quot; value=&quot;Slide 12 - &amp;quot;Financial Supervisory System: Concepts&amp;quot;&quot;/&gt;&lt;property id=&quot;20307&quot; value=&quot;257&quot;/&gt;&lt;/object&gt;&lt;object type=&quot;3&quot; unique_id=&quot;10011&quot;&gt;&lt;property id=&quot;20148&quot; value=&quot;5&quot;/&gt;&lt;property id=&quot;20300&quot; value=&quot;Slide 13 - &amp;quot;Financial Supervisory System: a Comparison&amp;quot;&quot;/&gt;&lt;property id=&quot;20307&quot; value=&quot;258&quot;/&gt;&lt;/object&gt;&lt;object type=&quot;3&quot; unique_id=&quot;10012&quot;&gt;&lt;property id=&quot;20148&quot; value=&quot;5&quot;/&gt;&lt;property id=&quot;20300&quot; value=&quot;Slide 14 - &amp;quot;Financial Supervisory System: a Comparison&amp;quot;&quot;/&gt;&lt;property id=&quot;20307&quot; value=&quot;259&quot;/&gt;&lt;/object&gt;&lt;object type=&quot;3&quot; unique_id=&quot;10013&quot;&gt;&lt;property id=&quot;20148&quot; value=&quot;5&quot;/&gt;&lt;property id=&quot;20300&quot; value=&quot;Slide 15 - &amp;quot;Financial Supervisory System: a Comparison&amp;quot;&quot;/&gt;&lt;property id=&quot;20307&quot; value=&quot;260&quot;/&gt;&lt;/object&gt;&lt;object type=&quot;3&quot; unique_id=&quot;10098&quot;&gt;&lt;property id=&quot;20148&quot; value=&quot;5&quot;/&gt;&lt;property id=&quot;20300&quot; value=&quot;Slide 8&quot;/&gt;&lt;property id=&quot;20307&quot; value=&quot;270&quot;/&gt;&lt;/object&gt;&lt;object type=&quot;3&quot; unique_id=&quot;10156&quot;&gt;&lt;property id=&quot;20148&quot; value=&quot;5&quot;/&gt;&lt;property id=&quot;20300&quot; value=&quot;Slide 2 - &amp;quot;Interviews Conducted&amp;quot;&quot;/&gt;&lt;property id=&quot;20307&quot; value=&quot;273&quot;/&gt;&lt;/object&gt;&lt;object type=&quot;3&quot; unique_id=&quot;10157&quot;&gt;&lt;property id=&quot;20148&quot; value=&quot;5&quot;/&gt;&lt;property id=&quot;20300&quot; value=&quot;Slide 9&quot;/&gt;&lt;property id=&quot;20307&quot; value=&quot;272&quot;/&gt;&lt;/object&gt;&lt;object type=&quot;3&quot; unique_id=&quot;10158&quot;&gt;&lt;property id=&quot;20148&quot; value=&quot;5&quot;/&gt;&lt;property id=&quot;20300&quot; value=&quot;Slide 11&quot;/&gt;&lt;property id=&quot;20307&quot; value=&quot;271&quot;/&gt;&lt;/object&gt;&lt;object type=&quot;3&quot; unique_id=&quot;10175&quot;&gt;&lt;property id=&quot;20148&quot; value=&quot;5&quot;/&gt;&lt;property id=&quot;20300&quot; value=&quot;Slide 3 - &amp;quot;Executive Summary&amp;quot;&quot;/&gt;&lt;property id=&quot;20307&quot; value=&quot;274&quot;/&gt;&lt;/object&gt;&lt;/object&gt;&lt;/object&gt;&lt;/database&gt;"/>
  <p:tag name="SECTOMILLISECCONVERTED" val="1"/>
</p:tagLst>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TotalTime>
  <Words>2173</Words>
  <Application>Microsoft Office PowerPoint</Application>
  <PresentationFormat>On-screen Show (4:3)</PresentationFormat>
  <Paragraphs>276</Paragraphs>
  <Slides>15</Slides>
  <Notes>7</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1_Default Design</vt:lpstr>
      <vt:lpstr>Default Design</vt:lpstr>
      <vt:lpstr>“Financial Service Authority: Questionable Solution for Indonesia”</vt:lpstr>
      <vt:lpstr>Interviews Conducted</vt:lpstr>
      <vt:lpstr>Executive Summary</vt:lpstr>
      <vt:lpstr>Global crisis costs Indonesian financial system very much</vt:lpstr>
      <vt:lpstr>FSA Bill is considered as the way to go, yet it implies other problems</vt:lpstr>
      <vt:lpstr>As it’s planned, some financial supervision functions would be diverted to FSA</vt:lpstr>
      <vt:lpstr>On the other hand, establishment of FSA has high transaction cost</vt:lpstr>
      <vt:lpstr>PowerPoint Presentation</vt:lpstr>
      <vt:lpstr>PowerPoint Presentation</vt:lpstr>
      <vt:lpstr>Based on other countries’ experiences, FSA failed to coordinate its functions during crisis </vt:lpstr>
      <vt:lpstr>PowerPoint Presentation</vt:lpstr>
      <vt:lpstr>Financial Supervisory System: Concepts</vt:lpstr>
      <vt:lpstr>Financial Supervisory System: a Comparison</vt:lpstr>
      <vt:lpstr>Financial Supervisory System: a Comparison</vt:lpstr>
      <vt:lpstr>Financial Supervisory System: a Comparison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Service Authority: Questionable Solution for Indonesia”</dc:title>
  <dc:creator>ASUS</dc:creator>
  <cp:lastModifiedBy>ASUS</cp:lastModifiedBy>
  <cp:revision>41</cp:revision>
  <dcterms:created xsi:type="dcterms:W3CDTF">2010-10-22T00:37:54Z</dcterms:created>
  <dcterms:modified xsi:type="dcterms:W3CDTF">2010-11-30T08:37:07Z</dcterms:modified>
</cp:coreProperties>
</file>