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67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522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50D522-FF0D-4941-8A22-B28339F4D93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048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1CC24-9D0D-4E31-9897-DC2635C846A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10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3DB2-9D94-4A37-9006-ED410CF6787B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61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28574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91503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915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8747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366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64414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32DA-FFEC-46D4-B98B-DDA4F91298C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5155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B1F2-F780-4C0A-9E37-934C57E235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3806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6944EB-7B72-4761-9B9C-9B401A90AAE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8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A22A-E0DB-48B1-A452-A6FD27E08E9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202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D00-7C8E-4EC0-B4EC-9C421A54728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37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C014-7901-4322-8A12-2391E51062B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2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CD11-0EAF-452E-A0CE-10EA3F33AA2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91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838F-9FB6-43B2-A69A-D0B41F1BE10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62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EF-58B9-4190-B104-E4D9CA98036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48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51D1-AADC-4FE4-9C32-C4929712660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88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FF94-9444-4B1C-98B8-28EAF1B8C6B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014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300C1D-5174-4466-9F08-103D617FBE4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8359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010400" cy="1470025"/>
          </a:xfrm>
          <a:noFill/>
          <a:ln/>
        </p:spPr>
        <p:txBody>
          <a:bodyPr anchor="ctr"/>
          <a:lstStyle/>
          <a:p>
            <a:pPr algn="ctr"/>
            <a:r>
              <a:rPr lang="en-US" altLang="ja-JP" b="1" dirty="0">
                <a:solidFill>
                  <a:srgbClr val="F6F67E"/>
                </a:solidFill>
                <a:ea typeface="ＭＳ Ｐゴシック" panose="020B0600070205080204" pitchFamily="34" charset="-128"/>
              </a:rPr>
              <a:t>Knowledge </a:t>
            </a:r>
            <a:r>
              <a:rPr lang="en-US" altLang="ja-JP" b="1" dirty="0" smtClean="0">
                <a:solidFill>
                  <a:srgbClr val="F6F67E"/>
                </a:solidFill>
                <a:ea typeface="ＭＳ Ｐゴシック" panose="020B0600070205080204" pitchFamily="34" charset="-128"/>
              </a:rPr>
              <a:t>Management </a:t>
            </a:r>
            <a:r>
              <a:rPr lang="en-US" altLang="ja-JP" b="1" dirty="0" smtClean="0">
                <a:solidFill>
                  <a:srgbClr val="F6F67E"/>
                </a:solidFill>
                <a:ea typeface="ＭＳ Ｐゴシック" panose="020B0600070205080204" pitchFamily="34" charset="-128"/>
              </a:rPr>
              <a:t>Systems</a:t>
            </a:r>
            <a:endParaRPr lang="en-US" altLang="ja-JP" b="1" dirty="0">
              <a:solidFill>
                <a:srgbClr val="F6F67E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051050" y="4292600"/>
            <a:ext cx="44116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 eaLnBrk="0" hangingPunct="0"/>
            <a:r>
              <a:rPr lang="en-US" altLang="ja-JP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Comp292/592</a:t>
            </a:r>
          </a:p>
          <a:p>
            <a:pPr lvl="1" algn="ctr" eaLnBrk="0" hangingPunct="0"/>
            <a:r>
              <a:rPr lang="en-US" altLang="ja-JP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Semester 2, 2007</a:t>
            </a:r>
          </a:p>
          <a:p>
            <a:pPr lvl="1" algn="ctr" eaLnBrk="0" hangingPunct="0"/>
            <a:endParaRPr lang="en-US" altLang="ja-JP" sz="28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17463"/>
            <a:ext cx="7772400" cy="1143001"/>
          </a:xfrm>
          <a:noFill/>
          <a:ln/>
        </p:spPr>
        <p:txBody>
          <a:bodyPr anchor="ctr"/>
          <a:lstStyle/>
          <a:p>
            <a:r>
              <a:rPr lang="en-US" altLang="ja-JP" b="1">
                <a:solidFill>
                  <a:srgbClr val="F6F67E"/>
                </a:solidFill>
                <a:ea typeface="ＭＳ Ｐゴシック" panose="020B0600070205080204" pitchFamily="34" charset="-128"/>
              </a:rPr>
              <a:t>Administrative Matters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981075"/>
            <a:ext cx="6457950" cy="5905500"/>
          </a:xfrm>
        </p:spPr>
        <p:txBody>
          <a:bodyPr/>
          <a:lstStyle/>
          <a:p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Unit Description</a:t>
            </a:r>
            <a:r>
              <a:rPr lang="en-US" altLang="ja-JP" sz="280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buClr>
                <a:srgbClr val="F6F67E"/>
              </a:buClr>
              <a:buSzPct val="80000"/>
            </a:pPr>
            <a:r>
              <a:rPr lang="en-US" altLang="ja-JP" sz="2400" b="1">
                <a:solidFill>
                  <a:srgbClr val="FFFFFF"/>
                </a:solidFill>
                <a:ea typeface="ＭＳ Ｐゴシック" panose="020B0600070205080204" pitchFamily="34" charset="-128"/>
              </a:rPr>
              <a:t>Outline</a:t>
            </a:r>
          </a:p>
          <a:p>
            <a:pPr lvl="1">
              <a:buClr>
                <a:srgbClr val="F6F67E"/>
              </a:buClr>
              <a:buSzPct val="80000"/>
            </a:pPr>
            <a:r>
              <a:rPr lang="en-US" altLang="ja-JP" sz="2400" b="1">
                <a:solidFill>
                  <a:srgbClr val="FFFFFF"/>
                </a:solidFill>
                <a:ea typeface="ＭＳ Ｐゴシック" panose="020B0600070205080204" pitchFamily="34" charset="-128"/>
              </a:rPr>
              <a:t>Aims</a:t>
            </a:r>
          </a:p>
          <a:p>
            <a:pPr lvl="1">
              <a:buClr>
                <a:srgbClr val="F6F67E"/>
              </a:buClr>
              <a:buSzPct val="80000"/>
            </a:pPr>
            <a:r>
              <a:rPr lang="en-US" altLang="ja-JP" sz="2400" b="1">
                <a:solidFill>
                  <a:srgbClr val="FFFFFF"/>
                </a:solidFill>
                <a:ea typeface="ＭＳ Ｐゴシック" panose="020B0600070205080204" pitchFamily="34" charset="-128"/>
              </a:rPr>
              <a:t>Prescribed Textbook &amp; References</a:t>
            </a:r>
          </a:p>
          <a:p>
            <a:pPr>
              <a:buClr>
                <a:srgbClr val="F6F67E"/>
              </a:buClr>
            </a:pPr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Lecture Notes &amp; Assignments</a:t>
            </a:r>
          </a:p>
          <a:p>
            <a:pPr>
              <a:buClr>
                <a:srgbClr val="F6F67E"/>
              </a:buClr>
            </a:pPr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Syllabus</a:t>
            </a:r>
          </a:p>
          <a:p>
            <a:pPr>
              <a:buClr>
                <a:srgbClr val="F6F67E"/>
              </a:buClr>
            </a:pPr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Lectures, Tutorials &amp; Office hours</a:t>
            </a:r>
          </a:p>
          <a:p>
            <a:pPr>
              <a:buClr>
                <a:srgbClr val="F6F67E"/>
              </a:buClr>
            </a:pPr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Unit’s website</a:t>
            </a:r>
          </a:p>
          <a:p>
            <a:pPr lvl="1">
              <a:buClr>
                <a:srgbClr val="F6F67E"/>
              </a:buClr>
              <a:buSzPct val="80000"/>
            </a:pPr>
            <a:r>
              <a:rPr lang="en-US" altLang="ja-JP" sz="2400" b="1">
                <a:solidFill>
                  <a:srgbClr val="FFFFFF"/>
                </a:solidFill>
                <a:ea typeface="ＭＳ Ｐゴシック" panose="020B0600070205080204" pitchFamily="34" charset="-128"/>
              </a:rPr>
              <a:t>http://mcs.une.edu.au/~comp292/</a:t>
            </a:r>
          </a:p>
          <a:p>
            <a:pPr lvl="1">
              <a:buClr>
                <a:srgbClr val="F6F67E"/>
              </a:buClr>
              <a:buSzPct val="80000"/>
            </a:pPr>
            <a:r>
              <a:rPr lang="en-US" altLang="ja-JP" sz="2400" b="1">
                <a:solidFill>
                  <a:srgbClr val="FFFFFF"/>
                </a:solidFill>
                <a:ea typeface="ＭＳ Ｐゴシック" panose="020B0600070205080204" pitchFamily="34" charset="-128"/>
              </a:rPr>
              <a:t>Announcements, bulletin boards, etc.</a:t>
            </a:r>
          </a:p>
          <a:p>
            <a:pPr lvl="1"/>
            <a:endParaRPr lang="en-US" altLang="ja-JP" sz="240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4522" name="Picture 10" descr="j021769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91" y="2887065"/>
            <a:ext cx="1747418" cy="1693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4F21-B3A9-4E04-B89F-6FF023339DBE}" type="slidenum">
              <a:rPr lang="en-US" altLang="ja-JP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7463"/>
            <a:ext cx="7772400" cy="1143001"/>
          </a:xfrm>
          <a:noFill/>
          <a:ln/>
        </p:spPr>
        <p:txBody>
          <a:bodyPr anchor="ctr"/>
          <a:lstStyle/>
          <a:p>
            <a:r>
              <a:rPr lang="en-US" altLang="ja-JP" b="1">
                <a:solidFill>
                  <a:srgbClr val="F6F67E"/>
                </a:solidFill>
                <a:ea typeface="ＭＳ Ｐゴシック" panose="020B0600070205080204" pitchFamily="34" charset="-128"/>
              </a:rPr>
              <a:t>How you are evaluated?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25538"/>
            <a:ext cx="8077200" cy="5759450"/>
          </a:xfrm>
        </p:spPr>
        <p:txBody>
          <a:bodyPr/>
          <a:lstStyle/>
          <a:p>
            <a:pPr>
              <a:buClr>
                <a:srgbClr val="F6F67E"/>
              </a:buClr>
            </a:pPr>
            <a:r>
              <a:rPr lang="en-US" altLang="ja-JP" b="1">
                <a:solidFill>
                  <a:srgbClr val="FFFFFF"/>
                </a:solidFill>
                <a:ea typeface="ＭＳ Ｐゴシック" panose="020B0600070205080204" pitchFamily="34" charset="-128"/>
              </a:rPr>
              <a:t>Assessment Tasks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2 </a:t>
            </a:r>
            <a:r>
              <a:rPr lang="en-US" altLang="ja-JP" sz="2400" b="1" i="1">
                <a:ea typeface="ＭＳ Ｐゴシック" panose="020B0600070205080204" pitchFamily="34" charset="-128"/>
              </a:rPr>
              <a:t>mandatory</a:t>
            </a:r>
            <a:r>
              <a:rPr lang="en-US" altLang="ja-JP" sz="2400" b="1">
                <a:ea typeface="ＭＳ Ｐゴシック" panose="020B0600070205080204" pitchFamily="34" charset="-128"/>
              </a:rPr>
              <a:t> assignments that comprise 30% of the total mark, and 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1 </a:t>
            </a:r>
            <a:r>
              <a:rPr lang="en-US" altLang="ja-JP" sz="2400" b="1" i="1">
                <a:ea typeface="ＭＳ Ｐゴシック" panose="020B0600070205080204" pitchFamily="34" charset="-128"/>
              </a:rPr>
              <a:t>mandatory</a:t>
            </a:r>
            <a:r>
              <a:rPr lang="en-US" altLang="ja-JP" sz="2400" b="1">
                <a:ea typeface="ＭＳ Ｐゴシック" panose="020B0600070205080204" pitchFamily="34" charset="-128"/>
              </a:rPr>
              <a:t> case study report that comprise 20% of the total mark, and 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1 final exam that comprises 50% of the total mark. </a:t>
            </a:r>
          </a:p>
          <a:p>
            <a:r>
              <a:rPr lang="en-US" altLang="ja-JP" b="1">
                <a:ea typeface="ＭＳ Ｐゴシック" panose="020B0600070205080204" pitchFamily="34" charset="-128"/>
              </a:rPr>
              <a:t>To Pass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At least 50% of the marks for your assignments and report. 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At least 50% of the marks for your final examination. </a:t>
            </a:r>
          </a:p>
          <a:p>
            <a:pPr lvl="1"/>
            <a:r>
              <a:rPr lang="en-US" altLang="ja-JP" sz="2400" b="1">
                <a:ea typeface="ＭＳ Ｐゴシック" panose="020B0600070205080204" pitchFamily="34" charset="-128"/>
              </a:rPr>
              <a:t>At least 50% overall marks.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endParaRPr lang="en-US" altLang="ja-JP" sz="240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241-FC34-49C3-9140-DA525E268734}" type="slidenum">
              <a:rPr lang="en-US" altLang="ja-JP"/>
              <a:pPr/>
              <a:t>3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581</TotalTime>
  <Words>127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メイリオ</vt:lpstr>
      <vt:lpstr>ＭＳ Ｐゴシック</vt:lpstr>
      <vt:lpstr>Arial</vt:lpstr>
      <vt:lpstr>Arial Narrow</vt:lpstr>
      <vt:lpstr>Century Gothic</vt:lpstr>
      <vt:lpstr>Times New Roman</vt:lpstr>
      <vt:lpstr>Wingdings 3</vt:lpstr>
      <vt:lpstr>Slice</vt:lpstr>
      <vt:lpstr>Knowledge Management Systems</vt:lpstr>
      <vt:lpstr>Administrative Matters</vt:lpstr>
      <vt:lpstr>How you are evaluated?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satisfied Microsoft Office User</dc:creator>
  <cp:lastModifiedBy>Muhammad Firman</cp:lastModifiedBy>
  <cp:revision>93</cp:revision>
  <dcterms:created xsi:type="dcterms:W3CDTF">2001-02-06T06:45:44Z</dcterms:created>
  <dcterms:modified xsi:type="dcterms:W3CDTF">2014-04-14T10:01:50Z</dcterms:modified>
</cp:coreProperties>
</file>