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79883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97787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311002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B36DBF5-1371-4F18-96EB-69919719C00D}"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99399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36DBF5-1371-4F18-96EB-69919719C00D}" type="datetimeFigureOut">
              <a:rPr lang="en-GB" smtClean="0"/>
              <a:t>26/11/2018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18268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B36DBF5-1371-4F18-96EB-69919719C00D}"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212543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B36DBF5-1371-4F18-96EB-69919719C00D}" type="datetimeFigureOut">
              <a:rPr lang="en-GB" smtClean="0"/>
              <a:t>26/11/2018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41969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B36DBF5-1371-4F18-96EB-69919719C00D}" type="datetimeFigureOut">
              <a:rPr lang="en-GB" smtClean="0"/>
              <a:t>26/11/2018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96198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6DBF5-1371-4F18-96EB-69919719C00D}" type="datetimeFigureOut">
              <a:rPr lang="en-GB" smtClean="0"/>
              <a:t>26/11/2018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75603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85467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36DBF5-1371-4F18-96EB-69919719C00D}" type="datetimeFigureOut">
              <a:rPr lang="en-GB" smtClean="0"/>
              <a:t>26/11/2018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144E8D8-35EB-49D7-96A3-DAE07A53C691}" type="slidenum">
              <a:rPr lang="en-GB" smtClean="0"/>
              <a:t>‹#›</a:t>
            </a:fld>
            <a:endParaRPr lang="en-GB"/>
          </a:p>
        </p:txBody>
      </p:sp>
    </p:spTree>
    <p:extLst>
      <p:ext uri="{BB962C8B-B14F-4D97-AF65-F5344CB8AC3E}">
        <p14:creationId xmlns:p14="http://schemas.microsoft.com/office/powerpoint/2010/main" val="100742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6DBF5-1371-4F18-96EB-69919719C00D}" type="datetimeFigureOut">
              <a:rPr lang="en-GB" smtClean="0"/>
              <a:t>26/11/2018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4E8D8-35EB-49D7-96A3-DAE07A53C691}" type="slidenum">
              <a:rPr lang="en-GB" smtClean="0"/>
              <a:t>‹#›</a:t>
            </a:fld>
            <a:endParaRPr lang="en-GB"/>
          </a:p>
        </p:txBody>
      </p:sp>
    </p:spTree>
    <p:extLst>
      <p:ext uri="{BB962C8B-B14F-4D97-AF65-F5344CB8AC3E}">
        <p14:creationId xmlns:p14="http://schemas.microsoft.com/office/powerpoint/2010/main" val="250397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755" y="761999"/>
            <a:ext cx="12192000" cy="5427127"/>
          </a:xfrm>
          <a:prstGeom prst="rect">
            <a:avLst/>
          </a:prstGeom>
        </p:spPr>
        <p:txBody>
          <a:bodyPr wrap="square">
            <a:spAutoFit/>
          </a:bodyPr>
          <a:lstStyle/>
          <a:p>
            <a:pPr algn="ctr">
              <a:spcAft>
                <a:spcPts val="1000"/>
              </a:spcAft>
            </a:pPr>
            <a:endParaRPr lang="en-US" sz="3200" dirty="0" smtClean="0"/>
          </a:p>
          <a:p>
            <a:pPr algn="ctr">
              <a:spcAft>
                <a:spcPts val="1000"/>
              </a:spcAft>
            </a:pPr>
            <a:r>
              <a:rPr lang="en-US" sz="3200" dirty="0" smtClean="0"/>
              <a:t>Faculty </a:t>
            </a:r>
            <a:r>
              <a:rPr lang="en-US" sz="3200" dirty="0"/>
              <a:t>O</a:t>
            </a:r>
            <a:r>
              <a:rPr lang="en-US" sz="3200" dirty="0" smtClean="0"/>
              <a:t>f Engineering </a:t>
            </a:r>
          </a:p>
          <a:p>
            <a:pPr algn="ctr">
              <a:spcAft>
                <a:spcPts val="1000"/>
              </a:spcAft>
            </a:pPr>
            <a:r>
              <a:rPr lang="en-US" sz="3200" dirty="0" smtClean="0"/>
              <a:t>Bachelor of Engineering in Telecommunication Engineering</a:t>
            </a:r>
          </a:p>
          <a:p>
            <a:pPr algn="ctr">
              <a:spcAft>
                <a:spcPts val="1000"/>
              </a:spcAft>
            </a:pPr>
            <a:r>
              <a:rPr lang="en-US" sz="3200" b="1" dirty="0"/>
              <a:t>Cyber security evaluation and mitigation for future wireless </a:t>
            </a:r>
            <a:r>
              <a:rPr lang="en-US" sz="3200" b="1" dirty="0" smtClean="0"/>
              <a:t>networks,</a:t>
            </a:r>
          </a:p>
          <a:p>
            <a:pPr algn="ctr">
              <a:spcAft>
                <a:spcPts val="1000"/>
              </a:spcAft>
            </a:pPr>
            <a:r>
              <a:rPr lang="en-US" sz="3200" b="1" dirty="0" smtClean="0"/>
              <a:t>5G</a:t>
            </a:r>
            <a:r>
              <a:rPr lang="en-US" sz="3200" b="1" dirty="0"/>
              <a:t>, </a:t>
            </a:r>
            <a:r>
              <a:rPr lang="en-US" sz="3200" b="1" dirty="0" smtClean="0"/>
              <a:t>IoT and </a:t>
            </a:r>
            <a:r>
              <a:rPr lang="en-US" sz="3200" b="1" dirty="0"/>
              <a:t>cloud storage </a:t>
            </a:r>
            <a:r>
              <a:rPr lang="en-US" sz="3200" b="1" dirty="0" smtClean="0"/>
              <a:t>networks</a:t>
            </a:r>
          </a:p>
          <a:p>
            <a:pPr algn="ctr">
              <a:spcAft>
                <a:spcPts val="1000"/>
              </a:spcAft>
            </a:pPr>
            <a:r>
              <a:rPr lang="en-US" sz="3200" b="1" dirty="0" smtClean="0"/>
              <a:t>(An </a:t>
            </a:r>
            <a:r>
              <a:rPr lang="en-US" sz="3200" b="1" dirty="0"/>
              <a:t>Offensive and Defensive Technical Approach</a:t>
            </a:r>
            <a:r>
              <a:rPr lang="en-US" sz="3200" b="1" dirty="0" smtClean="0"/>
              <a:t>)</a:t>
            </a:r>
          </a:p>
          <a:p>
            <a:pPr algn="ctr">
              <a:spcAft>
                <a:spcPts val="1000"/>
              </a:spcAft>
            </a:pPr>
            <a:r>
              <a:rPr lang="en-US" sz="3200" dirty="0" smtClean="0"/>
              <a:t>Final Year Project Proposal, EE421</a:t>
            </a:r>
          </a:p>
          <a:p>
            <a:pPr algn="ctr">
              <a:spcAft>
                <a:spcPts val="1000"/>
              </a:spcAft>
            </a:pPr>
            <a:r>
              <a:rPr lang="en-US" sz="2400" dirty="0" smtClean="0"/>
              <a:t>by</a:t>
            </a:r>
          </a:p>
          <a:p>
            <a:pPr algn="ctr">
              <a:spcAft>
                <a:spcPts val="1000"/>
              </a:spcAft>
            </a:pPr>
            <a:r>
              <a:rPr lang="en-US" sz="3200" dirty="0" smtClean="0"/>
              <a:t>Muhanguzi Tobias, 15/U/7774/ETE/PE</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 Same Side Corner Rectangle 7"/>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Muhanguzi </a:t>
            </a:r>
            <a:r>
              <a:rPr lang="en-US" dirty="0">
                <a:solidFill>
                  <a:schemeClr val="bg1"/>
                </a:solidFill>
              </a:rPr>
              <a:t>Tobias, </a:t>
            </a:r>
            <a:r>
              <a:rPr lang="en-US" dirty="0" smtClean="0">
                <a:solidFill>
                  <a:schemeClr val="bg1"/>
                </a:solidFill>
              </a:rPr>
              <a:t>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Flowchart: Off-page Connector 6"/>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Same Side Corner Rectangle 9"/>
          <p:cNvSpPr/>
          <p:nvPr/>
        </p:nvSpPr>
        <p:spPr>
          <a:xfrm>
            <a:off x="-1" y="0"/>
            <a:ext cx="12192001" cy="1237129"/>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Kyambogo      </a:t>
            </a:r>
            <a:r>
              <a:rPr lang="en-US" sz="8000" dirty="0" smtClean="0"/>
              <a:t> University</a:t>
            </a:r>
            <a:endParaRPr lang="en-US" sz="9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5505737" y="134119"/>
            <a:ext cx="1473287" cy="968540"/>
          </a:xfrm>
          <a:prstGeom prst="rect">
            <a:avLst/>
          </a:prstGeom>
          <a:noFill/>
          <a:ln>
            <a:noFill/>
          </a:ln>
        </p:spPr>
      </p:pic>
    </p:spTree>
    <p:extLst>
      <p:ext uri="{BB962C8B-B14F-4D97-AF65-F5344CB8AC3E}">
        <p14:creationId xmlns:p14="http://schemas.microsoft.com/office/powerpoint/2010/main" val="3067833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518212" y="900953"/>
            <a:ext cx="5569361" cy="5390801"/>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329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1264" y="1035422"/>
            <a:ext cx="11897301" cy="4424084"/>
          </a:xfrm>
          <a:prstGeom prst="rect">
            <a:avLst/>
          </a:prstGeom>
        </p:spPr>
        <p:txBody>
          <a:bodyPr wrap="square">
            <a:spAutoFit/>
          </a:bodyPr>
          <a:lstStyle/>
          <a:p>
            <a:r>
              <a:rPr lang="en-US" sz="2800" dirty="0">
                <a:latin typeface="Arial" panose="020B0604020202020204" pitchFamily="34" charset="0"/>
                <a:cs typeface="Arial" panose="020B0604020202020204" pitchFamily="34" charset="0"/>
              </a:rPr>
              <a:t>The increasing demands for real-time communication/ streaming services , VR and AR, NFC, smart grid and </a:t>
            </a:r>
            <a:r>
              <a:rPr lang="en-US" sz="2800" dirty="0" err="1">
                <a:latin typeface="Arial" panose="020B0604020202020204" pitchFamily="34" charset="0"/>
                <a:cs typeface="Arial" panose="020B0604020202020204" pitchFamily="34" charset="0"/>
              </a:rPr>
              <a:t>IoT</a:t>
            </a:r>
            <a:r>
              <a:rPr lang="en-US" sz="2800" dirty="0">
                <a:latin typeface="Arial" panose="020B0604020202020204" pitchFamily="34" charset="0"/>
                <a:cs typeface="Arial" panose="020B0604020202020204" pitchFamily="34" charset="0"/>
              </a:rPr>
              <a:t>/ IoE that put all kinds of data on a network from health, agriculture, education, </a:t>
            </a:r>
            <a:r>
              <a:rPr lang="en-US" sz="2800" dirty="0" err="1">
                <a:latin typeface="Arial" panose="020B0604020202020204" pitchFamily="34" charset="0"/>
                <a:cs typeface="Arial" panose="020B0604020202020204" pitchFamily="34" charset="0"/>
              </a:rPr>
              <a:t>etc</a:t>
            </a:r>
            <a:r>
              <a:rPr lang="en-US" sz="2800" dirty="0">
                <a:latin typeface="Arial" panose="020B0604020202020204" pitchFamily="34" charset="0"/>
                <a:cs typeface="Arial" panose="020B0604020202020204" pitchFamily="34" charset="0"/>
              </a:rPr>
              <a:t> and the effort of the government to digitize all communication, and </a:t>
            </a:r>
            <a:r>
              <a:rPr lang="en-US" sz="2800" dirty="0" err="1">
                <a:latin typeface="Arial" panose="020B0604020202020204" pitchFamily="34" charset="0"/>
                <a:cs typeface="Arial" panose="020B0604020202020204" pitchFamily="34" charset="0"/>
              </a:rPr>
              <a:t>aslo</a:t>
            </a:r>
            <a:r>
              <a:rPr lang="en-US" sz="2800" dirty="0">
                <a:latin typeface="Arial" panose="020B0604020202020204" pitchFamily="34" charset="0"/>
                <a:cs typeface="Arial" panose="020B0604020202020204" pitchFamily="34" charset="0"/>
              </a:rPr>
              <a:t> the increasing electronic money transfers, all these generate huge amounts of data, hence Big-data, this poses a problem that preambles security of networks, I have singled out cyber-security to be my center of my discussion, research and inquiry, all said, the security of the huge amounts of data put on the network; in transit, and in cloud and other storage servers on the network has to be handled with great concern.</a:t>
            </a:r>
            <a:endParaRPr lang="en-US" sz="2800" dirty="0">
              <a:latin typeface="Arial" panose="020B0604020202020204" pitchFamily="34" charset="0"/>
              <a:cs typeface="Arial" panose="020B0604020202020204" pitchFamily="34" charset="0"/>
            </a:endParaRPr>
          </a:p>
        </p:txBody>
      </p:sp>
      <p:sp>
        <p:nvSpPr>
          <p:cNvPr id="9" name="Round Same Side Corner Rectangle 8"/>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Flowchart: Off-page Connector 15"/>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Same Side Corner Rectangle 11"/>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2" name="Rectangle 1"/>
          <p:cNvSpPr/>
          <p:nvPr/>
        </p:nvSpPr>
        <p:spPr>
          <a:xfrm>
            <a:off x="4901420" y="271581"/>
            <a:ext cx="3874779"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Problem statement</a:t>
            </a:r>
            <a:endParaRPr lang="en-GB" sz="3200" dirty="0"/>
          </a:p>
        </p:txBody>
      </p:sp>
    </p:spTree>
    <p:extLst>
      <p:ext uri="{BB962C8B-B14F-4D97-AF65-F5344CB8AC3E}">
        <p14:creationId xmlns:p14="http://schemas.microsoft.com/office/powerpoint/2010/main" val="65007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998326" y="254622"/>
            <a:ext cx="2195345" cy="646331"/>
          </a:xfrm>
          <a:prstGeom prst="rect">
            <a:avLst/>
          </a:prstGeom>
          <a:noFill/>
        </p:spPr>
        <p:txBody>
          <a:bodyPr wrap="none" rtlCol="0">
            <a:spAutoFit/>
          </a:bodyPr>
          <a:lstStyle/>
          <a:p>
            <a:r>
              <a:rPr lang="en-US" sz="3600" b="1" dirty="0" smtClean="0">
                <a:solidFill>
                  <a:srgbClr val="2FB5A5"/>
                </a:solidFill>
              </a:rPr>
              <a:t>Objectives</a:t>
            </a:r>
            <a:endParaRPr lang="en-US" sz="3600" b="1" dirty="0">
              <a:solidFill>
                <a:srgbClr val="2FB5A5"/>
              </a:solidFill>
            </a:endParaRPr>
          </a:p>
        </p:txBody>
      </p:sp>
      <p:sp>
        <p:nvSpPr>
          <p:cNvPr id="8" name="TextBox 7"/>
          <p:cNvSpPr txBox="1"/>
          <p:nvPr/>
        </p:nvSpPr>
        <p:spPr>
          <a:xfrm>
            <a:off x="145935" y="2757268"/>
            <a:ext cx="11803868" cy="4154984"/>
          </a:xfrm>
          <a:prstGeom prst="rect">
            <a:avLst/>
          </a:prstGeom>
          <a:noFill/>
        </p:spPr>
        <p:txBody>
          <a:bodyPr wrap="square" rtlCol="0">
            <a:spAutoFit/>
          </a:bodyPr>
          <a:lstStyle/>
          <a:p>
            <a:r>
              <a:rPr lang="en-US" sz="3600" b="1" dirty="0" smtClean="0">
                <a:solidFill>
                  <a:srgbClr val="2FB5A5"/>
                </a:solidFill>
              </a:rPr>
              <a:t>Specific Objectives;</a:t>
            </a:r>
          </a:p>
          <a:p>
            <a:r>
              <a:rPr lang="en-US" sz="3200" dirty="0" smtClean="0"/>
              <a:t>To develop two MATLAB Applications; one that hinds the characters of a password </a:t>
            </a:r>
            <a:r>
              <a:rPr lang="en-US" sz="3200" dirty="0"/>
              <a:t>on </a:t>
            </a:r>
            <a:r>
              <a:rPr lang="en-US" sz="3200" dirty="0" smtClean="0"/>
              <a:t>login, and another that generates </a:t>
            </a:r>
            <a:r>
              <a:rPr lang="en-US" sz="3200" dirty="0"/>
              <a:t>munged passwords</a:t>
            </a:r>
            <a:endParaRPr lang="en-US" sz="3200" dirty="0" smtClean="0"/>
          </a:p>
          <a:p>
            <a:r>
              <a:rPr lang="en-US" sz="3200" dirty="0" smtClean="0"/>
              <a:t>To carry out research on encryption algorithms of wireless networks</a:t>
            </a:r>
          </a:p>
          <a:p>
            <a:r>
              <a:rPr lang="en-US" sz="3200" dirty="0" smtClean="0"/>
              <a:t>To carry out research on 5G, IoT and Cloud network architecture.</a:t>
            </a:r>
          </a:p>
          <a:p>
            <a:r>
              <a:rPr lang="en-US" sz="3200" dirty="0" smtClean="0"/>
              <a:t>To carry out research on cyber security policies.</a:t>
            </a:r>
          </a:p>
          <a:p>
            <a:r>
              <a:rPr lang="en-US" sz="3200" dirty="0" smtClean="0"/>
              <a:t>To </a:t>
            </a:r>
            <a:endParaRPr lang="en-US" sz="3200" dirty="0"/>
          </a:p>
          <a:p>
            <a:endParaRPr lang="en-US" sz="3600" dirty="0"/>
          </a:p>
        </p:txBody>
      </p:sp>
      <p:sp>
        <p:nvSpPr>
          <p:cNvPr id="9" name="TextBox 8"/>
          <p:cNvSpPr txBox="1"/>
          <p:nvPr/>
        </p:nvSpPr>
        <p:spPr>
          <a:xfrm>
            <a:off x="145935" y="1381217"/>
            <a:ext cx="11647136" cy="2067233"/>
          </a:xfrm>
          <a:prstGeom prst="rect">
            <a:avLst/>
          </a:prstGeom>
          <a:noFill/>
        </p:spPr>
        <p:txBody>
          <a:bodyPr wrap="square" rtlCol="0">
            <a:spAutoFit/>
          </a:bodyPr>
          <a:lstStyle/>
          <a:p>
            <a:r>
              <a:rPr lang="en-US" sz="3600" b="1" dirty="0" smtClean="0">
                <a:solidFill>
                  <a:srgbClr val="2FB5A5"/>
                </a:solidFill>
              </a:rPr>
              <a:t>General Objectives;</a:t>
            </a:r>
          </a:p>
          <a:p>
            <a:pPr>
              <a:spcAft>
                <a:spcPts val="1000"/>
              </a:spcAft>
            </a:pPr>
            <a:r>
              <a:rPr lang="en-US" sz="2800" b="1" dirty="0"/>
              <a:t>Cyber security evaluation and mitigation for future wireless </a:t>
            </a:r>
            <a:r>
              <a:rPr lang="en-US" sz="2800" b="1" dirty="0" smtClean="0"/>
              <a:t>networks, 5G</a:t>
            </a:r>
            <a:r>
              <a:rPr lang="en-US" sz="2800" b="1" dirty="0"/>
              <a:t>, IoT and cloud storage </a:t>
            </a:r>
            <a:r>
              <a:rPr lang="en-US" sz="2800" b="1" dirty="0" smtClean="0"/>
              <a:t>networks (an </a:t>
            </a:r>
            <a:r>
              <a:rPr lang="en-US" sz="2800" b="1" dirty="0"/>
              <a:t>Offensive and Defensive Technical Approach)</a:t>
            </a:r>
          </a:p>
          <a:p>
            <a:endParaRPr lang="en-US" sz="2800" b="1" dirty="0">
              <a:solidFill>
                <a:srgbClr val="2FB5A5"/>
              </a:solidFill>
            </a:endParaRPr>
          </a:p>
        </p:txBody>
      </p:sp>
    </p:spTree>
    <p:extLst>
      <p:ext uri="{BB962C8B-B14F-4D97-AF65-F5344CB8AC3E}">
        <p14:creationId xmlns:p14="http://schemas.microsoft.com/office/powerpoint/2010/main" val="6191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63072"/>
            <a:ext cx="11488271" cy="4674494"/>
          </a:xfrm>
          <a:prstGeom prst="rect">
            <a:avLst/>
          </a:prstGeom>
        </p:spPr>
        <p:txBody>
          <a:bodyPr wrap="square">
            <a:spAutoFit/>
          </a:bodyPr>
          <a:lstStyle/>
          <a:p>
            <a: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800" dirty="0">
                <a:solidFill>
                  <a:srgbClr val="2E74B5"/>
                </a:solidFill>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000000"/>
                </a:solidFill>
                <a:latin typeface="Arial" panose="020B0604020202020204" pitchFamily="34" charset="0"/>
                <a:ea typeface="Calibri" panose="020F0502020204030204" pitchFamily="34" charset="0"/>
              </a:rPr>
              <a:t>I have taken on the challenge to evaluate, and make an inquiry in possible cyber security mitigation in wireless networks and cloud systems, with emerging IoT systems, automation of different activities in health, agriculture, government, mobile banking/mobile money and education(e-learning platforms ), all of which require internet connectivity, security of data transfers should be ensured, hackers can cost a company a great deal of money, reputation, and test its competence to protecting the information of its customers.</a:t>
            </a:r>
            <a:br>
              <a:rPr lang="en-US" sz="2800" dirty="0">
                <a:solidFill>
                  <a:srgbClr val="000000"/>
                </a:solidFill>
                <a:latin typeface="Arial" panose="020B0604020202020204" pitchFamily="34" charset="0"/>
                <a:ea typeface="Calibri" panose="020F0502020204030204" pitchFamily="34" charset="0"/>
              </a:rPr>
            </a:br>
            <a:endParaRPr lang="en-US" sz="2800" dirty="0"/>
          </a:p>
        </p:txBody>
      </p:sp>
      <p:sp>
        <p:nvSpPr>
          <p:cNvPr id="7" name="Round Same Side Corner Rectangle 6"/>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 Same Side Corner Rectangle 9"/>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2" name="Flowchart: Off-page Connector 11"/>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950609" y="250088"/>
            <a:ext cx="2595582"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Justification</a:t>
            </a:r>
            <a:endParaRPr lang="en-GB" sz="3200" dirty="0"/>
          </a:p>
        </p:txBody>
      </p:sp>
    </p:spTree>
    <p:extLst>
      <p:ext uri="{BB962C8B-B14F-4D97-AF65-F5344CB8AC3E}">
        <p14:creationId xmlns:p14="http://schemas.microsoft.com/office/powerpoint/2010/main" val="2951245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34043" y="254622"/>
            <a:ext cx="5647700"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Significance of the study</a:t>
            </a:r>
            <a:endParaRPr lang="en-US" sz="3600" b="1" dirty="0">
              <a:solidFill>
                <a:srgbClr val="2FB5A5"/>
              </a:solidFill>
              <a:latin typeface="Arial" panose="020B0604020202020204" pitchFamily="34" charset="0"/>
              <a:cs typeface="Arial" panose="020B0604020202020204" pitchFamily="34" charset="0"/>
            </a:endParaRPr>
          </a:p>
        </p:txBody>
      </p:sp>
      <p:sp>
        <p:nvSpPr>
          <p:cNvPr id="4" name="TextBox 3"/>
          <p:cNvSpPr txBox="1"/>
          <p:nvPr/>
        </p:nvSpPr>
        <p:spPr>
          <a:xfrm>
            <a:off x="2259105" y="1801906"/>
            <a:ext cx="7328647" cy="923330"/>
          </a:xfrm>
          <a:prstGeom prst="rect">
            <a:avLst/>
          </a:prstGeom>
          <a:noFill/>
        </p:spPr>
        <p:txBody>
          <a:bodyPr wrap="square" rtlCol="0">
            <a:spAutoFit/>
          </a:bodyPr>
          <a:lstStyle/>
          <a:p>
            <a:r>
              <a:rPr lang="en-GB" dirty="0" smtClean="0"/>
              <a:t>Creating a general but practical understanding of cyber security, policies and practices that accrue to computer security, for the future wireless networks that carry customer critical data used and generated by IoE, </a:t>
            </a:r>
            <a:r>
              <a:rPr lang="en-GB" dirty="0" err="1" smtClean="0"/>
              <a:t>IoT</a:t>
            </a:r>
            <a:r>
              <a:rPr lang="en-GB" dirty="0" smtClean="0"/>
              <a:t>, </a:t>
            </a:r>
            <a:endParaRPr lang="en-GB" dirty="0"/>
          </a:p>
        </p:txBody>
      </p:sp>
    </p:spTree>
    <p:extLst>
      <p:ext uri="{BB962C8B-B14F-4D97-AF65-F5344CB8AC3E}">
        <p14:creationId xmlns:p14="http://schemas.microsoft.com/office/powerpoint/2010/main" val="1628108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869" y="1001805"/>
            <a:ext cx="11618260" cy="5047536"/>
          </a:xfrm>
          <a:prstGeom prst="rect">
            <a:avLst/>
          </a:prstGeom>
        </p:spPr>
        <p:txBody>
          <a:bodyPr wrap="square">
            <a:spAutoFit/>
          </a:bodyPr>
          <a:lstStyle/>
          <a:p>
            <a:r>
              <a:rPr lang="en-US" sz="2400" dirty="0" smtClean="0">
                <a:latin typeface="Arial" panose="020B0604020202020204" pitchFamily="34" charset="0"/>
                <a:ea typeface="Times New Roman" panose="02020603050405020304" pitchFamily="18" charset="0"/>
                <a:cs typeface="Arial" panose="020B0604020202020204" pitchFamily="34" charset="0"/>
              </a:rPr>
              <a:t>The following practical activities will be carried out during the course of the project:</a:t>
            </a:r>
          </a:p>
          <a:p>
            <a:endParaRPr lang="en-US" sz="1000" dirty="0" smtClean="0">
              <a:latin typeface="Arial" panose="020B0604020202020204" pitchFamily="34" charset="0"/>
              <a:ea typeface="Times New Roman" panose="02020603050405020304" pitchFamily="18" charset="0"/>
              <a:cs typeface="Arial" panose="020B0604020202020204" pitchFamily="34" charset="0"/>
            </a:endParaRP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Wireless Encryption algorithms, munged passwords with MATLAB</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History of hacking and Ethical hacking.</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AutoNum type="arabicPeriod"/>
            </a:pPr>
            <a:r>
              <a:rPr lang="en-US" sz="2400" dirty="0" smtClean="0">
                <a:solidFill>
                  <a:srgbClr val="000000"/>
                </a:solidFill>
                <a:latin typeface="Arial" panose="020B0604020202020204" pitchFamily="34" charset="0"/>
                <a:ea typeface="Calibri" panose="020F0502020204030204" pitchFamily="34" charset="0"/>
              </a:rPr>
              <a:t>Tools used in penetration testing, social engineering and vulnerability tests with kali </a:t>
            </a:r>
            <a:r>
              <a:rPr lang="en-US" sz="2400" dirty="0" err="1" smtClean="0">
                <a:solidFill>
                  <a:srgbClr val="000000"/>
                </a:solidFill>
                <a:latin typeface="Arial" panose="020B0604020202020204" pitchFamily="34" charset="0"/>
                <a:ea typeface="Calibri" panose="020F0502020204030204" pitchFamily="34" charset="0"/>
              </a:rPr>
              <a:t>linux</a:t>
            </a:r>
            <a:r>
              <a:rPr lang="en-US" sz="2400" dirty="0" smtClean="0">
                <a:solidFill>
                  <a:srgbClr val="000000"/>
                </a:solidFill>
                <a:latin typeface="Arial" panose="020B0604020202020204" pitchFamily="34" charset="0"/>
                <a:ea typeface="Calibri" panose="020F0502020204030204" pitchFamily="34" charset="0"/>
              </a:rPr>
              <a:t> for wireless networks.</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models with GNS3 simulation</a:t>
            </a: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with python programming.</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Security in the application layer and network layer (ipv4 and ipv6) analysis with </a:t>
            </a:r>
            <a:r>
              <a:rPr lang="en-US" sz="2400" dirty="0" err="1" smtClean="0">
                <a:solidFill>
                  <a:srgbClr val="000000"/>
                </a:solidFill>
                <a:latin typeface="Arial" panose="020B0604020202020204" pitchFamily="34" charset="0"/>
                <a:ea typeface="Calibri" panose="020F0502020204030204" pitchFamily="34" charset="0"/>
              </a:rPr>
              <a:t>wireshark</a:t>
            </a:r>
            <a:r>
              <a:rPr lang="en-US" sz="2400" dirty="0" smtClean="0">
                <a:solidFill>
                  <a:srgbClr val="000000"/>
                </a:solidFill>
                <a:latin typeface="Arial" panose="020B0604020202020204" pitchFamily="34" charset="0"/>
                <a:ea typeface="Calibri" panose="020F0502020204030204" pitchFamily="34" charset="0"/>
              </a:rPr>
              <a:t>, (software systems security).</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Tools and remedies to secure hardware systems (Unix, Cisco, Juniper and </a:t>
            </a:r>
            <a:r>
              <a:rPr lang="en-US" sz="2400" dirty="0" err="1" smtClean="0">
                <a:solidFill>
                  <a:srgbClr val="000000"/>
                </a:solidFill>
                <a:latin typeface="Arial" panose="020B0604020202020204" pitchFamily="34" charset="0"/>
                <a:ea typeface="Calibri" panose="020F0502020204030204" pitchFamily="34" charset="0"/>
              </a:rPr>
              <a:t>Hauwei</a:t>
            </a:r>
            <a:r>
              <a:rPr lang="en-US" sz="2400" dirty="0" smtClean="0">
                <a:solidFill>
                  <a:srgbClr val="000000"/>
                </a:solidFill>
                <a:latin typeface="Arial" panose="020B0604020202020204" pitchFamily="34" charset="0"/>
                <a:ea typeface="Calibri" panose="020F0502020204030204" pitchFamily="34" charset="0"/>
              </a:rPr>
              <a:t> hardware systems).</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FontTx/>
              <a:buAutoNum type="arabicPeriod"/>
            </a:pPr>
            <a:r>
              <a:rPr lang="en-US" sz="2400" b="1" dirty="0" smtClean="0">
                <a:solidFill>
                  <a:srgbClr val="000000"/>
                </a:solidFill>
                <a:latin typeface="Arial" panose="020B0604020202020204" pitchFamily="34" charset="0"/>
                <a:ea typeface="Calibri" panose="020F0502020204030204" pitchFamily="34" charset="0"/>
              </a:rPr>
              <a:t>5G</a:t>
            </a:r>
            <a:r>
              <a:rPr lang="en-US" sz="2400" dirty="0" smtClean="0">
                <a:solidFill>
                  <a:srgbClr val="000000"/>
                </a:solidFill>
                <a:latin typeface="Arial" panose="020B0604020202020204" pitchFamily="34" charset="0"/>
                <a:ea typeface="Calibri" panose="020F0502020204030204" pitchFamily="34" charset="0"/>
              </a:rPr>
              <a:t>, </a:t>
            </a:r>
            <a:r>
              <a:rPr lang="en-US" sz="2400" b="1" dirty="0" err="1" smtClean="0">
                <a:solidFill>
                  <a:srgbClr val="000000"/>
                </a:solidFill>
                <a:latin typeface="Arial" panose="020B0604020202020204" pitchFamily="34" charset="0"/>
                <a:ea typeface="Calibri" panose="020F0502020204030204" pitchFamily="34" charset="0"/>
              </a:rPr>
              <a:t>IoT</a:t>
            </a:r>
            <a:r>
              <a:rPr lang="en-US" sz="2400" dirty="0" smtClean="0">
                <a:solidFill>
                  <a:srgbClr val="000000"/>
                </a:solidFill>
                <a:latin typeface="Arial" panose="020B0604020202020204" pitchFamily="34" charset="0"/>
                <a:ea typeface="Calibri" panose="020F0502020204030204" pitchFamily="34" charset="0"/>
              </a:rPr>
              <a:t>, </a:t>
            </a:r>
            <a:r>
              <a:rPr lang="en-US" sz="2400" b="1" dirty="0" smtClean="0">
                <a:solidFill>
                  <a:srgbClr val="000000"/>
                </a:solidFill>
                <a:latin typeface="Arial" panose="020B0604020202020204" pitchFamily="34" charset="0"/>
                <a:ea typeface="Calibri" panose="020F0502020204030204" pitchFamily="34" charset="0"/>
              </a:rPr>
              <a:t>NFC,</a:t>
            </a:r>
            <a:r>
              <a:rPr lang="en-US" sz="2400" dirty="0" smtClean="0">
                <a:solidFill>
                  <a:srgbClr val="000000"/>
                </a:solidFill>
                <a:latin typeface="Arial" panose="020B0604020202020204" pitchFamily="34" charset="0"/>
                <a:ea typeface="Calibri" panose="020F0502020204030204" pitchFamily="34" charset="0"/>
              </a:rPr>
              <a:t> </a:t>
            </a:r>
            <a:r>
              <a:rPr lang="en-US" sz="2400" b="1" dirty="0" smtClean="0">
                <a:solidFill>
                  <a:srgbClr val="000000"/>
                </a:solidFill>
                <a:latin typeface="Arial" panose="020B0604020202020204" pitchFamily="34" charset="0"/>
                <a:ea typeface="Calibri" panose="020F0502020204030204" pitchFamily="34" charset="0"/>
              </a:rPr>
              <a:t>Smart grid </a:t>
            </a:r>
            <a:r>
              <a:rPr lang="en-US" sz="2400" dirty="0" smtClean="0">
                <a:solidFill>
                  <a:srgbClr val="000000"/>
                </a:solidFill>
                <a:latin typeface="Arial" panose="020B0604020202020204" pitchFamily="34" charset="0"/>
                <a:ea typeface="Calibri" panose="020F0502020204030204" pitchFamily="34" charset="0"/>
              </a:rPr>
              <a:t>cyber security and cloud storage security concerns.</a:t>
            </a:r>
            <a:endParaRPr lang="en-US" sz="2400" dirty="0" smtClean="0">
              <a:solidFill>
                <a:srgbClr val="000000"/>
              </a:solidFill>
              <a:latin typeface="Arial" panose="020B0604020202020204" pitchFamily="34" charset="0"/>
              <a:ea typeface="Calibri" panose="020F0502020204030204" pitchFamily="34" charset="0"/>
            </a:endParaRPr>
          </a:p>
          <a:p>
            <a:pPr marL="457200" indent="-457200">
              <a:buFontTx/>
              <a:buAutoNum type="arabicPeriod"/>
            </a:pPr>
            <a:r>
              <a:rPr lang="en-US" sz="2400" dirty="0" smtClean="0">
                <a:solidFill>
                  <a:srgbClr val="000000"/>
                </a:solidFill>
                <a:latin typeface="Arial" panose="020B0604020202020204" pitchFamily="34" charset="0"/>
                <a:ea typeface="Calibri" panose="020F0502020204030204" pitchFamily="34" charset="0"/>
              </a:rPr>
              <a:t>Cyber security policies, including the </a:t>
            </a:r>
            <a:r>
              <a:rPr lang="en-US" sz="2400" b="1" dirty="0" smtClean="0">
                <a:solidFill>
                  <a:srgbClr val="000000"/>
                </a:solidFill>
                <a:latin typeface="Arial" panose="020B0604020202020204" pitchFamily="34" charset="0"/>
                <a:ea typeface="Calibri" panose="020F0502020204030204" pitchFamily="34" charset="0"/>
              </a:rPr>
              <a:t>GDPR. </a:t>
            </a:r>
            <a:r>
              <a:rPr lang="en-US" sz="2400" dirty="0" smtClean="0">
                <a:solidFill>
                  <a:srgbClr val="000000"/>
                </a:solidFill>
                <a:latin typeface="Arial" panose="020B0604020202020204" pitchFamily="34" charset="0"/>
                <a:ea typeface="Calibri" panose="020F0502020204030204" pitchFamily="34" charset="0"/>
              </a:rPr>
              <a:t>And </a:t>
            </a:r>
            <a:r>
              <a:rPr lang="en-US" sz="2400" b="1" dirty="0" smtClean="0">
                <a:solidFill>
                  <a:srgbClr val="000000"/>
                </a:solidFill>
                <a:latin typeface="Arial" panose="020B0604020202020204" pitchFamily="34" charset="0"/>
                <a:ea typeface="Calibri" panose="020F0502020204030204" pitchFamily="34" charset="0"/>
              </a:rPr>
              <a:t>UGCERT </a:t>
            </a:r>
            <a:r>
              <a:rPr lang="en-US" sz="2400" dirty="0" smtClean="0">
                <a:solidFill>
                  <a:srgbClr val="000000"/>
                </a:solidFill>
                <a:latin typeface="Arial" panose="020B0604020202020204" pitchFamily="34" charset="0"/>
                <a:ea typeface="Calibri" panose="020F0502020204030204" pitchFamily="34" charset="0"/>
              </a:rPr>
              <a:t>activity review</a:t>
            </a:r>
            <a:endParaRPr lang="en-US" sz="2400" dirty="0"/>
          </a:p>
        </p:txBody>
      </p:sp>
      <p:sp>
        <p:nvSpPr>
          <p:cNvPr id="7" name="Round Same Side Corner Rectangle 6"/>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 Same Side Corner Rectangle 9"/>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2" name="Flowchart: Off-page Connector 11"/>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881688" y="316178"/>
            <a:ext cx="4121641" cy="584775"/>
          </a:xfrm>
          <a:prstGeom prst="rect">
            <a:avLst/>
          </a:prstGeom>
        </p:spPr>
        <p:txBody>
          <a:bodyPr wrap="none">
            <a:spAutoFit/>
          </a:bodyPr>
          <a:lstStyle/>
          <a:p>
            <a:r>
              <a:rPr lang="en-US" sz="3200" b="1" dirty="0">
                <a:solidFill>
                  <a:srgbClr val="2FB5A5"/>
                </a:solidFill>
                <a:latin typeface="Arial" panose="020B0604020202020204" pitchFamily="34" charset="0"/>
                <a:ea typeface="Times New Roman" panose="02020603050405020304" pitchFamily="18" charset="0"/>
                <a:cs typeface="Arial" panose="020B0604020202020204" pitchFamily="34" charset="0"/>
              </a:rPr>
              <a:t>Scope of the project</a:t>
            </a:r>
            <a:endParaRPr lang="en-GB" sz="3200" dirty="0"/>
          </a:p>
        </p:txBody>
      </p:sp>
    </p:spTree>
    <p:extLst>
      <p:ext uri="{BB962C8B-B14F-4D97-AF65-F5344CB8AC3E}">
        <p14:creationId xmlns:p14="http://schemas.microsoft.com/office/powerpoint/2010/main" val="2544775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076026" y="267265"/>
            <a:ext cx="3057247"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Methodology</a:t>
            </a:r>
            <a:endParaRPr lang="en-US" sz="3600" b="1" dirty="0">
              <a:solidFill>
                <a:srgbClr val="2FB5A5"/>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3742571" y="1572570"/>
            <a:ext cx="5724158" cy="4552186"/>
          </a:xfrm>
          <a:prstGeom prst="rect">
            <a:avLst/>
          </a:prstGeom>
        </p:spPr>
      </p:pic>
    </p:spTree>
    <p:extLst>
      <p:ext uri="{BB962C8B-B14F-4D97-AF65-F5344CB8AC3E}">
        <p14:creationId xmlns:p14="http://schemas.microsoft.com/office/powerpoint/2010/main" val="2207260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569257" y="1105306"/>
            <a:ext cx="11053483" cy="444301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Wireless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encryption techniques and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algorithms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with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MATLAB</a:t>
            </a:r>
            <a:endParaRPr lang="en-US" sz="32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Security </a:t>
            </a: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models for software system development and industrial standards demonstration using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GNS3</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Review of mobile money security system, and smart grid.</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rPr>
              <a:t>Password hardening through character substitution and munged password application with python and </a:t>
            </a:r>
            <a:r>
              <a:rPr lang="en-US" sz="24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MATLAB</a:t>
            </a:r>
          </a:p>
          <a:p>
            <a:pPr marL="342900" lvl="0" indent="-342900">
              <a:lnSpc>
                <a:spcPct val="150000"/>
              </a:lnSpc>
              <a:spcAft>
                <a:spcPts val="0"/>
              </a:spcAft>
              <a:buFont typeface="Symbol" panose="05050102010706020507" pitchFamily="18" charset="2"/>
              <a:buChar char=""/>
            </a:pPr>
            <a:r>
              <a:rPr lang="en-US" sz="2400" dirty="0" smtClean="0">
                <a:solidFill>
                  <a:srgbClr val="000000"/>
                </a:solidFill>
                <a:latin typeface="Arial" panose="020B0604020202020204" pitchFamily="34" charset="0"/>
                <a:ea typeface="Calibri" panose="020F0502020204030204" pitchFamily="34" charset="0"/>
                <a:cs typeface="Arial" panose="020B0604020202020204" pitchFamily="34" charset="0"/>
              </a:rPr>
              <a:t>Hardware </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security configurations, and network security</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Wireshark and Snort as Intrusion Prevention and Intrusion Detection tools</a:t>
            </a:r>
            <a:endParaRPr lang="en-US" sz="2400" dirty="0">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ound Same Side Corner Rectangle 10"/>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3" name="Flowchart: Off-page Connector 12"/>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18212" y="305206"/>
            <a:ext cx="6143028" cy="530145"/>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D</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efensive </a:t>
            </a: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cyber security approach</a:t>
            </a:r>
            <a:endParaRPr lang="en-US" sz="2800" b="1" dirty="0">
              <a:solidFill>
                <a:srgbClr val="2FB5A5"/>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1863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ound Same Side Corner Rectangle 10"/>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3" name="Flowchart: Off-page Connector 12"/>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518212" y="273263"/>
            <a:ext cx="7678705" cy="553357"/>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D</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efensive cyber </a:t>
            </a:r>
            <a:r>
              <a:rPr lang="en-US" sz="2800" b="1" dirty="0">
                <a:solidFill>
                  <a:srgbClr val="2FB5A5"/>
                </a:solidFill>
                <a:latin typeface="Arial" panose="020B0604020202020204" pitchFamily="34" charset="0"/>
                <a:ea typeface="Calibri" panose="020F0502020204030204" pitchFamily="34" charset="0"/>
                <a:cs typeface="Times New Roman" panose="02020603050405020304" pitchFamily="18" charset="0"/>
              </a:rPr>
              <a:t>security </a:t>
            </a:r>
            <a:r>
              <a:rPr lang="en-US" sz="2800" b="1" dirty="0" smtClean="0">
                <a:solidFill>
                  <a:srgbClr val="2FB5A5"/>
                </a:solidFill>
                <a:latin typeface="Arial" panose="020B0604020202020204" pitchFamily="34" charset="0"/>
                <a:ea typeface="Calibri" panose="020F0502020204030204" pitchFamily="34" charset="0"/>
                <a:cs typeface="Times New Roman" panose="02020603050405020304" pitchFamily="18" charset="0"/>
              </a:rPr>
              <a:t>approach …Cont’d</a:t>
            </a:r>
            <a:endParaRPr lang="en-US" sz="2800" b="1" dirty="0">
              <a:solidFill>
                <a:srgbClr val="2FB5A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008529" y="1099191"/>
            <a:ext cx="8982635" cy="3518912"/>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Proposed 5G architecture, and implementation</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5G services (IoT, and Cloud)</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5G security architecture according to simaliance</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0"/>
              </a:spcAft>
              <a:buFont typeface="Symbol" panose="05050102010706020507" pitchFamily="18" charset="2"/>
              <a:buChar char=""/>
            </a:pPr>
            <a:r>
              <a:rPr lang="en-US" sz="2400" dirty="0" err="1">
                <a:solidFill>
                  <a:srgbClr val="000000"/>
                </a:solidFill>
                <a:latin typeface="Arial" panose="020B0604020202020204" pitchFamily="34" charset="0"/>
                <a:ea typeface="Calibri" panose="020F0502020204030204" pitchFamily="34" charset="0"/>
                <a:cs typeface="Arial" panose="020B0604020202020204" pitchFamily="34" charset="0"/>
              </a:rPr>
              <a:t>IoT</a:t>
            </a: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-cloud computing architecture (meeting point for IT and OT)</a:t>
            </a:r>
            <a:endParaRPr lang="en-US" sz="2400" dirty="0">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Near Field Communications-NFC</a:t>
            </a:r>
          </a:p>
          <a:p>
            <a:pPr marL="342900" lvl="0" indent="-342900">
              <a:lnSpc>
                <a:spcPct val="150000"/>
              </a:lnSpc>
              <a:spcAft>
                <a:spcPts val="800"/>
              </a:spcAft>
              <a:buFont typeface="Symbol" panose="05050102010706020507" pitchFamily="18" charset="2"/>
              <a:buChar char=""/>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Smart grid security protocols </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8285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9941" y="1128805"/>
            <a:ext cx="10071847" cy="2858475"/>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Types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of Cyber security Threats and Attacks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Ethical hacking and tools with </a:t>
            </a:r>
            <a:r>
              <a:rPr lang="en-US" sz="2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Kali Linux</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Contracting (</a:t>
            </a:r>
            <a:r>
              <a:rPr lang="en-US" sz="28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ROE</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Red Team </a:t>
            </a:r>
            <a:r>
              <a:rPr lang="en-US" sz="2800" dirty="0" err="1">
                <a:solidFill>
                  <a:srgbClr val="000000"/>
                </a:solidFill>
                <a:latin typeface="Arial" panose="020B0604020202020204" pitchFamily="34" charset="0"/>
                <a:ea typeface="Calibri" panose="020F0502020204030204" pitchFamily="34" charset="0"/>
                <a:cs typeface="Times New Roman" panose="02020603050405020304" pitchFamily="18" charset="0"/>
              </a:rPr>
              <a:t>organisation</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Vulnerability testing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Pen-testing</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Social engineering</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 Same Side Corner Rectangle 9"/>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2" name="Flowchart: Off-page Connector 11"/>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678166" y="304953"/>
            <a:ext cx="6082114" cy="519886"/>
          </a:xfrm>
          <a:prstGeom prst="rect">
            <a:avLst/>
          </a:prstGeom>
        </p:spPr>
        <p:txBody>
          <a:bodyPr wrap="none">
            <a:spAutoFit/>
          </a:bodyPr>
          <a:lstStyle/>
          <a:p>
            <a:pPr>
              <a:lnSpc>
                <a:spcPct val="107000"/>
              </a:lnSpc>
              <a:spcAft>
                <a:spcPts val="800"/>
              </a:spcAft>
            </a:pPr>
            <a:r>
              <a:rPr lang="en-US" sz="2800" b="1" dirty="0">
                <a:solidFill>
                  <a:srgbClr val="2FB5A5"/>
                </a:solidFill>
                <a:latin typeface="Arial" panose="020B0604020202020204" pitchFamily="34" charset="0"/>
                <a:ea typeface="Calibri" panose="020F0502020204030204" pitchFamily="34" charset="0"/>
                <a:cs typeface="Arial" panose="020B0604020202020204" pitchFamily="34" charset="0"/>
              </a:rPr>
              <a:t>O</a:t>
            </a:r>
            <a:r>
              <a:rPr lang="en-US" sz="2800" b="1" dirty="0" smtClean="0">
                <a:solidFill>
                  <a:srgbClr val="2FB5A5"/>
                </a:solidFill>
                <a:latin typeface="Arial" panose="020B0604020202020204" pitchFamily="34" charset="0"/>
                <a:ea typeface="Calibri" panose="020F0502020204030204" pitchFamily="34" charset="0"/>
                <a:cs typeface="Arial" panose="020B0604020202020204" pitchFamily="34" charset="0"/>
              </a:rPr>
              <a:t>ffensive </a:t>
            </a:r>
            <a:r>
              <a:rPr lang="en-US" sz="2800" b="1" dirty="0">
                <a:solidFill>
                  <a:srgbClr val="2FB5A5"/>
                </a:solidFill>
                <a:latin typeface="Arial" panose="020B0604020202020204" pitchFamily="34" charset="0"/>
                <a:ea typeface="Calibri" panose="020F0502020204030204" pitchFamily="34" charset="0"/>
                <a:cs typeface="Arial" panose="020B0604020202020204" pitchFamily="34" charset="0"/>
              </a:rPr>
              <a:t>cyber security approach</a:t>
            </a:r>
          </a:p>
        </p:txBody>
      </p:sp>
    </p:spTree>
    <p:extLst>
      <p:ext uri="{BB962C8B-B14F-4D97-AF65-F5344CB8AC3E}">
        <p14:creationId xmlns:p14="http://schemas.microsoft.com/office/powerpoint/2010/main" val="2055347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82235" y="177675"/>
            <a:ext cx="1879104" cy="646331"/>
          </a:xfrm>
          <a:prstGeom prst="rect">
            <a:avLst/>
          </a:prstGeom>
          <a:noFill/>
        </p:spPr>
        <p:txBody>
          <a:bodyPr wrap="none" rtlCol="0">
            <a:spAutoFit/>
          </a:bodyPr>
          <a:lstStyle/>
          <a:p>
            <a:r>
              <a:rPr lang="en-US" sz="3600" b="1" dirty="0" smtClean="0">
                <a:solidFill>
                  <a:srgbClr val="2FB5A5"/>
                </a:solidFill>
              </a:rPr>
              <a:t>Abstract</a:t>
            </a:r>
            <a:r>
              <a:rPr lang="en-US" sz="3200" b="1" dirty="0" smtClean="0"/>
              <a:t> </a:t>
            </a:r>
            <a:endParaRPr lang="en-US" sz="3200" b="1" dirty="0"/>
          </a:p>
        </p:txBody>
      </p:sp>
      <p:sp>
        <p:nvSpPr>
          <p:cNvPr id="8" name="Rectangle 7"/>
          <p:cNvSpPr/>
          <p:nvPr/>
        </p:nvSpPr>
        <p:spPr>
          <a:xfrm>
            <a:off x="174811" y="824006"/>
            <a:ext cx="11618260" cy="6001643"/>
          </a:xfrm>
          <a:prstGeom prst="rect">
            <a:avLst/>
          </a:prstGeom>
        </p:spPr>
        <p:txBody>
          <a:bodyPr wrap="square">
            <a:spAutoFit/>
          </a:bodyPr>
          <a:lstStyle/>
          <a:p>
            <a:r>
              <a:rPr lang="en-US" sz="2400" dirty="0" smtClean="0">
                <a:solidFill>
                  <a:srgbClr val="000000"/>
                </a:solidFill>
                <a:latin typeface="Arial" panose="020B0604020202020204" pitchFamily="34" charset="0"/>
                <a:ea typeface="Calibri" panose="020F0502020204030204" pitchFamily="34" charset="0"/>
              </a:rPr>
              <a:t>This project is a practical demonstration and research on all techniques in cyber security for wireless networks with focus on the 5G architecture which is assumed to have all the qualities of IoT, Smart-grid and Cloud storage networks, all these accrue to Big-Data, the massive amounts of data generated from IoT and other Communications, pose a security concern both in storage and transit, this report will review and demonstrate the following;</a:t>
            </a:r>
          </a:p>
          <a:p>
            <a:r>
              <a:rPr lang="en-US" sz="2400" dirty="0" smtClean="0">
                <a:solidFill>
                  <a:srgbClr val="000000"/>
                </a:solidFill>
                <a:latin typeface="Arial" panose="020B0604020202020204" pitchFamily="34" charset="0"/>
                <a:ea typeface="Calibri" panose="020F0502020204030204" pitchFamily="34" charset="0"/>
              </a:rPr>
              <a:t>1. Encryption algorithms</a:t>
            </a:r>
            <a:br>
              <a:rPr lang="en-US" sz="2400" dirty="0" smtClean="0">
                <a:solidFill>
                  <a:srgbClr val="000000"/>
                </a:solidFill>
                <a:latin typeface="Arial" panose="020B0604020202020204" pitchFamily="34" charset="0"/>
                <a:ea typeface="Calibri" panose="020F0502020204030204" pitchFamily="34" charset="0"/>
              </a:rPr>
            </a:br>
            <a:r>
              <a:rPr lang="en-US" sz="2400" dirty="0" smtClean="0">
                <a:solidFill>
                  <a:srgbClr val="000000"/>
                </a:solidFill>
                <a:latin typeface="Arial" panose="020B0604020202020204" pitchFamily="34" charset="0"/>
                <a:ea typeface="Calibri" panose="020F0502020204030204" pitchFamily="34" charset="0"/>
              </a:rPr>
              <a:t>2. History </a:t>
            </a:r>
            <a:r>
              <a:rPr lang="en-US" sz="2400" dirty="0">
                <a:solidFill>
                  <a:srgbClr val="000000"/>
                </a:solidFill>
                <a:latin typeface="Arial" panose="020B0604020202020204" pitchFamily="34" charset="0"/>
                <a:ea typeface="Calibri" panose="020F0502020204030204" pitchFamily="34" charset="0"/>
              </a:rPr>
              <a:t>of hacking and Ethical </a:t>
            </a:r>
            <a:r>
              <a:rPr lang="en-US" sz="2400" dirty="0" smtClean="0">
                <a:solidFill>
                  <a:srgbClr val="000000"/>
                </a:solidFill>
                <a:latin typeface="Arial" panose="020B0604020202020204" pitchFamily="34" charset="0"/>
                <a:ea typeface="Calibri" panose="020F0502020204030204" pitchFamily="34" charset="0"/>
              </a:rPr>
              <a:t>hacking</a:t>
            </a:r>
            <a:r>
              <a:rPr lang="en-US" sz="2400" dirty="0">
                <a:solidFill>
                  <a:srgbClr val="000000"/>
                </a:solidFill>
                <a:latin typeface="Arial" panose="020B0604020202020204" pitchFamily="34" charset="0"/>
                <a:ea typeface="Calibri" panose="020F0502020204030204" pitchFamily="34" charset="0"/>
              </a:rPr>
              <a:t> </a:t>
            </a:r>
            <a:r>
              <a:rPr lang="en-US" sz="2400" dirty="0" smtClean="0">
                <a:solidFill>
                  <a:srgbClr val="000000"/>
                </a:solidFill>
                <a:latin typeface="Arial" panose="020B0604020202020204" pitchFamily="34" charset="0"/>
                <a:ea typeface="Calibri" panose="020F0502020204030204" pitchFamily="34" charset="0"/>
              </a:rPr>
              <a:t>and Tools </a:t>
            </a:r>
            <a:r>
              <a:rPr lang="en-US" sz="2400" dirty="0">
                <a:solidFill>
                  <a:srgbClr val="000000"/>
                </a:solidFill>
                <a:latin typeface="Arial" panose="020B0604020202020204" pitchFamily="34" charset="0"/>
                <a:ea typeface="Calibri" panose="020F0502020204030204" pitchFamily="34" charset="0"/>
              </a:rPr>
              <a:t>used in penetration testing, social engineering and vulnerability tests with kali </a:t>
            </a:r>
            <a:r>
              <a:rPr lang="en-US" sz="2400" dirty="0" err="1">
                <a:solidFill>
                  <a:srgbClr val="000000"/>
                </a:solidFill>
                <a:latin typeface="Arial" panose="020B0604020202020204" pitchFamily="34" charset="0"/>
                <a:ea typeface="Calibri" panose="020F0502020204030204" pitchFamily="34" charset="0"/>
              </a:rPr>
              <a:t>linux</a:t>
            </a:r>
            <a:r>
              <a:rPr lang="en-US" sz="2400" dirty="0">
                <a:solidFill>
                  <a:srgbClr val="000000"/>
                </a:solidFill>
                <a:latin typeface="Arial" panose="020B0604020202020204" pitchFamily="34" charset="0"/>
                <a:ea typeface="Calibri" panose="020F0502020204030204" pitchFamily="34" charset="0"/>
              </a:rPr>
              <a:t> for wireless networks</a:t>
            </a:r>
            <a:br>
              <a:rPr lang="en-US" sz="2400" dirty="0">
                <a:solidFill>
                  <a:srgbClr val="000000"/>
                </a:solidFill>
                <a:latin typeface="Arial" panose="020B0604020202020204" pitchFamily="34" charset="0"/>
                <a:ea typeface="Calibri" panose="020F0502020204030204" pitchFamily="34" charset="0"/>
              </a:rPr>
            </a:br>
            <a:r>
              <a:rPr lang="en-US" sz="2400" dirty="0" smtClean="0">
                <a:solidFill>
                  <a:srgbClr val="000000"/>
                </a:solidFill>
                <a:latin typeface="Arial" panose="020B0604020202020204" pitchFamily="34" charset="0"/>
                <a:ea typeface="Calibri" panose="020F0502020204030204" pitchFamily="34" charset="0"/>
              </a:rPr>
              <a:t>3. </a:t>
            </a:r>
            <a:r>
              <a:rPr lang="en-US" sz="2400" dirty="0">
                <a:solidFill>
                  <a:srgbClr val="000000"/>
                </a:solidFill>
                <a:latin typeface="Arial" panose="020B0604020202020204" pitchFamily="34" charset="0"/>
                <a:ea typeface="Calibri" panose="020F0502020204030204" pitchFamily="34" charset="0"/>
              </a:rPr>
              <a:t>Security with python </a:t>
            </a:r>
            <a:r>
              <a:rPr lang="en-US" sz="2400" dirty="0" smtClean="0">
                <a:solidFill>
                  <a:srgbClr val="000000"/>
                </a:solidFill>
                <a:latin typeface="Arial" panose="020B0604020202020204" pitchFamily="34" charset="0"/>
                <a:ea typeface="Calibri" panose="020F0502020204030204" pitchFamily="34" charset="0"/>
              </a:rPr>
              <a:t>programming, MATLAB programming to develop munged passwords.</a:t>
            </a:r>
            <a:r>
              <a:rPr lang="en-US" sz="2400" dirty="0">
                <a:solidFill>
                  <a:srgbClr val="000000"/>
                </a:solidFill>
                <a:latin typeface="Arial" panose="020B0604020202020204" pitchFamily="34" charset="0"/>
                <a:ea typeface="Calibri" panose="020F0502020204030204" pitchFamily="34" charset="0"/>
              </a:rPr>
              <a:t/>
            </a:r>
            <a:br>
              <a:rPr lang="en-US" sz="2400" dirty="0">
                <a:solidFill>
                  <a:srgbClr val="000000"/>
                </a:solidFill>
                <a:latin typeface="Arial" panose="020B0604020202020204" pitchFamily="34" charset="0"/>
                <a:ea typeface="Calibri" panose="020F0502020204030204" pitchFamily="34" charset="0"/>
              </a:rPr>
            </a:br>
            <a:r>
              <a:rPr lang="en-US" sz="2400" dirty="0" smtClean="0">
                <a:solidFill>
                  <a:srgbClr val="000000"/>
                </a:solidFill>
                <a:latin typeface="Arial" panose="020B0604020202020204" pitchFamily="34" charset="0"/>
                <a:ea typeface="Calibri" panose="020F0502020204030204" pitchFamily="34" charset="0"/>
              </a:rPr>
              <a:t>4. </a:t>
            </a:r>
            <a:r>
              <a:rPr lang="en-US" sz="2400" dirty="0">
                <a:solidFill>
                  <a:srgbClr val="000000"/>
                </a:solidFill>
                <a:latin typeface="Arial" panose="020B0604020202020204" pitchFamily="34" charset="0"/>
                <a:ea typeface="Calibri" panose="020F0502020204030204" pitchFamily="34" charset="0"/>
              </a:rPr>
              <a:t>Security in the application layer and network layer (ipv4 and ipv6) analysis with </a:t>
            </a:r>
            <a:r>
              <a:rPr lang="en-US" sz="2400" dirty="0" err="1" smtClean="0">
                <a:solidFill>
                  <a:srgbClr val="000000"/>
                </a:solidFill>
                <a:latin typeface="Arial" panose="020B0604020202020204" pitchFamily="34" charset="0"/>
                <a:ea typeface="Calibri" panose="020F0502020204030204" pitchFamily="34" charset="0"/>
              </a:rPr>
              <a:t>wireshark</a:t>
            </a:r>
            <a:r>
              <a:rPr lang="en-US" sz="2400" dirty="0" smtClean="0">
                <a:solidFill>
                  <a:srgbClr val="000000"/>
                </a:solidFill>
                <a:latin typeface="Arial" panose="020B0604020202020204" pitchFamily="34" charset="0"/>
                <a:ea typeface="Calibri" panose="020F0502020204030204" pitchFamily="34" charset="0"/>
              </a:rPr>
              <a:t>, and methodologies and models of software development systems</a:t>
            </a:r>
            <a:r>
              <a:rPr lang="en-US" sz="2400" dirty="0">
                <a:solidFill>
                  <a:srgbClr val="000000"/>
                </a:solidFill>
                <a:latin typeface="Arial" panose="020B0604020202020204" pitchFamily="34" charset="0"/>
                <a:ea typeface="Calibri" panose="020F0502020204030204" pitchFamily="34" charset="0"/>
              </a:rPr>
              <a:t/>
            </a:r>
            <a:br>
              <a:rPr lang="en-US" sz="2400" dirty="0">
                <a:solidFill>
                  <a:srgbClr val="000000"/>
                </a:solidFill>
                <a:latin typeface="Arial" panose="020B0604020202020204" pitchFamily="34" charset="0"/>
                <a:ea typeface="Calibri" panose="020F0502020204030204" pitchFamily="34" charset="0"/>
              </a:rPr>
            </a:br>
            <a:r>
              <a:rPr lang="en-US" sz="2400" dirty="0">
                <a:solidFill>
                  <a:srgbClr val="000000"/>
                </a:solidFill>
                <a:latin typeface="Arial" panose="020B0604020202020204" pitchFamily="34" charset="0"/>
                <a:ea typeface="Calibri" panose="020F0502020204030204" pitchFamily="34" charset="0"/>
              </a:rPr>
              <a:t>5</a:t>
            </a:r>
            <a:r>
              <a:rPr lang="en-US" sz="2400" dirty="0" smtClean="0">
                <a:solidFill>
                  <a:srgbClr val="000000"/>
                </a:solidFill>
                <a:latin typeface="Arial" panose="020B0604020202020204" pitchFamily="34" charset="0"/>
                <a:ea typeface="Calibri" panose="020F0502020204030204" pitchFamily="34" charset="0"/>
              </a:rPr>
              <a:t>.</a:t>
            </a:r>
            <a:r>
              <a:rPr lang="en-US" sz="2400" dirty="0">
                <a:solidFill>
                  <a:srgbClr val="000000"/>
                </a:solidFill>
                <a:latin typeface="Arial" panose="020B0604020202020204" pitchFamily="34" charset="0"/>
                <a:ea typeface="Calibri" panose="020F0502020204030204" pitchFamily="34" charset="0"/>
              </a:rPr>
              <a:t> </a:t>
            </a:r>
            <a:r>
              <a:rPr lang="en-US" sz="2400" b="1" dirty="0">
                <a:solidFill>
                  <a:srgbClr val="000000"/>
                </a:solidFill>
                <a:latin typeface="Arial" panose="020B0604020202020204" pitchFamily="34" charset="0"/>
                <a:ea typeface="Calibri" panose="020F0502020204030204" pitchFamily="34" charset="0"/>
              </a:rPr>
              <a:t>5G</a:t>
            </a:r>
            <a:r>
              <a:rPr lang="en-US" sz="2400" dirty="0">
                <a:solidFill>
                  <a:srgbClr val="000000"/>
                </a:solidFill>
                <a:latin typeface="Arial" panose="020B0604020202020204" pitchFamily="34" charset="0"/>
                <a:ea typeface="Calibri" panose="020F0502020204030204" pitchFamily="34" charset="0"/>
              </a:rPr>
              <a:t>, </a:t>
            </a:r>
            <a:r>
              <a:rPr lang="en-US" sz="2400" b="1" dirty="0">
                <a:solidFill>
                  <a:srgbClr val="000000"/>
                </a:solidFill>
                <a:latin typeface="Arial" panose="020B0604020202020204" pitchFamily="34" charset="0"/>
                <a:ea typeface="Calibri" panose="020F0502020204030204" pitchFamily="34" charset="0"/>
              </a:rPr>
              <a:t>IoT</a:t>
            </a:r>
            <a:r>
              <a:rPr lang="en-US" sz="2400" dirty="0">
                <a:solidFill>
                  <a:srgbClr val="000000"/>
                </a:solidFill>
                <a:latin typeface="Arial" panose="020B0604020202020204" pitchFamily="34" charset="0"/>
                <a:ea typeface="Calibri" panose="020F0502020204030204" pitchFamily="34" charset="0"/>
              </a:rPr>
              <a:t>, </a:t>
            </a:r>
            <a:r>
              <a:rPr lang="en-US" sz="2400" b="1" dirty="0">
                <a:solidFill>
                  <a:srgbClr val="000000"/>
                </a:solidFill>
                <a:latin typeface="Arial" panose="020B0604020202020204" pitchFamily="34" charset="0"/>
                <a:ea typeface="Calibri" panose="020F0502020204030204" pitchFamily="34" charset="0"/>
              </a:rPr>
              <a:t>NFC,</a:t>
            </a:r>
            <a:r>
              <a:rPr lang="en-US" sz="2400" dirty="0">
                <a:solidFill>
                  <a:srgbClr val="000000"/>
                </a:solidFill>
                <a:latin typeface="Arial" panose="020B0604020202020204" pitchFamily="34" charset="0"/>
                <a:ea typeface="Calibri" panose="020F0502020204030204" pitchFamily="34" charset="0"/>
              </a:rPr>
              <a:t> </a:t>
            </a:r>
            <a:r>
              <a:rPr lang="en-US" sz="2400" b="1" dirty="0">
                <a:solidFill>
                  <a:srgbClr val="000000"/>
                </a:solidFill>
                <a:latin typeface="Arial" panose="020B0604020202020204" pitchFamily="34" charset="0"/>
                <a:ea typeface="Calibri" panose="020F0502020204030204" pitchFamily="34" charset="0"/>
              </a:rPr>
              <a:t>Smart grid </a:t>
            </a:r>
            <a:r>
              <a:rPr lang="en-US" sz="2400" dirty="0">
                <a:solidFill>
                  <a:srgbClr val="000000"/>
                </a:solidFill>
                <a:latin typeface="Arial" panose="020B0604020202020204" pitchFamily="34" charset="0"/>
                <a:ea typeface="Calibri" panose="020F0502020204030204" pitchFamily="34" charset="0"/>
              </a:rPr>
              <a:t>cyber security and cloud storage security concerns</a:t>
            </a:r>
            <a:br>
              <a:rPr lang="en-US" sz="2400" dirty="0">
                <a:solidFill>
                  <a:srgbClr val="000000"/>
                </a:solidFill>
                <a:latin typeface="Arial" panose="020B0604020202020204" pitchFamily="34" charset="0"/>
                <a:ea typeface="Calibri" panose="020F0502020204030204" pitchFamily="34" charset="0"/>
              </a:rPr>
            </a:br>
            <a:r>
              <a:rPr lang="en-US" sz="2400" dirty="0">
                <a:solidFill>
                  <a:srgbClr val="000000"/>
                </a:solidFill>
                <a:latin typeface="Arial" panose="020B0604020202020204" pitchFamily="34" charset="0"/>
                <a:ea typeface="Calibri" panose="020F0502020204030204" pitchFamily="34" charset="0"/>
              </a:rPr>
              <a:t>6</a:t>
            </a:r>
            <a:r>
              <a:rPr lang="en-US" sz="2400" dirty="0" smtClean="0">
                <a:solidFill>
                  <a:srgbClr val="000000"/>
                </a:solidFill>
                <a:latin typeface="Arial" panose="020B0604020202020204" pitchFamily="34" charset="0"/>
                <a:ea typeface="Calibri" panose="020F0502020204030204" pitchFamily="34" charset="0"/>
              </a:rPr>
              <a:t>. </a:t>
            </a:r>
            <a:r>
              <a:rPr lang="en-US" sz="2400" dirty="0">
                <a:solidFill>
                  <a:srgbClr val="000000"/>
                </a:solidFill>
                <a:latin typeface="Arial" panose="020B0604020202020204" pitchFamily="34" charset="0"/>
                <a:ea typeface="Calibri" panose="020F0502020204030204" pitchFamily="34" charset="0"/>
              </a:rPr>
              <a:t>Cyber security policies, including the </a:t>
            </a:r>
            <a:r>
              <a:rPr lang="en-US" sz="2400" b="1" dirty="0" smtClean="0">
                <a:solidFill>
                  <a:srgbClr val="000000"/>
                </a:solidFill>
                <a:latin typeface="Arial" panose="020B0604020202020204" pitchFamily="34" charset="0"/>
                <a:ea typeface="Calibri" panose="020F0502020204030204" pitchFamily="34" charset="0"/>
              </a:rPr>
              <a:t>GDPR</a:t>
            </a:r>
            <a:r>
              <a:rPr lang="en-US" sz="2400" dirty="0" smtClean="0">
                <a:solidFill>
                  <a:srgbClr val="000000"/>
                </a:solidFill>
                <a:latin typeface="Arial" panose="020B0604020202020204" pitchFamily="34" charset="0"/>
                <a:ea typeface="Calibri" panose="020F0502020204030204" pitchFamily="34" charset="0"/>
              </a:rPr>
              <a:t>, and future discussions.</a:t>
            </a:r>
          </a:p>
          <a:p>
            <a:endParaRPr lang="en-US" sz="2400" dirty="0"/>
          </a:p>
        </p:txBody>
      </p:sp>
    </p:spTree>
    <p:extLst>
      <p:ext uri="{BB962C8B-B14F-4D97-AF65-F5344CB8AC3E}">
        <p14:creationId xmlns:p14="http://schemas.microsoft.com/office/powerpoint/2010/main" val="3450909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3914" y="1001805"/>
            <a:ext cx="11109157" cy="2397451"/>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Attack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history statistics and their impact</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Cert </a:t>
            </a: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operations</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GDPR</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Other policies, relating to cyber security in Uganda, and a model country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 Same Side Corner Rectangle 7"/>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ound Same Side Corner Rectangle 9"/>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2" name="Flowchart: Off-page Connector 11"/>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763011" y="319960"/>
            <a:ext cx="6740948" cy="580993"/>
          </a:xfrm>
          <a:prstGeom prst="rect">
            <a:avLst/>
          </a:prstGeom>
        </p:spPr>
        <p:txBody>
          <a:bodyPr wrap="none">
            <a:spAutoFit/>
          </a:bodyPr>
          <a:lstStyle/>
          <a:p>
            <a:pPr>
              <a:lnSpc>
                <a:spcPct val="107000"/>
              </a:lnSpc>
              <a:spcAft>
                <a:spcPts val="800"/>
              </a:spcAft>
            </a:pPr>
            <a:r>
              <a:rPr lang="en-US" sz="3200" b="1" dirty="0">
                <a:solidFill>
                  <a:srgbClr val="2FB5A5"/>
                </a:solidFill>
                <a:latin typeface="Arial" panose="020B0604020202020204" pitchFamily="34" charset="0"/>
                <a:ea typeface="Calibri" panose="020F0502020204030204" pitchFamily="34" charset="0"/>
                <a:cs typeface="Arial" panose="020B0604020202020204" pitchFamily="34" charset="0"/>
              </a:rPr>
              <a:t>Law and policy for Cyber security</a:t>
            </a:r>
          </a:p>
        </p:txBody>
      </p:sp>
    </p:spTree>
    <p:extLst>
      <p:ext uri="{BB962C8B-B14F-4D97-AF65-F5344CB8AC3E}">
        <p14:creationId xmlns:p14="http://schemas.microsoft.com/office/powerpoint/2010/main" val="2085242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80840" y="390718"/>
            <a:ext cx="7212231" cy="646331"/>
          </a:xfrm>
          <a:prstGeom prst="rect">
            <a:avLst/>
          </a:prstGeom>
          <a:noFill/>
        </p:spPr>
        <p:txBody>
          <a:bodyPr wrap="none" rtlCol="0">
            <a:spAutoFit/>
          </a:bodyPr>
          <a:lstStyle/>
          <a:p>
            <a:r>
              <a:rPr lang="en-US" sz="3600" b="1" dirty="0" smtClean="0">
                <a:solidFill>
                  <a:srgbClr val="2FB5A5"/>
                </a:solidFill>
                <a:latin typeface="Arial" panose="020B0604020202020204" pitchFamily="34" charset="0"/>
                <a:cs typeface="Arial" panose="020B0604020202020204" pitchFamily="34" charset="0"/>
              </a:rPr>
              <a:t>Expected Results of the project </a:t>
            </a:r>
            <a:endParaRPr lang="en-US" sz="3600" b="1" dirty="0">
              <a:solidFill>
                <a:srgbClr val="2FB5A5"/>
              </a:solidFill>
              <a:latin typeface="Arial" panose="020B0604020202020204" pitchFamily="34" charset="0"/>
              <a:cs typeface="Arial" panose="020B0604020202020204" pitchFamily="34" charset="0"/>
            </a:endParaRPr>
          </a:p>
        </p:txBody>
      </p:sp>
      <p:sp>
        <p:nvSpPr>
          <p:cNvPr id="12" name="TextBox 11"/>
          <p:cNvSpPr txBox="1"/>
          <p:nvPr/>
        </p:nvSpPr>
        <p:spPr>
          <a:xfrm>
            <a:off x="657207" y="1542925"/>
            <a:ext cx="10112189" cy="3970318"/>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Proactive results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5G architecture  according  to </a:t>
            </a:r>
            <a:r>
              <a:rPr lang="en-US" sz="2800" b="1" dirty="0">
                <a:latin typeface="Arial" panose="020B0604020202020204" pitchFamily="34" charset="0"/>
                <a:cs typeface="Arial" panose="020B0604020202020204" pitchFamily="34" charset="0"/>
              </a:rPr>
              <a:t>simaliance</a:t>
            </a:r>
            <a:r>
              <a:rPr lang="en-US" sz="2800" dirty="0">
                <a:latin typeface="Arial" panose="020B0604020202020204" pitchFamily="34" charset="0"/>
                <a:cs typeface="Arial" panose="020B0604020202020204" pitchFamily="34" charset="0"/>
              </a:rPr>
              <a:t> and other </a:t>
            </a:r>
            <a:r>
              <a:rPr lang="en-US" sz="2800" dirty="0" smtClean="0">
                <a:latin typeface="Arial" panose="020B0604020202020204" pitchFamily="34" charset="0"/>
                <a:cs typeface="Arial" panose="020B0604020202020204" pitchFamily="34" charset="0"/>
              </a:rPr>
              <a:t>vendors</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Security Modeling with </a:t>
            </a:r>
            <a:r>
              <a:rPr lang="en-US" sz="2800" b="1" dirty="0" smtClean="0">
                <a:latin typeface="Arial" panose="020B0604020202020204" pitchFamily="34" charset="0"/>
                <a:cs typeface="Arial" panose="020B0604020202020204" pitchFamily="34" charset="0"/>
              </a:rPr>
              <a:t>GNS3</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Wireless Encryption with </a:t>
            </a:r>
            <a:r>
              <a:rPr lang="en-US" sz="2800" b="1" dirty="0" smtClean="0">
                <a:latin typeface="Arial" panose="020B0604020202020204" pitchFamily="34" charset="0"/>
                <a:cs typeface="Arial" panose="020B0604020202020204" pitchFamily="34" charset="0"/>
              </a:rPr>
              <a:t>MATLAB</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Character substitution in  </a:t>
            </a:r>
            <a:r>
              <a:rPr lang="en-US" sz="2800" b="1" dirty="0" smtClean="0">
                <a:latin typeface="Arial" panose="020B0604020202020204" pitchFamily="34" charset="0"/>
                <a:cs typeface="Arial" panose="020B0604020202020204" pitchFamily="34" charset="0"/>
              </a:rPr>
              <a:t>MATLAB</a:t>
            </a:r>
            <a:r>
              <a:rPr lang="en-US" sz="2800" dirty="0" smtClean="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Munged password  in python</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Intrusion detection demo with </a:t>
            </a:r>
            <a:r>
              <a:rPr lang="en-US" sz="2800" b="1" dirty="0" smtClean="0">
                <a:latin typeface="Arial" panose="020B0604020202020204" pitchFamily="34" charset="0"/>
                <a:cs typeface="Arial" panose="020B0604020202020204" pitchFamily="34" charset="0"/>
              </a:rPr>
              <a:t>Snort</a:t>
            </a:r>
            <a:r>
              <a:rPr lang="en-US" sz="2800" dirty="0" smtClean="0">
                <a:latin typeface="Arial" panose="020B0604020202020204" pitchFamily="34" charset="0"/>
                <a:cs typeface="Arial" panose="020B0604020202020204" pitchFamily="34" charset="0"/>
              </a:rPr>
              <a:t>, and </a:t>
            </a:r>
            <a:r>
              <a:rPr lang="en-US" sz="2800" b="1" dirty="0" smtClean="0">
                <a:latin typeface="Arial" panose="020B0604020202020204" pitchFamily="34" charset="0"/>
                <a:cs typeface="Arial" panose="020B0604020202020204" pitchFamily="34" charset="0"/>
              </a:rPr>
              <a:t>Wireshark</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Tools use by </a:t>
            </a:r>
            <a:r>
              <a:rPr lang="en-US" sz="2800" b="1" dirty="0" smtClean="0">
                <a:latin typeface="Arial" panose="020B0604020202020204" pitchFamily="34" charset="0"/>
                <a:cs typeface="Arial" panose="020B0604020202020204" pitchFamily="34" charset="0"/>
              </a:rPr>
              <a:t>cert</a:t>
            </a:r>
            <a:r>
              <a:rPr lang="en-US" sz="2800" dirty="0" smtClean="0">
                <a:latin typeface="Arial" panose="020B0604020202020204" pitchFamily="34" charset="0"/>
                <a:cs typeface="Arial" panose="020B0604020202020204" pitchFamily="34" charset="0"/>
              </a:rPr>
              <a:t> to monitor security</a:t>
            </a:r>
          </a:p>
        </p:txBody>
      </p:sp>
    </p:spTree>
    <p:extLst>
      <p:ext uri="{BB962C8B-B14F-4D97-AF65-F5344CB8AC3E}">
        <p14:creationId xmlns:p14="http://schemas.microsoft.com/office/powerpoint/2010/main" val="2800055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93584" y="1372987"/>
            <a:ext cx="10112189" cy="3108543"/>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Reactive results</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Sample of an </a:t>
            </a:r>
            <a:r>
              <a:rPr lang="en-US" sz="2800" b="1" dirty="0" smtClean="0">
                <a:latin typeface="Arial" panose="020B0604020202020204" pitchFamily="34" charset="0"/>
                <a:cs typeface="Arial" panose="020B0604020202020204" pitchFamily="34" charset="0"/>
              </a:rPr>
              <a:t>ROE</a:t>
            </a:r>
            <a:r>
              <a:rPr lang="en-US" sz="2800" dirty="0" smtClean="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Ethical hacking.</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Kali Linux tools for wireless offensive security; </a:t>
            </a:r>
            <a:r>
              <a:rPr lang="en-US" sz="2800" b="1" dirty="0" smtClean="0">
                <a:latin typeface="Arial" panose="020B0604020202020204" pitchFamily="34" charset="0"/>
                <a:cs typeface="Arial" panose="020B0604020202020204" pitchFamily="34" charset="0"/>
              </a:rPr>
              <a:t>NMAP</a:t>
            </a:r>
            <a:r>
              <a:rPr lang="en-US" sz="2800" dirty="0" smtClean="0">
                <a:latin typeface="Arial" panose="020B0604020202020204" pitchFamily="34" charset="0"/>
                <a:cs typeface="Arial" panose="020B0604020202020204" pitchFamily="34" charset="0"/>
              </a:rPr>
              <a:t>, etc.</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Vulnerability  assessment for wireless networks</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Penetration testing</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Social Engineering</a:t>
            </a:r>
          </a:p>
        </p:txBody>
      </p:sp>
    </p:spTree>
    <p:extLst>
      <p:ext uri="{BB962C8B-B14F-4D97-AF65-F5344CB8AC3E}">
        <p14:creationId xmlns:p14="http://schemas.microsoft.com/office/powerpoint/2010/main" val="24624415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14608" y="1417126"/>
            <a:ext cx="10978463" cy="2677656"/>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Regulation and policies presentation</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Operation of cert</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Information policy  of Uganda </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Hacking impact in the recent past, and its damage</a:t>
            </a:r>
          </a:p>
          <a:p>
            <a:pPr marL="457200" indent="-457200">
              <a:buFont typeface="Arial" panose="020B0604020202020204" pitchFamily="34" charset="0"/>
              <a:buChar char="•"/>
            </a:pPr>
            <a:r>
              <a:rPr lang="en-US" sz="2800" dirty="0" smtClean="0">
                <a:latin typeface="Arial" panose="020B0604020202020204" pitchFamily="34" charset="0"/>
                <a:cs typeface="Arial" panose="020B0604020202020204" pitchFamily="34" charset="0"/>
              </a:rPr>
              <a:t>Other policies relating to cyber security, GDPR, IEEE Regulations, </a:t>
            </a:r>
            <a:r>
              <a:rPr lang="en-US" sz="2800" dirty="0" err="1" smtClean="0">
                <a:latin typeface="Arial" panose="020B0604020202020204" pitchFamily="34" charset="0"/>
                <a:cs typeface="Arial" panose="020B0604020202020204" pitchFamily="34" charset="0"/>
              </a:rPr>
              <a:t>etc</a:t>
            </a:r>
            <a:endParaRPr 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80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5496" y="1271005"/>
            <a:ext cx="10978463" cy="523220"/>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The following will be incurred as the project goes on to completion</a:t>
            </a:r>
          </a:p>
        </p:txBody>
      </p:sp>
      <p:sp>
        <p:nvSpPr>
          <p:cNvPr id="9" name="TextBox 8"/>
          <p:cNvSpPr txBox="1"/>
          <p:nvPr/>
        </p:nvSpPr>
        <p:spPr>
          <a:xfrm>
            <a:off x="4856197" y="371009"/>
            <a:ext cx="5862604" cy="523220"/>
          </a:xfrm>
          <a:prstGeom prst="rect">
            <a:avLst/>
          </a:prstGeom>
          <a:noFill/>
        </p:spPr>
        <p:txBody>
          <a:bodyPr wrap="square" rtlCol="0">
            <a:spAutoFit/>
          </a:bodyPr>
          <a:lstStyle/>
          <a:p>
            <a:r>
              <a:rPr lang="en-US" sz="2800" b="1" dirty="0" smtClean="0">
                <a:solidFill>
                  <a:srgbClr val="2FB5A5"/>
                </a:solidFill>
                <a:latin typeface="Arial" panose="020B0604020202020204" pitchFamily="34" charset="0"/>
                <a:cs typeface="Arial" panose="020B0604020202020204" pitchFamily="34" charset="0"/>
              </a:rPr>
              <a:t>Estimated budget for the project</a:t>
            </a:r>
          </a:p>
        </p:txBody>
      </p:sp>
    </p:spTree>
    <p:extLst>
      <p:ext uri="{BB962C8B-B14F-4D97-AF65-F5344CB8AC3E}">
        <p14:creationId xmlns:p14="http://schemas.microsoft.com/office/powerpoint/2010/main" val="8790599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32396" y="254622"/>
            <a:ext cx="6133169" cy="646331"/>
          </a:xfrm>
          <a:prstGeom prst="rect">
            <a:avLst/>
          </a:prstGeom>
          <a:noFill/>
        </p:spPr>
        <p:txBody>
          <a:bodyPr wrap="square" rtlCol="0">
            <a:spAutoFit/>
          </a:bodyPr>
          <a:lstStyle/>
          <a:p>
            <a:r>
              <a:rPr lang="en-US" sz="3600" b="1" dirty="0" smtClean="0">
                <a:solidFill>
                  <a:srgbClr val="2FB5A5"/>
                </a:solidFill>
                <a:latin typeface="Arial" panose="020B0604020202020204" pitchFamily="34" charset="0"/>
                <a:cs typeface="Arial" panose="020B0604020202020204" pitchFamily="34" charset="0"/>
              </a:rPr>
              <a:t>Proposed project schedule</a:t>
            </a:r>
          </a:p>
        </p:txBody>
      </p:sp>
      <p:graphicFrame>
        <p:nvGraphicFramePr>
          <p:cNvPr id="2" name="Table 1"/>
          <p:cNvGraphicFramePr>
            <a:graphicFrameLocks noGrp="1"/>
          </p:cNvGraphicFramePr>
          <p:nvPr>
            <p:extLst>
              <p:ext uri="{D42A27DB-BD31-4B8C-83A1-F6EECF244321}">
                <p14:modId xmlns:p14="http://schemas.microsoft.com/office/powerpoint/2010/main" val="3060829638"/>
              </p:ext>
            </p:extLst>
          </p:nvPr>
        </p:nvGraphicFramePr>
        <p:xfrm>
          <a:off x="640978" y="1182881"/>
          <a:ext cx="10573870" cy="4700901"/>
        </p:xfrm>
        <a:graphic>
          <a:graphicData uri="http://schemas.openxmlformats.org/drawingml/2006/table">
            <a:tbl>
              <a:tblPr>
                <a:tableStyleId>{BC89EF96-8CEA-46FF-86C4-4CE0E7609802}</a:tableStyleId>
              </a:tblPr>
              <a:tblGrid>
                <a:gridCol w="2099159">
                  <a:extLst>
                    <a:ext uri="{9D8B030D-6E8A-4147-A177-3AD203B41FA5}">
                      <a16:colId xmlns:a16="http://schemas.microsoft.com/office/drawing/2014/main" val="2465216387"/>
                    </a:ext>
                  </a:extLst>
                </a:gridCol>
                <a:gridCol w="778439">
                  <a:extLst>
                    <a:ext uri="{9D8B030D-6E8A-4147-A177-3AD203B41FA5}">
                      <a16:colId xmlns:a16="http://schemas.microsoft.com/office/drawing/2014/main" val="851433883"/>
                    </a:ext>
                  </a:extLst>
                </a:gridCol>
                <a:gridCol w="767002">
                  <a:extLst>
                    <a:ext uri="{9D8B030D-6E8A-4147-A177-3AD203B41FA5}">
                      <a16:colId xmlns:a16="http://schemas.microsoft.com/office/drawing/2014/main" val="330418565"/>
                    </a:ext>
                  </a:extLst>
                </a:gridCol>
                <a:gridCol w="743718">
                  <a:extLst>
                    <a:ext uri="{9D8B030D-6E8A-4147-A177-3AD203B41FA5}">
                      <a16:colId xmlns:a16="http://schemas.microsoft.com/office/drawing/2014/main" val="4146273063"/>
                    </a:ext>
                  </a:extLst>
                </a:gridCol>
                <a:gridCol w="743717">
                  <a:extLst>
                    <a:ext uri="{9D8B030D-6E8A-4147-A177-3AD203B41FA5}">
                      <a16:colId xmlns:a16="http://schemas.microsoft.com/office/drawing/2014/main" val="715273827"/>
                    </a:ext>
                  </a:extLst>
                </a:gridCol>
                <a:gridCol w="829947">
                  <a:extLst>
                    <a:ext uri="{9D8B030D-6E8A-4147-A177-3AD203B41FA5}">
                      <a16:colId xmlns:a16="http://schemas.microsoft.com/office/drawing/2014/main" val="3665211518"/>
                    </a:ext>
                  </a:extLst>
                </a:gridCol>
                <a:gridCol w="778439">
                  <a:extLst>
                    <a:ext uri="{9D8B030D-6E8A-4147-A177-3AD203B41FA5}">
                      <a16:colId xmlns:a16="http://schemas.microsoft.com/office/drawing/2014/main" val="523251091"/>
                    </a:ext>
                  </a:extLst>
                </a:gridCol>
                <a:gridCol w="1076252">
                  <a:extLst>
                    <a:ext uri="{9D8B030D-6E8A-4147-A177-3AD203B41FA5}">
                      <a16:colId xmlns:a16="http://schemas.microsoft.com/office/drawing/2014/main" val="3241209022"/>
                    </a:ext>
                  </a:extLst>
                </a:gridCol>
                <a:gridCol w="852553">
                  <a:extLst>
                    <a:ext uri="{9D8B030D-6E8A-4147-A177-3AD203B41FA5}">
                      <a16:colId xmlns:a16="http://schemas.microsoft.com/office/drawing/2014/main" val="3592090202"/>
                    </a:ext>
                  </a:extLst>
                </a:gridCol>
                <a:gridCol w="997671">
                  <a:extLst>
                    <a:ext uri="{9D8B030D-6E8A-4147-A177-3AD203B41FA5}">
                      <a16:colId xmlns:a16="http://schemas.microsoft.com/office/drawing/2014/main" val="3896849228"/>
                    </a:ext>
                  </a:extLst>
                </a:gridCol>
                <a:gridCol w="906973">
                  <a:extLst>
                    <a:ext uri="{9D8B030D-6E8A-4147-A177-3AD203B41FA5}">
                      <a16:colId xmlns:a16="http://schemas.microsoft.com/office/drawing/2014/main" val="1772803766"/>
                    </a:ext>
                  </a:extLst>
                </a:gridCol>
              </a:tblGrid>
              <a:tr h="464549">
                <a:tc rowSpan="2">
                  <a:txBody>
                    <a:bodyPr/>
                    <a:lstStyle/>
                    <a:p>
                      <a:pPr algn="ctr" hangingPunct="0">
                        <a:lnSpc>
                          <a:spcPct val="300000"/>
                        </a:lnSpc>
                        <a:spcAft>
                          <a:spcPts val="0"/>
                        </a:spcAft>
                      </a:pPr>
                      <a:r>
                        <a:rPr lang="en-US" sz="1200" kern="100" dirty="0" smtClean="0">
                          <a:effectLst/>
                        </a:rPr>
                        <a:t>2018/2019</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gridSpan="5">
                  <a:txBody>
                    <a:bodyPr/>
                    <a:lstStyle/>
                    <a:p>
                      <a:pPr algn="ctr" hangingPunct="0">
                        <a:lnSpc>
                          <a:spcPct val="150000"/>
                        </a:lnSpc>
                        <a:spcAft>
                          <a:spcPts val="0"/>
                        </a:spcAft>
                      </a:pPr>
                      <a:r>
                        <a:rPr lang="en-US" sz="1200" kern="100" dirty="0" smtClean="0">
                          <a:effectLst/>
                        </a:rPr>
                        <a:t>2018</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hangingPunct="0">
                        <a:lnSpc>
                          <a:spcPct val="150000"/>
                        </a:lnSpc>
                        <a:spcAft>
                          <a:spcPts val="0"/>
                        </a:spcAft>
                      </a:pPr>
                      <a:r>
                        <a:rPr lang="en-US" sz="1200" kern="100" dirty="0" smtClean="0">
                          <a:effectLst/>
                        </a:rPr>
                        <a:t>2019</a:t>
                      </a:r>
                      <a:endParaRPr lang="en-US" sz="1100" kern="100" dirty="0">
                        <a:effectLst/>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609061"/>
                  </a:ext>
                </a:extLst>
              </a:tr>
              <a:tr h="586506">
                <a:tc vMerge="1">
                  <a:txBody>
                    <a:bodyPr/>
                    <a:lstStyle/>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Aug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Sept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Oct</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Nov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Dec</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Jan</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Feb</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March</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algn="ctr" hangingPunct="0">
                        <a:lnSpc>
                          <a:spcPct val="150000"/>
                        </a:lnSpc>
                        <a:spcAft>
                          <a:spcPts val="0"/>
                        </a:spcAft>
                      </a:pPr>
                      <a:r>
                        <a:rPr lang="en-US" sz="1100" kern="100" dirty="0" smtClean="0">
                          <a:effectLst/>
                        </a:rPr>
                        <a:t>April</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marL="0" marR="0" lvl="0" indent="0" algn="ctr"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May</a:t>
                      </a:r>
                      <a:endParaRPr lang="en-US" sz="1050" kern="100" dirty="0" smtClean="0">
                        <a:effectLst/>
                      </a:endParaRPr>
                    </a:p>
                    <a:p>
                      <a:pPr algn="ct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124877200"/>
                  </a:ext>
                </a:extLst>
              </a:tr>
              <a:tr h="363489">
                <a:tc>
                  <a:txBody>
                    <a:bodyPr/>
                    <a:lstStyle/>
                    <a:p>
                      <a:pPr hangingPunct="0">
                        <a:lnSpc>
                          <a:spcPct val="150000"/>
                        </a:lnSpc>
                        <a:spcAft>
                          <a:spcPts val="0"/>
                        </a:spcAft>
                      </a:pPr>
                      <a:r>
                        <a:rPr lang="en-US" sz="1200" kern="100" dirty="0" smtClean="0">
                          <a:effectLst/>
                        </a:rPr>
                        <a:t>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73296717"/>
                  </a:ext>
                </a:extLst>
              </a:tr>
              <a:tr h="363489">
                <a:tc>
                  <a:txBody>
                    <a:bodyPr/>
                    <a:lstStyle/>
                    <a:p>
                      <a:pPr hangingPunct="0">
                        <a:lnSpc>
                          <a:spcPct val="150000"/>
                        </a:lnSpc>
                        <a:spcAft>
                          <a:spcPts val="0"/>
                        </a:spcAft>
                      </a:pPr>
                      <a:r>
                        <a:rPr lang="en-US" sz="1100" kern="100" dirty="0" err="1"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Matlab</a:t>
                      </a: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2603474625"/>
                  </a:ext>
                </a:extLst>
              </a:tr>
              <a:tr h="363489">
                <a:tc>
                  <a:txBody>
                    <a:bodyPr/>
                    <a:lstStyle/>
                    <a:p>
                      <a:pPr hangingPunct="0">
                        <a:lnSpc>
                          <a:spcPct val="150000"/>
                        </a:lnSpc>
                        <a:spcAft>
                          <a:spcPts val="0"/>
                        </a:spcAft>
                      </a:pPr>
                      <a:r>
                        <a:rPr lang="en-US" sz="1200" kern="100">
                          <a:effectLst/>
                        </a:rPr>
                        <a:t>Proposal writing</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chemeClr val="accent1">
                        <a:lumMod val="75000"/>
                      </a:schemeClr>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4106020167"/>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Presentation</a:t>
                      </a:r>
                      <a:r>
                        <a:rPr lang="en-US" sz="1200" kern="100" baseline="0" dirty="0" smtClean="0">
                          <a:solidFill>
                            <a:schemeClr val="tx1"/>
                          </a:solidFill>
                          <a:effectLst/>
                          <a:latin typeface="+mn-lt"/>
                          <a:ea typeface="+mn-ea"/>
                          <a:cs typeface="+mn-cs"/>
                        </a:rPr>
                        <a:t> of Topic</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40776477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Introduction to Cyber security</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869145519"/>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Python programming</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34421723"/>
                  </a:ext>
                </a:extLst>
              </a:tr>
              <a:tr h="363489">
                <a:tc>
                  <a:txBody>
                    <a:bodyPr/>
                    <a:lstStyle/>
                    <a:p>
                      <a:pPr hangingPunct="0">
                        <a:lnSpc>
                          <a:spcPct val="150000"/>
                        </a:lnSpc>
                        <a:spcAft>
                          <a:spcPts val="0"/>
                        </a:spcAft>
                      </a:pPr>
                      <a:r>
                        <a:rPr lang="en-US" sz="1200" kern="100" dirty="0" smtClean="0">
                          <a:solidFill>
                            <a:schemeClr val="tx1"/>
                          </a:solidFill>
                          <a:effectLst/>
                          <a:latin typeface="+mn-lt"/>
                          <a:ea typeface="+mn-ea"/>
                          <a:cs typeface="+mn-cs"/>
                        </a:rPr>
                        <a:t>Kali</a:t>
                      </a:r>
                      <a:r>
                        <a:rPr lang="en-US" sz="1200" kern="100" baseline="0" dirty="0" smtClean="0">
                          <a:solidFill>
                            <a:schemeClr val="tx1"/>
                          </a:solidFill>
                          <a:effectLst/>
                          <a:latin typeface="+mn-lt"/>
                          <a:ea typeface="+mn-ea"/>
                          <a:cs typeface="+mn-cs"/>
                        </a:rPr>
                        <a:t> Linux</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012103401"/>
                  </a:ext>
                </a:extLst>
              </a:tr>
              <a:tr h="363489">
                <a:tc>
                  <a:txBody>
                    <a:bodyPr/>
                    <a:lstStyle/>
                    <a:p>
                      <a:pPr hangingPunct="0">
                        <a:lnSpc>
                          <a:spcPct val="150000"/>
                        </a:lnSpc>
                        <a:spcAft>
                          <a:spcPts val="0"/>
                        </a:spcAft>
                      </a:pPr>
                      <a:r>
                        <a:rPr lang="en-US" sz="11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Policy research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FFC000"/>
                    </a:solidFill>
                  </a:tcPr>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3476925004"/>
                  </a:ext>
                </a:extLst>
              </a:tr>
              <a:tr h="378445">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050" kern="100" dirty="0" smtClean="0">
                          <a:effectLst/>
                        </a:rPr>
                        <a:t>Presentation</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70C0"/>
                    </a:solidFill>
                  </a:tcPr>
                </a:tc>
                <a:tc>
                  <a:txBody>
                    <a:bodyPr/>
                    <a:lstStyle/>
                    <a:p>
                      <a:pPr hangingPunct="0">
                        <a:lnSpc>
                          <a:spcPct val="150000"/>
                        </a:lnSpc>
                        <a:spcAft>
                          <a:spcPts val="0"/>
                        </a:spcAft>
                      </a:pP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extLst>
                  <a:ext uri="{0D108BD9-81ED-4DB2-BD59-A6C34878D82A}">
                    <a16:rowId xmlns:a16="http://schemas.microsoft.com/office/drawing/2014/main" val="1093188402"/>
                  </a:ext>
                </a:extLst>
              </a:tr>
              <a:tr h="363489">
                <a:tc>
                  <a:txBody>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lang="en-US" sz="1100" kern="100" dirty="0" smtClean="0">
                          <a:effectLst/>
                        </a:rPr>
                        <a:t>Report Writing</a:t>
                      </a:r>
                      <a:endParaRPr lang="en-US" sz="1000" kern="100" dirty="0" smtClean="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a:effectLst/>
                        </a:rPr>
                        <a:t> </a:t>
                      </a:r>
                      <a:endParaRPr lang="en-US" sz="1100" kern="10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tc>
                <a:tc>
                  <a:txBody>
                    <a:bodyPr/>
                    <a:lstStyle/>
                    <a:p>
                      <a:pPr hangingPunct="0">
                        <a:lnSpc>
                          <a:spcPct val="150000"/>
                        </a:lnSpc>
                        <a:spcAft>
                          <a:spcPts val="0"/>
                        </a:spcAft>
                      </a:pPr>
                      <a:r>
                        <a:rPr lang="en-US" sz="1200" kern="100" dirty="0">
                          <a:effectLst/>
                        </a:rPr>
                        <a:t> </a:t>
                      </a:r>
                      <a:endParaRPr lang="en-US" sz="1100" kern="1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5405" marR="68580" marT="0" marB="0">
                    <a:solidFill>
                      <a:srgbClr val="00B050"/>
                    </a:solidFill>
                  </a:tcPr>
                </a:tc>
                <a:extLst>
                  <a:ext uri="{0D108BD9-81ED-4DB2-BD59-A6C34878D82A}">
                    <a16:rowId xmlns:a16="http://schemas.microsoft.com/office/drawing/2014/main" val="392603090"/>
                  </a:ext>
                </a:extLst>
              </a:tr>
            </a:tbl>
          </a:graphicData>
        </a:graphic>
      </p:graphicFrame>
    </p:spTree>
    <p:extLst>
      <p:ext uri="{BB962C8B-B14F-4D97-AF65-F5344CB8AC3E}">
        <p14:creationId xmlns:p14="http://schemas.microsoft.com/office/powerpoint/2010/main" val="819733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089867" y="355733"/>
            <a:ext cx="3911445" cy="646331"/>
          </a:xfrm>
          <a:prstGeom prst="rect">
            <a:avLst/>
          </a:prstGeom>
          <a:noFill/>
        </p:spPr>
        <p:txBody>
          <a:bodyPr wrap="square" rtlCol="0">
            <a:spAutoFit/>
          </a:bodyPr>
          <a:lstStyle/>
          <a:p>
            <a:r>
              <a:rPr lang="en-US" sz="3600" b="1" dirty="0" smtClean="0">
                <a:solidFill>
                  <a:srgbClr val="2FB5A5"/>
                </a:solidFill>
                <a:latin typeface="Arial" panose="020B0604020202020204" pitchFamily="34" charset="0"/>
                <a:cs typeface="Arial" panose="020B0604020202020204" pitchFamily="34" charset="0"/>
              </a:rPr>
              <a:t>References</a:t>
            </a:r>
            <a:r>
              <a:rPr lang="en-US" sz="3600" dirty="0" smtClean="0">
                <a:latin typeface="Arial" panose="020B0604020202020204" pitchFamily="34" charset="0"/>
                <a:cs typeface="Arial" panose="020B0604020202020204" pitchFamily="34" charset="0"/>
              </a:rPr>
              <a:t> </a:t>
            </a:r>
          </a:p>
        </p:txBody>
      </p:sp>
      <p:sp>
        <p:nvSpPr>
          <p:cNvPr id="2" name="Rectangle 1"/>
          <p:cNvSpPr/>
          <p:nvPr/>
        </p:nvSpPr>
        <p:spPr>
          <a:xfrm>
            <a:off x="606767" y="1749505"/>
            <a:ext cx="6024021" cy="369332"/>
          </a:xfrm>
          <a:prstGeom prst="rect">
            <a:avLst/>
          </a:prstGeom>
        </p:spPr>
        <p:txBody>
          <a:bodyPr wrap="none">
            <a:spAutoFit/>
          </a:bodyPr>
          <a:lstStyle/>
          <a:p>
            <a:r>
              <a:rPr lang="en-US" dirty="0">
                <a:latin typeface="DejaVuSansMono"/>
              </a:rPr>
              <a:t>https://www.offensive-security.com/kali-linux-arm-images/</a:t>
            </a:r>
            <a:endParaRPr lang="en-US" dirty="0"/>
          </a:p>
        </p:txBody>
      </p:sp>
      <p:sp>
        <p:nvSpPr>
          <p:cNvPr id="3" name="Rectangle 2"/>
          <p:cNvSpPr/>
          <p:nvPr/>
        </p:nvSpPr>
        <p:spPr>
          <a:xfrm>
            <a:off x="606767" y="2035024"/>
            <a:ext cx="6053901" cy="369332"/>
          </a:xfrm>
          <a:prstGeom prst="rect">
            <a:avLst/>
          </a:prstGeom>
        </p:spPr>
        <p:txBody>
          <a:bodyPr wrap="none">
            <a:spAutoFit/>
          </a:bodyPr>
          <a:lstStyle/>
          <a:p>
            <a:r>
              <a:rPr lang="en-US" dirty="0">
                <a:latin typeface="DejaVuSansMono"/>
              </a:rPr>
              <a:t>https://github.com/offensive-security/kali-arm-build-scripts</a:t>
            </a:r>
            <a:endParaRPr lang="en-US" dirty="0"/>
          </a:p>
        </p:txBody>
      </p:sp>
    </p:spTree>
    <p:extLst>
      <p:ext uri="{BB962C8B-B14F-4D97-AF65-F5344CB8AC3E}">
        <p14:creationId xmlns:p14="http://schemas.microsoft.com/office/powerpoint/2010/main" val="121361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382324" y="2706710"/>
            <a:ext cx="4379495" cy="1015663"/>
          </a:xfrm>
          <a:prstGeom prst="rect">
            <a:avLst/>
          </a:prstGeom>
          <a:noFill/>
        </p:spPr>
        <p:txBody>
          <a:bodyPr wrap="square" rtlCol="0">
            <a:spAutoFit/>
          </a:bodyPr>
          <a:lstStyle/>
          <a:p>
            <a:r>
              <a:rPr lang="en-US" sz="6000" b="1" dirty="0" smtClean="0">
                <a:solidFill>
                  <a:srgbClr val="2FB5A5"/>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497617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9463" y="973015"/>
            <a:ext cx="11793072" cy="5693866"/>
          </a:xfrm>
          <a:prstGeom prst="rect">
            <a:avLst/>
          </a:prstGeom>
        </p:spPr>
        <p:txBody>
          <a:bodyPr wrap="square">
            <a:spAutoFit/>
          </a:bodyPr>
          <a:lstStyle/>
          <a:p>
            <a:r>
              <a:rPr lang="en-US" sz="2800" dirty="0">
                <a:solidFill>
                  <a:srgbClr val="000000"/>
                </a:solidFill>
                <a:latin typeface="Arial" panose="020B0604020202020204" pitchFamily="34" charset="0"/>
                <a:ea typeface="Calibri" panose="020F0502020204030204" pitchFamily="34" charset="0"/>
              </a:rPr>
              <a:t>It is worth acknowledging that, the high data rates required for the increasing demands for real-time communication, VR and AR, Big-data, NFC and IoT, not forgetting streaming services have been </a:t>
            </a:r>
            <a:r>
              <a:rPr lang="en-US" sz="2800" dirty="0" smtClean="0">
                <a:solidFill>
                  <a:srgbClr val="000000"/>
                </a:solidFill>
                <a:latin typeface="Arial" panose="020B0604020202020204" pitchFamily="34" charset="0"/>
                <a:ea typeface="Calibri" panose="020F0502020204030204" pitchFamily="34" charset="0"/>
              </a:rPr>
              <a:t>achieved, and will be even better in the near future. </a:t>
            </a:r>
            <a:r>
              <a:rPr lang="en-US" sz="2800" dirty="0">
                <a:solidFill>
                  <a:srgbClr val="000000"/>
                </a:solidFill>
                <a:latin typeface="Arial" panose="020B0604020202020204" pitchFamily="34" charset="0"/>
                <a:ea typeface="Calibri" panose="020F0502020204030204" pitchFamily="34" charset="0"/>
              </a:rPr>
              <a:t>As I speak, 5G is on trial in most parts of Africa. However, to a narrow view, there are three-four fundamental requirements for a modern communication network, which include, Data rate/throughput capacity, Processing power of </a:t>
            </a:r>
            <a:r>
              <a:rPr lang="en-US" sz="2800" dirty="0" smtClean="0">
                <a:solidFill>
                  <a:srgbClr val="000000"/>
                </a:solidFill>
                <a:latin typeface="Arial" panose="020B0604020202020204" pitchFamily="34" charset="0"/>
                <a:ea typeface="Calibri" panose="020F0502020204030204" pitchFamily="34" charset="0"/>
              </a:rPr>
              <a:t>network equipment</a:t>
            </a:r>
            <a:r>
              <a:rPr lang="en-US" sz="2800" dirty="0">
                <a:solidFill>
                  <a:srgbClr val="000000"/>
                </a:solidFill>
                <a:latin typeface="Arial" panose="020B0604020202020204" pitchFamily="34" charset="0"/>
                <a:ea typeface="Calibri" panose="020F0502020204030204" pitchFamily="34" charset="0"/>
              </a:rPr>
              <a:t>, </a:t>
            </a:r>
            <a:r>
              <a:rPr lang="en-US" sz="2800" dirty="0" smtClean="0">
                <a:solidFill>
                  <a:srgbClr val="000000"/>
                </a:solidFill>
                <a:latin typeface="Arial" panose="020B0604020202020204" pitchFamily="34" charset="0"/>
                <a:ea typeface="Calibri" panose="020F0502020204030204" pitchFamily="34" charset="0"/>
              </a:rPr>
              <a:t>Redundancy and ether channels, </a:t>
            </a:r>
            <a:r>
              <a:rPr lang="en-US" sz="2800" dirty="0">
                <a:solidFill>
                  <a:srgbClr val="000000"/>
                </a:solidFill>
                <a:latin typeface="Arial" panose="020B0604020202020204" pitchFamily="34" charset="0"/>
                <a:ea typeface="Calibri" panose="020F0502020204030204" pitchFamily="34" charset="0"/>
              </a:rPr>
              <a:t>and cyber-security that contribute to QoS Realization. I have singled out cyber-security to be my center of discussion, all said, the security of the huge amounts of data put on the network; in transit, and in cloud and other storage servers on the network has to be handled with great concern.</a:t>
            </a:r>
            <a:br>
              <a:rPr lang="en-US" sz="2800" dirty="0">
                <a:solidFill>
                  <a:srgbClr val="000000"/>
                </a:solidFill>
                <a:latin typeface="Arial" panose="020B0604020202020204" pitchFamily="34" charset="0"/>
                <a:ea typeface="Calibri" panose="020F0502020204030204" pitchFamily="34" charset="0"/>
              </a:rPr>
            </a:br>
            <a:endParaRPr lang="en-US" sz="2800" dirty="0"/>
          </a:p>
        </p:txBody>
      </p:sp>
      <p:sp>
        <p:nvSpPr>
          <p:cNvPr id="8" name="TextBox 7"/>
          <p:cNvSpPr txBox="1"/>
          <p:nvPr/>
        </p:nvSpPr>
        <p:spPr>
          <a:xfrm>
            <a:off x="5062643" y="254621"/>
            <a:ext cx="2456891" cy="646331"/>
          </a:xfrm>
          <a:prstGeom prst="rect">
            <a:avLst/>
          </a:prstGeom>
          <a:noFill/>
        </p:spPr>
        <p:txBody>
          <a:bodyPr wrap="none" rtlCol="0">
            <a:spAutoFit/>
          </a:bodyPr>
          <a:lstStyle/>
          <a:p>
            <a:r>
              <a:rPr lang="en-US" sz="3600" b="1" dirty="0" smtClean="0">
                <a:solidFill>
                  <a:srgbClr val="2FB5A5"/>
                </a:solidFill>
              </a:rPr>
              <a:t>Background</a:t>
            </a:r>
            <a:endParaRPr lang="en-US" sz="3600" b="1" dirty="0">
              <a:solidFill>
                <a:srgbClr val="2FB5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0349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518212" y="1063877"/>
            <a:ext cx="5134744" cy="4970119"/>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817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518212" y="900953"/>
            <a:ext cx="5562510" cy="5384170"/>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2" name="TextBox 1"/>
          <p:cNvSpPr txBox="1"/>
          <p:nvPr/>
        </p:nvSpPr>
        <p:spPr>
          <a:xfrm>
            <a:off x="851928" y="1749505"/>
            <a:ext cx="2572307" cy="369332"/>
          </a:xfrm>
          <a:prstGeom prst="rect">
            <a:avLst/>
          </a:prstGeom>
          <a:noFill/>
        </p:spPr>
        <p:txBody>
          <a:bodyPr wrap="none" rtlCol="0">
            <a:spAutoFit/>
          </a:bodyPr>
          <a:lstStyle/>
          <a:p>
            <a:r>
              <a:rPr lang="en-GB" dirty="0" smtClean="0"/>
              <a:t>Insert some details on 5G</a:t>
            </a:r>
            <a:endParaRPr lang="en-GB" dirty="0"/>
          </a:p>
        </p:txBody>
      </p:sp>
    </p:spTree>
    <p:extLst>
      <p:ext uri="{BB962C8B-B14F-4D97-AF65-F5344CB8AC3E}">
        <p14:creationId xmlns:p14="http://schemas.microsoft.com/office/powerpoint/2010/main" val="3465686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18212" y="912420"/>
            <a:ext cx="5562510" cy="5384170"/>
          </a:xfrm>
          <a:prstGeom prst="rect">
            <a:avLst/>
          </a:prstGeom>
        </p:spPr>
      </p:pic>
    </p:spTree>
    <p:extLst>
      <p:ext uri="{BB962C8B-B14F-4D97-AF65-F5344CB8AC3E}">
        <p14:creationId xmlns:p14="http://schemas.microsoft.com/office/powerpoint/2010/main" val="148087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518212" y="972593"/>
            <a:ext cx="5438178" cy="5263824"/>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051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518212" y="900953"/>
            <a:ext cx="5586204" cy="5407105"/>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
        <p:nvSpPr>
          <p:cNvPr id="2" name="TextBox 1"/>
          <p:cNvSpPr txBox="1"/>
          <p:nvPr/>
        </p:nvSpPr>
        <p:spPr>
          <a:xfrm>
            <a:off x="1504823" y="2554941"/>
            <a:ext cx="2492862" cy="369332"/>
          </a:xfrm>
          <a:prstGeom prst="rect">
            <a:avLst/>
          </a:prstGeom>
          <a:noFill/>
        </p:spPr>
        <p:txBody>
          <a:bodyPr wrap="none" rtlCol="0">
            <a:spAutoFit/>
          </a:bodyPr>
          <a:lstStyle/>
          <a:p>
            <a:r>
              <a:rPr lang="en-GB" dirty="0" smtClean="0"/>
              <a:t>Insert Your data for cisco</a:t>
            </a:r>
            <a:endParaRPr lang="en-GB" dirty="0"/>
          </a:p>
        </p:txBody>
      </p:sp>
    </p:spTree>
    <p:extLst>
      <p:ext uri="{BB962C8B-B14F-4D97-AF65-F5344CB8AC3E}">
        <p14:creationId xmlns:p14="http://schemas.microsoft.com/office/powerpoint/2010/main" val="152946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Same Side Corner Rectangle 5"/>
          <p:cNvSpPr/>
          <p:nvPr/>
        </p:nvSpPr>
        <p:spPr>
          <a:xfrm>
            <a:off x="-1" y="6308058"/>
            <a:ext cx="12192001" cy="549941"/>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 Muhanguzi Tobias, 15/U/7774/ETE/PE, mztoby12@gmail.com, https://github.com/marydovika</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 Same Side Corner Rectangle 6"/>
          <p:cNvSpPr/>
          <p:nvPr/>
        </p:nvSpPr>
        <p:spPr>
          <a:xfrm>
            <a:off x="0" y="0"/>
            <a:ext cx="4518212" cy="900953"/>
          </a:xfrm>
          <a:prstGeom prst="round2SameRect">
            <a:avLst/>
          </a:prstGeom>
          <a:solidFill>
            <a:srgbClr val="2FB5A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Kyambogo        </a:t>
            </a:r>
            <a:r>
              <a:rPr lang="en-US" sz="2800" dirty="0" smtClean="0"/>
              <a:t>      University</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Image result for kyambogo logo"/>
          <p:cNvPicPr/>
          <p:nvPr/>
        </p:nvPicPr>
        <p:blipFill>
          <a:blip r:embed="rId2">
            <a:extLst>
              <a:ext uri="{28A0092B-C50C-407E-A947-70E740481C1C}">
                <a14:useLocalDpi xmlns:a14="http://schemas.microsoft.com/office/drawing/2010/main" val="0"/>
              </a:ext>
            </a:extLst>
          </a:blip>
          <a:srcRect/>
          <a:stretch>
            <a:fillRect/>
          </a:stretch>
        </p:blipFill>
        <p:spPr bwMode="auto">
          <a:xfrm>
            <a:off x="1680882" y="100852"/>
            <a:ext cx="914400" cy="699248"/>
          </a:xfrm>
          <a:prstGeom prst="rect">
            <a:avLst/>
          </a:prstGeom>
          <a:noFill/>
          <a:ln>
            <a:noFill/>
          </a:ln>
        </p:spPr>
      </p:pic>
      <p:sp>
        <p:nvSpPr>
          <p:cNvPr id="11" name="Flowchart: Off-page Connector 10"/>
          <p:cNvSpPr/>
          <p:nvPr/>
        </p:nvSpPr>
        <p:spPr>
          <a:xfrm flipV="1">
            <a:off x="11214848" y="5459506"/>
            <a:ext cx="578223" cy="1264023"/>
          </a:xfrm>
          <a:prstGeom prst="flowChartOffpageConnector">
            <a:avLst/>
          </a:prstGeom>
          <a:solidFill>
            <a:srgbClr val="2FB5A5"/>
          </a:solidFill>
          <a:ln>
            <a:solidFill>
              <a:srgbClr val="2FB5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4518212" y="800100"/>
            <a:ext cx="5690399" cy="5507958"/>
          </a:xfrm>
          <a:prstGeom prst="rect">
            <a:avLst/>
          </a:prstGeom>
        </p:spPr>
      </p:pic>
      <p:sp>
        <p:nvSpPr>
          <p:cNvPr id="8" name="TextBox 7"/>
          <p:cNvSpPr txBox="1"/>
          <p:nvPr/>
        </p:nvSpPr>
        <p:spPr>
          <a:xfrm>
            <a:off x="5062643" y="254621"/>
            <a:ext cx="3979166" cy="646331"/>
          </a:xfrm>
          <a:prstGeom prst="rect">
            <a:avLst/>
          </a:prstGeom>
          <a:noFill/>
        </p:spPr>
        <p:txBody>
          <a:bodyPr wrap="none" rtlCol="0">
            <a:spAutoFit/>
          </a:bodyPr>
          <a:lstStyle/>
          <a:p>
            <a:r>
              <a:rPr lang="en-US" sz="3600" b="1" dirty="0" smtClean="0">
                <a:solidFill>
                  <a:srgbClr val="2FB5A5"/>
                </a:solidFill>
              </a:rPr>
              <a:t>Background…cont’d</a:t>
            </a:r>
            <a:endParaRPr lang="en-US" sz="3600" b="1" dirty="0">
              <a:solidFill>
                <a:srgbClr val="2FB5A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781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1363</Words>
  <Application>Microsoft Office PowerPoint</Application>
  <PresentationFormat>Widescreen</PresentationFormat>
  <Paragraphs>252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DejaVuSansMono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newman</dc:creator>
  <cp:lastModifiedBy>newman</cp:lastModifiedBy>
  <cp:revision>16</cp:revision>
  <dcterms:created xsi:type="dcterms:W3CDTF">2018-11-25T07:35:05Z</dcterms:created>
  <dcterms:modified xsi:type="dcterms:W3CDTF">2018-11-26T10:46:10Z</dcterms:modified>
</cp:coreProperties>
</file>