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91" r:id="rId17"/>
    <p:sldId id="272" r:id="rId18"/>
    <p:sldId id="273" r:id="rId19"/>
    <p:sldId id="274" r:id="rId20"/>
    <p:sldId id="275" r:id="rId21"/>
    <p:sldId id="276" r:id="rId22"/>
    <p:sldId id="292" r:id="rId23"/>
    <p:sldId id="277" r:id="rId24"/>
    <p:sldId id="278" r:id="rId25"/>
    <p:sldId id="283"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B5A5"/>
    <a:srgbClr val="33CCCC"/>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snapToGrid="0">
      <p:cViewPr varScale="1">
        <p:scale>
          <a:sx n="117" d="100"/>
          <a:sy n="117" d="100"/>
        </p:scale>
        <p:origin x="1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8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8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8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8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8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1146056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Notes Placeholder 1048621"/>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2992366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Notes Placeholder 1048673"/>
          <p:cNvSpPr>
            <a:spLocks noGrp="1"/>
          </p:cNvSpPr>
          <p:nvPr>
            <p:ph type="body"/>
          </p:nvPr>
        </p:nvSpPr>
        <p:spPr/>
        <p:txBody>
          <a:bodyPr/>
          <a:lstStyle/>
          <a:p>
            <a:r>
              <a:rPr lang="zh-CN" altLang="en-US"/>
              <a:t>Technical research
Cyber security general approach
Cyber security mind map
CBK
Encryption
ACs models
Cyber Theats
Software Dev't Life Cycle security
Software assurance
Risk management
Competency
Models, Roadmaps, and Framework s for security
Infosec and DevOps
Vulnerability assessment, and artifact handling.
Network security
Understanding the physical network/ topology
Device configuration for security
Disable some inactive protocols
Security attack window for 5G, IoT and Cloud computing.
Hardware and software security tools:: honey pots, DMZ Fire Walls, IDS +IPS, VPNs, and VLANs, IPsec...
Recovery handling
5G study
5G architecture according to 5GPPP
5G players :: | ITU | |3GPP|         |5GPPP| |China mobile| |AT&amp;T|  |Korea|
Major enablers :: SDN-slicing &amp; it's need :: NFV-virtualization &amp; it's need ::
IoT, RFID, NFC and bigdata dilemma
5G security architecture
Construction model according to 5GPPP
New attack window due to NFV, and SDN + threats
Counter measures
Encryption  techniques for 5G
Cloud computing study
Cloud computing architecture
Enablers
Construction model
Cloud computing security architecture
Construction model
Threats and attack window
Counter measures and policy regulations
Incidences of attacks
IoT study
IoT architecture
Enablers
Construction model approaches:: service--PaaS, SaaS, XaaS, development--public, private, hybrid
IoT security architecture
Construction model
Threats and attack window
Counter measures and policy regulation
Incidences
Practical activity
Cyber Security Tools, counter measures
Proactive/ defensive tools :: according to cert.ug cc ::
Security Audits or Assessments, according to guidelines :: character substitution password login application
Infosec :: encryption algorithms for wireless networks :: pin hardening transportation application.
online protection :: malware script for phishing
Configuration and Maintenance of Security
Development of Security Tools :: munged password application in python
Intrusion Detection Services
using snort, wireshark
Security-Related Information Dissemination.
Reactive/ Offensive tools
Kali Linux operating system tools/ "backtrack"
Social Engineering
Alerts and Warnings:: pentesting models
Incident Handling,         Incident analysis, Incident response support, Incident response coordination, Incident response on site
Vulnerability Handling, Vulnerability analysis, Vulnerability response, Vulnerability response coordination
</a:t>
            </a:r>
          </a:p>
        </p:txBody>
      </p:sp>
    </p:spTree>
    <p:extLst>
      <p:ext uri="{BB962C8B-B14F-4D97-AF65-F5344CB8AC3E}">
        <p14:creationId xmlns:p14="http://schemas.microsoft.com/office/powerpoint/2010/main" val="242154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Notes Placeholder 1048673"/>
          <p:cNvSpPr>
            <a:spLocks noGrp="1"/>
          </p:cNvSpPr>
          <p:nvPr>
            <p:ph type="body"/>
          </p:nvPr>
        </p:nvSpPr>
        <p:spPr/>
        <p:txBody>
          <a:bodyPr/>
          <a:lstStyle/>
          <a:p>
            <a:r>
              <a:rPr lang="zh-CN" altLang="en-US"/>
              <a:t>Technical research
Cyber security general approach
Cyber security mind map
CBK
Encryption
ACs models
Cyber Theats
Software Dev't Life Cycle security
Software assurance
Risk management
Competency
Models, Roadmaps, and Framework s for security
Infosec and DevOps
Vulnerability assessment, and artifact handling.
Network security
Understanding the physical network/ topology
Device configuration for security
Disable some inactive protocols
Security attack window for 5G, IoT and Cloud computing.
Hardware and software security tools:: honey pots, DMZ Fire Walls, IDS +IPS, VPNs, and VLANs, IPsec...
Recovery handling
5G study
5G architecture according to 5GPPP
5G players :: | ITU | |3GPP|         |5GPPP| |China mobile| |AT&amp;T|  |Korea|
Major enablers :: SDN-slicing &amp; it's need :: NFV-virtualization &amp; it's need ::
IoT, RFID, NFC and bigdata dilemma
5G security architecture
Construction model according to 5GPPP
New attack window due to NFV, and SDN + threats
Counter measures
Encryption  techniques for 5G
Cloud computing study
Cloud computing architecture
Enablers
Construction model
Cloud computing security architecture
Construction model
Threats and attack window
Counter measures and policy regulations
Incidences of attacks
IoT study
IoT architecture
Enablers
Construction model approaches:: service--PaaS, SaaS, XaaS, development--public, private, hybrid
IoT security architecture
Construction model
Threats and attack window
Counter measures and policy regulation
Incidences
Practical activity
Cyber Security Tools, counter measures
Proactive/ defensive tools :: according to cert.ug cc ::
Security Audits or Assessments, according to guidelines :: character substitution password login application
Infosec :: encryption algorithms for wireless networks :: pin hardening transportation application.
online protection :: malware script for phishing
Configuration and Maintenance of Security
Development of Security Tools :: munged password application in python
Intrusion Detection Services
using snort, wireshark
Security-Related Information Dissemination.
Reactive/ Offensive tools
Kali Linux operating system tools/ "backtrack"
Social Engineering
Alerts and Warnings:: pentesting models
Incident Handling,         Incident analysis, Incident response support, Incident response coordination, Incident response on site
Vulnerability Handling, Vulnerability analysis, Vulnerability response, Vulnerability response coordination
</a:t>
            </a:r>
          </a:p>
        </p:txBody>
      </p:sp>
    </p:spTree>
    <p:extLst>
      <p:ext uri="{BB962C8B-B14F-4D97-AF65-F5344CB8AC3E}">
        <p14:creationId xmlns:p14="http://schemas.microsoft.com/office/powerpoint/2010/main" val="70661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1048583" name="Date Placeholder 3"/>
          <p:cNvSpPr>
            <a:spLocks noGrp="1"/>
          </p:cNvSpPr>
          <p:nvPr>
            <p:ph type="dt" sz="half" idx="10"/>
          </p:nvPr>
        </p:nvSpPr>
        <p:spPr/>
        <p:txBody>
          <a:bodyPr/>
          <a:lstStyle/>
          <a:p>
            <a:fld id="{5B36DBF5-1371-4F18-96EB-69919719C00D}" type="datetimeFigureOut">
              <a:rPr lang="en-GB" smtClean="0"/>
              <a:t>07/01/2019</a:t>
            </a:fld>
            <a:endParaRPr lang="en-GB"/>
          </a:p>
        </p:txBody>
      </p:sp>
      <p:sp>
        <p:nvSpPr>
          <p:cNvPr id="1048584" name="Footer Placeholder 4"/>
          <p:cNvSpPr>
            <a:spLocks noGrp="1"/>
          </p:cNvSpPr>
          <p:nvPr>
            <p:ph type="ftr" sz="quarter" idx="11"/>
          </p:nvPr>
        </p:nvSpPr>
        <p:spPr/>
        <p:txBody>
          <a:bodyPr/>
          <a:lstStyle/>
          <a:p>
            <a:endParaRPr lang="en-GB"/>
          </a:p>
        </p:txBody>
      </p:sp>
      <p:sp>
        <p:nvSpPr>
          <p:cNvPr id="1048585"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r>
              <a:rPr lang="en-US" smtClean="0"/>
              <a:t>Click to edit Master title style</a:t>
            </a:r>
            <a:endParaRPr lang="en-GB"/>
          </a:p>
        </p:txBody>
      </p:sp>
      <p:sp>
        <p:nvSpPr>
          <p:cNvPr id="1048747"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48" name="Date Placeholder 3"/>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49" name="Footer Placeholder 4"/>
          <p:cNvSpPr>
            <a:spLocks noGrp="1"/>
          </p:cNvSpPr>
          <p:nvPr>
            <p:ph type="ftr" sz="quarter" idx="11"/>
          </p:nvPr>
        </p:nvSpPr>
        <p:spPr/>
        <p:txBody>
          <a:bodyPr/>
          <a:lstStyle/>
          <a:p>
            <a:endParaRPr lang="en-GB"/>
          </a:p>
        </p:txBody>
      </p:sp>
      <p:sp>
        <p:nvSpPr>
          <p:cNvPr id="1048750"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0"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1048731"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32" name="Date Placeholder 3"/>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33" name="Footer Placeholder 4"/>
          <p:cNvSpPr>
            <a:spLocks noGrp="1"/>
          </p:cNvSpPr>
          <p:nvPr>
            <p:ph type="ftr" sz="quarter" idx="11"/>
          </p:nvPr>
        </p:nvSpPr>
        <p:spPr/>
        <p:txBody>
          <a:bodyPr/>
          <a:lstStyle/>
          <a:p>
            <a:endParaRPr lang="en-GB"/>
          </a:p>
        </p:txBody>
      </p:sp>
      <p:sp>
        <p:nvSpPr>
          <p:cNvPr id="1048734"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lang="en-US" smtClean="0"/>
              <a:t>Click to edit Master title style</a:t>
            </a:r>
            <a:endParaRPr lang="en-GB"/>
          </a:p>
        </p:txBody>
      </p:sp>
      <p:sp>
        <p:nvSpPr>
          <p:cNvPr id="1048736"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37" name="Date Placeholder 3"/>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38" name="Footer Placeholder 4"/>
          <p:cNvSpPr>
            <a:spLocks noGrp="1"/>
          </p:cNvSpPr>
          <p:nvPr>
            <p:ph type="ftr" sz="quarter" idx="11"/>
          </p:nvPr>
        </p:nvSpPr>
        <p:spPr/>
        <p:txBody>
          <a:bodyPr/>
          <a:lstStyle/>
          <a:p>
            <a:endParaRPr lang="en-GB"/>
          </a:p>
        </p:txBody>
      </p:sp>
      <p:sp>
        <p:nvSpPr>
          <p:cNvPr id="1048739"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1"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1048752"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048753" name="Date Placeholder 3"/>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54" name="Footer Placeholder 4"/>
          <p:cNvSpPr>
            <a:spLocks noGrp="1"/>
          </p:cNvSpPr>
          <p:nvPr>
            <p:ph type="ftr" sz="quarter" idx="11"/>
          </p:nvPr>
        </p:nvSpPr>
        <p:spPr/>
        <p:txBody>
          <a:bodyPr/>
          <a:lstStyle/>
          <a:p>
            <a:endParaRPr lang="en-GB"/>
          </a:p>
        </p:txBody>
      </p:sp>
      <p:sp>
        <p:nvSpPr>
          <p:cNvPr id="1048755"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6" name="Title 1"/>
          <p:cNvSpPr>
            <a:spLocks noGrp="1"/>
          </p:cNvSpPr>
          <p:nvPr>
            <p:ph type="title"/>
          </p:nvPr>
        </p:nvSpPr>
        <p:spPr/>
        <p:txBody>
          <a:bodyPr/>
          <a:lstStyle/>
          <a:p>
            <a:r>
              <a:rPr lang="en-US" smtClean="0"/>
              <a:t>Click to edit Master title style</a:t>
            </a:r>
            <a:endParaRPr lang="en-GB"/>
          </a:p>
        </p:txBody>
      </p:sp>
      <p:sp>
        <p:nvSpPr>
          <p:cNvPr id="1048757"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58"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59" name="Date Placeholder 4"/>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60" name="Footer Placeholder 5"/>
          <p:cNvSpPr>
            <a:spLocks noGrp="1"/>
          </p:cNvSpPr>
          <p:nvPr>
            <p:ph type="ftr" sz="quarter" idx="11"/>
          </p:nvPr>
        </p:nvSpPr>
        <p:spPr/>
        <p:txBody>
          <a:bodyPr/>
          <a:lstStyle/>
          <a:p>
            <a:endParaRPr lang="en-GB"/>
          </a:p>
        </p:txBody>
      </p:sp>
      <p:sp>
        <p:nvSpPr>
          <p:cNvPr id="1048761"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104876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76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6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76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67" name="Date Placeholder 6"/>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68" name="Footer Placeholder 7"/>
          <p:cNvSpPr>
            <a:spLocks noGrp="1"/>
          </p:cNvSpPr>
          <p:nvPr>
            <p:ph type="ftr" sz="quarter" idx="11"/>
          </p:nvPr>
        </p:nvSpPr>
        <p:spPr/>
        <p:txBody>
          <a:bodyPr/>
          <a:lstStyle/>
          <a:p>
            <a:endParaRPr lang="en-GB"/>
          </a:p>
        </p:txBody>
      </p:sp>
      <p:sp>
        <p:nvSpPr>
          <p:cNvPr id="1048769" name="Slide Number Placeholder 8"/>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6" name="Title 1"/>
          <p:cNvSpPr>
            <a:spLocks noGrp="1"/>
          </p:cNvSpPr>
          <p:nvPr>
            <p:ph type="title"/>
          </p:nvPr>
        </p:nvSpPr>
        <p:spPr/>
        <p:txBody>
          <a:bodyPr/>
          <a:lstStyle/>
          <a:p>
            <a:r>
              <a:rPr lang="en-US" smtClean="0"/>
              <a:t>Click to edit Master title style</a:t>
            </a:r>
            <a:endParaRPr lang="en-GB"/>
          </a:p>
        </p:txBody>
      </p:sp>
      <p:sp>
        <p:nvSpPr>
          <p:cNvPr id="1048727" name="Date Placeholder 2"/>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28" name="Footer Placeholder 3"/>
          <p:cNvSpPr>
            <a:spLocks noGrp="1"/>
          </p:cNvSpPr>
          <p:nvPr>
            <p:ph type="ftr" sz="quarter" idx="11"/>
          </p:nvPr>
        </p:nvSpPr>
        <p:spPr/>
        <p:txBody>
          <a:bodyPr/>
          <a:lstStyle/>
          <a:p>
            <a:endParaRPr lang="en-GB"/>
          </a:p>
        </p:txBody>
      </p:sp>
      <p:sp>
        <p:nvSpPr>
          <p:cNvPr id="1048729" name="Slide Number Placeholder 4"/>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70" name="Date Placeholder 1"/>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71" name="Footer Placeholder 2"/>
          <p:cNvSpPr>
            <a:spLocks noGrp="1"/>
          </p:cNvSpPr>
          <p:nvPr>
            <p:ph type="ftr" sz="quarter" idx="11"/>
          </p:nvPr>
        </p:nvSpPr>
        <p:spPr/>
        <p:txBody>
          <a:bodyPr/>
          <a:lstStyle/>
          <a:p>
            <a:endParaRPr lang="en-GB"/>
          </a:p>
        </p:txBody>
      </p:sp>
      <p:sp>
        <p:nvSpPr>
          <p:cNvPr id="1048772" name="Slide Number Placeholder 3"/>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3"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7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7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48776" name="Date Placeholder 4"/>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77" name="Footer Placeholder 5"/>
          <p:cNvSpPr>
            <a:spLocks noGrp="1"/>
          </p:cNvSpPr>
          <p:nvPr>
            <p:ph type="ftr" sz="quarter" idx="11"/>
          </p:nvPr>
        </p:nvSpPr>
        <p:spPr/>
        <p:txBody>
          <a:bodyPr/>
          <a:lstStyle/>
          <a:p>
            <a:endParaRPr lang="en-GB"/>
          </a:p>
        </p:txBody>
      </p:sp>
      <p:sp>
        <p:nvSpPr>
          <p:cNvPr id="1048778"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0"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4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104874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48743" name="Date Placeholder 4"/>
          <p:cNvSpPr>
            <a:spLocks noGrp="1"/>
          </p:cNvSpPr>
          <p:nvPr>
            <p:ph type="dt" sz="half" idx="10"/>
          </p:nvPr>
        </p:nvSpPr>
        <p:spPr/>
        <p:txBody>
          <a:bodyPr/>
          <a:lstStyle/>
          <a:p>
            <a:fld id="{5B36DBF5-1371-4F18-96EB-69919719C00D}" type="datetimeFigureOut">
              <a:rPr lang="en-GB" smtClean="0"/>
              <a:t>07/01/2019</a:t>
            </a:fld>
            <a:endParaRPr lang="en-GB"/>
          </a:p>
        </p:txBody>
      </p:sp>
      <p:sp>
        <p:nvSpPr>
          <p:cNvPr id="1048744" name="Footer Placeholder 5"/>
          <p:cNvSpPr>
            <a:spLocks noGrp="1"/>
          </p:cNvSpPr>
          <p:nvPr>
            <p:ph type="ftr" sz="quarter" idx="11"/>
          </p:nvPr>
        </p:nvSpPr>
        <p:spPr/>
        <p:txBody>
          <a:bodyPr/>
          <a:lstStyle/>
          <a:p>
            <a:endParaRPr lang="en-GB"/>
          </a:p>
        </p:txBody>
      </p:sp>
      <p:sp>
        <p:nvSpPr>
          <p:cNvPr id="1048745"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6DBF5-1371-4F18-96EB-69919719C00D}" type="datetimeFigureOut">
              <a:rPr lang="en-GB" smtClean="0"/>
              <a:t>07/01/2019</a:t>
            </a:fld>
            <a:endParaRPr lang="en-GB"/>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4E8D8-35EB-49D7-96A3-DAE07A53C69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Rectangle 5"/>
          <p:cNvSpPr/>
          <p:nvPr/>
        </p:nvSpPr>
        <p:spPr>
          <a:xfrm>
            <a:off x="-62756" y="484269"/>
            <a:ext cx="12192000" cy="5933440"/>
          </a:xfrm>
          <a:prstGeom prst="rect">
            <a:avLst/>
          </a:prstGeom>
        </p:spPr>
        <p:txBody>
          <a:bodyPr wrap="square">
            <a:spAutoFit/>
          </a:bodyPr>
          <a:lstStyle/>
          <a:p>
            <a:pPr algn="ctr">
              <a:spcAft>
                <a:spcPts val="1000"/>
              </a:spcAft>
            </a:pPr>
            <a:endParaRPr lang="en-US" sz="3200" dirty="0" smtClean="0"/>
          </a:p>
          <a:p>
            <a:pPr algn="ctr">
              <a:spcAft>
                <a:spcPts val="1000"/>
              </a:spcAft>
            </a:pPr>
            <a:r>
              <a:rPr lang="en-US" sz="3200" dirty="0" smtClean="0">
                <a:latin typeface="Times New Roman" panose="02020603050405020304" pitchFamily="18" charset="0"/>
                <a:cs typeface="Times New Roman" panose="02020603050405020304" pitchFamily="18" charset="0"/>
              </a:rPr>
              <a:t>Faculty Of Engineering</a:t>
            </a:r>
          </a:p>
          <a:p>
            <a:pPr algn="ctr">
              <a:spcAft>
                <a:spcPts val="1000"/>
              </a:spcAft>
            </a:pPr>
            <a:r>
              <a:rPr lang="en-US" sz="3200" dirty="0" smtClean="0">
                <a:latin typeface="Times New Roman" panose="02020603050405020304" pitchFamily="18" charset="0"/>
                <a:cs typeface="Times New Roman" panose="02020603050405020304" pitchFamily="18" charset="0"/>
              </a:rPr>
              <a:t>Department Of Electrical And Electronics Engineering </a:t>
            </a:r>
          </a:p>
          <a:p>
            <a:pPr algn="ctr">
              <a:spcAft>
                <a:spcPts val="1000"/>
              </a:spcAft>
            </a:pPr>
            <a:r>
              <a:rPr lang="en-US" sz="3200" dirty="0" smtClean="0">
                <a:latin typeface="Times New Roman" panose="02020603050405020304" pitchFamily="18" charset="0"/>
                <a:cs typeface="Times New Roman" panose="02020603050405020304" pitchFamily="18" charset="0"/>
              </a:rPr>
              <a:t>Bachelor Of Engineering In Telecommunication Engineering</a:t>
            </a:r>
          </a:p>
          <a:p>
            <a:pPr algn="ctr">
              <a:spcAft>
                <a:spcPts val="1000"/>
              </a:spcAft>
            </a:pPr>
            <a:r>
              <a:rPr lang="en-US" sz="3200" dirty="0" smtClean="0">
                <a:latin typeface="Times New Roman" panose="02020603050405020304" pitchFamily="18" charset="0"/>
                <a:cs typeface="Times New Roman" panose="02020603050405020304" pitchFamily="18" charset="0"/>
              </a:rPr>
              <a:t>Cyber </a:t>
            </a:r>
            <a:r>
              <a:rPr lang="en-US" sz="3200" dirty="0">
                <a:latin typeface="Times New Roman" panose="02020603050405020304" pitchFamily="18" charset="0"/>
                <a:cs typeface="Times New Roman" panose="02020603050405020304" pitchFamily="18" charset="0"/>
              </a:rPr>
              <a:t>security evaluation and mitigation for future </a:t>
            </a:r>
            <a:r>
              <a:rPr lang="en-US" sz="3200" dirty="0" smtClean="0">
                <a:latin typeface="Times New Roman" panose="02020603050405020304" pitchFamily="18" charset="0"/>
                <a:cs typeface="Times New Roman" panose="02020603050405020304" pitchFamily="18" charset="0"/>
              </a:rPr>
              <a:t>wireless networks,5G</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IoT and </a:t>
            </a:r>
            <a:r>
              <a:rPr lang="en-US" sz="3200" dirty="0">
                <a:latin typeface="Times New Roman" panose="02020603050405020304" pitchFamily="18" charset="0"/>
                <a:cs typeface="Times New Roman" panose="02020603050405020304" pitchFamily="18" charset="0"/>
              </a:rPr>
              <a:t>cloud storage </a:t>
            </a:r>
            <a:r>
              <a:rPr lang="en-US" sz="3200" dirty="0" smtClean="0">
                <a:latin typeface="Times New Roman" panose="02020603050405020304" pitchFamily="18" charset="0"/>
                <a:cs typeface="Times New Roman" panose="02020603050405020304" pitchFamily="18" charset="0"/>
              </a:rPr>
              <a:t>networks</a:t>
            </a:r>
          </a:p>
          <a:p>
            <a:pPr algn="ctr">
              <a:spcAft>
                <a:spcPts val="1000"/>
              </a:spcAft>
            </a:pPr>
            <a:r>
              <a:rPr lang="en-US" sz="3200" dirty="0" smtClean="0">
                <a:latin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cs typeface="Times New Roman" panose="02020603050405020304" pitchFamily="18" charset="0"/>
              </a:rPr>
              <a:t>Offensive and Defensive Technical Approach</a:t>
            </a:r>
            <a:r>
              <a:rPr lang="en-US" sz="3200" dirty="0" smtClean="0">
                <a:latin typeface="Times New Roman" panose="02020603050405020304" pitchFamily="18" charset="0"/>
                <a:cs typeface="Times New Roman" panose="02020603050405020304" pitchFamily="18" charset="0"/>
              </a:rPr>
              <a:t>)</a:t>
            </a:r>
          </a:p>
          <a:p>
            <a:pPr algn="ctr">
              <a:spcAft>
                <a:spcPts val="1000"/>
              </a:spcAft>
            </a:pPr>
            <a:r>
              <a:rPr lang="en-US" sz="3200" dirty="0" smtClean="0">
                <a:latin typeface="Times New Roman" panose="02020603050405020304" pitchFamily="18" charset="0"/>
                <a:cs typeface="Times New Roman" panose="02020603050405020304" pitchFamily="18" charset="0"/>
              </a:rPr>
              <a:t>Final Year Project Proposal, EE421</a:t>
            </a:r>
            <a:endParaRPr lang="en-US" sz="2400" dirty="0" smtClean="0">
              <a:latin typeface="Times New Roman" panose="02020603050405020304" pitchFamily="18" charset="0"/>
              <a:cs typeface="Times New Roman" panose="02020603050405020304" pitchFamily="18" charset="0"/>
            </a:endParaRPr>
          </a:p>
          <a:p>
            <a:pPr algn="ctr">
              <a:spcAft>
                <a:spcPts val="1000"/>
              </a:spcAft>
            </a:pPr>
            <a:r>
              <a:rPr lang="en-US" sz="3200" dirty="0" smtClean="0">
                <a:latin typeface="Times New Roman" panose="02020603050405020304" pitchFamily="18" charset="0"/>
                <a:cs typeface="Times New Roman" panose="02020603050405020304" pitchFamily="18" charset="0"/>
              </a:rPr>
              <a:t>Muhanguzi Tobias, 15/U/7774/ETE/PE</a:t>
            </a:r>
          </a:p>
          <a:p>
            <a:pPr algn="ctr">
              <a:spcAft>
                <a:spcPts val="1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Supervisor: Mr. Kitone Isaac</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17" name="Pentagon 9"/>
          <p:cNvSpPr/>
          <p:nvPr/>
        </p:nvSpPr>
        <p:spPr>
          <a:xfrm>
            <a:off x="-1" y="0"/>
            <a:ext cx="12192001" cy="1102659"/>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Kyambogo      </a:t>
            </a:r>
            <a:r>
              <a:rPr lang="en-US" sz="6600" dirty="0" smtClean="0">
                <a:latin typeface="Times New Roman" panose="02020603050405020304" pitchFamily="18" charset="0"/>
                <a:cs typeface="Times New Roman" panose="02020603050405020304" pitchFamily="18" charset="0"/>
              </a:rPr>
              <a:t> University</a:t>
            </a:r>
            <a:endParaRPr lang="en-US" sz="8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9" name="Picture 10" descr="Image result for kyambogo logo"/>
          <p:cNvPicPr>
            <a:picLocks/>
          </p:cNvPicPr>
          <p:nvPr/>
        </p:nvPicPr>
        <p:blipFill>
          <a:blip r:embed="rId2"/>
          <a:srcRect/>
          <a:stretch>
            <a:fillRect/>
          </a:stretch>
        </p:blipFill>
        <p:spPr bwMode="auto">
          <a:xfrm>
            <a:off x="5370560" y="-1"/>
            <a:ext cx="1325369" cy="968540"/>
          </a:xfrm>
          <a:prstGeom prst="rect">
            <a:avLst/>
          </a:prstGeom>
          <a:noFill/>
          <a:ln>
            <a:noFill/>
          </a:ln>
        </p:spPr>
      </p:pic>
      <p:pic>
        <p:nvPicPr>
          <p:cNvPr id="2097160" name="Picture 2" descr="https://raw.githubusercontent.com/marydovika/Cyber-Security-Project-for-5G-IoT-Cloud-NFC/master/final-year-project-github-link.png"/>
          <p:cNvPicPr>
            <a:picLocks noChangeAspect="1" noChangeArrowheads="1"/>
          </p:cNvPicPr>
          <p:nvPr/>
        </p:nvPicPr>
        <p:blipFill>
          <a:blip r:embed="rId3" cstate="print"/>
          <a:srcRect/>
          <a:stretch>
            <a:fillRect/>
          </a:stretch>
        </p:blipFill>
        <p:spPr bwMode="auto">
          <a:xfrm>
            <a:off x="11291047" y="5957047"/>
            <a:ext cx="900953" cy="90095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Picture 2"/>
          <p:cNvPicPr>
            <a:picLocks noChangeAspect="1"/>
          </p:cNvPicPr>
          <p:nvPr/>
        </p:nvPicPr>
        <p:blipFill>
          <a:blip r:embed="rId2"/>
          <a:stretch>
            <a:fillRect/>
          </a:stretch>
        </p:blipFill>
        <p:spPr>
          <a:xfrm>
            <a:off x="4518212" y="900953"/>
            <a:ext cx="5569361" cy="5390801"/>
          </a:xfrm>
          <a:prstGeom prst="rect">
            <a:avLst/>
          </a:prstGeom>
        </p:spPr>
      </p:pic>
      <p:sp>
        <p:nvSpPr>
          <p:cNvPr id="1048647" name="TextBox 7"/>
          <p:cNvSpPr txBox="1"/>
          <p:nvPr/>
        </p:nvSpPr>
        <p:spPr>
          <a:xfrm>
            <a:off x="5062643" y="254621"/>
            <a:ext cx="4170681"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48"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6" name="Picture 11"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49"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Rectangle 6"/>
          <p:cNvSpPr/>
          <p:nvPr/>
        </p:nvSpPr>
        <p:spPr>
          <a:xfrm>
            <a:off x="294698" y="1318969"/>
            <a:ext cx="11897301" cy="428244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increasing demands for real-time communication/ streaming services , VR and AR, NFC, smart grid and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IoE that put all kinds of data on a network from health, agriculture, education, </a:t>
            </a:r>
            <a:r>
              <a:rPr lang="en-US" sz="2800" dirty="0" smtClean="0">
                <a:latin typeface="Times New Roman" panose="02020603050405020304" pitchFamily="18" charset="0"/>
                <a:cs typeface="Times New Roman" panose="02020603050405020304" pitchFamily="18" charset="0"/>
              </a:rPr>
              <a:t>etc. </a:t>
            </a:r>
            <a:r>
              <a:rPr lang="en-US" sz="2800" dirty="0">
                <a:latin typeface="Times New Roman" panose="02020603050405020304" pitchFamily="18" charset="0"/>
                <a:cs typeface="Times New Roman" panose="02020603050405020304" pitchFamily="18" charset="0"/>
              </a:rPr>
              <a:t>and the effort of the government to digitize all communication, and </a:t>
            </a:r>
            <a:r>
              <a:rPr lang="en-US" sz="2800" dirty="0" smtClean="0">
                <a:latin typeface="Times New Roman" panose="02020603050405020304" pitchFamily="18" charset="0"/>
                <a:cs typeface="Times New Roman" panose="02020603050405020304" pitchFamily="18" charset="0"/>
              </a:rPr>
              <a:t>also </a:t>
            </a:r>
            <a:r>
              <a:rPr lang="en-US" sz="2800" dirty="0">
                <a:latin typeface="Times New Roman" panose="02020603050405020304" pitchFamily="18" charset="0"/>
                <a:cs typeface="Times New Roman" panose="02020603050405020304" pitchFamily="18" charset="0"/>
              </a:rPr>
              <a:t>the increasing electronic money transfers, all these generate huge amounts of data, hence Big-data, this poses a problem that preambles security of networks, I have singled out cyber-security to be my center of my discussion, research and inquiry, all said, the security of the huge amounts of data put on the network; in transit, and in cloud and other storage servers on the network has to be handled with great concern.</a:t>
            </a:r>
          </a:p>
        </p:txBody>
      </p:sp>
      <p:sp>
        <p:nvSpPr>
          <p:cNvPr id="1048651" name="Rectangle 1"/>
          <p:cNvSpPr/>
          <p:nvPr/>
        </p:nvSpPr>
        <p:spPr>
          <a:xfrm>
            <a:off x="4901420" y="271581"/>
            <a:ext cx="3637280" cy="574040"/>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GB" sz="3200" dirty="0">
              <a:latin typeface="Times New Roman" panose="02020603050405020304" pitchFamily="18" charset="0"/>
              <a:cs typeface="Times New Roman" panose="02020603050405020304" pitchFamily="18" charset="0"/>
            </a:endParaRPr>
          </a:p>
        </p:txBody>
      </p:sp>
      <p:sp>
        <p:nvSpPr>
          <p:cNvPr id="1048652"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7" name="Picture 9"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53" name="Pentagon 7"/>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extBox 1"/>
          <p:cNvSpPr txBox="1"/>
          <p:nvPr/>
        </p:nvSpPr>
        <p:spPr>
          <a:xfrm>
            <a:off x="4998326" y="254622"/>
            <a:ext cx="23164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Objectives</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55" name="TextBox 7"/>
          <p:cNvSpPr txBox="1"/>
          <p:nvPr/>
        </p:nvSpPr>
        <p:spPr>
          <a:xfrm>
            <a:off x="145935" y="2757268"/>
            <a:ext cx="11875736" cy="4536440"/>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Specific Objectives;</a:t>
            </a:r>
          </a:p>
          <a:p>
            <a:r>
              <a:rPr lang="en-US" sz="3200" dirty="0" smtClean="0">
                <a:latin typeface="Times New Roman" panose="02020603050405020304" pitchFamily="18" charset="0"/>
                <a:cs typeface="Times New Roman" panose="02020603050405020304" pitchFamily="18" charset="0"/>
              </a:rPr>
              <a:t>To develop two MATLAB Applications; one that hinds the characters of a password </a:t>
            </a:r>
            <a:r>
              <a:rPr lang="en-US" sz="3200" dirty="0">
                <a:latin typeface="Times New Roman" panose="02020603050405020304" pitchFamily="18" charset="0"/>
                <a:cs typeface="Times New Roman" panose="02020603050405020304" pitchFamily="18" charset="0"/>
              </a:rPr>
              <a:t>on </a:t>
            </a:r>
            <a:r>
              <a:rPr lang="en-US" sz="3200" dirty="0" smtClean="0">
                <a:latin typeface="Times New Roman" panose="02020603050405020304" pitchFamily="18" charset="0"/>
                <a:cs typeface="Times New Roman" panose="02020603050405020304" pitchFamily="18" charset="0"/>
              </a:rPr>
              <a:t>login, and another that generates </a:t>
            </a:r>
            <a:r>
              <a:rPr lang="en-US" sz="3200" dirty="0">
                <a:latin typeface="Times New Roman" panose="02020603050405020304" pitchFamily="18" charset="0"/>
                <a:cs typeface="Times New Roman" panose="02020603050405020304" pitchFamily="18" charset="0"/>
              </a:rPr>
              <a:t>munged passwords</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To carry out research on encryption algorithms of wireless networks</a:t>
            </a:r>
          </a:p>
          <a:p>
            <a:r>
              <a:rPr lang="en-US" sz="3200" dirty="0" smtClean="0">
                <a:latin typeface="Times New Roman" panose="02020603050405020304" pitchFamily="18" charset="0"/>
                <a:cs typeface="Times New Roman" panose="02020603050405020304" pitchFamily="18" charset="0"/>
              </a:rPr>
              <a:t>To carry out research on 5G, IoT and Cloud network architecture.</a:t>
            </a:r>
          </a:p>
          <a:p>
            <a:r>
              <a:rPr lang="en-US" sz="3200" dirty="0" smtClean="0">
                <a:latin typeface="Times New Roman" panose="02020603050405020304" pitchFamily="18" charset="0"/>
                <a:cs typeface="Times New Roman" panose="02020603050405020304" pitchFamily="18" charset="0"/>
              </a:rPr>
              <a:t>To carry out research on cyber security policies.</a:t>
            </a:r>
            <a:endParaRPr lang="en-US" sz="32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145934" y="900953"/>
            <a:ext cx="11647136" cy="2428240"/>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General Objectives;</a:t>
            </a:r>
          </a:p>
          <a:p>
            <a:pPr>
              <a:spcAft>
                <a:spcPts val="1000"/>
              </a:spcAft>
            </a:pPr>
            <a:r>
              <a:rPr lang="en-US" sz="2800" dirty="0">
                <a:latin typeface="Times New Roman" panose="02020603050405020304" pitchFamily="18" charset="0"/>
                <a:cs typeface="Times New Roman" panose="02020603050405020304" pitchFamily="18" charset="0"/>
              </a:rPr>
              <a:t>Cyber security evaluation and mitigation for future wireless </a:t>
            </a:r>
            <a:r>
              <a:rPr lang="en-US" sz="2800" dirty="0" smtClean="0">
                <a:latin typeface="Times New Roman" panose="02020603050405020304" pitchFamily="18" charset="0"/>
                <a:cs typeface="Times New Roman" panose="02020603050405020304" pitchFamily="18" charset="0"/>
              </a:rPr>
              <a:t>networks, 5G</a:t>
            </a:r>
            <a:r>
              <a:rPr lang="en-US" sz="2800" dirty="0">
                <a:latin typeface="Times New Roman" panose="02020603050405020304" pitchFamily="18" charset="0"/>
                <a:cs typeface="Times New Roman" panose="02020603050405020304" pitchFamily="18" charset="0"/>
              </a:rPr>
              <a:t>, IoT and cloud storage </a:t>
            </a:r>
            <a:r>
              <a:rPr lang="en-US" sz="2800" dirty="0" smtClean="0">
                <a:latin typeface="Times New Roman" panose="02020603050405020304" pitchFamily="18" charset="0"/>
                <a:cs typeface="Times New Roman" panose="02020603050405020304" pitchFamily="18" charset="0"/>
              </a:rPr>
              <a:t>networks (an </a:t>
            </a:r>
            <a:r>
              <a:rPr lang="en-US" sz="2800" dirty="0">
                <a:latin typeface="Times New Roman" panose="02020603050405020304" pitchFamily="18" charset="0"/>
                <a:cs typeface="Times New Roman" panose="02020603050405020304" pitchFamily="18" charset="0"/>
              </a:rPr>
              <a:t>Offensive and Defensive Technical Approach)</a:t>
            </a:r>
          </a:p>
          <a:p>
            <a:endParaRPr lang="en-US" sz="2800" b="1" dirty="0">
              <a:solidFill>
                <a:srgbClr val="2FB5A5"/>
              </a:solidFill>
              <a:latin typeface="Times New Roman" panose="02020603050405020304" pitchFamily="18" charset="0"/>
              <a:cs typeface="Times New Roman" panose="02020603050405020304" pitchFamily="18" charset="0"/>
            </a:endParaRPr>
          </a:p>
        </p:txBody>
      </p:sp>
      <p:sp>
        <p:nvSpPr>
          <p:cNvPr id="1048657"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8" name="Picture 12"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58"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3"/>
          <p:cNvSpPr/>
          <p:nvPr/>
        </p:nvSpPr>
        <p:spPr>
          <a:xfrm>
            <a:off x="421864" y="1011836"/>
            <a:ext cx="11488271" cy="4587240"/>
          </a:xfrm>
          <a:prstGeom prst="rect">
            <a:avLst/>
          </a:prstGeom>
        </p:spPr>
        <p:txBody>
          <a:bodyPr wrap="square">
            <a:spAutoFit/>
          </a:bodyPr>
          <a:lstStyle/>
          <a:p>
            <a:r>
              <a:rPr lang="en-US" sz="480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480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 have taken on the challenge to evaluate, and make an inquiry in possible cyber security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threats and mitigation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wireless networks and cloud systems, with emerging IoT systems, automation of different activities in health, agriculture, government, mobile banking/mobile money and education(e-learning platforms ),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power grid, </a:t>
            </a:r>
            <a:r>
              <a:rPr lang="en-US" sz="28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etc</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all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which require internet connectivity, security of data transfers should be ensured, hackers can cost a company a great deal of money, reputation, and test its competence to protecting the information of its customers.</a:t>
            </a:r>
            <a:b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1048613" name="Rectangle 1"/>
          <p:cNvSpPr/>
          <p:nvPr/>
        </p:nvSpPr>
        <p:spPr>
          <a:xfrm>
            <a:off x="4950609" y="250088"/>
            <a:ext cx="2430780" cy="574040"/>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Justification</a:t>
            </a:r>
            <a:endParaRPr lang="en-GB" sz="3200" dirty="0">
              <a:latin typeface="Times New Roman" panose="02020603050405020304" pitchFamily="18" charset="0"/>
              <a:cs typeface="Times New Roman" panose="02020603050405020304" pitchFamily="18" charset="0"/>
            </a:endParaRPr>
          </a:p>
        </p:txBody>
      </p:sp>
      <p:sp>
        <p:nvSpPr>
          <p:cNvPr id="1048614"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8" name="Picture 8"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15" name="Pentagon 7"/>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Box 1"/>
          <p:cNvSpPr txBox="1"/>
          <p:nvPr/>
        </p:nvSpPr>
        <p:spPr>
          <a:xfrm>
            <a:off x="4834043" y="254622"/>
            <a:ext cx="52120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Significance of the study</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05" name="TextBox 3"/>
          <p:cNvSpPr txBox="1"/>
          <p:nvPr/>
        </p:nvSpPr>
        <p:spPr>
          <a:xfrm>
            <a:off x="625347" y="1367872"/>
            <a:ext cx="10932457" cy="1767840"/>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Creating a general but practical understanding of cyber security, policies and practices that accrue to computer security, for the future wireless networks that carry customer critical data used and generated by IoE, </a:t>
            </a:r>
            <a:r>
              <a:rPr lang="en-GB" sz="2800" dirty="0" err="1" smtClean="0">
                <a:latin typeface="Times New Roman" panose="02020603050405020304" pitchFamily="18" charset="0"/>
                <a:cs typeface="Times New Roman" panose="02020603050405020304" pitchFamily="18" charset="0"/>
              </a:rPr>
              <a:t>IoT</a:t>
            </a:r>
            <a:r>
              <a:rPr lang="en-GB" sz="2800" dirty="0">
                <a:latin typeface="Times New Roman" panose="02020603050405020304" pitchFamily="18" charset="0"/>
                <a:cs typeface="Times New Roman" panose="02020603050405020304" pitchFamily="18" charset="0"/>
              </a:rPr>
              <a:t>.</a:t>
            </a:r>
          </a:p>
        </p:txBody>
      </p:sp>
      <p:sp>
        <p:nvSpPr>
          <p:cNvPr id="1048606"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6" name="Picture 10"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07"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Rectangle 3"/>
          <p:cNvSpPr/>
          <p:nvPr/>
        </p:nvSpPr>
        <p:spPr>
          <a:xfrm>
            <a:off x="573739" y="1217131"/>
            <a:ext cx="11618260" cy="4853941"/>
          </a:xfrm>
          <a:prstGeom prst="rect">
            <a:avLst/>
          </a:prstGeom>
        </p:spPr>
        <p:txBody>
          <a:bodyPr wrap="square">
            <a:spAutoFit/>
          </a:bodyPr>
          <a:lstStyle/>
          <a:p>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The following practical activities will be carried out during the course of the project:</a:t>
            </a:r>
          </a:p>
          <a:p>
            <a:endParaRPr lang="en-US" sz="1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Wireless Encryption algorithms, munged passwords with MATLAB</a:t>
            </a: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of hacking and Ethical hacking.</a:t>
            </a: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Tools used in penetration testing, social engineering and vulnerability tests with kali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linux</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for wireless networks.</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models with GNS3 simulation</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with python programming.</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in the application layer and network layer (ipv4 and ipv6) analysis with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wireshark</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(software systems security).</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Tools and remedies to secure hardware systems (Unix, Cisco, Juniper and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Hauwei</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hardware systems).</a:t>
            </a:r>
          </a:p>
          <a:p>
            <a:pPr marL="457200" indent="-457200">
              <a:buFontTx/>
              <a:buAutoNum type="arabicPeriod"/>
            </a:pP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NFC,</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grid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and cloud storage security concerns.</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policies, including the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UGCERT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review</a:t>
            </a:r>
            <a:endParaRPr lang="en-US" sz="2400" dirty="0">
              <a:latin typeface="Times New Roman" panose="02020603050405020304" pitchFamily="18" charset="0"/>
              <a:cs typeface="Times New Roman" panose="02020603050405020304" pitchFamily="18" charset="0"/>
            </a:endParaRPr>
          </a:p>
        </p:txBody>
      </p:sp>
      <p:sp>
        <p:nvSpPr>
          <p:cNvPr id="1048597" name="Rectangle 1"/>
          <p:cNvSpPr/>
          <p:nvPr/>
        </p:nvSpPr>
        <p:spPr>
          <a:xfrm>
            <a:off x="4881688" y="316178"/>
            <a:ext cx="3815080" cy="574040"/>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Scope of the project</a:t>
            </a:r>
            <a:endParaRPr lang="en-GB" sz="3200" dirty="0">
              <a:latin typeface="Times New Roman" panose="02020603050405020304" pitchFamily="18" charset="0"/>
              <a:cs typeface="Times New Roman" panose="02020603050405020304" pitchFamily="18" charset="0"/>
            </a:endParaRPr>
          </a:p>
        </p:txBody>
      </p:sp>
      <p:sp>
        <p:nvSpPr>
          <p:cNvPr id="1048598"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4" name="Picture 8"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599" name="Pentagon 7"/>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1"/>
          <p:cNvSpPr txBox="1"/>
          <p:nvPr/>
        </p:nvSpPr>
        <p:spPr>
          <a:xfrm>
            <a:off x="5239312" y="136787"/>
            <a:ext cx="28625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Methodology</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72"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3" name="Picture 11"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73"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1"/>
          <p:cNvSpPr/>
          <p:nvPr/>
        </p:nvSpPr>
        <p:spPr>
          <a:xfrm>
            <a:off x="650596" y="1118324"/>
            <a:ext cx="5096075" cy="553357"/>
          </a:xfrm>
          <a:prstGeom prst="rect">
            <a:avLst/>
          </a:prstGeom>
        </p:spPr>
        <p:txBody>
          <a:bodyPr wrap="none">
            <a:spAutoFit/>
          </a:bodyPr>
          <a:lstStyle/>
          <a:p>
            <a:pPr>
              <a:lnSpc>
                <a:spcPct val="107000"/>
              </a:lnSpc>
              <a:spcAft>
                <a:spcPts val="800"/>
              </a:spcAft>
            </a:pP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yber </a:t>
            </a: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security concept research</a:t>
            </a:r>
            <a:endParaRPr lang="zh-CN" altLang="en-US" dirty="0"/>
          </a:p>
        </p:txBody>
      </p:sp>
      <p:sp>
        <p:nvSpPr>
          <p:cNvPr id="8" name="Rectangle 1"/>
          <p:cNvSpPr/>
          <p:nvPr/>
        </p:nvSpPr>
        <p:spPr>
          <a:xfrm>
            <a:off x="1208472" y="1558846"/>
            <a:ext cx="3855479" cy="553357"/>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Network cyber security</a:t>
            </a:r>
            <a:endParaRPr lang="zh-CN" altLang="en-US" dirty="0"/>
          </a:p>
        </p:txBody>
      </p:sp>
      <p:sp>
        <p:nvSpPr>
          <p:cNvPr id="9" name="Rectangle 1"/>
          <p:cNvSpPr/>
          <p:nvPr/>
        </p:nvSpPr>
        <p:spPr>
          <a:xfrm>
            <a:off x="2259106" y="2018334"/>
            <a:ext cx="732893" cy="522259"/>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5G </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1"/>
          <p:cNvSpPr/>
          <p:nvPr/>
        </p:nvSpPr>
        <p:spPr>
          <a:xfrm>
            <a:off x="2764955" y="2507028"/>
            <a:ext cx="742511" cy="522259"/>
          </a:xfrm>
          <a:prstGeom prst="rect">
            <a:avLst/>
          </a:prstGeom>
        </p:spPr>
        <p:txBody>
          <a:bodyPr wrap="none">
            <a:spAutoFit/>
          </a:bodyPr>
          <a:lstStyle/>
          <a:p>
            <a:pPr>
              <a:lnSpc>
                <a:spcPct val="107000"/>
              </a:lnSpc>
              <a:spcAft>
                <a:spcPts val="800"/>
              </a:spcAft>
            </a:pPr>
            <a:r>
              <a:rPr lang="en-US" sz="2800" b="1" dirty="0" err="1"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IoT</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
          <p:cNvSpPr/>
          <p:nvPr/>
        </p:nvSpPr>
        <p:spPr>
          <a:xfrm>
            <a:off x="3243936" y="2955781"/>
            <a:ext cx="2852063" cy="522259"/>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Cloud computing</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
          <p:cNvSpPr txBox="1"/>
          <p:nvPr/>
        </p:nvSpPr>
        <p:spPr>
          <a:xfrm>
            <a:off x="3841704" y="3278176"/>
            <a:ext cx="3771545"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Counter measures</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3" name="Rectangle 1"/>
          <p:cNvSpPr/>
          <p:nvPr/>
        </p:nvSpPr>
        <p:spPr>
          <a:xfrm>
            <a:off x="4518212" y="4516439"/>
            <a:ext cx="6151880" cy="574041"/>
          </a:xfrm>
          <a:prstGeom prst="rect">
            <a:avLst/>
          </a:prstGeom>
        </p:spPr>
        <p:txBody>
          <a:bodyPr wrap="none">
            <a:spAutoFit/>
          </a:bodyPr>
          <a:lstStyle/>
          <a:p>
            <a:pPr>
              <a:lnSpc>
                <a:spcPct val="107000"/>
              </a:lnSpc>
              <a:spcAft>
                <a:spcPts val="800"/>
              </a:spcAft>
            </a:pPr>
            <a:r>
              <a:rPr lang="en-US" sz="32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Law and policy for Cyber security</a:t>
            </a:r>
          </a:p>
        </p:txBody>
      </p:sp>
      <p:sp>
        <p:nvSpPr>
          <p:cNvPr id="14" name="Rectangle 1"/>
          <p:cNvSpPr/>
          <p:nvPr/>
        </p:nvSpPr>
        <p:spPr>
          <a:xfrm>
            <a:off x="4849586" y="3793376"/>
            <a:ext cx="3124940" cy="388696"/>
          </a:xfrm>
          <a:prstGeom prst="rect">
            <a:avLst/>
          </a:prstGeom>
        </p:spPr>
        <p:txBody>
          <a:bodyPr wrap="square">
            <a:spAutoFit/>
          </a:bodyPr>
          <a:lstStyle/>
          <a:p>
            <a:pPr>
              <a:lnSpc>
                <a:spcPct val="107000"/>
              </a:lnSpc>
              <a:spcAft>
                <a:spcPts val="800"/>
              </a:spcAft>
            </a:pPr>
            <a:r>
              <a:rPr lang="en-US"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Proactive/ Defensive tools</a:t>
            </a:r>
            <a:endParaRPr lang="en-US"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
          <p:cNvSpPr/>
          <p:nvPr/>
        </p:nvSpPr>
        <p:spPr>
          <a:xfrm>
            <a:off x="4849586" y="4109759"/>
            <a:ext cx="2608406" cy="388696"/>
          </a:xfrm>
          <a:prstGeom prst="rect">
            <a:avLst/>
          </a:prstGeom>
        </p:spPr>
        <p:txBody>
          <a:bodyPr wrap="none">
            <a:spAutoFit/>
          </a:bodyPr>
          <a:lstStyle/>
          <a:p>
            <a:pPr>
              <a:lnSpc>
                <a:spcPct val="107000"/>
              </a:lnSpc>
              <a:spcAft>
                <a:spcPts val="800"/>
              </a:spcAft>
            </a:pPr>
            <a:r>
              <a:rPr lang="en-GB" b="1" dirty="0" smtClean="0">
                <a:solidFill>
                  <a:srgbClr val="2FB5A5"/>
                </a:solidFill>
                <a:latin typeface="Times New Roman" panose="02020603050405020304" pitchFamily="18" charset="0"/>
                <a:cs typeface="Times New Roman" panose="02020603050405020304" pitchFamily="18" charset="0"/>
              </a:rPr>
              <a:t>Reactive</a:t>
            </a:r>
            <a:r>
              <a:rPr lang="en-GB" b="1" dirty="0">
                <a:solidFill>
                  <a:srgbClr val="2FB5A5"/>
                </a:solidFill>
                <a:latin typeface="Times New Roman" panose="02020603050405020304" pitchFamily="18" charset="0"/>
                <a:cs typeface="Times New Roman" panose="02020603050405020304" pitchFamily="18" charset="0"/>
              </a:rPr>
              <a:t>/ Offensive </a:t>
            </a:r>
            <a:r>
              <a:rPr lang="en-GB" b="1" dirty="0" smtClean="0">
                <a:solidFill>
                  <a:srgbClr val="2FB5A5"/>
                </a:solidFill>
                <a:latin typeface="Times New Roman" panose="02020603050405020304" pitchFamily="18" charset="0"/>
                <a:cs typeface="Times New Roman" panose="02020603050405020304" pitchFamily="18" charset="0"/>
              </a:rPr>
              <a:t>tools</a:t>
            </a:r>
            <a:endParaRPr lang="en-US"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752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1"/>
          <p:cNvSpPr/>
          <p:nvPr/>
        </p:nvSpPr>
        <p:spPr>
          <a:xfrm>
            <a:off x="4518212" y="305206"/>
            <a:ext cx="5186680" cy="510540"/>
          </a:xfrm>
          <a:prstGeom prst="rect">
            <a:avLst/>
          </a:prstGeom>
        </p:spPr>
        <p:txBody>
          <a:bodyPr wrap="none">
            <a:spAutoFit/>
          </a:bodyPr>
          <a:lstStyle/>
          <a:p>
            <a:pPr>
              <a:lnSpc>
                <a:spcPct val="107000"/>
              </a:lnSpc>
              <a:spcAft>
                <a:spcPts val="800"/>
              </a:spcAft>
            </a:pP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cyber security concept research</a:t>
            </a:r>
            <a:endParaRPr lang="zh-CN" altLang="en-US" dirty="0"/>
          </a:p>
        </p:txBody>
      </p:sp>
      <p:sp>
        <p:nvSpPr>
          <p:cNvPr id="104858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2"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588"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589" name="TextBox 1048588"/>
          <p:cNvSpPr txBox="1"/>
          <p:nvPr/>
        </p:nvSpPr>
        <p:spPr>
          <a:xfrm>
            <a:off x="-660924" y="-2453639"/>
            <a:ext cx="15544953" cy="510539"/>
          </a:xfrm>
          <a:prstGeom prst="rect">
            <a:avLst/>
          </a:prstGeom>
        </p:spPr>
        <p:txBody>
          <a:bodyPr wrap="square" rtlCol="0">
            <a:spAutoFit/>
          </a:bodyPr>
          <a:lstStyle/>
          <a:p>
            <a:endParaRPr lang="en-GB" sz="2800">
              <a:solidFill>
                <a:srgbClr val="000000"/>
              </a:solidFill>
            </a:endParaRPr>
          </a:p>
        </p:txBody>
      </p:sp>
      <p:sp>
        <p:nvSpPr>
          <p:cNvPr id="1048590" name="TextBox 1048589"/>
          <p:cNvSpPr txBox="1"/>
          <p:nvPr/>
        </p:nvSpPr>
        <p:spPr>
          <a:xfrm>
            <a:off x="759850" y="1206158"/>
            <a:ext cx="10672301" cy="4832092"/>
          </a:xfrm>
          <a:prstGeom prst="rect">
            <a:avLst/>
          </a:prstGeom>
        </p:spPr>
        <p:txBody>
          <a:bodyPr wrap="square" rtlCol="0">
            <a:spAutoFit/>
          </a:bodyPr>
          <a:lstStyle/>
          <a:p>
            <a:r>
              <a:rPr lang="en-GB" sz="2800" dirty="0" smtClean="0">
                <a:solidFill>
                  <a:srgbClr val="000000"/>
                </a:solidFill>
              </a:rPr>
              <a:t>Cyber </a:t>
            </a:r>
            <a:r>
              <a:rPr lang="en-GB" sz="2800" dirty="0">
                <a:solidFill>
                  <a:srgbClr val="000000"/>
                </a:solidFill>
              </a:rPr>
              <a:t>security general approach
Cyber security mind map</a:t>
            </a:r>
          </a:p>
          <a:p>
            <a:r>
              <a:rPr lang="en-US" sz="2800" dirty="0">
                <a:solidFill>
                  <a:srgbClr val="000000"/>
                </a:solidFill>
              </a:rPr>
              <a:t>The orange book</a:t>
            </a:r>
            <a:endParaRPr lang="en-GB" sz="2800" dirty="0">
              <a:solidFill>
                <a:srgbClr val="000000"/>
              </a:solidFill>
            </a:endParaRPr>
          </a:p>
          <a:p>
            <a:r>
              <a:rPr lang="en-US" sz="2800" dirty="0">
                <a:solidFill>
                  <a:srgbClr val="000000"/>
                </a:solidFill>
              </a:rPr>
              <a:t>X.800</a:t>
            </a:r>
            <a:r>
              <a:rPr lang="en-GB" sz="2800" dirty="0">
                <a:solidFill>
                  <a:srgbClr val="000000"/>
                </a:solidFill>
              </a:rPr>
              <a:t>
CBK-Common Body of Knowledge-CISSP, Encryption, ACs models
Cyber </a:t>
            </a:r>
            <a:r>
              <a:rPr lang="en-GB" sz="2800" dirty="0" err="1">
                <a:solidFill>
                  <a:srgbClr val="000000"/>
                </a:solidFill>
              </a:rPr>
              <a:t>Theats</a:t>
            </a:r>
            <a:r>
              <a:rPr lang="en-GB" sz="2800" dirty="0">
                <a:solidFill>
                  <a:srgbClr val="000000"/>
                </a:solidFill>
              </a:rPr>
              <a:t>
Software </a:t>
            </a:r>
            <a:r>
              <a:rPr lang="en-GB" sz="2800" dirty="0" err="1">
                <a:solidFill>
                  <a:srgbClr val="000000"/>
                </a:solidFill>
              </a:rPr>
              <a:t>Dev't</a:t>
            </a:r>
            <a:r>
              <a:rPr lang="en-GB" sz="2800" dirty="0">
                <a:solidFill>
                  <a:srgbClr val="000000"/>
                </a:solidFill>
              </a:rPr>
              <a:t> Life Cycle security
Software assurance, Risk management, Competency, Models, Roadmaps, and Frameworks
</a:t>
            </a:r>
            <a:r>
              <a:rPr lang="en-GB" sz="2800" dirty="0" err="1">
                <a:solidFill>
                  <a:srgbClr val="000000"/>
                </a:solidFill>
              </a:rPr>
              <a:t>Infosec</a:t>
            </a:r>
            <a:r>
              <a:rPr lang="en-GB" sz="2800" dirty="0">
                <a:solidFill>
                  <a:srgbClr val="000000"/>
                </a:solidFill>
              </a:rPr>
              <a:t> and </a:t>
            </a:r>
            <a:r>
              <a:rPr lang="en-GB" sz="2800" dirty="0" err="1">
                <a:solidFill>
                  <a:srgbClr val="000000"/>
                </a:solidFill>
              </a:rPr>
              <a:t>DevOps</a:t>
            </a:r>
            <a:r>
              <a:rPr lang="en-GB" sz="2800" dirty="0">
                <a:solidFill>
                  <a:srgbClr val="000000"/>
                </a:solidFill>
              </a:rPr>
              <a:t>, Vulnerability assessment, patch management, and </a:t>
            </a:r>
            <a:r>
              <a:rPr lang="en-GB" sz="2800" dirty="0" err="1">
                <a:solidFill>
                  <a:srgbClr val="000000"/>
                </a:solidFill>
              </a:rPr>
              <a:t>artifact</a:t>
            </a:r>
            <a:r>
              <a:rPr lang="en-GB" sz="2800" dirty="0">
                <a:solidFill>
                  <a:srgbClr val="000000"/>
                </a:solidFill>
              </a:rPr>
              <a:t> handling.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1"/>
          <p:cNvSpPr/>
          <p:nvPr/>
        </p:nvSpPr>
        <p:spPr>
          <a:xfrm>
            <a:off x="4518212" y="305206"/>
            <a:ext cx="3855479" cy="553357"/>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Network cyber security</a:t>
            </a:r>
            <a:endParaRPr lang="zh-CN" altLang="en-US" dirty="0"/>
          </a:p>
        </p:txBody>
      </p:sp>
      <p:sp>
        <p:nvSpPr>
          <p:cNvPr id="1048592"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3"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593"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594" name="TextBox 1048593"/>
          <p:cNvSpPr txBox="1"/>
          <p:nvPr/>
        </p:nvSpPr>
        <p:spPr>
          <a:xfrm>
            <a:off x="-660924" y="-2453639"/>
            <a:ext cx="15544953" cy="510539"/>
          </a:xfrm>
          <a:prstGeom prst="rect">
            <a:avLst/>
          </a:prstGeom>
        </p:spPr>
        <p:txBody>
          <a:bodyPr wrap="square" rtlCol="0">
            <a:spAutoFit/>
          </a:bodyPr>
          <a:lstStyle/>
          <a:p>
            <a:endParaRPr lang="en-GB" sz="2800">
              <a:solidFill>
                <a:srgbClr val="000000"/>
              </a:solidFill>
            </a:endParaRPr>
          </a:p>
        </p:txBody>
      </p:sp>
      <p:sp>
        <p:nvSpPr>
          <p:cNvPr id="1048595" name="TextBox 1048594"/>
          <p:cNvSpPr txBox="1"/>
          <p:nvPr/>
        </p:nvSpPr>
        <p:spPr>
          <a:xfrm>
            <a:off x="640214" y="1074338"/>
            <a:ext cx="11163347" cy="3539430"/>
          </a:xfrm>
          <a:prstGeom prst="rect">
            <a:avLst/>
          </a:prstGeom>
        </p:spPr>
        <p:txBody>
          <a:bodyPr wrap="square" rtlCol="0">
            <a:spAutoFit/>
          </a:bodyPr>
          <a:lstStyle/>
          <a:p>
            <a:r>
              <a:rPr lang="en-GB" sz="2800" dirty="0">
                <a:solidFill>
                  <a:srgbClr val="000000"/>
                </a:solidFill>
                <a:latin typeface="Times New Roman" panose="02020603050405020304" pitchFamily="18" charset="0"/>
                <a:cs typeface="Times New Roman" panose="02020603050405020304" pitchFamily="18" charset="0"/>
              </a:rPr>
              <a:t>Network cyber security
Understanding the physical network/ topology
Device configuration for security
Disable some inactive protocols
Security attack window for 5G, </a:t>
            </a:r>
            <a:r>
              <a:rPr lang="en-GB" sz="2800" dirty="0" err="1">
                <a:solidFill>
                  <a:srgbClr val="000000"/>
                </a:solidFill>
                <a:latin typeface="Times New Roman" panose="02020603050405020304" pitchFamily="18" charset="0"/>
                <a:cs typeface="Times New Roman" panose="02020603050405020304" pitchFamily="18" charset="0"/>
              </a:rPr>
              <a:t>IoT</a:t>
            </a:r>
            <a:r>
              <a:rPr lang="en-GB" sz="2800" dirty="0">
                <a:solidFill>
                  <a:srgbClr val="000000"/>
                </a:solidFill>
                <a:latin typeface="Times New Roman" panose="02020603050405020304" pitchFamily="18" charset="0"/>
                <a:cs typeface="Times New Roman" panose="02020603050405020304" pitchFamily="18" charset="0"/>
              </a:rPr>
              <a:t> and Cloud computing.
Hardware and software security tools:: honey pots, DMZ Fire Walls, IDS +IPS, VPNs, and VLANs, IPsec...</a:t>
            </a:r>
            <a:r>
              <a:rPr lang="en-GB" sz="2800" dirty="0">
                <a:solidFill>
                  <a:srgbClr val="000000"/>
                </a:solidFill>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Rectangle 1"/>
          <p:cNvSpPr/>
          <p:nvPr/>
        </p:nvSpPr>
        <p:spPr>
          <a:xfrm>
            <a:off x="4518212" y="305206"/>
            <a:ext cx="732893" cy="522259"/>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5G </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01"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5"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02"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03" name="TextBox 1048602"/>
          <p:cNvSpPr txBox="1"/>
          <p:nvPr/>
        </p:nvSpPr>
        <p:spPr>
          <a:xfrm>
            <a:off x="568882" y="1440383"/>
            <a:ext cx="17683534" cy="3970318"/>
          </a:xfrm>
          <a:prstGeom prst="rect">
            <a:avLst/>
          </a:prstGeom>
        </p:spPr>
        <p:txBody>
          <a:bodyPr wrap="square" rtlCol="0">
            <a:spAutoFit/>
          </a:bodyPr>
          <a:lstStyle/>
          <a:p>
            <a:r>
              <a:rPr lang="en-GB" sz="2800" dirty="0" smtClean="0">
                <a:solidFill>
                  <a:srgbClr val="000000"/>
                </a:solidFill>
                <a:latin typeface="Times New Roman" panose="02020603050405020304" pitchFamily="18" charset="0"/>
                <a:cs typeface="Times New Roman" panose="02020603050405020304" pitchFamily="18" charset="0"/>
              </a:rPr>
              <a:t>5G </a:t>
            </a:r>
            <a:r>
              <a:rPr lang="en-GB" sz="2800" dirty="0">
                <a:solidFill>
                  <a:srgbClr val="000000"/>
                </a:solidFill>
                <a:latin typeface="Times New Roman" panose="02020603050405020304" pitchFamily="18" charset="0"/>
                <a:cs typeface="Times New Roman" panose="02020603050405020304" pitchFamily="18" charset="0"/>
              </a:rPr>
              <a:t>architecture according to 5GPPP
5G players :: | ITU | |3GPP|         |5GPPP| |China mobile| |AT&amp;T|  |Korea|
Major enablers :: SDN-slicing &amp; it's need :: NFV-virtualization &amp; it's need ::
</a:t>
            </a:r>
            <a:r>
              <a:rPr lang="en-GB" sz="2800" dirty="0" err="1">
                <a:solidFill>
                  <a:srgbClr val="000000"/>
                </a:solidFill>
                <a:latin typeface="Times New Roman" panose="02020603050405020304" pitchFamily="18" charset="0"/>
                <a:cs typeface="Times New Roman" panose="02020603050405020304" pitchFamily="18" charset="0"/>
              </a:rPr>
              <a:t>IoT</a:t>
            </a:r>
            <a:r>
              <a:rPr lang="en-GB" sz="2800" dirty="0">
                <a:solidFill>
                  <a:srgbClr val="000000"/>
                </a:solidFill>
                <a:latin typeface="Times New Roman" panose="02020603050405020304" pitchFamily="18" charset="0"/>
                <a:cs typeface="Times New Roman" panose="02020603050405020304" pitchFamily="18" charset="0"/>
              </a:rPr>
              <a:t>, RFID, NFC and </a:t>
            </a:r>
            <a:r>
              <a:rPr lang="en-GB" sz="2800" dirty="0" err="1">
                <a:solidFill>
                  <a:srgbClr val="000000"/>
                </a:solidFill>
                <a:latin typeface="Times New Roman" panose="02020603050405020304" pitchFamily="18" charset="0"/>
                <a:cs typeface="Times New Roman" panose="02020603050405020304" pitchFamily="18" charset="0"/>
              </a:rPr>
              <a:t>bigdata</a:t>
            </a:r>
            <a:r>
              <a:rPr lang="en-GB" sz="2800" dirty="0">
                <a:solidFill>
                  <a:srgbClr val="000000"/>
                </a:solidFill>
                <a:latin typeface="Times New Roman" panose="02020603050405020304" pitchFamily="18" charset="0"/>
                <a:cs typeface="Times New Roman" panose="02020603050405020304" pitchFamily="18" charset="0"/>
              </a:rPr>
              <a:t> dilemma
5G security architecture
Construction model according to 5GPPP
New attack window due to NFV, and SDN + threats
Counter measures
Encryption  techniques for 5G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1" name="Picture 9"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19" name="TextBox 1"/>
          <p:cNvSpPr txBox="1"/>
          <p:nvPr/>
        </p:nvSpPr>
        <p:spPr>
          <a:xfrm>
            <a:off x="4882235" y="177675"/>
            <a:ext cx="19100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Abstract</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1048620" name="Rectangle 7"/>
          <p:cNvSpPr/>
          <p:nvPr/>
        </p:nvSpPr>
        <p:spPr>
          <a:xfrm>
            <a:off x="174811" y="824006"/>
            <a:ext cx="11618260" cy="5781040"/>
          </a:xfrm>
          <a:prstGeom prst="rect">
            <a:avLst/>
          </a:prstGeom>
        </p:spPr>
        <p:txBody>
          <a:bodyPr wrap="square">
            <a:spAutoFit/>
          </a:bodyPr>
          <a:lstStyle/>
          <a:p>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is a practical demonstration and research on cyber security techniques for wireless networks with focus on the 5G architecture which is assumed to have all the qualities of IoT, Smart-grid and Cloud storage networks, all these accrue to Big-Data, the massive amounts of data generated from IoT and other Communications, pose a security concern both in storage and transit, this report will review and demonstrate the following;</a:t>
            </a:r>
            <a:endParaRPr lang="zh-CN" altLang="en-US"/>
          </a:p>
          <a:p>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Encryption algorithms</a:t>
            </a:r>
            <a:b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History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hacking and Ethical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hacking</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Tools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used in penetration testing, social engineering and vulnerability tests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 Kali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inux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 wireless networks</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with python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programming, MATLAB programming to develop munged passwords.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in the application layer and network layer (ipv4 and ipv6) analysis with W</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ireshark, and methodologies and models of software development systems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NFC,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grid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and cloud storage security concerns</a:t>
            </a:r>
            <a:b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policies, including the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future discussions.</a:t>
            </a:r>
          </a:p>
          <a:p>
            <a:endParaRPr lang="en-US" sz="2400" dirty="0">
              <a:latin typeface="Times New Roman" panose="02020603050405020304" pitchFamily="18" charset="0"/>
              <a:cs typeface="Times New Roman" panose="02020603050405020304" pitchFamily="18" charset="0"/>
            </a:endParaRPr>
          </a:p>
        </p:txBody>
      </p:sp>
      <p:sp>
        <p:nvSpPr>
          <p:cNvPr id="1048621" name="Pentagon 10"/>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4518212" y="305206"/>
            <a:ext cx="742511" cy="522259"/>
          </a:xfrm>
          <a:prstGeom prst="rect">
            <a:avLst/>
          </a:prstGeom>
        </p:spPr>
        <p:txBody>
          <a:bodyPr wrap="none">
            <a:spAutoFit/>
          </a:bodyPr>
          <a:lstStyle/>
          <a:p>
            <a:pPr>
              <a:lnSpc>
                <a:spcPct val="107000"/>
              </a:lnSpc>
              <a:spcAft>
                <a:spcPts val="800"/>
              </a:spcAft>
            </a:pPr>
            <a:r>
              <a:rPr lang="en-US" sz="2800" b="1" dirty="0" err="1"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IoT</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09"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7"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10"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11" name="TextBox 1048610"/>
          <p:cNvSpPr txBox="1"/>
          <p:nvPr/>
        </p:nvSpPr>
        <p:spPr>
          <a:xfrm>
            <a:off x="793762" y="1649932"/>
            <a:ext cx="7448900" cy="3539430"/>
          </a:xfrm>
          <a:prstGeom prst="rect">
            <a:avLst/>
          </a:prstGeom>
        </p:spPr>
        <p:txBody>
          <a:bodyPr wrap="square" rtlCol="0">
            <a:spAutoFit/>
          </a:bodyPr>
          <a:lstStyle/>
          <a:p>
            <a:r>
              <a:rPr lang="en-GB" sz="2800" dirty="0" err="1" smtClean="0">
                <a:solidFill>
                  <a:srgbClr val="000000"/>
                </a:solidFill>
                <a:latin typeface="Times New Roman" panose="02020603050405020304" pitchFamily="18" charset="0"/>
                <a:cs typeface="Times New Roman" panose="02020603050405020304" pitchFamily="18" charset="0"/>
              </a:rPr>
              <a:t>IoT</a:t>
            </a:r>
            <a:r>
              <a:rPr lang="en-GB" sz="2800" dirty="0" smtClean="0">
                <a:solidFill>
                  <a:srgbClr val="000000"/>
                </a:solidFill>
                <a:latin typeface="Times New Roman" panose="02020603050405020304" pitchFamily="18" charset="0"/>
                <a:cs typeface="Times New Roman" panose="02020603050405020304" pitchFamily="18" charset="0"/>
              </a:rPr>
              <a:t> </a:t>
            </a:r>
            <a:r>
              <a:rPr lang="en-GB" sz="2800" dirty="0">
                <a:solidFill>
                  <a:srgbClr val="000000"/>
                </a:solidFill>
                <a:latin typeface="Times New Roman" panose="02020603050405020304" pitchFamily="18" charset="0"/>
                <a:cs typeface="Times New Roman" panose="02020603050405020304" pitchFamily="18" charset="0"/>
              </a:rPr>
              <a:t>architecture
Enablers
Construction model
</a:t>
            </a:r>
            <a:r>
              <a:rPr lang="en-GB" sz="2800" dirty="0" err="1">
                <a:solidFill>
                  <a:srgbClr val="000000"/>
                </a:solidFill>
                <a:latin typeface="Times New Roman" panose="02020603050405020304" pitchFamily="18" charset="0"/>
                <a:cs typeface="Times New Roman" panose="02020603050405020304" pitchFamily="18" charset="0"/>
              </a:rPr>
              <a:t>IoT</a:t>
            </a:r>
            <a:r>
              <a:rPr lang="en-GB" sz="2800" dirty="0">
                <a:solidFill>
                  <a:srgbClr val="000000"/>
                </a:solidFill>
                <a:latin typeface="Times New Roman" panose="02020603050405020304" pitchFamily="18" charset="0"/>
                <a:cs typeface="Times New Roman" panose="02020603050405020304" pitchFamily="18" charset="0"/>
              </a:rPr>
              <a:t> security architecture
Construction model
Threats and attack window
Counter measures and policy regulation
Incidences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Rectangle 1"/>
          <p:cNvSpPr/>
          <p:nvPr/>
        </p:nvSpPr>
        <p:spPr>
          <a:xfrm>
            <a:off x="4518212" y="305206"/>
            <a:ext cx="2852063" cy="522259"/>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Cloud computing</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60"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9"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61"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62" name="TextBox 1048661"/>
          <p:cNvSpPr txBox="1"/>
          <p:nvPr/>
        </p:nvSpPr>
        <p:spPr>
          <a:xfrm>
            <a:off x="508455" y="1066833"/>
            <a:ext cx="9943911" cy="3970318"/>
          </a:xfrm>
          <a:prstGeom prst="rect">
            <a:avLst/>
          </a:prstGeom>
        </p:spPr>
        <p:txBody>
          <a:bodyPr wrap="square" rtlCol="0">
            <a:spAutoFit/>
          </a:bodyPr>
          <a:lstStyle/>
          <a:p>
            <a:r>
              <a:rPr lang="en-GB" sz="2800" dirty="0" smtClean="0">
                <a:solidFill>
                  <a:srgbClr val="000000"/>
                </a:solidFill>
                <a:latin typeface="Times New Roman" panose="02020603050405020304" pitchFamily="18" charset="0"/>
                <a:cs typeface="Times New Roman" panose="02020603050405020304" pitchFamily="18" charset="0"/>
              </a:rPr>
              <a:t>Cloud </a:t>
            </a:r>
            <a:r>
              <a:rPr lang="en-GB" sz="2800" dirty="0">
                <a:solidFill>
                  <a:srgbClr val="000000"/>
                </a:solidFill>
                <a:latin typeface="Times New Roman" panose="02020603050405020304" pitchFamily="18" charset="0"/>
                <a:cs typeface="Times New Roman" panose="02020603050405020304" pitchFamily="18" charset="0"/>
              </a:rPr>
              <a:t>computing architecture
Enablers
Construction mode</a:t>
            </a:r>
            <a:r>
              <a:rPr lang="en-US" sz="2800" dirty="0">
                <a:solidFill>
                  <a:srgbClr val="000000"/>
                </a:solidFill>
                <a:latin typeface="Times New Roman" panose="02020603050405020304" pitchFamily="18" charset="0"/>
                <a:cs typeface="Times New Roman" panose="02020603050405020304" pitchFamily="18" charset="0"/>
              </a:rPr>
              <a:t>l </a:t>
            </a:r>
            <a:r>
              <a:rPr lang="en-GB" sz="2800" dirty="0">
                <a:solidFill>
                  <a:srgbClr val="000000"/>
                </a:solidFill>
                <a:latin typeface="Times New Roman" panose="02020603050405020304" pitchFamily="18" charset="0"/>
                <a:cs typeface="Times New Roman" panose="02020603050405020304" pitchFamily="18" charset="0"/>
              </a:rPr>
              <a:t>approaches:: service--</a:t>
            </a:r>
            <a:r>
              <a:rPr lang="en-GB" sz="2800" dirty="0" err="1">
                <a:solidFill>
                  <a:srgbClr val="000000"/>
                </a:solidFill>
                <a:latin typeface="Times New Roman" panose="02020603050405020304" pitchFamily="18" charset="0"/>
                <a:cs typeface="Times New Roman" panose="02020603050405020304" pitchFamily="18" charset="0"/>
              </a:rPr>
              <a:t>PaaS</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err="1">
                <a:solidFill>
                  <a:srgbClr val="000000"/>
                </a:solidFill>
                <a:latin typeface="Times New Roman" panose="02020603050405020304" pitchFamily="18" charset="0"/>
                <a:cs typeface="Times New Roman" panose="02020603050405020304" pitchFamily="18" charset="0"/>
              </a:rPr>
              <a:t>SaaS</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err="1">
                <a:solidFill>
                  <a:srgbClr val="000000"/>
                </a:solidFill>
                <a:latin typeface="Times New Roman" panose="02020603050405020304" pitchFamily="18" charset="0"/>
                <a:cs typeface="Times New Roman" panose="02020603050405020304" pitchFamily="18" charset="0"/>
              </a:rPr>
              <a:t>XaaS</a:t>
            </a:r>
            <a:r>
              <a:rPr lang="en-GB" sz="2800" dirty="0">
                <a:solidFill>
                  <a:srgbClr val="000000"/>
                </a:solidFill>
                <a:latin typeface="Times New Roman" panose="02020603050405020304" pitchFamily="18" charset="0"/>
                <a:cs typeface="Times New Roman" panose="02020603050405020304" pitchFamily="18" charset="0"/>
              </a:rPr>
              <a:t>, de</a:t>
            </a:r>
            <a:r>
              <a:rPr lang="en-US" sz="2800" dirty="0">
                <a:solidFill>
                  <a:srgbClr val="000000"/>
                </a:solidFill>
                <a:latin typeface="Times New Roman" panose="02020603050405020304" pitchFamily="18" charset="0"/>
                <a:cs typeface="Times New Roman" panose="02020603050405020304" pitchFamily="18" charset="0"/>
              </a:rPr>
              <a:t>p</a:t>
            </a:r>
            <a:r>
              <a:rPr lang="en-GB" sz="2800" dirty="0">
                <a:solidFill>
                  <a:srgbClr val="000000"/>
                </a:solidFill>
                <a:latin typeface="Times New Roman" panose="02020603050405020304" pitchFamily="18" charset="0"/>
                <a:cs typeface="Times New Roman" panose="02020603050405020304" pitchFamily="18" charset="0"/>
              </a:rPr>
              <a:t>lo</a:t>
            </a:r>
            <a:r>
              <a:rPr lang="en-US" sz="2800" dirty="0">
                <a:solidFill>
                  <a:srgbClr val="000000"/>
                </a:solidFill>
                <a:latin typeface="Times New Roman" panose="02020603050405020304" pitchFamily="18" charset="0"/>
                <a:cs typeface="Times New Roman" panose="02020603050405020304" pitchFamily="18" charset="0"/>
              </a:rPr>
              <a:t>y</a:t>
            </a:r>
            <a:r>
              <a:rPr lang="en-GB" sz="2800" dirty="0" err="1">
                <a:solidFill>
                  <a:srgbClr val="000000"/>
                </a:solidFill>
                <a:latin typeface="Times New Roman" panose="02020603050405020304" pitchFamily="18" charset="0"/>
                <a:cs typeface="Times New Roman" panose="02020603050405020304" pitchFamily="18" charset="0"/>
              </a:rPr>
              <a:t>ment</a:t>
            </a:r>
            <a:r>
              <a:rPr lang="en-GB" sz="2800" dirty="0">
                <a:solidFill>
                  <a:srgbClr val="000000"/>
                </a:solidFill>
                <a:latin typeface="Times New Roman" panose="02020603050405020304" pitchFamily="18" charset="0"/>
                <a:cs typeface="Times New Roman" panose="02020603050405020304" pitchFamily="18" charset="0"/>
              </a:rPr>
              <a:t>--public, private, hybrid
Cloud computing security architecture
Construction model
Threats and attack window
Counter measures and policy regulations
Incidences of attacks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1"/>
          <p:cNvSpPr txBox="1"/>
          <p:nvPr/>
        </p:nvSpPr>
        <p:spPr>
          <a:xfrm>
            <a:off x="5076026" y="267265"/>
            <a:ext cx="3771545"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Counter measures</a:t>
            </a:r>
            <a:endParaRPr lang="en-US" sz="3600" b="1" dirty="0">
              <a:solidFill>
                <a:srgbClr val="2FB5A5"/>
              </a:solidFill>
              <a:latin typeface="Times New Roman" panose="02020603050405020304" pitchFamily="18" charset="0"/>
              <a:cs typeface="Times New Roman" panose="02020603050405020304" pitchFamily="18" charset="0"/>
            </a:endParaRPr>
          </a:p>
        </p:txBody>
      </p:sp>
      <p:pic>
        <p:nvPicPr>
          <p:cNvPr id="2097182" name="Picture 7"/>
          <p:cNvPicPr>
            <a:picLocks noChangeAspect="1"/>
          </p:cNvPicPr>
          <p:nvPr/>
        </p:nvPicPr>
        <p:blipFill>
          <a:blip r:embed="rId3"/>
          <a:stretch>
            <a:fillRect/>
          </a:stretch>
        </p:blipFill>
        <p:spPr>
          <a:xfrm>
            <a:off x="3742571" y="1572570"/>
            <a:ext cx="5724158" cy="4552186"/>
          </a:xfrm>
          <a:prstGeom prst="rect">
            <a:avLst/>
          </a:prstGeom>
        </p:spPr>
      </p:pic>
      <p:sp>
        <p:nvSpPr>
          <p:cNvPr id="1048672"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3" name="Picture 11" descr="Image result for kyambogo logo"/>
          <p:cNvPicPr>
            <a:picLocks/>
          </p:cNvPicPr>
          <p:nvPr/>
        </p:nvPicPr>
        <p:blipFill>
          <a:blip r:embed="rId4"/>
          <a:srcRect/>
          <a:stretch>
            <a:fillRect/>
          </a:stretch>
        </p:blipFill>
        <p:spPr bwMode="auto">
          <a:xfrm>
            <a:off x="1479176" y="62379"/>
            <a:ext cx="914400" cy="699248"/>
          </a:xfrm>
          <a:prstGeom prst="rect">
            <a:avLst/>
          </a:prstGeom>
          <a:noFill/>
          <a:ln>
            <a:noFill/>
          </a:ln>
        </p:spPr>
      </p:pic>
      <p:sp>
        <p:nvSpPr>
          <p:cNvPr id="1048673"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033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Rectangle 1"/>
          <p:cNvSpPr/>
          <p:nvPr/>
        </p:nvSpPr>
        <p:spPr>
          <a:xfrm>
            <a:off x="4518212" y="305206"/>
            <a:ext cx="5217903" cy="553357"/>
          </a:xfrm>
          <a:prstGeom prst="rect">
            <a:avLst/>
          </a:prstGeom>
        </p:spPr>
        <p:txBody>
          <a:bodyPr wrap="none">
            <a:spAutoFit/>
          </a:bodyPr>
          <a:lstStyle/>
          <a:p>
            <a:pPr>
              <a:lnSpc>
                <a:spcPct val="107000"/>
              </a:lnSpc>
              <a:spcAft>
                <a:spcPts val="800"/>
              </a:spcAft>
            </a:pP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yber </a:t>
            </a: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security </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counter measures</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64"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0"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65"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66" name="TextBox 1048665"/>
          <p:cNvSpPr txBox="1"/>
          <p:nvPr/>
        </p:nvSpPr>
        <p:spPr>
          <a:xfrm>
            <a:off x="270131" y="1527289"/>
            <a:ext cx="12057029" cy="3970318"/>
          </a:xfrm>
          <a:prstGeom prst="rect">
            <a:avLst/>
          </a:prstGeom>
        </p:spPr>
        <p:txBody>
          <a:bodyPr wrap="square" rtlCol="0">
            <a:spAutoFit/>
          </a:bodyPr>
          <a:lstStyle/>
          <a:p>
            <a:r>
              <a:rPr lang="en-GB" sz="2800" dirty="0" smtClean="0">
                <a:solidFill>
                  <a:srgbClr val="000000"/>
                </a:solidFill>
                <a:latin typeface="Times New Roman" panose="02020603050405020304" pitchFamily="18" charset="0"/>
                <a:cs typeface="Times New Roman" panose="02020603050405020304" pitchFamily="18" charset="0"/>
              </a:rPr>
              <a:t>Security </a:t>
            </a:r>
            <a:r>
              <a:rPr lang="en-GB" sz="2800" dirty="0">
                <a:solidFill>
                  <a:srgbClr val="000000"/>
                </a:solidFill>
                <a:latin typeface="Times New Roman" panose="02020603050405020304" pitchFamily="18" charset="0"/>
                <a:cs typeface="Times New Roman" panose="02020603050405020304" pitchFamily="18" charset="0"/>
              </a:rPr>
              <a:t>Audits or Assessments, according to guidelines :: character substitution password login application
</a:t>
            </a:r>
            <a:r>
              <a:rPr lang="en-GB" sz="2800" dirty="0" err="1">
                <a:solidFill>
                  <a:srgbClr val="000000"/>
                </a:solidFill>
                <a:latin typeface="Times New Roman" panose="02020603050405020304" pitchFamily="18" charset="0"/>
                <a:cs typeface="Times New Roman" panose="02020603050405020304" pitchFamily="18" charset="0"/>
              </a:rPr>
              <a:t>Infosec</a:t>
            </a:r>
            <a:r>
              <a:rPr lang="en-GB" sz="2800" dirty="0">
                <a:solidFill>
                  <a:srgbClr val="000000"/>
                </a:solidFill>
                <a:latin typeface="Times New Roman" panose="02020603050405020304" pitchFamily="18" charset="0"/>
                <a:cs typeface="Times New Roman" panose="02020603050405020304" pitchFamily="18" charset="0"/>
              </a:rPr>
              <a:t> :: encryption algorithms for wireless networks :: pin hardening </a:t>
            </a:r>
            <a:r>
              <a:rPr lang="en-GB" sz="2800" dirty="0" err="1" smtClean="0">
                <a:solidFill>
                  <a:srgbClr val="000000"/>
                </a:solidFill>
                <a:latin typeface="Times New Roman" panose="02020603050405020304" pitchFamily="18" charset="0"/>
                <a:cs typeface="Times New Roman" panose="02020603050405020304" pitchFamily="18" charset="0"/>
              </a:rPr>
              <a:t>tranlation</a:t>
            </a:r>
            <a:r>
              <a:rPr lang="en-GB" sz="2800" dirty="0" smtClean="0">
                <a:solidFill>
                  <a:srgbClr val="000000"/>
                </a:solidFill>
                <a:latin typeface="Times New Roman" panose="02020603050405020304" pitchFamily="18" charset="0"/>
                <a:cs typeface="Times New Roman" panose="02020603050405020304" pitchFamily="18" charset="0"/>
              </a:rPr>
              <a:t> </a:t>
            </a:r>
            <a:r>
              <a:rPr lang="en-GB" sz="2800" dirty="0">
                <a:solidFill>
                  <a:srgbClr val="000000"/>
                </a:solidFill>
                <a:latin typeface="Times New Roman" panose="02020603050405020304" pitchFamily="18" charset="0"/>
                <a:cs typeface="Times New Roman" panose="02020603050405020304" pitchFamily="18" charset="0"/>
              </a:rPr>
              <a:t>application.
online protection :: malware script for phishing
Configuration and Maintenance of Security
Development of Security Tools :: </a:t>
            </a:r>
            <a:r>
              <a:rPr lang="en-GB" sz="2800" b="1" dirty="0" err="1">
                <a:solidFill>
                  <a:srgbClr val="000000"/>
                </a:solidFill>
                <a:latin typeface="Times New Roman" panose="02020603050405020304" pitchFamily="18" charset="0"/>
                <a:cs typeface="Times New Roman" panose="02020603050405020304" pitchFamily="18" charset="0"/>
              </a:rPr>
              <a:t>munged</a:t>
            </a:r>
            <a:r>
              <a:rPr lang="en-GB" sz="2800" b="1" dirty="0">
                <a:solidFill>
                  <a:srgbClr val="000000"/>
                </a:solidFill>
                <a:latin typeface="Times New Roman" panose="02020603050405020304" pitchFamily="18" charset="0"/>
                <a:cs typeface="Times New Roman" panose="02020603050405020304" pitchFamily="18" charset="0"/>
              </a:rPr>
              <a:t> password </a:t>
            </a:r>
            <a:r>
              <a:rPr lang="en-GB" sz="2800" dirty="0">
                <a:solidFill>
                  <a:srgbClr val="000000"/>
                </a:solidFill>
                <a:latin typeface="Times New Roman" panose="02020603050405020304" pitchFamily="18" charset="0"/>
                <a:cs typeface="Times New Roman" panose="02020603050405020304" pitchFamily="18" charset="0"/>
              </a:rPr>
              <a:t>application in python
Intrusion Detection </a:t>
            </a:r>
            <a:r>
              <a:rPr lang="en-GB" sz="2800" dirty="0" smtClean="0">
                <a:solidFill>
                  <a:srgbClr val="000000"/>
                </a:solidFill>
                <a:latin typeface="Times New Roman" panose="02020603050405020304" pitchFamily="18" charset="0"/>
                <a:cs typeface="Times New Roman" panose="02020603050405020304" pitchFamily="18" charset="0"/>
              </a:rPr>
              <a:t>Services using </a:t>
            </a:r>
            <a:r>
              <a:rPr lang="en-GB" sz="2800" b="1" dirty="0">
                <a:solidFill>
                  <a:srgbClr val="000000"/>
                </a:solidFill>
                <a:latin typeface="Times New Roman" panose="02020603050405020304" pitchFamily="18" charset="0"/>
                <a:cs typeface="Times New Roman" panose="02020603050405020304" pitchFamily="18" charset="0"/>
              </a:rPr>
              <a:t>snort</a:t>
            </a:r>
            <a:r>
              <a:rPr lang="en-GB" sz="2800" dirty="0">
                <a:solidFill>
                  <a:srgbClr val="000000"/>
                </a:solidFill>
                <a:latin typeface="Times New Roman" panose="02020603050405020304" pitchFamily="18" charset="0"/>
                <a:cs typeface="Times New Roman" panose="02020603050405020304" pitchFamily="18" charset="0"/>
              </a:rPr>
              <a:t>, </a:t>
            </a:r>
            <a:r>
              <a:rPr lang="en-GB" sz="2800" b="1" dirty="0" err="1">
                <a:solidFill>
                  <a:srgbClr val="000000"/>
                </a:solidFill>
                <a:latin typeface="Times New Roman" panose="02020603050405020304" pitchFamily="18" charset="0"/>
                <a:cs typeface="Times New Roman" panose="02020603050405020304" pitchFamily="18" charset="0"/>
              </a:rPr>
              <a:t>wireshark</a:t>
            </a:r>
            <a:r>
              <a:rPr lang="en-GB" sz="2800" dirty="0">
                <a:solidFill>
                  <a:srgbClr val="000000"/>
                </a:solidFill>
                <a:latin typeface="Times New Roman" panose="02020603050405020304" pitchFamily="18" charset="0"/>
                <a:cs typeface="Times New Roman" panose="02020603050405020304" pitchFamily="18" charset="0"/>
              </a:rPr>
              <a:t>
Security-Related Information Dissemination.</a:t>
            </a:r>
          </a:p>
        </p:txBody>
      </p:sp>
      <p:sp>
        <p:nvSpPr>
          <p:cNvPr id="7" name="Rectangle 1"/>
          <p:cNvSpPr/>
          <p:nvPr/>
        </p:nvSpPr>
        <p:spPr>
          <a:xfrm>
            <a:off x="270131" y="937442"/>
            <a:ext cx="4103944" cy="553357"/>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Proactive/ Defensive tools</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1"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69"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70" name="TextBox 1048669"/>
          <p:cNvSpPr txBox="1"/>
          <p:nvPr/>
        </p:nvSpPr>
        <p:spPr>
          <a:xfrm>
            <a:off x="194780" y="1547970"/>
            <a:ext cx="11802438" cy="3539430"/>
          </a:xfrm>
          <a:prstGeom prst="rect">
            <a:avLst/>
          </a:prstGeom>
        </p:spPr>
        <p:txBody>
          <a:bodyPr wrap="square" rtlCol="0">
            <a:spAutoFit/>
          </a:bodyPr>
          <a:lstStyle/>
          <a:p>
            <a:r>
              <a:rPr lang="en-GB" sz="2800" dirty="0" smtClean="0">
                <a:solidFill>
                  <a:srgbClr val="000000"/>
                </a:solidFill>
                <a:latin typeface="Times New Roman" panose="02020603050405020304" pitchFamily="18" charset="0"/>
                <a:cs typeface="Times New Roman" panose="02020603050405020304" pitchFamily="18" charset="0"/>
              </a:rPr>
              <a:t>Kali </a:t>
            </a:r>
            <a:r>
              <a:rPr lang="en-GB" sz="2800" dirty="0">
                <a:solidFill>
                  <a:srgbClr val="000000"/>
                </a:solidFill>
                <a:latin typeface="Times New Roman" panose="02020603050405020304" pitchFamily="18" charset="0"/>
                <a:cs typeface="Times New Roman" panose="02020603050405020304" pitchFamily="18" charset="0"/>
              </a:rPr>
              <a:t>Linux operating system tools/ "backtrack"
Social Engineering
Alerts and Warnings:: </a:t>
            </a:r>
            <a:r>
              <a:rPr lang="en-GB" sz="2800" dirty="0" smtClean="0">
                <a:solidFill>
                  <a:srgbClr val="000000"/>
                </a:solidFill>
                <a:latin typeface="Times New Roman" panose="02020603050405020304" pitchFamily="18" charset="0"/>
                <a:cs typeface="Times New Roman" panose="02020603050405020304" pitchFamily="18" charset="0"/>
              </a:rPr>
              <a:t>pen-testing </a:t>
            </a:r>
            <a:r>
              <a:rPr lang="en-GB" sz="2800" dirty="0">
                <a:solidFill>
                  <a:srgbClr val="000000"/>
                </a:solidFill>
                <a:latin typeface="Times New Roman" panose="02020603050405020304" pitchFamily="18" charset="0"/>
                <a:cs typeface="Times New Roman" panose="02020603050405020304" pitchFamily="18" charset="0"/>
              </a:rPr>
              <a:t>models
Incident Handling, </a:t>
            </a:r>
            <a:r>
              <a:rPr lang="en-GB" sz="2800" dirty="0" smtClean="0">
                <a:solidFill>
                  <a:srgbClr val="000000"/>
                </a:solidFill>
                <a:latin typeface="Times New Roman" panose="02020603050405020304" pitchFamily="18" charset="0"/>
                <a:cs typeface="Times New Roman" panose="02020603050405020304" pitchFamily="18" charset="0"/>
              </a:rPr>
              <a:t>Incident </a:t>
            </a:r>
            <a:r>
              <a:rPr lang="en-GB" sz="2800" dirty="0">
                <a:solidFill>
                  <a:srgbClr val="000000"/>
                </a:solidFill>
                <a:latin typeface="Times New Roman" panose="02020603050405020304" pitchFamily="18" charset="0"/>
                <a:cs typeface="Times New Roman" panose="02020603050405020304" pitchFamily="18" charset="0"/>
              </a:rPr>
              <a:t>analysis, Incident response support, Incident response coordination, Incident response on </a:t>
            </a:r>
            <a:r>
              <a:rPr lang="en-GB" sz="2800" dirty="0" smtClean="0">
                <a:solidFill>
                  <a:srgbClr val="000000"/>
                </a:solidFill>
                <a:latin typeface="Times New Roman" panose="02020603050405020304" pitchFamily="18" charset="0"/>
                <a:cs typeface="Times New Roman" panose="02020603050405020304" pitchFamily="18" charset="0"/>
              </a:rPr>
              <a:t>site</a:t>
            </a:r>
            <a:r>
              <a:rPr lang="en-GB" sz="2800" dirty="0">
                <a:solidFill>
                  <a:srgbClr val="000000"/>
                </a:solidFill>
                <a:latin typeface="Times New Roman" panose="02020603050405020304" pitchFamily="18" charset="0"/>
                <a:cs typeface="Times New Roman" panose="02020603050405020304" pitchFamily="18" charset="0"/>
              </a:rPr>
              <a:t>
Vulnerability Handling, Vulnerability analysis, Vulnerability response, Vulnerability response coordination
Recovery handling</a:t>
            </a:r>
          </a:p>
        </p:txBody>
      </p:sp>
      <p:sp>
        <p:nvSpPr>
          <p:cNvPr id="7" name="Rectangle 1"/>
          <p:cNvSpPr/>
          <p:nvPr/>
        </p:nvSpPr>
        <p:spPr>
          <a:xfrm>
            <a:off x="133991" y="963332"/>
            <a:ext cx="3951723" cy="522259"/>
          </a:xfrm>
          <a:prstGeom prst="rect">
            <a:avLst/>
          </a:prstGeom>
        </p:spPr>
        <p:txBody>
          <a:bodyPr wrap="none">
            <a:spAutoFit/>
          </a:bodyPr>
          <a:lstStyle/>
          <a:p>
            <a:pPr>
              <a:lnSpc>
                <a:spcPct val="107000"/>
              </a:lnSpc>
              <a:spcAft>
                <a:spcPts val="800"/>
              </a:spcAft>
            </a:pPr>
            <a:r>
              <a:rPr lang="en-GB" sz="2800" b="1" dirty="0" smtClean="0">
                <a:solidFill>
                  <a:srgbClr val="2FB5A5"/>
                </a:solidFill>
                <a:latin typeface="Times New Roman" panose="02020603050405020304" pitchFamily="18" charset="0"/>
                <a:cs typeface="Times New Roman" panose="02020603050405020304" pitchFamily="18" charset="0"/>
              </a:rPr>
              <a:t>Reactive</a:t>
            </a:r>
            <a:r>
              <a:rPr lang="en-GB" sz="2800" b="1" dirty="0">
                <a:solidFill>
                  <a:srgbClr val="2FB5A5"/>
                </a:solidFill>
                <a:latin typeface="Times New Roman" panose="02020603050405020304" pitchFamily="18" charset="0"/>
                <a:cs typeface="Times New Roman" panose="02020603050405020304" pitchFamily="18" charset="0"/>
              </a:rPr>
              <a:t>/ Offensive </a:t>
            </a:r>
            <a:r>
              <a:rPr lang="en-GB" sz="2800" b="1" dirty="0" smtClean="0">
                <a:solidFill>
                  <a:srgbClr val="2FB5A5"/>
                </a:solidFill>
                <a:latin typeface="Times New Roman" panose="02020603050405020304" pitchFamily="18" charset="0"/>
                <a:cs typeface="Times New Roman" panose="02020603050405020304" pitchFamily="18" charset="0"/>
              </a:rPr>
              <a:t>tools</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Rectangle 5"/>
          <p:cNvSpPr/>
          <p:nvPr/>
        </p:nvSpPr>
        <p:spPr>
          <a:xfrm>
            <a:off x="683914" y="1001805"/>
            <a:ext cx="11109157" cy="231394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Attack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statistics and their impact</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Ug-Cert</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operations</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Other policies, relating to cyber security in Uganda, and a model country</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88" name="Rectangle 1"/>
          <p:cNvSpPr/>
          <p:nvPr/>
        </p:nvSpPr>
        <p:spPr>
          <a:xfrm>
            <a:off x="4763011" y="319960"/>
            <a:ext cx="6151880" cy="574041"/>
          </a:xfrm>
          <a:prstGeom prst="rect">
            <a:avLst/>
          </a:prstGeom>
        </p:spPr>
        <p:txBody>
          <a:bodyPr wrap="none">
            <a:spAutoFit/>
          </a:bodyPr>
          <a:lstStyle/>
          <a:p>
            <a:pPr>
              <a:lnSpc>
                <a:spcPct val="107000"/>
              </a:lnSpc>
              <a:spcAft>
                <a:spcPts val="800"/>
              </a:spcAft>
            </a:pPr>
            <a:r>
              <a:rPr lang="en-US" sz="32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Law and policy for Cyber security</a:t>
            </a:r>
          </a:p>
        </p:txBody>
      </p:sp>
      <p:sp>
        <p:nvSpPr>
          <p:cNvPr id="1048689"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7"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90" name="Pentagon 8"/>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extBox 7"/>
          <p:cNvSpPr txBox="1"/>
          <p:nvPr/>
        </p:nvSpPr>
        <p:spPr>
          <a:xfrm>
            <a:off x="525496" y="1271005"/>
            <a:ext cx="1097846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following will be incurred as the project goes on to completion</a:t>
            </a:r>
          </a:p>
        </p:txBody>
      </p:sp>
      <p:sp>
        <p:nvSpPr>
          <p:cNvPr id="1048702" name="TextBox 8"/>
          <p:cNvSpPr txBox="1"/>
          <p:nvPr/>
        </p:nvSpPr>
        <p:spPr>
          <a:xfrm>
            <a:off x="4856197" y="371009"/>
            <a:ext cx="5862604" cy="523220"/>
          </a:xfrm>
          <a:prstGeom prst="rect">
            <a:avLst/>
          </a:prstGeom>
          <a:noFill/>
        </p:spPr>
        <p:txBody>
          <a:bodyPr wrap="square" rtlCol="0">
            <a:spAutoFit/>
          </a:bodyPr>
          <a:lstStyle/>
          <a:p>
            <a:r>
              <a:rPr lang="en-US" sz="2800" b="1" dirty="0" smtClean="0">
                <a:solidFill>
                  <a:srgbClr val="2FB5A5"/>
                </a:solidFill>
                <a:latin typeface="Times New Roman" panose="02020603050405020304" pitchFamily="18" charset="0"/>
                <a:cs typeface="Times New Roman" panose="02020603050405020304" pitchFamily="18" charset="0"/>
              </a:rPr>
              <a:t>Estimated budget for the project</a:t>
            </a:r>
          </a:p>
        </p:txBody>
      </p:sp>
      <p:sp>
        <p:nvSpPr>
          <p:cNvPr id="1048703"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1" name="Picture 12"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graphicFrame>
        <p:nvGraphicFramePr>
          <p:cNvPr id="4194304" name="Table 14"/>
          <p:cNvGraphicFramePr>
            <a:graphicFrameLocks noGrp="1"/>
          </p:cNvGraphicFramePr>
          <p:nvPr>
            <p:extLst>
              <p:ext uri="{D42A27DB-BD31-4B8C-83A1-F6EECF244321}">
                <p14:modId xmlns:p14="http://schemas.microsoft.com/office/powerpoint/2010/main" val="3065352245"/>
              </p:ext>
            </p:extLst>
          </p:nvPr>
        </p:nvGraphicFramePr>
        <p:xfrm>
          <a:off x="2073729" y="1973985"/>
          <a:ext cx="7421336" cy="2129792"/>
        </p:xfrm>
        <a:graphic>
          <a:graphicData uri="http://schemas.openxmlformats.org/drawingml/2006/table">
            <a:tbl>
              <a:tblPr/>
              <a:tblGrid>
                <a:gridCol w="4005917"/>
                <a:gridCol w="3415419"/>
              </a:tblGrid>
              <a:tr h="181830">
                <a:tc>
                  <a:txBody>
                    <a:bodyPr/>
                    <a:lstStyle/>
                    <a:p>
                      <a:pPr marL="0" marR="0" algn="ctr">
                        <a:lnSpc>
                          <a:spcPct val="115000"/>
                        </a:lnSpc>
                        <a:spcBef>
                          <a:spcPts val="0"/>
                        </a:spcBef>
                        <a:spcAft>
                          <a:spcPts val="0"/>
                        </a:spcAft>
                      </a:pPr>
                      <a:r>
                        <a:rPr lang="en-US" sz="1400" b="1" dirty="0" smtClean="0">
                          <a:solidFill>
                            <a:schemeClr val="bg1"/>
                          </a:solidFill>
                          <a:latin typeface="Times New Roman" panose="02020603050405020304" pitchFamily="18" charset="0"/>
                          <a:ea typeface="Calibri"/>
                          <a:cs typeface="Times New Roman" panose="02020603050405020304" pitchFamily="18" charset="0"/>
                        </a:rPr>
                        <a:t>Item</a:t>
                      </a:r>
                      <a:endParaRPr lang="en-US" sz="1400" dirty="0">
                        <a:solidFill>
                          <a:schemeClr val="bg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2FB5A5"/>
                    </a:solidFill>
                  </a:tcPr>
                </a:tc>
                <a:tc>
                  <a:txBody>
                    <a:bodyPr/>
                    <a:lstStyle/>
                    <a:p>
                      <a:pPr marL="0" marR="0" algn="ctr">
                        <a:lnSpc>
                          <a:spcPct val="115000"/>
                        </a:lnSpc>
                        <a:spcBef>
                          <a:spcPts val="0"/>
                        </a:spcBef>
                        <a:spcAft>
                          <a:spcPts val="0"/>
                        </a:spcAft>
                      </a:pPr>
                      <a:r>
                        <a:rPr lang="en-US" sz="1400" b="1" dirty="0" smtClean="0">
                          <a:solidFill>
                            <a:schemeClr val="bg1"/>
                          </a:solidFill>
                          <a:latin typeface="Times New Roman" panose="02020603050405020304" pitchFamily="18" charset="0"/>
                          <a:ea typeface="Calibri"/>
                          <a:cs typeface="Times New Roman" panose="02020603050405020304" pitchFamily="18" charset="0"/>
                        </a:rPr>
                        <a:t>Amount (Uganda Shillings)</a:t>
                      </a:r>
                      <a:endParaRPr lang="en-US" sz="1400" dirty="0">
                        <a:solidFill>
                          <a:schemeClr val="bg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2FB5A5"/>
                    </a:solidFill>
                  </a:tcPr>
                </a:tc>
              </a:tr>
              <a:tr h="355874">
                <a:tc>
                  <a:txBody>
                    <a:bodyPr/>
                    <a:lstStyle/>
                    <a:p>
                      <a:pPr marL="0" marR="0">
                        <a:lnSpc>
                          <a:spcPct val="115000"/>
                        </a:lnSpc>
                        <a:spcBef>
                          <a:spcPts val="0"/>
                        </a:spcBef>
                        <a:spcAft>
                          <a:spcPts val="0"/>
                        </a:spcAft>
                      </a:pPr>
                      <a:r>
                        <a:rPr lang="en-US" sz="1600" dirty="0" smtClean="0">
                          <a:solidFill>
                            <a:schemeClr val="tx1"/>
                          </a:solidFill>
                          <a:latin typeface="Times New Roman" panose="02020603050405020304" pitchFamily="18" charset="0"/>
                          <a:ea typeface="Calibri"/>
                          <a:cs typeface="Times New Roman" panose="02020603050405020304" pitchFamily="18" charset="0"/>
                        </a:rPr>
                        <a:t>LAPTOP</a:t>
                      </a: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lstStyle/>
                    <a:p>
                      <a:pPr marL="0" marR="0">
                        <a:lnSpc>
                          <a:spcPct val="115000"/>
                        </a:lnSpc>
                        <a:spcBef>
                          <a:spcPts val="0"/>
                        </a:spcBef>
                        <a:spcAft>
                          <a:spcPts val="0"/>
                        </a:spcAft>
                      </a:pPr>
                      <a:r>
                        <a:rPr lang="en-US" sz="1400" dirty="0" smtClean="0">
                          <a:solidFill>
                            <a:schemeClr val="tx1"/>
                          </a:solidFill>
                          <a:latin typeface="Times New Roman" panose="02020603050405020304" pitchFamily="18" charset="0"/>
                          <a:ea typeface="Calibri"/>
                          <a:cs typeface="Times New Roman" panose="02020603050405020304" pitchFamily="18" charset="0"/>
                        </a:rPr>
                        <a:t>2,400,000</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r h="355874">
                <a:tc>
                  <a:txBody>
                    <a:bodyPr/>
                    <a:lstStyle/>
                    <a:p>
                      <a:pPr marL="0" marR="0">
                        <a:lnSpc>
                          <a:spcPct val="115000"/>
                        </a:lnSpc>
                        <a:spcBef>
                          <a:spcPts val="0"/>
                        </a:spcBef>
                        <a:spcAft>
                          <a:spcPts val="0"/>
                        </a:spcAft>
                      </a:pPr>
                      <a:r>
                        <a:rPr lang="en-US" sz="1600" dirty="0" smtClean="0">
                          <a:solidFill>
                            <a:schemeClr val="tx1"/>
                          </a:solidFill>
                          <a:latin typeface="Times New Roman" panose="02020603050405020304" pitchFamily="18" charset="0"/>
                          <a:ea typeface="Calibri"/>
                          <a:cs typeface="Times New Roman" panose="02020603050405020304" pitchFamily="18" charset="0"/>
                        </a:rPr>
                        <a:t>TEXT BOOKS</a:t>
                      </a: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lstStyle/>
                    <a:p>
                      <a:pPr marL="0" marR="0">
                        <a:lnSpc>
                          <a:spcPct val="115000"/>
                        </a:lnSpc>
                        <a:spcBef>
                          <a:spcPts val="0"/>
                        </a:spcBef>
                        <a:spcAft>
                          <a:spcPts val="0"/>
                        </a:spcAft>
                      </a:pPr>
                      <a:r>
                        <a:rPr lang="en-US" sz="1400" dirty="0" smtClean="0">
                          <a:solidFill>
                            <a:schemeClr val="tx1"/>
                          </a:solidFill>
                          <a:latin typeface="Times New Roman" panose="02020603050405020304" pitchFamily="18" charset="0"/>
                          <a:ea typeface="Calibri"/>
                          <a:cs typeface="Times New Roman" panose="02020603050405020304" pitchFamily="18" charset="0"/>
                        </a:rPr>
                        <a:t>220,000</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r h="355874">
                <a:tc>
                  <a:txBody>
                    <a:bodyPr/>
                    <a:lstStyle/>
                    <a:p>
                      <a:pPr marL="0" marR="0">
                        <a:lnSpc>
                          <a:spcPct val="115000"/>
                        </a:lnSpc>
                        <a:spcBef>
                          <a:spcPts val="0"/>
                        </a:spcBef>
                        <a:spcAft>
                          <a:spcPts val="0"/>
                        </a:spcAft>
                      </a:pPr>
                      <a:r>
                        <a:rPr lang="en-US" sz="1600" dirty="0" smtClean="0">
                          <a:solidFill>
                            <a:schemeClr val="tx1"/>
                          </a:solidFill>
                          <a:latin typeface="Times New Roman" panose="02020603050405020304" pitchFamily="18" charset="0"/>
                          <a:ea typeface="Calibri"/>
                          <a:cs typeface="Times New Roman" panose="02020603050405020304" pitchFamily="18" charset="0"/>
                        </a:rPr>
                        <a:t>SOFTWARE</a:t>
                      </a: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lstStyle/>
                    <a:p>
                      <a:pPr marL="0" marR="0">
                        <a:lnSpc>
                          <a:spcPct val="115000"/>
                        </a:lnSpc>
                        <a:spcBef>
                          <a:spcPts val="0"/>
                        </a:spcBef>
                        <a:spcAft>
                          <a:spcPts val="0"/>
                        </a:spcAft>
                      </a:pPr>
                      <a:r>
                        <a:rPr lang="en-US" sz="1400" dirty="0" smtClean="0">
                          <a:solidFill>
                            <a:schemeClr val="tx1"/>
                          </a:solidFill>
                          <a:latin typeface="Times New Roman" panose="02020603050405020304" pitchFamily="18" charset="0"/>
                          <a:ea typeface="Calibri"/>
                          <a:cs typeface="Times New Roman" panose="02020603050405020304" pitchFamily="18" charset="0"/>
                        </a:rPr>
                        <a:t>300,000</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r h="355874">
                <a:tc>
                  <a:txBody>
                    <a:bodyPr/>
                    <a:lstStyle/>
                    <a:p>
                      <a:pPr marL="0" marR="0" lvl="0" indent="0" algn="l" defTabSz="914400" rtl="0" eaLnBrk="1" fontAlgn="auto" latinLnBrk="0" hangingPunct="1">
                        <a:lnSpc>
                          <a:spcPct val="115000"/>
                        </a:lnSpc>
                        <a:spcBef>
                          <a:spcPts val="0"/>
                        </a:spcBef>
                        <a:spcAft>
                          <a:spcPts val="0"/>
                        </a:spcAft>
                        <a:buClrTx/>
                        <a:buSzTx/>
                        <a:buFontTx/>
                        <a:buNone/>
                      </a:pPr>
                      <a:r>
                        <a:rPr lang="en-GB" sz="1400" dirty="0" smtClean="0">
                          <a:solidFill>
                            <a:schemeClr val="tx1"/>
                          </a:solidFill>
                          <a:latin typeface="Times New Roman" panose="02020603050405020304" pitchFamily="18" charset="0"/>
                          <a:cs typeface="Times New Roman" panose="02020603050405020304" pitchFamily="18" charset="0"/>
                        </a:rPr>
                        <a:t>Total</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lstStyle/>
                    <a:p>
                      <a:pPr marL="0" marR="0">
                        <a:lnSpc>
                          <a:spcPct val="115000"/>
                        </a:lnSpc>
                        <a:spcBef>
                          <a:spcPts val="0"/>
                        </a:spcBef>
                        <a:spcAft>
                          <a:spcPts val="0"/>
                        </a:spcAft>
                      </a:pPr>
                      <a:r>
                        <a:rPr lang="en-US" sz="1400" dirty="0" smtClean="0">
                          <a:solidFill>
                            <a:schemeClr val="tx1"/>
                          </a:solidFill>
                          <a:latin typeface="Times New Roman" panose="02020603050405020304" pitchFamily="18" charset="0"/>
                          <a:ea typeface="Calibri"/>
                          <a:cs typeface="Times New Roman" panose="02020603050405020304" pitchFamily="18" charset="0"/>
                        </a:rPr>
                        <a:t>559,500</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r>
            </a:tbl>
          </a:graphicData>
        </a:graphic>
      </p:graphicFrame>
      <p:sp>
        <p:nvSpPr>
          <p:cNvPr id="1048704"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extBox 7"/>
          <p:cNvSpPr txBox="1"/>
          <p:nvPr/>
        </p:nvSpPr>
        <p:spPr>
          <a:xfrm>
            <a:off x="4932396" y="254622"/>
            <a:ext cx="6133169" cy="646331"/>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Proposed project schedule</a:t>
            </a:r>
          </a:p>
        </p:txBody>
      </p:sp>
      <p:graphicFrame>
        <p:nvGraphicFramePr>
          <p:cNvPr id="4194305" name="Table 1"/>
          <p:cNvGraphicFramePr>
            <a:graphicFrameLocks noGrp="1"/>
          </p:cNvGraphicFramePr>
          <p:nvPr/>
        </p:nvGraphicFramePr>
        <p:xfrm>
          <a:off x="640978" y="1182881"/>
          <a:ext cx="10573870" cy="4700901"/>
        </p:xfrm>
        <a:graphic>
          <a:graphicData uri="http://schemas.openxmlformats.org/drawingml/2006/table">
            <a:tbl>
              <a:tblPr>
                <a:tableStyleId>{BC89EF96-8CEA-46FF-86C4-4CE0E7609802}</a:tableStyleId>
              </a:tblPr>
              <a:tblGrid>
                <a:gridCol w="2099159"/>
                <a:gridCol w="778439"/>
                <a:gridCol w="767002"/>
                <a:gridCol w="743718"/>
                <a:gridCol w="743717"/>
                <a:gridCol w="829947"/>
                <a:gridCol w="778439"/>
                <a:gridCol w="1076252"/>
                <a:gridCol w="852553"/>
                <a:gridCol w="997671"/>
                <a:gridCol w="906973"/>
              </a:tblGrid>
              <a:tr h="464549">
                <a:tc rowSpan="2">
                  <a:txBody>
                    <a:bodyPr/>
                    <a:lstStyle/>
                    <a:p>
                      <a:pPr algn="ctr" hangingPunct="0">
                        <a:lnSpc>
                          <a:spcPct val="300000"/>
                        </a:lnSpc>
                        <a:spcAft>
                          <a:spcPts val="0"/>
                        </a:spcAft>
                      </a:pPr>
                      <a:r>
                        <a:rPr lang="en-US" sz="1200" kern="100" dirty="0" smtClean="0">
                          <a:ln>
                            <a:solidFill>
                              <a:schemeClr val="accent2">
                                <a:lumMod val="50000"/>
                              </a:schemeClr>
                            </a:solidFill>
                          </a:ln>
                          <a:effectLst/>
                        </a:rPr>
                        <a:t>2018/2019</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gridSpan="5">
                  <a:txBody>
                    <a:bodyPr/>
                    <a:lstStyle/>
                    <a:p>
                      <a:pPr algn="ctr" hangingPunct="0">
                        <a:lnSpc>
                          <a:spcPct val="150000"/>
                        </a:lnSpc>
                        <a:spcAft>
                          <a:spcPts val="0"/>
                        </a:spcAft>
                      </a:pPr>
                      <a:r>
                        <a:rPr lang="en-US" sz="1200" kern="100" dirty="0" smtClean="0">
                          <a:ln>
                            <a:solidFill>
                              <a:schemeClr val="accent2">
                                <a:lumMod val="50000"/>
                              </a:schemeClr>
                            </a:solidFill>
                          </a:ln>
                          <a:effectLst/>
                        </a:rPr>
                        <a:t>2018</a:t>
                      </a:r>
                      <a:endParaRPr lang="en-US" sz="1100" kern="100" dirty="0">
                        <a:ln>
                          <a:solidFill>
                            <a:schemeClr val="accent2">
                              <a:lumMod val="50000"/>
                            </a:schemeClr>
                          </a:solidFill>
                        </a:ln>
                        <a:effectLst/>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hangingPunct="0">
                        <a:lnSpc>
                          <a:spcPct val="150000"/>
                        </a:lnSpc>
                        <a:spcAft>
                          <a:spcPts val="0"/>
                        </a:spcAft>
                      </a:pPr>
                      <a:r>
                        <a:rPr lang="en-US" sz="1200" kern="100" dirty="0" smtClean="0">
                          <a:ln>
                            <a:solidFill>
                              <a:schemeClr val="accent2">
                                <a:lumMod val="50000"/>
                              </a:schemeClr>
                            </a:solidFill>
                          </a:ln>
                          <a:effectLst/>
                        </a:rPr>
                        <a:t>2019</a:t>
                      </a:r>
                      <a:endParaRPr lang="en-US" sz="1100" kern="100" dirty="0">
                        <a:ln>
                          <a:solidFill>
                            <a:schemeClr val="accent2">
                              <a:lumMod val="50000"/>
                            </a:schemeClr>
                          </a:solidFill>
                        </a:ln>
                        <a:effectLst/>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86506">
                <a:tc vMerge="1">
                  <a:txBody>
                    <a:bodyPr/>
                    <a:lstStyle/>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ln>
                            <a:solidFill>
                              <a:schemeClr val="accent2">
                                <a:lumMod val="50000"/>
                              </a:schemeClr>
                            </a:solidFill>
                          </a:ln>
                          <a:effectLst/>
                        </a:rPr>
                        <a:t>Aug</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Sept</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Oct</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Nov </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marL="0" marR="0" lvl="0" indent="0" algn="ctr" defTabSz="914400" rtl="0" eaLnBrk="1" fontAlgn="auto" latinLnBrk="0" hangingPunct="0">
                        <a:lnSpc>
                          <a:spcPct val="150000"/>
                        </a:lnSpc>
                        <a:spcBef>
                          <a:spcPts val="0"/>
                        </a:spcBef>
                        <a:spcAft>
                          <a:spcPts val="0"/>
                        </a:spcAft>
                        <a:buClrTx/>
                        <a:buSzTx/>
                        <a:buFontTx/>
                        <a:buNone/>
                      </a:pPr>
                      <a:r>
                        <a:rPr lang="en-US" sz="1100" kern="100" dirty="0" smtClean="0">
                          <a:ln>
                            <a:solidFill>
                              <a:schemeClr val="accent2">
                                <a:lumMod val="50000"/>
                              </a:schemeClr>
                            </a:solidFill>
                          </a:ln>
                          <a:effectLst/>
                        </a:rPr>
                        <a:t>Dec</a:t>
                      </a:r>
                      <a:endParaRPr lang="en-US" sz="1050" kern="100" dirty="0" smtClean="0">
                        <a:ln>
                          <a:solidFill>
                            <a:schemeClr val="accent2">
                              <a:lumMod val="50000"/>
                            </a:schemeClr>
                          </a:solidFill>
                        </a:ln>
                        <a:effectLst/>
                      </a:endParaRPr>
                    </a:p>
                    <a:p>
                      <a:pPr algn="ctr" hangingPunct="0">
                        <a:lnSpc>
                          <a:spcPct val="150000"/>
                        </a:lnSpc>
                        <a:spcAft>
                          <a:spcPts val="0"/>
                        </a:spcAft>
                      </a:pP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Jan</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Feb</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March</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April</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c>
                  <a:txBody>
                    <a:bodyPr/>
                    <a:lstStyle/>
                    <a:p>
                      <a:pPr marL="0" marR="0" lvl="0" indent="0" algn="ctr" defTabSz="914400" rtl="0" eaLnBrk="1" fontAlgn="auto" latinLnBrk="0" hangingPunct="0">
                        <a:lnSpc>
                          <a:spcPct val="150000"/>
                        </a:lnSpc>
                        <a:spcBef>
                          <a:spcPts val="0"/>
                        </a:spcBef>
                        <a:spcAft>
                          <a:spcPts val="0"/>
                        </a:spcAft>
                        <a:buClrTx/>
                        <a:buSzTx/>
                        <a:buFontTx/>
                        <a:buNone/>
                      </a:pPr>
                      <a:r>
                        <a:rPr lang="en-US" sz="1100" kern="100" dirty="0" smtClean="0">
                          <a:ln>
                            <a:solidFill>
                              <a:schemeClr val="accent2">
                                <a:lumMod val="50000"/>
                              </a:schemeClr>
                            </a:solidFill>
                          </a:ln>
                          <a:effectLst/>
                        </a:rPr>
                        <a:t>May</a:t>
                      </a:r>
                      <a:endParaRPr lang="en-US" sz="1050" kern="100" dirty="0" smtClean="0">
                        <a:ln>
                          <a:solidFill>
                            <a:schemeClr val="accent2">
                              <a:lumMod val="50000"/>
                            </a:schemeClr>
                          </a:solidFill>
                        </a:ln>
                        <a:effectLst/>
                      </a:endParaRPr>
                    </a:p>
                    <a:p>
                      <a:pPr algn="ctr" hangingPunct="0">
                        <a:lnSpc>
                          <a:spcPct val="150000"/>
                        </a:lnSpc>
                        <a:spcAft>
                          <a:spcPts val="0"/>
                        </a:spcAft>
                      </a:pP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B w="12700" cmpd="sng">
                      <a:noFill/>
                    </a:lnB>
                  </a:tcPr>
                </a:tc>
              </a:tr>
              <a:tr h="363489">
                <a:tc>
                  <a:txBody>
                    <a:bodyPr/>
                    <a:lstStyle/>
                    <a:p>
                      <a:pPr hangingPunct="0">
                        <a:lnSpc>
                          <a:spcPct val="150000"/>
                        </a:lnSpc>
                        <a:spcAft>
                          <a:spcPts val="0"/>
                        </a:spcAft>
                      </a:pPr>
                      <a:r>
                        <a:rPr lang="en-US" sz="1200" kern="100" dirty="0" smtClean="0">
                          <a:effectLst/>
                        </a:rPr>
                        <a:t>Research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lstStyle/>
                    <a:p>
                      <a:pPr hangingPunct="0">
                        <a:lnSpc>
                          <a:spcPct val="150000"/>
                        </a:lnSpc>
                        <a:spcAft>
                          <a:spcPts val="0"/>
                        </a:spcAft>
                      </a:pPr>
                      <a:r>
                        <a:rPr lang="en-US" sz="1100" kern="100" dirty="0" err="1"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Matlab</a:t>
                      </a: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programming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lstStyle/>
                    <a:p>
                      <a:pPr hangingPunct="0">
                        <a:lnSpc>
                          <a:spcPct val="150000"/>
                        </a:lnSpc>
                        <a:spcAft>
                          <a:spcPts val="0"/>
                        </a:spcAft>
                      </a:pPr>
                      <a:r>
                        <a:rPr lang="en-US" sz="1200" kern="100" dirty="0">
                          <a:effectLst/>
                        </a:rPr>
                        <a:t>Proposal writing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lstStyle/>
                    <a:p>
                      <a:pPr hangingPunct="0">
                        <a:lnSpc>
                          <a:spcPct val="150000"/>
                        </a:lnSpc>
                        <a:spcAft>
                          <a:spcPts val="0"/>
                        </a:spcAft>
                      </a:pPr>
                      <a:r>
                        <a:rPr lang="en-US" sz="1200" kern="100" dirty="0" smtClean="0">
                          <a:solidFill>
                            <a:schemeClr val="tx1"/>
                          </a:solidFill>
                          <a:effectLst/>
                          <a:latin typeface="+mn-lt"/>
                          <a:ea typeface="+mn-ea"/>
                          <a:cs typeface="+mn-cs"/>
                        </a:rPr>
                        <a:t>Presentation</a:t>
                      </a:r>
                      <a:r>
                        <a:rPr lang="en-US" sz="1200" kern="100" baseline="0" dirty="0" smtClean="0">
                          <a:solidFill>
                            <a:schemeClr val="tx1"/>
                          </a:solidFill>
                          <a:effectLst/>
                          <a:latin typeface="+mn-lt"/>
                          <a:ea typeface="+mn-ea"/>
                          <a:cs typeface="+mn-cs"/>
                        </a:rPr>
                        <a:t> of Topic</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Introduction to Cyber security</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Python programming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lstStyle/>
                    <a:p>
                      <a:pPr hangingPunct="0">
                        <a:lnSpc>
                          <a:spcPct val="150000"/>
                        </a:lnSpc>
                        <a:spcAft>
                          <a:spcPts val="0"/>
                        </a:spcAft>
                      </a:pPr>
                      <a:r>
                        <a:rPr lang="en-US" sz="1200" kern="100" dirty="0" smtClean="0">
                          <a:solidFill>
                            <a:schemeClr val="tx1"/>
                          </a:solidFill>
                          <a:effectLst/>
                          <a:latin typeface="+mn-lt"/>
                          <a:ea typeface="+mn-ea"/>
                          <a:cs typeface="+mn-cs"/>
                        </a:rPr>
                        <a:t>Kali</a:t>
                      </a:r>
                      <a:r>
                        <a:rPr lang="en-US" sz="1200" kern="100" baseline="0" dirty="0" smtClean="0">
                          <a:solidFill>
                            <a:schemeClr val="tx1"/>
                          </a:solidFill>
                          <a:effectLst/>
                          <a:latin typeface="+mn-lt"/>
                          <a:ea typeface="+mn-ea"/>
                          <a:cs typeface="+mn-cs"/>
                        </a:rPr>
                        <a:t> Linux</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Policy research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78445">
                <a:tc>
                  <a:txBody>
                    <a:bodyPr/>
                    <a:lstStyle/>
                    <a:p>
                      <a:pPr marL="0" marR="0" lvl="0" indent="0" algn="l" defTabSz="914400" rtl="0" eaLnBrk="1" fontAlgn="auto" latinLnBrk="0" hangingPunct="0">
                        <a:lnSpc>
                          <a:spcPct val="150000"/>
                        </a:lnSpc>
                        <a:spcBef>
                          <a:spcPts val="0"/>
                        </a:spcBef>
                        <a:spcAft>
                          <a:spcPts val="0"/>
                        </a:spcAft>
                        <a:buClrTx/>
                        <a:buSzTx/>
                        <a:buFontTx/>
                        <a:buNone/>
                      </a:pPr>
                      <a:r>
                        <a:rPr lang="en-US" sz="1050" kern="100" dirty="0" smtClean="0">
                          <a:effectLst/>
                        </a:rPr>
                        <a:t>Presentation</a:t>
                      </a:r>
                      <a:endParaRPr lang="en-US" sz="10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363489">
                <a:tc>
                  <a:txBody>
                    <a:bodyPr/>
                    <a:lstStyle/>
                    <a:p>
                      <a:pPr marL="0" marR="0" lvl="0" indent="0" algn="l" defTabSz="914400" rtl="0" eaLnBrk="1" fontAlgn="auto" latinLnBrk="0" hangingPunct="0">
                        <a:lnSpc>
                          <a:spcPct val="150000"/>
                        </a:lnSpc>
                        <a:spcBef>
                          <a:spcPts val="0"/>
                        </a:spcBef>
                        <a:spcAft>
                          <a:spcPts val="0"/>
                        </a:spcAft>
                        <a:buClrTx/>
                        <a:buSzTx/>
                        <a:buFontTx/>
                        <a:buNone/>
                      </a:pPr>
                      <a:r>
                        <a:rPr lang="en-US" sz="1100" kern="100" dirty="0" smtClean="0">
                          <a:effectLst/>
                        </a:rPr>
                        <a:t>Report Writing</a:t>
                      </a:r>
                      <a:endParaRPr lang="en-US" sz="10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r>
            </a:tbl>
          </a:graphicData>
        </a:graphic>
      </p:graphicFrame>
      <p:sp>
        <p:nvSpPr>
          <p:cNvPr id="1048706"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2" name="Picture 11"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07"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8" name="Right Arrow 2"/>
          <p:cNvSpPr/>
          <p:nvPr/>
        </p:nvSpPr>
        <p:spPr>
          <a:xfrm>
            <a:off x="1379764" y="2334985"/>
            <a:ext cx="1314450" cy="212272"/>
          </a:xfrm>
          <a:prstGeom prst="rightArrow">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09" name="Right Arrow 8"/>
          <p:cNvSpPr/>
          <p:nvPr/>
        </p:nvSpPr>
        <p:spPr>
          <a:xfrm>
            <a:off x="2008415" y="2643211"/>
            <a:ext cx="685800" cy="212272"/>
          </a:xfrm>
          <a:prstGeom prst="rightArrow">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0" name="Right Arrow 9"/>
          <p:cNvSpPr/>
          <p:nvPr/>
        </p:nvSpPr>
        <p:spPr>
          <a:xfrm>
            <a:off x="1836964" y="3039835"/>
            <a:ext cx="3095432" cy="212272"/>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1" name="Right Arrow 13"/>
          <p:cNvSpPr/>
          <p:nvPr/>
        </p:nvSpPr>
        <p:spPr>
          <a:xfrm>
            <a:off x="2117431" y="3349512"/>
            <a:ext cx="2814965" cy="212272"/>
          </a:xfrm>
          <a:prstGeom prst="rightArrow">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2" name="Right Arrow 14"/>
          <p:cNvSpPr/>
          <p:nvPr/>
        </p:nvSpPr>
        <p:spPr>
          <a:xfrm>
            <a:off x="1521438" y="4444733"/>
            <a:ext cx="6876890" cy="212272"/>
          </a:xfrm>
          <a:prstGeom prst="rightArrow">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3" name="Right Arrow 15"/>
          <p:cNvSpPr/>
          <p:nvPr/>
        </p:nvSpPr>
        <p:spPr>
          <a:xfrm>
            <a:off x="2008414" y="4107884"/>
            <a:ext cx="5302623" cy="212272"/>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4" name="Right Arrow 16"/>
          <p:cNvSpPr/>
          <p:nvPr/>
        </p:nvSpPr>
        <p:spPr>
          <a:xfrm>
            <a:off x="2493469" y="3769017"/>
            <a:ext cx="4049486" cy="212272"/>
          </a:xfrm>
          <a:prstGeom prst="rightArrow">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5" name="Right Arrow 17"/>
          <p:cNvSpPr/>
          <p:nvPr/>
        </p:nvSpPr>
        <p:spPr>
          <a:xfrm>
            <a:off x="1632857" y="4820386"/>
            <a:ext cx="6765471" cy="212272"/>
          </a:xfrm>
          <a:prstGeom prst="rightArrow">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6" name="Right Arrow 18"/>
          <p:cNvSpPr/>
          <p:nvPr/>
        </p:nvSpPr>
        <p:spPr>
          <a:xfrm>
            <a:off x="1521438" y="5234843"/>
            <a:ext cx="7696041" cy="212272"/>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7" name="Right Arrow 19"/>
          <p:cNvSpPr/>
          <p:nvPr/>
        </p:nvSpPr>
        <p:spPr>
          <a:xfrm>
            <a:off x="1632857" y="5616643"/>
            <a:ext cx="8605157" cy="212272"/>
          </a:xfrm>
          <a:prstGeom prst="rightArrow">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extBox 7"/>
          <p:cNvSpPr txBox="1"/>
          <p:nvPr/>
        </p:nvSpPr>
        <p:spPr>
          <a:xfrm>
            <a:off x="5089867" y="355733"/>
            <a:ext cx="3911445" cy="646331"/>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References</a:t>
            </a:r>
            <a:r>
              <a:rPr lang="en-US" sz="3600" dirty="0" smtClean="0">
                <a:latin typeface="Times New Roman" panose="02020603050405020304" pitchFamily="18" charset="0"/>
                <a:cs typeface="Times New Roman" panose="02020603050405020304" pitchFamily="18" charset="0"/>
              </a:rPr>
              <a:t> </a:t>
            </a:r>
          </a:p>
        </p:txBody>
      </p:sp>
      <p:sp>
        <p:nvSpPr>
          <p:cNvPr id="1048719" name="Rectangle 1"/>
          <p:cNvSpPr/>
          <p:nvPr/>
        </p:nvSpPr>
        <p:spPr>
          <a:xfrm>
            <a:off x="606767" y="1749505"/>
            <a:ext cx="6126480" cy="35814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https://www.offensive-security.com/kali-linux-arm-images/</a:t>
            </a:r>
          </a:p>
        </p:txBody>
      </p:sp>
      <p:sp>
        <p:nvSpPr>
          <p:cNvPr id="1048720" name="Rectangle 2"/>
          <p:cNvSpPr/>
          <p:nvPr/>
        </p:nvSpPr>
        <p:spPr>
          <a:xfrm>
            <a:off x="606767" y="2035024"/>
            <a:ext cx="6126480" cy="35814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https://github.com/offensive-security/kali-arm-build-scripts</a:t>
            </a:r>
          </a:p>
        </p:txBody>
      </p:sp>
      <p:sp>
        <p:nvSpPr>
          <p:cNvPr id="104872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3" name="Picture 11"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22" name="Pentagon 8"/>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extBox 7"/>
          <p:cNvSpPr txBox="1"/>
          <p:nvPr/>
        </p:nvSpPr>
        <p:spPr>
          <a:xfrm>
            <a:off x="4382324" y="2706710"/>
            <a:ext cx="4379495" cy="1015663"/>
          </a:xfrm>
          <a:prstGeom prst="rect">
            <a:avLst/>
          </a:prstGeom>
          <a:noFill/>
        </p:spPr>
        <p:txBody>
          <a:bodyPr wrap="square" rtlCol="0">
            <a:spAutoFit/>
          </a:bodyPr>
          <a:lstStyle/>
          <a:p>
            <a:r>
              <a:rPr lang="en-US" sz="6000" b="1" dirty="0" smtClean="0">
                <a:solidFill>
                  <a:srgbClr val="2FB5A5"/>
                </a:solidFill>
                <a:latin typeface="Times New Roman" panose="02020603050405020304" pitchFamily="18" charset="0"/>
                <a:cs typeface="Times New Roman" panose="02020603050405020304" pitchFamily="18" charset="0"/>
              </a:rPr>
              <a:t>Thank you</a:t>
            </a:r>
          </a:p>
        </p:txBody>
      </p:sp>
      <p:sp>
        <p:nvSpPr>
          <p:cNvPr id="1048724" name="Pentagon 5"/>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4" name="Picture 10"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25"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5" name="Picture 2" descr="https://raw.githubusercontent.com/marydovika/Cyber-Security-Project-for-5G-IoT-Cloud-NFC/master/final-year-project-github-link.png"/>
          <p:cNvPicPr>
            <a:picLocks noChangeAspect="1" noChangeArrowheads="1"/>
          </p:cNvPicPr>
          <p:nvPr/>
        </p:nvPicPr>
        <p:blipFill>
          <a:blip r:embed="rId3" cstate="print"/>
          <a:srcRect/>
          <a:stretch>
            <a:fillRect/>
          </a:stretch>
        </p:blipFill>
        <p:spPr bwMode="auto">
          <a:xfrm>
            <a:off x="4675254" y="0"/>
            <a:ext cx="900953" cy="90095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Rectangle 2"/>
          <p:cNvSpPr/>
          <p:nvPr/>
        </p:nvSpPr>
        <p:spPr>
          <a:xfrm>
            <a:off x="199463" y="973015"/>
            <a:ext cx="11793072" cy="5539740"/>
          </a:xfrm>
          <a:prstGeom prst="rect">
            <a:avLst/>
          </a:prstGeom>
        </p:spPr>
        <p:txBody>
          <a:bodyPr wrap="square">
            <a:spAutoFit/>
          </a:bodyPr>
          <a:lstStyle/>
          <a:p>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worth acknowledging that, the high data rates required for the increasing demands for real-time communication, VR and AR, Big-data, NFC and IoT, not forgetting streaming services have been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achieved, and will be even better in the near future.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 I speak, 5G is on trial in most parts of Africa. However, to a narrow view, there are three-four fundamental requirements for a modern communication network, which include, Data rate/throughput capacity, Processing power of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network equipment</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Redundancy and ether channels,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cyber-security that contribute to QoS Realization. I have singled out cyber-security to be my center of discussion, all said, the security of the huge amounts of data put on the network; in transit, and in cloud and other storage servers on the network has to be handled with great concern.</a:t>
            </a:r>
            <a:b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1048624" name="TextBox 7"/>
          <p:cNvSpPr txBox="1"/>
          <p:nvPr/>
        </p:nvSpPr>
        <p:spPr>
          <a:xfrm>
            <a:off x="5062643" y="254621"/>
            <a:ext cx="2612895"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25"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2" name="Picture 11"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26"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2"/>
          <p:cNvPicPr>
            <a:picLocks noChangeAspect="1"/>
          </p:cNvPicPr>
          <p:nvPr/>
        </p:nvPicPr>
        <p:blipFill>
          <a:blip r:embed="rId2"/>
          <a:stretch>
            <a:fillRect/>
          </a:stretch>
        </p:blipFill>
        <p:spPr>
          <a:xfrm>
            <a:off x="4204607" y="1150791"/>
            <a:ext cx="5298622" cy="5128743"/>
          </a:xfrm>
          <a:prstGeom prst="rect">
            <a:avLst/>
          </a:prstGeom>
        </p:spPr>
      </p:pic>
      <p:sp>
        <p:nvSpPr>
          <p:cNvPr id="1048627" name="TextBox 7"/>
          <p:cNvSpPr txBox="1"/>
          <p:nvPr/>
        </p:nvSpPr>
        <p:spPr>
          <a:xfrm>
            <a:off x="5062643" y="254621"/>
            <a:ext cx="4170681"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28"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4" name="Picture 11"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29"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4"/>
          <p:cNvPicPr>
            <a:picLocks noChangeAspect="1"/>
          </p:cNvPicPr>
          <p:nvPr/>
        </p:nvPicPr>
        <p:blipFill>
          <a:blip r:embed="rId2"/>
          <a:stretch>
            <a:fillRect/>
          </a:stretch>
        </p:blipFill>
        <p:spPr>
          <a:xfrm>
            <a:off x="4518212" y="900953"/>
            <a:ext cx="5562510" cy="5384170"/>
          </a:xfrm>
          <a:prstGeom prst="rect">
            <a:avLst/>
          </a:prstGeom>
        </p:spPr>
      </p:pic>
      <p:sp>
        <p:nvSpPr>
          <p:cNvPr id="1048630" name="TextBox 7"/>
          <p:cNvSpPr txBox="1"/>
          <p:nvPr/>
        </p:nvSpPr>
        <p:spPr>
          <a:xfrm>
            <a:off x="5062643" y="254621"/>
            <a:ext cx="4170681"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31" name="TextBox 1"/>
          <p:cNvSpPr txBox="1"/>
          <p:nvPr/>
        </p:nvSpPr>
        <p:spPr>
          <a:xfrm>
            <a:off x="851928" y="1749505"/>
            <a:ext cx="2748279" cy="358141"/>
          </a:xfrm>
          <a:prstGeom prst="rect">
            <a:avLst/>
          </a:prstGeom>
          <a:noFill/>
        </p:spPr>
        <p:txBody>
          <a:bodyPr wrap="none" rtlCol="0">
            <a:spAutoFit/>
          </a:bodyPr>
          <a:lstStyle/>
          <a:p>
            <a:r>
              <a:rPr lang="en-GB" dirty="0" smtClean="0"/>
              <a:t>Insert some details on 5G</a:t>
            </a:r>
            <a:endParaRPr lang="en-GB" dirty="0"/>
          </a:p>
        </p:txBody>
      </p:sp>
      <p:sp>
        <p:nvSpPr>
          <p:cNvPr id="1048632"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6" name="Picture 11"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33"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Box 1"/>
          <p:cNvSpPr txBox="1"/>
          <p:nvPr/>
        </p:nvSpPr>
        <p:spPr>
          <a:xfrm>
            <a:off x="5062643" y="254621"/>
            <a:ext cx="4170681"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pic>
        <p:nvPicPr>
          <p:cNvPr id="2097167" name="Picture 3"/>
          <p:cNvPicPr>
            <a:picLocks noChangeAspect="1"/>
          </p:cNvPicPr>
          <p:nvPr/>
        </p:nvPicPr>
        <p:blipFill>
          <a:blip r:embed="rId2"/>
          <a:stretch>
            <a:fillRect/>
          </a:stretch>
        </p:blipFill>
        <p:spPr>
          <a:xfrm>
            <a:off x="4518212" y="912420"/>
            <a:ext cx="5562510" cy="5384170"/>
          </a:xfrm>
          <a:prstGeom prst="rect">
            <a:avLst/>
          </a:prstGeom>
        </p:spPr>
      </p:pic>
      <p:sp>
        <p:nvSpPr>
          <p:cNvPr id="1048635"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8" name="Picture 10"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36"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Picture 2"/>
          <p:cNvPicPr>
            <a:picLocks noChangeAspect="1"/>
          </p:cNvPicPr>
          <p:nvPr/>
        </p:nvPicPr>
        <p:blipFill>
          <a:blip r:embed="rId2"/>
          <a:stretch>
            <a:fillRect/>
          </a:stretch>
        </p:blipFill>
        <p:spPr>
          <a:xfrm>
            <a:off x="4518212" y="972593"/>
            <a:ext cx="5438178" cy="5263824"/>
          </a:xfrm>
          <a:prstGeom prst="rect">
            <a:avLst/>
          </a:prstGeom>
        </p:spPr>
      </p:pic>
      <p:sp>
        <p:nvSpPr>
          <p:cNvPr id="1048637" name="TextBox 7"/>
          <p:cNvSpPr txBox="1"/>
          <p:nvPr/>
        </p:nvSpPr>
        <p:spPr>
          <a:xfrm>
            <a:off x="5062643" y="254621"/>
            <a:ext cx="4170681"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38"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0" name="Picture 11"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39"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2"/>
          <p:cNvPicPr>
            <a:picLocks noChangeAspect="1"/>
          </p:cNvPicPr>
          <p:nvPr/>
        </p:nvPicPr>
        <p:blipFill>
          <a:blip r:embed="rId2"/>
          <a:stretch>
            <a:fillRect/>
          </a:stretch>
        </p:blipFill>
        <p:spPr>
          <a:xfrm>
            <a:off x="4518212" y="900953"/>
            <a:ext cx="5586204" cy="5407105"/>
          </a:xfrm>
          <a:prstGeom prst="rect">
            <a:avLst/>
          </a:prstGeom>
        </p:spPr>
      </p:pic>
      <p:sp>
        <p:nvSpPr>
          <p:cNvPr id="1048640" name="TextBox 7"/>
          <p:cNvSpPr txBox="1"/>
          <p:nvPr/>
        </p:nvSpPr>
        <p:spPr>
          <a:xfrm>
            <a:off x="5062643" y="254621"/>
            <a:ext cx="4170681"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41" name="TextBox 1"/>
          <p:cNvSpPr txBox="1"/>
          <p:nvPr/>
        </p:nvSpPr>
        <p:spPr>
          <a:xfrm>
            <a:off x="1163473" y="929629"/>
            <a:ext cx="2684780" cy="358140"/>
          </a:xfrm>
          <a:prstGeom prst="rect">
            <a:avLst/>
          </a:prstGeom>
          <a:noFill/>
        </p:spPr>
        <p:txBody>
          <a:bodyPr wrap="none" rtlCol="0">
            <a:spAutoFit/>
          </a:bodyPr>
          <a:lstStyle/>
          <a:p>
            <a:r>
              <a:rPr lang="en-GB" dirty="0" smtClean="0"/>
              <a:t>Insert Your data for cisco</a:t>
            </a:r>
            <a:endParaRPr lang="en-GB" dirty="0"/>
          </a:p>
        </p:txBody>
      </p:sp>
      <p:sp>
        <p:nvSpPr>
          <p:cNvPr id="1048642"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2" name="Picture 11"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43" name="Pentagon 8"/>
          <p:cNvSpPr/>
          <p:nvPr/>
        </p:nvSpPr>
        <p:spPr>
          <a:xfrm flipH="1">
            <a:off x="-2" y="6456317"/>
            <a:ext cx="12192001"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205227" y="1180053"/>
            <a:ext cx="4376697" cy="5355312"/>
          </a:xfrm>
          <a:prstGeom prst="rect">
            <a:avLst/>
          </a:prstGeom>
        </p:spPr>
        <p:txBody>
          <a:bodyPr wrap="square">
            <a:spAutoFit/>
          </a:bodyPr>
          <a:lstStyle/>
          <a:p>
            <a:pPr>
              <a:spcBef>
                <a:spcPts val="1200"/>
              </a:spcBef>
              <a:spcAft>
                <a:spcPts val="1200"/>
              </a:spcAft>
            </a:pPr>
            <a:r>
              <a:rPr lang="en-GB" dirty="0">
                <a:solidFill>
                  <a:srgbClr val="333333"/>
                </a:solidFill>
                <a:latin typeface="Helvetica" panose="020B0604020202020204" pitchFamily="34" charset="0"/>
                <a:ea typeface="Times New Roman" panose="02020603050405020304" pitchFamily="18" charset="0"/>
                <a:cs typeface="Helvetica" panose="020B0604020202020204" pitchFamily="34" charset="0"/>
              </a:rPr>
              <a:t>With the emergence of the Internet of Things (</a:t>
            </a:r>
            <a:r>
              <a:rPr lang="en-GB" dirty="0" err="1">
                <a:solidFill>
                  <a:srgbClr val="333333"/>
                </a:solidFill>
                <a:latin typeface="Helvetica" panose="020B0604020202020204" pitchFamily="34" charset="0"/>
                <a:ea typeface="Times New Roman" panose="02020603050405020304" pitchFamily="18" charset="0"/>
                <a:cs typeface="Helvetica" panose="020B0604020202020204" pitchFamily="34" charset="0"/>
              </a:rPr>
              <a:t>IoT</a:t>
            </a:r>
            <a:r>
              <a:rPr lang="en-GB" dirty="0">
                <a:solidFill>
                  <a:srgbClr val="333333"/>
                </a:solidFill>
                <a:latin typeface="Helvetica" panose="020B0604020202020204" pitchFamily="34" charset="0"/>
                <a:ea typeface="Times New Roman" panose="02020603050405020304" pitchFamily="18" charset="0"/>
                <a:cs typeface="Helvetica" panose="020B0604020202020204" pitchFamily="34" charset="0"/>
              </a:rPr>
              <a:t>), there is a lot more data to manage and secure. </a:t>
            </a:r>
            <a:r>
              <a:rPr lang="en-GB" dirty="0" err="1">
                <a:solidFill>
                  <a:srgbClr val="333333"/>
                </a:solidFill>
                <a:latin typeface="Helvetica" panose="020B0604020202020204" pitchFamily="34" charset="0"/>
                <a:ea typeface="Times New Roman" panose="02020603050405020304" pitchFamily="18" charset="0"/>
                <a:cs typeface="Helvetica" panose="020B0604020202020204" pitchFamily="34" charset="0"/>
              </a:rPr>
              <a:t>IoT</a:t>
            </a:r>
            <a:r>
              <a:rPr lang="en-GB" dirty="0">
                <a:solidFill>
                  <a:srgbClr val="333333"/>
                </a:solidFill>
                <a:latin typeface="Helvetica" panose="020B0604020202020204" pitchFamily="34" charset="0"/>
                <a:ea typeface="Times New Roman" panose="02020603050405020304" pitchFamily="18" charset="0"/>
                <a:cs typeface="Helvetica" panose="020B0604020202020204" pitchFamily="34" charset="0"/>
              </a:rPr>
              <a:t> is a large network of physical objects, such as sensors and equipment that extend beyond the traditional computer network. All these connections, plus the fact that we have expanded storage capacity and storage services through the cloud and virtualization, lead to the exponential growth of data. This data has created a new area of interest in technology and business called “Big Data". With the velocity, volume, and variety of data generated by the </a:t>
            </a:r>
            <a:r>
              <a:rPr lang="en-GB" dirty="0" err="1">
                <a:solidFill>
                  <a:srgbClr val="333333"/>
                </a:solidFill>
                <a:latin typeface="Helvetica" panose="020B0604020202020204" pitchFamily="34" charset="0"/>
                <a:ea typeface="Times New Roman" panose="02020603050405020304" pitchFamily="18" charset="0"/>
                <a:cs typeface="Helvetica" panose="020B0604020202020204" pitchFamily="34" charset="0"/>
              </a:rPr>
              <a:t>IoT</a:t>
            </a:r>
            <a:r>
              <a:rPr lang="en-GB" dirty="0">
                <a:solidFill>
                  <a:srgbClr val="333333"/>
                </a:solidFill>
                <a:latin typeface="Helvetica" panose="020B0604020202020204" pitchFamily="34" charset="0"/>
                <a:ea typeface="Times New Roman" panose="02020603050405020304" pitchFamily="18" charset="0"/>
                <a:cs typeface="Helvetica" panose="020B0604020202020204" pitchFamily="34" charset="0"/>
              </a:rPr>
              <a:t> and the daily operations of business, the confidentiality, integrity and availability of this data is vital to the survival of the organization.</a:t>
            </a:r>
            <a:endParaRPr lang="en-GB" sz="3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Picture 2"/>
          <p:cNvPicPr>
            <a:picLocks noChangeAspect="1"/>
          </p:cNvPicPr>
          <p:nvPr/>
        </p:nvPicPr>
        <p:blipFill>
          <a:blip r:embed="rId2"/>
          <a:stretch>
            <a:fillRect/>
          </a:stretch>
        </p:blipFill>
        <p:spPr>
          <a:xfrm>
            <a:off x="4518212" y="800100"/>
            <a:ext cx="5690399" cy="5507958"/>
          </a:xfrm>
          <a:prstGeom prst="rect">
            <a:avLst/>
          </a:prstGeom>
        </p:spPr>
      </p:pic>
      <p:sp>
        <p:nvSpPr>
          <p:cNvPr id="1048644" name="TextBox 7"/>
          <p:cNvSpPr txBox="1"/>
          <p:nvPr/>
        </p:nvSpPr>
        <p:spPr>
          <a:xfrm>
            <a:off x="5062643" y="254621"/>
            <a:ext cx="4170681"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45"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4" name="Picture 10"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46"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1321</Words>
  <Application>Microsoft Office PowerPoint</Application>
  <PresentationFormat>Widescreen</PresentationFormat>
  <Paragraphs>247</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宋体</vt:lpstr>
      <vt:lpstr>Arial</vt:lpstr>
      <vt:lpstr>Calibri</vt:lpstr>
      <vt:lpstr>Calibri Light</vt:lpstr>
      <vt:lpstr>Helvetica</vt:lpstr>
      <vt:lpstr>Symbol</vt:lpstr>
      <vt:lpstr>Times New Roman</vt:lpstr>
      <vt:lpstr>等线</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newman</dc:creator>
  <cp:lastModifiedBy>Windows User</cp:lastModifiedBy>
  <cp:revision>14</cp:revision>
  <dcterms:created xsi:type="dcterms:W3CDTF">2018-11-24T19:35:05Z</dcterms:created>
  <dcterms:modified xsi:type="dcterms:W3CDTF">2019-01-07T10:44:22Z</dcterms:modified>
</cp:coreProperties>
</file>