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8" r:id="rId11"/>
    <p:sldId id="272" r:id="rId12"/>
    <p:sldId id="286" r:id="rId13"/>
    <p:sldId id="274" r:id="rId14"/>
    <p:sldId id="279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5A5"/>
    <a:srgbClr val="33CCCC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Notes Placeholder 104862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5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41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Notes Placeholder 104867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Notes Placeholder 104867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Notes Placeholder 104867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4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8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9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9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9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9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8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8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6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DBF5-1371-4F18-96EB-69919719C00D}" type="datetimeFigureOut">
              <a:rPr lang="en-GB" smtClean="0"/>
              <a:pPr/>
              <a:t>04/02/2019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/>
          <p:nvPr/>
        </p:nvSpPr>
        <p:spPr>
          <a:xfrm>
            <a:off x="-62756" y="484269"/>
            <a:ext cx="12192000" cy="604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endParaRPr lang="en-US" sz="3200" dirty="0" smtClean="0"/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 </a:t>
            </a:r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In Telecommunication Engineering</a:t>
            </a:r>
          </a:p>
          <a:p>
            <a:pPr algn="ctr">
              <a:spcAft>
                <a:spcPts val="100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evaluation and mitigation for future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networks, 5G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IoT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networks</a:t>
            </a:r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Proposal, EE421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Muhanguzi Tobias, CCNA, IEEE, ISOC.</a:t>
            </a:r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15/U/7774/ETE/PE</a:t>
            </a:r>
            <a:endParaRPr lang="zh-CN" altLang="en-US" dirty="0"/>
          </a:p>
          <a:p>
            <a:pPr algn="ctr"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 Mr. Kitone Isaac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587" name="Pentagon 9"/>
          <p:cNvSpPr/>
          <p:nvPr/>
        </p:nvSpPr>
        <p:spPr>
          <a:xfrm>
            <a:off x="-1" y="0"/>
            <a:ext cx="12192001" cy="1102659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sz="8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10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0560" y="-1"/>
            <a:ext cx="1325369" cy="96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" descr="https://raw.githubusercontent.com/marydovika/Cyber-Security-Project-for-5G-IoT-Cloud-NFC/master/final-year-project-github-li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91047" y="5957047"/>
            <a:ext cx="900953" cy="90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extBox 1"/>
          <p:cNvSpPr txBox="1"/>
          <p:nvPr/>
        </p:nvSpPr>
        <p:spPr>
          <a:xfrm>
            <a:off x="5076026" y="267265"/>
            <a:ext cx="545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FB5A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of the </a:t>
            </a:r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cont’d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8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3920" y="1746306"/>
            <a:ext cx="5724158" cy="4552186"/>
          </a:xfrm>
          <a:prstGeom prst="rect">
            <a:avLst/>
          </a:prstGeom>
        </p:spPr>
      </p:pic>
      <p:sp>
        <p:nvSpPr>
          <p:cNvPr id="1048703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9" name="Picture 11" descr="Image result for kyambogo logo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4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6026" y="1071421"/>
            <a:ext cx="257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extBox 1"/>
          <p:cNvSpPr txBox="1"/>
          <p:nvPr/>
        </p:nvSpPr>
        <p:spPr>
          <a:xfrm>
            <a:off x="5239312" y="136787"/>
            <a:ext cx="2862580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1" name="Picture 11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8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29231"/>
              </p:ext>
            </p:extLst>
          </p:nvPr>
        </p:nvGraphicFramePr>
        <p:xfrm>
          <a:off x="234918" y="1301063"/>
          <a:ext cx="1172216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346">
                  <a:extLst>
                    <a:ext uri="{9D8B030D-6E8A-4147-A177-3AD203B41FA5}">
                      <a16:colId xmlns:a16="http://schemas.microsoft.com/office/drawing/2014/main" val="3606748010"/>
                    </a:ext>
                  </a:extLst>
                </a:gridCol>
                <a:gridCol w="2712495">
                  <a:extLst>
                    <a:ext uri="{9D8B030D-6E8A-4147-A177-3AD203B41FA5}">
                      <a16:colId xmlns:a16="http://schemas.microsoft.com/office/drawing/2014/main" val="4020924732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317150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carry out research on cyber security risk management, models,  frameworks,  and roadmap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books,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security websites, consultations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 Security Engineering by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Nancy R. Mead and Carol C. Woody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carry out research on encryption algorithms of wireless networks</a:t>
                      </a:r>
                      <a:r>
                        <a:rPr lang="en-US" altLang="e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Access control models.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books,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security websites, consultations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 Security Engineering by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Nancy R. Mead and Carol C. Woody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0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carry out research on 5G,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Cloud network architecture.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books,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security websites, tutorials, 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the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5GPPP, 3GPP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6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 two MATLAB Applications; one that hinds the characters of a password on, and another that generates munged passwords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books, and website, tutorials, consultations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the MATWORKS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7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perform network security hardening and monitoring.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Tutorials, surfing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Simulation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using Kali Linux, Snort, Wireshark and GNS3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2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carry out research on cyber security policies both national and international.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workshops, meetups, tutorials, consultations, questionnaires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Carrying out apprenticeship at </a:t>
                      </a:r>
                      <a:r>
                        <a:rPr lang="en-US" sz="1800" dirty="0" err="1" smtClean="0"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CERTUganda</a:t>
                      </a:r>
                      <a:r>
                        <a:rPr lang="en-US" sz="1800" dirty="0" smtClean="0"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CERT (NITA-Uganda, CERT/CC) and (UCC CERT)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907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643" y="900953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methods</a:t>
            </a:r>
            <a:endParaRPr lang="en-US" sz="20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1" name="Picture 11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8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1048589"/>
          <p:cNvSpPr txBox="1"/>
          <p:nvPr/>
        </p:nvSpPr>
        <p:spPr>
          <a:xfrm>
            <a:off x="351867" y="1197164"/>
            <a:ext cx="11630270" cy="47865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FB5A5"/>
                </a:solidFill>
                <a:latin typeface="Times New Roman" pitchFamily="18" charset="0"/>
                <a:cs typeface="Times New Roman" pitchFamily="18" charset="0"/>
              </a:rPr>
              <a:t>Research phase: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about 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Cyber security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orange book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X.800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CBK-Common Body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Knowledge,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Encryption, ACs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models, Security Software Development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Life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Cycle. Software assurance, Competency levels, and Risk management Models, Roadmaps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Framework.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Infosec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DevOps, Vulnerability assessment, patch management, and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artifact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handling. Cyber Threats.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information about 5G, IoT and Cloud security architectures will be gathered from text books, and online CERT websites and 5GPPP, 3GPP etc.</a:t>
            </a:r>
          </a:p>
          <a:p>
            <a:endParaRPr lang="en-US" sz="1200" dirty="0" smtClean="0">
              <a:solidFill>
                <a:srgbClr val="00000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Information about Attack history statistics and their impact, Law and policy for Cyber security will be got from Uganda CERT (NITA-Uganda, CERT/CC) and (UCC CERT on their website and by carrying out apprenticeship at CERT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GB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720" y="5729753"/>
            <a:ext cx="113025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history and public security information dissemination with include; </a:t>
            </a:r>
            <a:r>
              <a:rPr lang="en-GB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Handling, Incident analysis, Incident response support, Incident response coordination, Incident response on site, Vulnerability Handling, Vulnerability analysis, Vulnerability response, Vulnerability response coordination (Alerts and Warnings, to customers), Recovery handling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5624723" y="264229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cont’d</a:t>
            </a:r>
            <a:endParaRPr lang="en-US" sz="28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1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4" name="Picture 7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7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1048593"/>
          <p:cNvSpPr txBox="1"/>
          <p:nvPr/>
        </p:nvSpPr>
        <p:spPr>
          <a:xfrm>
            <a:off x="-660924" y="-2453639"/>
            <a:ext cx="15544953" cy="510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689" name="TextBox 1048594"/>
          <p:cNvSpPr txBox="1"/>
          <p:nvPr/>
        </p:nvSpPr>
        <p:spPr>
          <a:xfrm>
            <a:off x="381134" y="1226738"/>
            <a:ext cx="1144510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B5A5"/>
                </a:solidFill>
                <a:latin typeface="Times New Roman" pitchFamily="18" charset="0"/>
                <a:cs typeface="Times New Roman" pitchFamily="18" charset="0"/>
              </a:rPr>
              <a:t>Simulation and design phase: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Simulation of  security network architectures will be done using GNS3, to </a:t>
            </a:r>
            <a:r>
              <a:rPr lang="en-GB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demonstrate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honey pots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DMZ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Fire Walls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VPNs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VLANs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[10]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Snort will be used to demonstrate IDS and IPS to secure networks</a:t>
            </a:r>
          </a:p>
          <a:p>
            <a:pPr>
              <a:buFont typeface="Courier New" pitchFamily="49" charset="0"/>
              <a:buChar char="o"/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Wireshark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will be used as a security monitoring tool for network monitoring</a:t>
            </a:r>
          </a:p>
          <a:p>
            <a:endParaRPr lang="en-GB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7130" y="377733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cont’d</a:t>
            </a:r>
            <a:endParaRPr lang="en-US" sz="28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09" name="TextBox 1048665"/>
          <p:cNvSpPr txBox="1"/>
          <p:nvPr/>
        </p:nvSpPr>
        <p:spPr>
          <a:xfrm>
            <a:off x="209923" y="1272457"/>
            <a:ext cx="11632308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>
                <a:solidFill>
                  <a:srgbClr val="2FB5A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development phase:</a:t>
            </a:r>
          </a:p>
          <a:p>
            <a:pPr marL="457200" indent="-457200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Character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Pin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hardening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login pages for cloud and IoT APIs with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Development of Security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Tools;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MUNGED passwords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9275" y="377733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cont’d</a:t>
            </a:r>
            <a:endParaRPr lang="en-US" sz="28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extBox 7"/>
          <p:cNvSpPr txBox="1"/>
          <p:nvPr/>
        </p:nvSpPr>
        <p:spPr>
          <a:xfrm>
            <a:off x="525496" y="1271005"/>
            <a:ext cx="10978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will be incurred as the project goes on to completion, source of income is from Indian Women Association Uganda, my sponsors who gave me 2million Uganda shillings.</a:t>
            </a:r>
          </a:p>
        </p:txBody>
      </p:sp>
      <p:sp>
        <p:nvSpPr>
          <p:cNvPr id="1048720" name="TextBox 8"/>
          <p:cNvSpPr txBox="1"/>
          <p:nvPr/>
        </p:nvSpPr>
        <p:spPr>
          <a:xfrm>
            <a:off x="4856197" y="371009"/>
            <a:ext cx="586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budget for the project</a:t>
            </a:r>
          </a:p>
        </p:txBody>
      </p:sp>
      <p:sp>
        <p:nvSpPr>
          <p:cNvPr id="1048721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3" name="Picture 12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15664"/>
              </p:ext>
            </p:extLst>
          </p:nvPr>
        </p:nvGraphicFramePr>
        <p:xfrm>
          <a:off x="1320914" y="2919768"/>
          <a:ext cx="9476039" cy="2865569"/>
        </p:xfrm>
        <a:graphic>
          <a:graphicData uri="http://schemas.openxmlformats.org/drawingml/2006/table">
            <a:tbl>
              <a:tblPr/>
              <a:tblGrid>
                <a:gridCol w="511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Item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Amount (Uganda Shillings)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2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LAPTOP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1,400,000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TEXT BOOKS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220,000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SOFTWARE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300,000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1,920,000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8722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extBox 7"/>
          <p:cNvSpPr txBox="1"/>
          <p:nvPr/>
        </p:nvSpPr>
        <p:spPr>
          <a:xfrm>
            <a:off x="4932396" y="254622"/>
            <a:ext cx="613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 schedule</a:t>
            </a:r>
          </a:p>
        </p:txBody>
      </p:sp>
      <p:graphicFrame>
        <p:nvGraphicFramePr>
          <p:cNvPr id="419430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86158"/>
              </p:ext>
            </p:extLst>
          </p:nvPr>
        </p:nvGraphicFramePr>
        <p:xfrm>
          <a:off x="640978" y="994873"/>
          <a:ext cx="11057102" cy="50857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5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5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66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6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4549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2018/2019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2018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2019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506">
                <a:tc vMerge="1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Aug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Sept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Oct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Nov 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Dec</a:t>
                      </a:r>
                      <a:endParaRPr lang="en-US" sz="1050" kern="100" dirty="0" smtClean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Jan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Feb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March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April</a:t>
                      </a: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kern="100" dirty="0" smtClean="0">
                          <a:ln>
                            <a:solidFill>
                              <a:schemeClr val="accent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May</a:t>
                      </a:r>
                      <a:endParaRPr lang="en-US" sz="1050" kern="100" dirty="0" smtClean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n>
                          <a:solidFill>
                            <a:schemeClr val="accent2">
                              <a:lumMod val="50000"/>
                            </a:schemeClr>
                          </a:solidFill>
                        </a:ln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Research/</a:t>
                      </a:r>
                      <a:r>
                        <a:rPr lang="en-US" sz="12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selection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100" kern="100" baseline="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submission/ Approval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 writing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Proposal Presentation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</a:t>
                      </a:r>
                      <a:r>
                        <a:rPr lang="en-US" sz="1100" kern="100" baseline="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baseline="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100" kern="1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rogramming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 hMerge="1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Kali</a:t>
                      </a:r>
                      <a:r>
                        <a:rPr lang="en-US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Linux tool practice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Policy Research </a:t>
                      </a: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</a:t>
                      </a:r>
                      <a:r>
                        <a:rPr lang="en-US" sz="1100" kern="100" baseline="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Testing</a:t>
                      </a:r>
                      <a:endParaRPr lang="en-US" sz="1100" kern="100" dirty="0" smtClean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Writing</a:t>
                      </a:r>
                      <a:endParaRPr lang="en-US" sz="800" kern="100" dirty="0" smtClean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000" kern="100" dirty="0" smtClean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48724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4" name="Picture 11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5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extBox 7"/>
          <p:cNvSpPr txBox="1"/>
          <p:nvPr/>
        </p:nvSpPr>
        <p:spPr>
          <a:xfrm>
            <a:off x="5124051" y="293535"/>
            <a:ext cx="391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8739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5" name="Picture 11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0" name="Pentagon 8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Muhanguzi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42" name="Rectangle 2"/>
          <p:cNvSpPr/>
          <p:nvPr/>
        </p:nvSpPr>
        <p:spPr>
          <a:xfrm>
            <a:off x="156795" y="1011473"/>
            <a:ext cx="118784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https://5g-ppp.eu/white-papers/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http://www-file.huawei.com/-/media/CORPORATE/PDF/white%20paper/</a:t>
            </a:r>
          </a:p>
          <a:p>
            <a:pPr algn="just"/>
            <a:r>
              <a:rPr lang="en-GB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5g_security_architecture_white_paper_en-v2.pdf?la=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https://www.huawei.com/en/press-events/news/2016/2/Demonstrate-5G-E2E-Network-Slicing-Technology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https://www.survivingwithandroid.com/2016/06/iot-project-tutorial-smart-plant-system.html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en.wikipedia.org/wiki/European_Technology_Platform_for_the_Electricity_Networks_of_the_Future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Judith Hurwitz, Alan Nugent,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Halper, and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Marcia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Kaufman</a:t>
            </a: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https://www.nist.gov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https://github.com/offensive-security/kali-arm-build-scripts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https://www.offensive-security.com/kali-linux-arm-images/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10]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Security And Networks, editors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Xiao, Frank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Li, Hui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ISBN-13 978-981-4273-03-9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Engineering A Practical Approach for Systems and Software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Assurance, Nancy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 and              </a:t>
            </a:r>
            <a:r>
              <a:rPr lang="en-GB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Woody,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ISBN-13: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978-0-134-18980-2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extBox 7"/>
          <p:cNvSpPr txBox="1"/>
          <p:nvPr/>
        </p:nvSpPr>
        <p:spPr>
          <a:xfrm>
            <a:off x="4382324" y="2706710"/>
            <a:ext cx="4379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048748" name="Pentagon 5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6" name="Picture 10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9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7" name="Picture 2" descr="https://raw.githubusercontent.com/marydovika/Cyber-Security-Project-for-5G-IoT-Cloud-NFC/master/final-year-project-github-li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254" y="0"/>
            <a:ext cx="900953" cy="90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9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9" name="TextBox 1"/>
          <p:cNvSpPr txBox="1"/>
          <p:nvPr/>
        </p:nvSpPr>
        <p:spPr>
          <a:xfrm>
            <a:off x="4882235" y="177675"/>
            <a:ext cx="1910080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Rectangle 7"/>
          <p:cNvSpPr/>
          <p:nvPr/>
        </p:nvSpPr>
        <p:spPr>
          <a:xfrm>
            <a:off x="174811" y="824006"/>
            <a:ext cx="1194530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  is proposed to be launched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2020. 5G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subsequent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generation networks will be characterized by; low latency, improved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 transmit-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power, and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MU-MIMO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SDR(C-RAN), MEC, NFV, and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SDN are the technologies that have been proposed 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IoT and Cloud computing as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enablers. Due to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softwarization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(SDN),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slicing(NFV), new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threat vectors, are introduced.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5G to be cloud native and support IoT, will require a proper security architecture be developed to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total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I will cover; (1) The basic cyber security concepts, like; risk management, assurance, secSDLC models, encryption and ACs models,  the 5G, IoT and Cloud computing security architectures/frameworks, and cyber policy of Uganda, and the USA. (2)  For each of the architectures, I shall demonstrate the countermeasures to the threat vectors cited, demonstrate network security techniques , and encryption algorithms.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former will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theoretical,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latter will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practical demo of cyber security tools,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Defensive (Proactive), and Offensive (Reactive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terms: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secSDLC, 5G, 3GPP, 5GPPP,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MEC, NFV, SDN, SDR, IoT, ACs,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PaaS, IaaS, SaaS, smart city, smart grid, smart home,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Pentagon 10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"/>
          <p:cNvSpPr/>
          <p:nvPr/>
        </p:nvSpPr>
        <p:spPr>
          <a:xfrm>
            <a:off x="214254" y="1048652"/>
            <a:ext cx="117634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Cloud services have raised the need for a network the can support theses services, 2G, 3G and 4G where not developed for 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demands.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enablers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5G are;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IoT. 5G is on trial in most parts of Africa, including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Uganda,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time of carrying out this research(2018). There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requirements for a modern communication network, which include, Data rate/throughput capacity, Processing power of network equipment, Functional Redundancy and ether channels, and most importantly cyber-security, all of which contribute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Realization. Security of huge amounts of  data (big data) on 5G, IoT, and Cloud computing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handled with great concern.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rise of cyber crimes ,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cyber security has grown in the recent  years,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well defined CBK, and approaches.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TextBox 7"/>
          <p:cNvSpPr txBox="1"/>
          <p:nvPr/>
        </p:nvSpPr>
        <p:spPr>
          <a:xfrm>
            <a:off x="5062643" y="254621"/>
            <a:ext cx="261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5" name="Picture 11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6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097" y="959370"/>
            <a:ext cx="3340060" cy="3232975"/>
          </a:xfrm>
          <a:prstGeom prst="rect">
            <a:avLst/>
          </a:prstGeom>
        </p:spPr>
      </p:pic>
      <p:sp>
        <p:nvSpPr>
          <p:cNvPr id="1048597" name="TextBox 7"/>
          <p:cNvSpPr txBox="1"/>
          <p:nvPr/>
        </p:nvSpPr>
        <p:spPr>
          <a:xfrm>
            <a:off x="4759195" y="198801"/>
            <a:ext cx="650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cont’d | Big picture</a:t>
            </a:r>
            <a:endParaRPr lang="en-US" sz="36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11" descr="Image result for kyambogo logo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9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28" y="4554208"/>
            <a:ext cx="2603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source, 5GPPP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3435280" y="950950"/>
            <a:ext cx="8426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network of physical objects not limited to devices, vehicles, buildings, and other items embedded with electronics, software, sensors, and network connectivity that enables these objects to collect and exchange </a:t>
            </a: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2054" y="1907713"/>
            <a:ext cx="8699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 is an electricity network that can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actions of all users connected to it - generators, consumers and those that do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efficiently deliver sustainable, economic and secure electricity supplies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</a:p>
        </p:txBody>
      </p:sp>
      <p:sp>
        <p:nvSpPr>
          <p:cNvPr id="11" name="Rectangle 2"/>
          <p:cNvSpPr/>
          <p:nvPr/>
        </p:nvSpPr>
        <p:spPr>
          <a:xfrm>
            <a:off x="3418117" y="2930483"/>
            <a:ext cx="8773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Things (IoT),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more data to manage and secure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fact that we have expanded storage capacity and storage services through the cloud and virtualization,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has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 to the exponential growth of data. This data has created a new area of interest in technology and business called “Big Data"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9347" y="4264912"/>
            <a:ext cx="8472804" cy="66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fundamental efforts of cyber security practices, are Confidentiality, Integrity, and Availability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(CIA Triad)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6839801" y="510845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Arial" pitchFamily="34" charset="0"/>
                <a:ea typeface="宋体" pitchFamily="2" charset="-122"/>
              </a:rPr>
              <a:t>m</a:t>
            </a:r>
            <a:r>
              <a:rPr lang="en-US" sz="2000" b="1" dirty="0" err="1" smtClean="0">
                <a:latin typeface="Arial" pitchFamily="34" charset="0"/>
                <a:ea typeface="宋体" pitchFamily="2" charset="-122"/>
              </a:rPr>
              <a:t>MTC</a:t>
            </a:r>
            <a:endParaRPr lang="en-US" sz="20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9183128" y="5097389"/>
            <a:ext cx="843281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Arial" pitchFamily="34" charset="0"/>
                <a:ea typeface="宋体" pitchFamily="2" charset="-122"/>
              </a:rPr>
              <a:t>u</a:t>
            </a:r>
            <a:r>
              <a:rPr lang="en-US" b="1" dirty="0" err="1" smtClean="0">
                <a:latin typeface="Arial" pitchFamily="34" charset="0"/>
                <a:ea typeface="宋体" pitchFamily="2" charset="-122"/>
              </a:rPr>
              <a:t>RLLC</a:t>
            </a:r>
            <a:endParaRPr lang="en-US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2082595" y="7437395"/>
            <a:ext cx="855981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ea typeface="宋体" pitchFamily="2" charset="-122"/>
              </a:rPr>
              <a:t>Others</a:t>
            </a:r>
            <a:endParaRPr lang="en-US" b="1" dirty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4341729" y="4900409"/>
            <a:ext cx="546358" cy="763950"/>
            <a:chOff x="377622" y="1528618"/>
            <a:chExt cx="516337" cy="721972"/>
          </a:xfrm>
        </p:grpSpPr>
        <p:grpSp>
          <p:nvGrpSpPr>
            <p:cNvPr id="17" name="Group 14"/>
            <p:cNvGrpSpPr/>
            <p:nvPr/>
          </p:nvGrpSpPr>
          <p:grpSpPr>
            <a:xfrm>
              <a:off x="377622" y="1528618"/>
              <a:ext cx="277586" cy="530678"/>
              <a:chOff x="1025550" y="939030"/>
              <a:chExt cx="277586" cy="530678"/>
            </a:xfrm>
          </p:grpSpPr>
          <p:sp>
            <p:nvSpPr>
              <p:cNvPr id="23" name="Rounded Rectangle 20"/>
              <p:cNvSpPr/>
              <p:nvPr/>
            </p:nvSpPr>
            <p:spPr bwMode="auto">
              <a:xfrm>
                <a:off x="1025550" y="939030"/>
                <a:ext cx="277586" cy="530678"/>
              </a:xfrm>
              <a:prstGeom prst="roundRect">
                <a:avLst/>
              </a:prstGeom>
              <a:solidFill>
                <a:srgbClr val="00B0F0"/>
              </a:solidFill>
              <a:ln w="317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24" name="Rectangle 21"/>
              <p:cNvSpPr/>
              <p:nvPr/>
            </p:nvSpPr>
            <p:spPr bwMode="auto">
              <a:xfrm>
                <a:off x="1053353" y="1016253"/>
                <a:ext cx="224118" cy="376232"/>
              </a:xfrm>
              <a:prstGeom prst="rect">
                <a:avLst/>
              </a:prstGeom>
              <a:solidFill>
                <a:schemeClr val="tx1"/>
              </a:solidFill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cxnSp>
            <p:nvCxnSpPr>
              <p:cNvPr id="25" name="Straight Connector 22"/>
              <p:cNvCxnSpPr>
                <a:cxnSpLocks/>
              </p:cNvCxnSpPr>
              <p:nvPr/>
            </p:nvCxnSpPr>
            <p:spPr bwMode="auto">
              <a:xfrm>
                <a:off x="1102658" y="981636"/>
                <a:ext cx="12550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Oval 23"/>
              <p:cNvSpPr/>
              <p:nvPr/>
            </p:nvSpPr>
            <p:spPr bwMode="auto">
              <a:xfrm>
                <a:off x="1137448" y="1406334"/>
                <a:ext cx="53789" cy="53788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>
              <a:off x="689885" y="1867910"/>
              <a:ext cx="204074" cy="382680"/>
              <a:chOff x="1025550" y="939030"/>
              <a:chExt cx="277586" cy="530678"/>
            </a:xfrm>
          </p:grpSpPr>
          <p:sp>
            <p:nvSpPr>
              <p:cNvPr id="19" name="Rounded Rectangle 16"/>
              <p:cNvSpPr/>
              <p:nvPr/>
            </p:nvSpPr>
            <p:spPr bwMode="auto">
              <a:xfrm>
                <a:off x="1025550" y="939030"/>
                <a:ext cx="277586" cy="530678"/>
              </a:xfrm>
              <a:prstGeom prst="roundRect">
                <a:avLst/>
              </a:prstGeom>
              <a:solidFill>
                <a:srgbClr val="00B0F0"/>
              </a:solidFill>
              <a:ln w="317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20" name="Rectangle 17"/>
              <p:cNvSpPr/>
              <p:nvPr/>
            </p:nvSpPr>
            <p:spPr bwMode="auto">
              <a:xfrm>
                <a:off x="1053353" y="1016253"/>
                <a:ext cx="224118" cy="376232"/>
              </a:xfrm>
              <a:prstGeom prst="rect">
                <a:avLst/>
              </a:prstGeom>
              <a:solidFill>
                <a:schemeClr val="tx1"/>
              </a:solidFill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cxnSp>
            <p:nvCxnSpPr>
              <p:cNvPr id="21" name="Straight Connector 18"/>
              <p:cNvCxnSpPr>
                <a:cxnSpLocks/>
              </p:cNvCxnSpPr>
              <p:nvPr/>
            </p:nvCxnSpPr>
            <p:spPr bwMode="auto">
              <a:xfrm>
                <a:off x="1102658" y="981636"/>
                <a:ext cx="12550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Oval 19"/>
              <p:cNvSpPr/>
              <p:nvPr/>
            </p:nvSpPr>
            <p:spPr bwMode="auto">
              <a:xfrm>
                <a:off x="1137448" y="1406334"/>
                <a:ext cx="53789" cy="53788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</p:grpSp>
      <p:grpSp>
        <p:nvGrpSpPr>
          <p:cNvPr id="27" name="Group 24"/>
          <p:cNvGrpSpPr/>
          <p:nvPr/>
        </p:nvGrpSpPr>
        <p:grpSpPr>
          <a:xfrm>
            <a:off x="5958111" y="4920731"/>
            <a:ext cx="801566" cy="602525"/>
            <a:chOff x="1249065" y="2823610"/>
            <a:chExt cx="422551" cy="757788"/>
          </a:xfrm>
        </p:grpSpPr>
        <p:sp>
          <p:nvSpPr>
            <p:cNvPr id="28" name="Rectangle 25"/>
            <p:cNvSpPr/>
            <p:nvPr/>
          </p:nvSpPr>
          <p:spPr bwMode="auto">
            <a:xfrm>
              <a:off x="1249065" y="3276598"/>
              <a:ext cx="398930" cy="304800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9" name="Rectangle 26"/>
            <p:cNvSpPr/>
            <p:nvPr/>
          </p:nvSpPr>
          <p:spPr bwMode="auto">
            <a:xfrm>
              <a:off x="1379054" y="3207552"/>
              <a:ext cx="224118" cy="199034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0" name="Rectangle 27"/>
            <p:cNvSpPr/>
            <p:nvPr/>
          </p:nvSpPr>
          <p:spPr bwMode="auto">
            <a:xfrm>
              <a:off x="1491113" y="3047991"/>
              <a:ext cx="59781" cy="199034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1" name="Oval 28"/>
            <p:cNvSpPr/>
            <p:nvPr/>
          </p:nvSpPr>
          <p:spPr bwMode="auto">
            <a:xfrm>
              <a:off x="1491113" y="2953871"/>
              <a:ext cx="59781" cy="76192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2" name="Oval 29"/>
            <p:cNvSpPr/>
            <p:nvPr/>
          </p:nvSpPr>
          <p:spPr bwMode="auto">
            <a:xfrm>
              <a:off x="1534426" y="2939085"/>
              <a:ext cx="59781" cy="76192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3" name="Oval 30"/>
            <p:cNvSpPr/>
            <p:nvPr/>
          </p:nvSpPr>
          <p:spPr bwMode="auto">
            <a:xfrm>
              <a:off x="1527522" y="2893652"/>
              <a:ext cx="59781" cy="76192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4" name="Oval 31"/>
            <p:cNvSpPr/>
            <p:nvPr/>
          </p:nvSpPr>
          <p:spPr bwMode="auto">
            <a:xfrm>
              <a:off x="1559532" y="2877679"/>
              <a:ext cx="59781" cy="76192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Oval 32"/>
            <p:cNvSpPr/>
            <p:nvPr/>
          </p:nvSpPr>
          <p:spPr bwMode="auto">
            <a:xfrm>
              <a:off x="1611835" y="2836618"/>
              <a:ext cx="59781" cy="76192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6" name="Oval 33"/>
            <p:cNvSpPr/>
            <p:nvPr/>
          </p:nvSpPr>
          <p:spPr bwMode="auto">
            <a:xfrm>
              <a:off x="1568170" y="2823610"/>
              <a:ext cx="59781" cy="76192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7" name="Oval 34"/>
            <p:cNvSpPr/>
            <p:nvPr/>
          </p:nvSpPr>
          <p:spPr bwMode="auto">
            <a:xfrm>
              <a:off x="1403707" y="3153483"/>
              <a:ext cx="174812" cy="165847"/>
            </a:xfrm>
            <a:prstGeom prst="ellipse">
              <a:avLst/>
            </a:prstGeom>
            <a:solidFill>
              <a:srgbClr val="00B05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</p:grpSp>
      <p:grpSp>
        <p:nvGrpSpPr>
          <p:cNvPr id="38" name="Group 35"/>
          <p:cNvGrpSpPr/>
          <p:nvPr/>
        </p:nvGrpSpPr>
        <p:grpSpPr>
          <a:xfrm>
            <a:off x="7861105" y="5131760"/>
            <a:ext cx="1225676" cy="344911"/>
            <a:chOff x="841382" y="4051178"/>
            <a:chExt cx="974601" cy="265196"/>
          </a:xfrm>
        </p:grpSpPr>
        <p:grpSp>
          <p:nvGrpSpPr>
            <p:cNvPr id="39" name="Group 36"/>
            <p:cNvGrpSpPr/>
            <p:nvPr/>
          </p:nvGrpSpPr>
          <p:grpSpPr>
            <a:xfrm>
              <a:off x="841382" y="4051178"/>
              <a:ext cx="974601" cy="213938"/>
              <a:chOff x="1876939" y="3776460"/>
              <a:chExt cx="974601" cy="213938"/>
            </a:xfrm>
            <a:solidFill>
              <a:srgbClr val="FF0000"/>
            </a:solidFill>
          </p:grpSpPr>
          <p:sp>
            <p:nvSpPr>
              <p:cNvPr id="42" name="Isosceles Triangle 39"/>
              <p:cNvSpPr/>
              <p:nvPr/>
            </p:nvSpPr>
            <p:spPr bwMode="auto">
              <a:xfrm rot="1709098">
                <a:off x="2513607" y="3850398"/>
                <a:ext cx="337933" cy="68854"/>
              </a:xfrm>
              <a:prstGeom prst="triangle">
                <a:avLst>
                  <a:gd name="adj" fmla="val 91798"/>
                </a:avLst>
              </a:prstGeom>
              <a:grpFill/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43" name="Round Single Corner Rectangle 40"/>
              <p:cNvSpPr/>
              <p:nvPr/>
            </p:nvSpPr>
            <p:spPr bwMode="auto">
              <a:xfrm>
                <a:off x="1911738" y="3921759"/>
                <a:ext cx="891540" cy="68639"/>
              </a:xfrm>
              <a:prstGeom prst="round1Rect">
                <a:avLst/>
              </a:prstGeom>
              <a:grpFill/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44" name="Isosceles Triangle 41"/>
              <p:cNvSpPr/>
              <p:nvPr/>
            </p:nvSpPr>
            <p:spPr bwMode="auto">
              <a:xfrm rot="20189542">
                <a:off x="1884428" y="3840484"/>
                <a:ext cx="207874" cy="80802"/>
              </a:xfrm>
              <a:prstGeom prst="triangle">
                <a:avLst>
                  <a:gd name="adj" fmla="val 0"/>
                </a:avLst>
              </a:prstGeom>
              <a:grpFill/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45" name="Round Single Corner Rectangle 42"/>
              <p:cNvSpPr/>
              <p:nvPr/>
            </p:nvSpPr>
            <p:spPr bwMode="auto">
              <a:xfrm>
                <a:off x="1918692" y="3874665"/>
                <a:ext cx="758467" cy="84726"/>
              </a:xfrm>
              <a:prstGeom prst="round1Rect">
                <a:avLst/>
              </a:prstGeom>
              <a:grpFill/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46" name="Isosceles Triangle 43"/>
              <p:cNvSpPr/>
              <p:nvPr/>
            </p:nvSpPr>
            <p:spPr bwMode="auto">
              <a:xfrm rot="14449952">
                <a:off x="2116075" y="3805397"/>
                <a:ext cx="120282" cy="91987"/>
              </a:xfrm>
              <a:prstGeom prst="triangle">
                <a:avLst>
                  <a:gd name="adj" fmla="val 0"/>
                </a:avLst>
              </a:prstGeom>
              <a:grpFill/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756" tIns="48379" rIns="96756" bIns="483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7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905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cxnSp>
            <p:nvCxnSpPr>
              <p:cNvPr id="47" name="Straight Connector 44"/>
              <p:cNvCxnSpPr>
                <a:cxnSpLocks/>
                <a:stCxn id="44" idx="0"/>
                <a:endCxn id="46" idx="4"/>
              </p:cNvCxnSpPr>
              <p:nvPr/>
            </p:nvCxnSpPr>
            <p:spPr bwMode="auto">
              <a:xfrm flipV="1">
                <a:off x="1876939" y="3776460"/>
                <a:ext cx="310128" cy="108834"/>
              </a:xfrm>
              <a:prstGeom prst="line">
                <a:avLst/>
              </a:prstGeom>
              <a:grp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5"/>
              <p:cNvCxnSpPr>
                <a:cxnSpLocks/>
              </p:cNvCxnSpPr>
              <p:nvPr/>
            </p:nvCxnSpPr>
            <p:spPr bwMode="auto">
              <a:xfrm>
                <a:off x="2180216" y="3778168"/>
                <a:ext cx="219357" cy="13727"/>
              </a:xfrm>
              <a:prstGeom prst="line">
                <a:avLst/>
              </a:prstGeom>
              <a:grp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6"/>
              <p:cNvCxnSpPr>
                <a:cxnSpLocks/>
              </p:cNvCxnSpPr>
              <p:nvPr/>
            </p:nvCxnSpPr>
            <p:spPr bwMode="auto">
              <a:xfrm>
                <a:off x="2392158" y="3793304"/>
                <a:ext cx="285001" cy="121184"/>
              </a:xfrm>
              <a:prstGeom prst="line">
                <a:avLst/>
              </a:prstGeom>
              <a:grp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Oval 37"/>
            <p:cNvSpPr/>
            <p:nvPr/>
          </p:nvSpPr>
          <p:spPr bwMode="auto">
            <a:xfrm>
              <a:off x="1496993" y="4206610"/>
              <a:ext cx="187694" cy="109764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1" name="Oval 38"/>
            <p:cNvSpPr/>
            <p:nvPr/>
          </p:nvSpPr>
          <p:spPr bwMode="auto">
            <a:xfrm>
              <a:off x="945041" y="4205706"/>
              <a:ext cx="187694" cy="109764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6" tIns="48379" rIns="96756" bIns="48379" numCol="1" rtlCol="0" anchor="t" anchorCtr="0" compatLnSpc="1">
              <a:prstTxWarp prst="textNoShape">
                <a:avLst/>
              </a:prstTxWarp>
            </a:bodyPr>
            <a:lstStyle/>
            <a:p>
              <a:pPr defTabSz="96761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905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196244" y="505231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[3]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51685" y="517160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eMBB</a:t>
            </a:r>
            <a:endParaRPr lang="en-US" sz="2000" b="1" dirty="0"/>
          </a:p>
        </p:txBody>
      </p:sp>
      <p:sp>
        <p:nvSpPr>
          <p:cNvPr id="52" name="Rectangle 2"/>
          <p:cNvSpPr/>
          <p:nvPr/>
        </p:nvSpPr>
        <p:spPr>
          <a:xfrm>
            <a:off x="5726243" y="4524705"/>
            <a:ext cx="560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0" i="0" dirty="0">
              <a:solidFill>
                <a:srgbClr val="2FB5A5"/>
              </a:solidFill>
              <a:effectLst/>
              <a:latin typeface="Linux Libertin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7698" y="49617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.5G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09731" y="5598350"/>
            <a:ext cx="11782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[7]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6"/>
          <p:cNvSpPr/>
          <p:nvPr/>
        </p:nvSpPr>
        <p:spPr>
          <a:xfrm>
            <a:off x="319188" y="899159"/>
            <a:ext cx="115536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demands for real-time communication/ streaming 4k videos, gaming , VR, MR and AR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(smart 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home,  smart grid, smart city, v2x)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put a constraint on traditional storage,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cloud computing. The data on a network includes 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data, agriculture, education, e-government,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-commerce including, 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increasing electronic money transfers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etc, with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effort of the government to digitize all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 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, and efforts generate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huge amounts of data,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poses a problem 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singled out cyber-security to be the focus of this paper.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both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transit, and in cloud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handled with great concern.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 is proposed </a:t>
            </a:r>
            <a:r>
              <a:rPr lang="en-US" alt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rolled-out by 2020, I advocate for a secure architecture, by reviewing the security  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models. </a:t>
            </a:r>
            <a:endParaRPr lang="zh-CN" altLang="en-US" dirty="0"/>
          </a:p>
        </p:txBody>
      </p:sp>
      <p:sp>
        <p:nvSpPr>
          <p:cNvPr id="1048657" name="Rectangle 1"/>
          <p:cNvSpPr/>
          <p:nvPr/>
        </p:nvSpPr>
        <p:spPr>
          <a:xfrm>
            <a:off x="4901420" y="271581"/>
            <a:ext cx="3637280" cy="574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FB5A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Pentagon 8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76" name="Picture 9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9" name="Pentagon 7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extBox 1"/>
          <p:cNvSpPr txBox="1"/>
          <p:nvPr/>
        </p:nvSpPr>
        <p:spPr>
          <a:xfrm>
            <a:off x="4998326" y="254622"/>
            <a:ext cx="2316480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>
            <a:off x="332996" y="900952"/>
            <a:ext cx="11859003" cy="648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Objectives;</a:t>
            </a:r>
          </a:p>
          <a:p>
            <a:pPr>
              <a:spcAft>
                <a:spcPts val="10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Cyber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evaluation and mitigation for future wireless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5G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and cloud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networks.</a:t>
            </a:r>
          </a:p>
          <a:p>
            <a:pPr>
              <a:spcAft>
                <a:spcPts val="1000"/>
              </a:spcAft>
            </a:pP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Objectives;</a:t>
            </a:r>
            <a:endParaRPr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research on cyber security risk management, models,  frameworks,  and roadmap.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research on encryption algorithms of wireless networks</a:t>
            </a:r>
            <a:r>
              <a:rPr lang="en-US" alt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Access control models.</a:t>
            </a:r>
            <a:endParaRPr lang="zh-CN" alt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research on 5G, IoT and Cloud network architecture.</a:t>
            </a:r>
            <a:endParaRPr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two MATLAB Applications; one that hinds the characters of a password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implements minimum login requirements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another that generates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munged passwords</a:t>
            </a:r>
            <a:r>
              <a:rPr lang="en-US" alt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 password  hardening</a:t>
            </a:r>
            <a:r>
              <a:rPr lang="en-US" alt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network security hardening and monitoring.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research on cyber security policies both national and international.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2" name="Pentagon 10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77" name="Picture 12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3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3"/>
          <p:cNvSpPr/>
          <p:nvPr/>
        </p:nvSpPr>
        <p:spPr>
          <a:xfrm>
            <a:off x="421863" y="900953"/>
            <a:ext cx="11488271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major enablers for 5G are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NFV,  and SDN,  and is the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 for IoT and cloud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networks. The network  virtualization  and softwarization introduces new attack  vectors,  that will require different 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Countermeasures. Therefore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worth  it,  to review  the proposed  5G  security  architecture.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Uganda is currently 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5G trial stages. Most start-ups 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implementing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systems,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systems,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of different activities in health, agriculture,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grid,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government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CCTV public  surveilance cameras)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banking/mobile money and education(e-learning platforms )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which require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fast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connectivity achieved by 5G cellular networks.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ecurity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data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</a:t>
            </a:r>
            <a:r>
              <a:rPr lang="en-US" altLang="e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hackers can cost a company a great deal of money, reputation, and test its competence to protecting the information of its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i.https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://en.wikipedia.org/wiki/Sony_Pictures_hack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Rectangle 1"/>
          <p:cNvSpPr/>
          <p:nvPr/>
        </p:nvSpPr>
        <p:spPr>
          <a:xfrm>
            <a:off x="4950609" y="250088"/>
            <a:ext cx="2430780" cy="574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FB5A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6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78" name="Picture 8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7" name="Pentagon 7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extBox 1"/>
          <p:cNvSpPr txBox="1"/>
          <p:nvPr/>
        </p:nvSpPr>
        <p:spPr>
          <a:xfrm>
            <a:off x="4834043" y="254622"/>
            <a:ext cx="5212080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study</a:t>
            </a:r>
            <a:endParaRPr lang="en-US" sz="3600" b="1" dirty="0">
              <a:solidFill>
                <a:srgbClr val="2FB5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Box 3"/>
          <p:cNvSpPr txBox="1"/>
          <p:nvPr/>
        </p:nvSpPr>
        <p:spPr>
          <a:xfrm>
            <a:off x="625347" y="1367872"/>
            <a:ext cx="10932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will </a:t>
            </a:r>
            <a:r>
              <a:rPr lang="en-GB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practical understanding of cyber security, policies and practices that include 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omputer security,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 Systems Software  Development  Life Cycle (secSDLC), and Network security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future wireless networks (IoT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Cloud)</a:t>
            </a:r>
            <a:endParaRPr lang="zh-CN" altLang="en-US" dirty="0"/>
          </a:p>
        </p:txBody>
      </p:sp>
      <p:sp>
        <p:nvSpPr>
          <p:cNvPr id="1048670" name="Pentagon 8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79" name="Picture 10" descr="Image result for kyambogo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1" name="Pentagon 6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1"/>
          <p:cNvSpPr/>
          <p:nvPr/>
        </p:nvSpPr>
        <p:spPr>
          <a:xfrm>
            <a:off x="4881688" y="316178"/>
            <a:ext cx="3815080" cy="574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FB5A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4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0" name="Picture 8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5" name="Pentagon 7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323176" y="912332"/>
            <a:ext cx="11710327" cy="568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activities will be carried out during the course of the project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concept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</a:p>
          <a:p>
            <a:pPr marL="539750" algn="just">
              <a:lnSpc>
                <a:spcPct val="107000"/>
              </a:lnSpc>
              <a:spcAft>
                <a:spcPts val="800"/>
              </a:spcAft>
            </a:pP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about </a:t>
            </a:r>
            <a:r>
              <a:rPr lang="en-US" altLang="e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(secSDLC), ACs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Cyber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risk 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</a:p>
          <a:p>
            <a:pPr marL="53975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of Wireless Encryption algorithms, and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passwords with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</a:p>
          <a:p>
            <a:pPr marL="53975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 security policies, including the 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GDPR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CERT.UG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</a:p>
          <a:p>
            <a:pPr marL="539750" algn="just">
              <a:lnSpc>
                <a:spcPct val="107000"/>
              </a:lnSpc>
              <a:spcAft>
                <a:spcPts val="800"/>
              </a:spcAft>
            </a:pPr>
            <a:endParaRPr 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indent="-630238" algn="just">
              <a:tabLst>
                <a:tab pos="5397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5G,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 security and cloud computing network security concerns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countermeasures with 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</a:t>
            </a:r>
            <a:r>
              <a:rPr lang="en-US" alt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on; 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SDN, and Virtualization </a:t>
            </a:r>
            <a:r>
              <a:rPr lang="en-US" alt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107000"/>
              </a:lnSpc>
              <a:spcAft>
                <a:spcPts val="800"/>
              </a:spcAft>
              <a:tabLst>
                <a:tab pos="539750" algn="l"/>
              </a:tabLs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security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Cloud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security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 security</a:t>
            </a:r>
          </a:p>
          <a:p>
            <a:pPr marL="630238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Penetration testing, social engineering and vulnerability tests with kali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wireless networks (Ethical hacking)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.[8][9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630238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in the network layer with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wireshark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Snort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IDS/IPS, honey pots, DNZ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with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GNS3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programming for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2585</Words>
  <Application>Microsoft Office PowerPoint</Application>
  <PresentationFormat>Widescreen</PresentationFormat>
  <Paragraphs>256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宋体</vt:lpstr>
      <vt:lpstr>宋体</vt:lpstr>
      <vt:lpstr>Arial</vt:lpstr>
      <vt:lpstr>Calibri</vt:lpstr>
      <vt:lpstr>Calibri Light</vt:lpstr>
      <vt:lpstr>Courier New</vt:lpstr>
      <vt:lpstr>等线</vt:lpstr>
      <vt:lpstr>Linux Libertine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</dc:creator>
  <cp:lastModifiedBy>bwire</cp:lastModifiedBy>
  <cp:revision>282</cp:revision>
  <dcterms:created xsi:type="dcterms:W3CDTF">2018-11-24T07:35:05Z</dcterms:created>
  <dcterms:modified xsi:type="dcterms:W3CDTF">2019-02-04T10:46:20Z</dcterms:modified>
</cp:coreProperties>
</file>