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B5A5"/>
    <a:srgbClr val="33CCCC"/>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snapToGrid="0">
      <p:cViewPr varScale="1">
        <p:scale>
          <a:sx n="109" d="100"/>
          <a:sy n="109"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0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0317076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Notes Placeholder 1048621"/>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382525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A0EA98-5831-4853-B862-C702E6EB345C}" type="slidenum">
              <a:rPr lang="en-US" smtClean="0"/>
              <a:t>23</a:t>
            </a:fld>
            <a:endParaRPr lang="en-US"/>
          </a:p>
        </p:txBody>
      </p:sp>
    </p:spTree>
    <p:extLst>
      <p:ext uri="{BB962C8B-B14F-4D97-AF65-F5344CB8AC3E}">
        <p14:creationId xmlns:p14="http://schemas.microsoft.com/office/powerpoint/2010/main" val="73178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41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Notes Placeholder 1048604"/>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2467545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Notes Placeholder 1048608"/>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429081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Notes Placeholder 104861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296405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Notes Placeholder 1048618"/>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280106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Notes Placeholder 1048625"/>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1788092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Notes Placeholder 1048673"/>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24195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Notes Placeholder 1048673"/>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398408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1048583" name="Date Placeholder 3"/>
          <p:cNvSpPr>
            <a:spLocks noGrp="1"/>
          </p:cNvSpPr>
          <p:nvPr>
            <p:ph type="dt" sz="half" idx="10"/>
          </p:nvPr>
        </p:nvSpPr>
        <p:spPr/>
        <p:txBody>
          <a:bodyPr/>
          <a:lstStyle/>
          <a:p>
            <a:fld id="{5B36DBF5-1371-4F18-96EB-69919719C00D}" type="datetimeFigureOut">
              <a:rPr lang="en-GB" smtClean="0"/>
              <a:t>30/01/2019</a:t>
            </a:fld>
            <a:endParaRPr lang="en-GB"/>
          </a:p>
        </p:txBody>
      </p:sp>
      <p:sp>
        <p:nvSpPr>
          <p:cNvPr id="1048584" name="Footer Placeholder 4"/>
          <p:cNvSpPr>
            <a:spLocks noGrp="1"/>
          </p:cNvSpPr>
          <p:nvPr>
            <p:ph type="ftr" sz="quarter" idx="11"/>
          </p:nvPr>
        </p:nvSpPr>
        <p:spPr/>
        <p:txBody>
          <a:bodyPr/>
          <a:lstStyle/>
          <a:p>
            <a:endParaRPr lang="en-GB"/>
          </a:p>
        </p:txBody>
      </p:sp>
      <p:sp>
        <p:nvSpPr>
          <p:cNvPr id="1048585"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r>
              <a:rPr lang="en-US" smtClean="0"/>
              <a:t>Click to edit Master title style</a:t>
            </a:r>
            <a:endParaRPr lang="en-GB"/>
          </a:p>
        </p:txBody>
      </p:sp>
      <p:sp>
        <p:nvSpPr>
          <p:cNvPr id="1048771"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72" name="Date Placeholder 3"/>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73" name="Footer Placeholder 4"/>
          <p:cNvSpPr>
            <a:spLocks noGrp="1"/>
          </p:cNvSpPr>
          <p:nvPr>
            <p:ph type="ftr" sz="quarter" idx="11"/>
          </p:nvPr>
        </p:nvSpPr>
        <p:spPr/>
        <p:txBody>
          <a:bodyPr/>
          <a:lstStyle/>
          <a:p>
            <a:endParaRPr lang="en-GB"/>
          </a:p>
        </p:txBody>
      </p:sp>
      <p:sp>
        <p:nvSpPr>
          <p:cNvPr id="1048774"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4"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1048755"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56" name="Date Placeholder 3"/>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57" name="Footer Placeholder 4"/>
          <p:cNvSpPr>
            <a:spLocks noGrp="1"/>
          </p:cNvSpPr>
          <p:nvPr>
            <p:ph type="ftr" sz="quarter" idx="11"/>
          </p:nvPr>
        </p:nvSpPr>
        <p:spPr/>
        <p:txBody>
          <a:bodyPr/>
          <a:lstStyle/>
          <a:p>
            <a:endParaRPr lang="en-GB"/>
          </a:p>
        </p:txBody>
      </p:sp>
      <p:sp>
        <p:nvSpPr>
          <p:cNvPr id="1048758"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r>
              <a:rPr lang="en-US" smtClean="0"/>
              <a:t>Click to edit Master title style</a:t>
            </a:r>
            <a:endParaRPr lang="en-GB"/>
          </a:p>
        </p:txBody>
      </p:sp>
      <p:sp>
        <p:nvSpPr>
          <p:cNvPr id="1048760"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61" name="Date Placeholder 3"/>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62" name="Footer Placeholder 4"/>
          <p:cNvSpPr>
            <a:spLocks noGrp="1"/>
          </p:cNvSpPr>
          <p:nvPr>
            <p:ph type="ftr" sz="quarter" idx="11"/>
          </p:nvPr>
        </p:nvSpPr>
        <p:spPr/>
        <p:txBody>
          <a:bodyPr/>
          <a:lstStyle/>
          <a:p>
            <a:endParaRPr lang="en-GB"/>
          </a:p>
        </p:txBody>
      </p:sp>
      <p:sp>
        <p:nvSpPr>
          <p:cNvPr id="1048763"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5"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104877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048777" name="Date Placeholder 3"/>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78" name="Footer Placeholder 4"/>
          <p:cNvSpPr>
            <a:spLocks noGrp="1"/>
          </p:cNvSpPr>
          <p:nvPr>
            <p:ph type="ftr" sz="quarter" idx="11"/>
          </p:nvPr>
        </p:nvSpPr>
        <p:spPr/>
        <p:txBody>
          <a:bodyPr/>
          <a:lstStyle/>
          <a:p>
            <a:endParaRPr lang="en-GB"/>
          </a:p>
        </p:txBody>
      </p:sp>
      <p:sp>
        <p:nvSpPr>
          <p:cNvPr id="1048779"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p>
            <a:r>
              <a:rPr lang="en-US" smtClean="0"/>
              <a:t>Click to edit Master title style</a:t>
            </a:r>
            <a:endParaRPr lang="en-GB"/>
          </a:p>
        </p:txBody>
      </p:sp>
      <p:sp>
        <p:nvSpPr>
          <p:cNvPr id="1048781"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2"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3" name="Date Placeholder 4"/>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84" name="Footer Placeholder 5"/>
          <p:cNvSpPr>
            <a:spLocks noGrp="1"/>
          </p:cNvSpPr>
          <p:nvPr>
            <p:ph type="ftr" sz="quarter" idx="11"/>
          </p:nvPr>
        </p:nvSpPr>
        <p:spPr/>
        <p:txBody>
          <a:bodyPr/>
          <a:lstStyle/>
          <a:p>
            <a:endParaRPr lang="en-GB"/>
          </a:p>
        </p:txBody>
      </p:sp>
      <p:sp>
        <p:nvSpPr>
          <p:cNvPr id="1048785"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104878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788"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8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48790"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1" name="Date Placeholder 6"/>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92" name="Footer Placeholder 7"/>
          <p:cNvSpPr>
            <a:spLocks noGrp="1"/>
          </p:cNvSpPr>
          <p:nvPr>
            <p:ph type="ftr" sz="quarter" idx="11"/>
          </p:nvPr>
        </p:nvSpPr>
        <p:spPr/>
        <p:txBody>
          <a:bodyPr/>
          <a:lstStyle/>
          <a:p>
            <a:endParaRPr lang="en-GB"/>
          </a:p>
        </p:txBody>
      </p:sp>
      <p:sp>
        <p:nvSpPr>
          <p:cNvPr id="1048793" name="Slide Number Placeholder 8"/>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smtClean="0"/>
              <a:t>Click to edit Master title style</a:t>
            </a:r>
            <a:endParaRPr lang="en-GB"/>
          </a:p>
        </p:txBody>
      </p:sp>
      <p:sp>
        <p:nvSpPr>
          <p:cNvPr id="1048751" name="Date Placeholder 2"/>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52" name="Footer Placeholder 3"/>
          <p:cNvSpPr>
            <a:spLocks noGrp="1"/>
          </p:cNvSpPr>
          <p:nvPr>
            <p:ph type="ftr" sz="quarter" idx="11"/>
          </p:nvPr>
        </p:nvSpPr>
        <p:spPr/>
        <p:txBody>
          <a:bodyPr/>
          <a:lstStyle/>
          <a:p>
            <a:endParaRPr lang="en-GB"/>
          </a:p>
        </p:txBody>
      </p:sp>
      <p:sp>
        <p:nvSpPr>
          <p:cNvPr id="1048753" name="Slide Number Placeholder 4"/>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94" name="Date Placeholder 1"/>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95" name="Footer Placeholder 2"/>
          <p:cNvSpPr>
            <a:spLocks noGrp="1"/>
          </p:cNvSpPr>
          <p:nvPr>
            <p:ph type="ftr" sz="quarter" idx="11"/>
          </p:nvPr>
        </p:nvSpPr>
        <p:spPr/>
        <p:txBody>
          <a:bodyPr/>
          <a:lstStyle/>
          <a:p>
            <a:endParaRPr lang="en-GB"/>
          </a:p>
        </p:txBody>
      </p:sp>
      <p:sp>
        <p:nvSpPr>
          <p:cNvPr id="1048796" name="Slide Number Placeholder 3"/>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9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800" name="Date Placeholder 4"/>
          <p:cNvSpPr>
            <a:spLocks noGrp="1"/>
          </p:cNvSpPr>
          <p:nvPr>
            <p:ph type="dt" sz="half" idx="10"/>
          </p:nvPr>
        </p:nvSpPr>
        <p:spPr/>
        <p:txBody>
          <a:bodyPr/>
          <a:lstStyle/>
          <a:p>
            <a:fld id="{5B36DBF5-1371-4F18-96EB-69919719C00D}" type="datetimeFigureOut">
              <a:rPr lang="en-GB" smtClean="0"/>
              <a:t>30/01/2019</a:t>
            </a:fld>
            <a:endParaRPr lang="en-GB"/>
          </a:p>
        </p:txBody>
      </p:sp>
      <p:sp>
        <p:nvSpPr>
          <p:cNvPr id="1048801" name="Footer Placeholder 5"/>
          <p:cNvSpPr>
            <a:spLocks noGrp="1"/>
          </p:cNvSpPr>
          <p:nvPr>
            <p:ph type="ftr" sz="quarter" idx="11"/>
          </p:nvPr>
        </p:nvSpPr>
        <p:spPr/>
        <p:txBody>
          <a:bodyPr/>
          <a:lstStyle/>
          <a:p>
            <a:endParaRPr lang="en-GB"/>
          </a:p>
        </p:txBody>
      </p:sp>
      <p:sp>
        <p:nvSpPr>
          <p:cNvPr id="1048802"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104876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04876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48767" name="Date Placeholder 4"/>
          <p:cNvSpPr>
            <a:spLocks noGrp="1"/>
          </p:cNvSpPr>
          <p:nvPr>
            <p:ph type="dt" sz="half" idx="10"/>
          </p:nvPr>
        </p:nvSpPr>
        <p:spPr/>
        <p:txBody>
          <a:bodyPr/>
          <a:lstStyle/>
          <a:p>
            <a:fld id="{5B36DBF5-1371-4F18-96EB-69919719C00D}" type="datetimeFigureOut">
              <a:rPr lang="en-GB" smtClean="0"/>
              <a:t>30/01/2019</a:t>
            </a:fld>
            <a:endParaRPr lang="en-GB"/>
          </a:p>
        </p:txBody>
      </p:sp>
      <p:sp>
        <p:nvSpPr>
          <p:cNvPr id="1048768" name="Footer Placeholder 5"/>
          <p:cNvSpPr>
            <a:spLocks noGrp="1"/>
          </p:cNvSpPr>
          <p:nvPr>
            <p:ph type="ftr" sz="quarter" idx="11"/>
          </p:nvPr>
        </p:nvSpPr>
        <p:spPr/>
        <p:txBody>
          <a:bodyPr/>
          <a:lstStyle/>
          <a:p>
            <a:endParaRPr lang="en-GB"/>
          </a:p>
        </p:txBody>
      </p:sp>
      <p:sp>
        <p:nvSpPr>
          <p:cNvPr id="1048769"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DBF5-1371-4F18-96EB-69919719C00D}" type="datetimeFigureOut">
              <a:rPr lang="en-GB" smtClean="0"/>
              <a:t>30/01/2019</a:t>
            </a:fld>
            <a:endParaRPr lang="en-GB"/>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E8D8-35EB-49D7-96A3-DAE07A53C69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5"/>
          <p:cNvSpPr/>
          <p:nvPr/>
        </p:nvSpPr>
        <p:spPr>
          <a:xfrm>
            <a:off x="-62756" y="484269"/>
            <a:ext cx="12192000" cy="5933440"/>
          </a:xfrm>
          <a:prstGeom prst="rect">
            <a:avLst/>
          </a:prstGeom>
        </p:spPr>
        <p:txBody>
          <a:bodyPr wrap="square">
            <a:spAutoFit/>
          </a:bodyPr>
          <a:lstStyle/>
          <a:p>
            <a:pPr algn="ctr">
              <a:spcAft>
                <a:spcPts val="1000"/>
              </a:spcAft>
            </a:pPr>
            <a:endParaRPr lang="en-US" sz="3200" dirty="0" smtClean="0"/>
          </a:p>
          <a:p>
            <a:pPr algn="ctr">
              <a:spcAft>
                <a:spcPts val="1000"/>
              </a:spcAft>
            </a:pPr>
            <a:r>
              <a:rPr lang="en-US" sz="3200" dirty="0" smtClean="0">
                <a:latin typeface="Times New Roman" panose="02020603050405020304" pitchFamily="18" charset="0"/>
                <a:cs typeface="Times New Roman" panose="02020603050405020304" pitchFamily="18" charset="0"/>
              </a:rPr>
              <a:t>Faculty Of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Department Of Electrical And Electronics Engineering </a:t>
            </a:r>
          </a:p>
          <a:p>
            <a:pPr algn="ctr">
              <a:spcAft>
                <a:spcPts val="1000"/>
              </a:spcAft>
            </a:pPr>
            <a:r>
              <a:rPr lang="en-US" sz="3200" dirty="0" smtClean="0">
                <a:latin typeface="Times New Roman" panose="02020603050405020304" pitchFamily="18" charset="0"/>
                <a:cs typeface="Times New Roman" panose="02020603050405020304" pitchFamily="18" charset="0"/>
              </a:rPr>
              <a:t>Bachelor Of Engineering In Telecommunication Engineering</a:t>
            </a:r>
          </a:p>
          <a:p>
            <a:pPr algn="ctr">
              <a:spcAft>
                <a:spcPts val="1000"/>
              </a:spcAft>
            </a:pPr>
            <a:r>
              <a:rPr lang="en-US" sz="3200" dirty="0" smtClean="0">
                <a:latin typeface="Times New Roman" panose="02020603050405020304" pitchFamily="18" charset="0"/>
                <a:cs typeface="Times New Roman" panose="02020603050405020304" pitchFamily="18" charset="0"/>
              </a:rPr>
              <a:t>Cyber </a:t>
            </a:r>
            <a:r>
              <a:rPr lang="en-US" sz="3200" dirty="0">
                <a:latin typeface="Times New Roman" panose="02020603050405020304" pitchFamily="18" charset="0"/>
                <a:cs typeface="Times New Roman" panose="02020603050405020304" pitchFamily="18" charset="0"/>
              </a:rPr>
              <a:t>security evaluation and mitigation for future </a:t>
            </a:r>
            <a:r>
              <a:rPr lang="en-US" sz="3200" dirty="0" smtClean="0">
                <a:latin typeface="Times New Roman" panose="02020603050405020304" pitchFamily="18" charset="0"/>
                <a:cs typeface="Times New Roman" panose="02020603050405020304" pitchFamily="18" charset="0"/>
              </a:rPr>
              <a:t>wireless networks,5G</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IoT and </a:t>
            </a:r>
            <a:r>
              <a:rPr lang="en-US" sz="3200" dirty="0">
                <a:latin typeface="Times New Roman" panose="02020603050405020304" pitchFamily="18" charset="0"/>
                <a:cs typeface="Times New Roman" panose="02020603050405020304" pitchFamily="18" charset="0"/>
              </a:rPr>
              <a:t>cloud storage </a:t>
            </a:r>
            <a:r>
              <a:rPr lang="en-US" sz="3200" dirty="0" smtClean="0">
                <a:latin typeface="Times New Roman" panose="02020603050405020304" pitchFamily="18" charset="0"/>
                <a:cs typeface="Times New Roman" panose="02020603050405020304" pitchFamily="18" charset="0"/>
              </a:rPr>
              <a:t>networks</a:t>
            </a:r>
          </a:p>
          <a:p>
            <a:pPr algn="ctr">
              <a:spcAft>
                <a:spcPts val="1000"/>
              </a:spcAft>
            </a:pPr>
            <a:r>
              <a:rPr lang="en-US" sz="3200" dirty="0" smtClean="0">
                <a:latin typeface="Times New Roman" panose="02020603050405020304" pitchFamily="18" charset="0"/>
                <a:cs typeface="Times New Roman" panose="02020603050405020304" pitchFamily="18" charset="0"/>
              </a:rPr>
              <a:t>(An </a:t>
            </a:r>
            <a:r>
              <a:rPr lang="en-US" sz="3200" dirty="0">
                <a:latin typeface="Times New Roman" panose="02020603050405020304" pitchFamily="18" charset="0"/>
                <a:cs typeface="Times New Roman" panose="02020603050405020304" pitchFamily="18" charset="0"/>
              </a:rPr>
              <a:t>Offensive and Defensive Technical Approach</a:t>
            </a:r>
            <a:r>
              <a:rPr lang="en-US" sz="3200" dirty="0" smtClean="0">
                <a:latin typeface="Times New Roman" panose="02020603050405020304" pitchFamily="18" charset="0"/>
                <a:cs typeface="Times New Roman" panose="02020603050405020304" pitchFamily="18" charset="0"/>
              </a:rPr>
              <a:t>)</a:t>
            </a:r>
          </a:p>
          <a:p>
            <a:pPr algn="ctr">
              <a:spcAft>
                <a:spcPts val="1000"/>
              </a:spcAft>
            </a:pPr>
            <a:r>
              <a:rPr lang="en-US" sz="3200" dirty="0" smtClean="0">
                <a:latin typeface="Times New Roman" panose="02020603050405020304" pitchFamily="18" charset="0"/>
                <a:cs typeface="Times New Roman" panose="02020603050405020304" pitchFamily="18" charset="0"/>
              </a:rPr>
              <a:t>Final Year Project Proposal, EE421</a:t>
            </a:r>
            <a:endParaRPr lang="en-US" sz="2400" dirty="0" smtClean="0">
              <a:latin typeface="Times New Roman" panose="02020603050405020304" pitchFamily="18" charset="0"/>
              <a:cs typeface="Times New Roman" panose="02020603050405020304" pitchFamily="18" charset="0"/>
            </a:endParaRPr>
          </a:p>
          <a:p>
            <a:pPr algn="ctr">
              <a:spcAft>
                <a:spcPts val="1000"/>
              </a:spcAft>
            </a:pPr>
            <a:r>
              <a:rPr lang="en-US" sz="3200" dirty="0" smtClean="0">
                <a:latin typeface="Times New Roman" panose="02020603050405020304" pitchFamily="18" charset="0"/>
                <a:cs typeface="Times New Roman" panose="02020603050405020304" pitchFamily="18" charset="0"/>
              </a:rPr>
              <a:t>By: Muhanguzi Tobias, CCNA, IEEE, ISOC. 15/U/7774/ETE/PE</a:t>
            </a:r>
            <a:endParaRPr lang="zh-CN" altLang="en-US"/>
          </a:p>
          <a:p>
            <a:pPr algn="ctr">
              <a:spcAft>
                <a:spcPts val="1000"/>
              </a:spcAft>
            </a:pPr>
            <a:r>
              <a:rPr lang="en-US" sz="3200" dirty="0" smtClean="0">
                <a:latin typeface="Times New Roman" panose="02020603050405020304" pitchFamily="18" charset="0"/>
                <a:ea typeface="Calibri" panose="020F0502020204030204" pitchFamily="34" charset="0"/>
                <a:cs typeface="Times New Roman" panose="02020603050405020304" pitchFamily="18" charset="0"/>
              </a:rPr>
              <a:t>Supervisor: Mr. Kitone Isaac</a:t>
            </a:r>
            <a:endParaRPr lang="en-US"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587" name="Pentagon 9"/>
          <p:cNvSpPr/>
          <p:nvPr/>
        </p:nvSpPr>
        <p:spPr>
          <a:xfrm>
            <a:off x="-1" y="0"/>
            <a:ext cx="12192001" cy="1102659"/>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Kyambogo      </a:t>
            </a:r>
            <a:r>
              <a:rPr lang="en-US" sz="6600" dirty="0" smtClean="0">
                <a:latin typeface="Times New Roman" panose="02020603050405020304" pitchFamily="18" charset="0"/>
                <a:cs typeface="Times New Roman" panose="02020603050405020304" pitchFamily="18" charset="0"/>
              </a:rPr>
              <a:t> University</a:t>
            </a:r>
            <a:endParaRPr lang="en-US" sz="8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2" name="Picture 10" descr="Image result for kyambogo logo"/>
          <p:cNvPicPr>
            <a:picLocks/>
          </p:cNvPicPr>
          <p:nvPr/>
        </p:nvPicPr>
        <p:blipFill>
          <a:blip r:embed="rId2"/>
          <a:srcRect/>
          <a:stretch>
            <a:fillRect/>
          </a:stretch>
        </p:blipFill>
        <p:spPr bwMode="auto">
          <a:xfrm>
            <a:off x="5370560" y="-1"/>
            <a:ext cx="1325369" cy="968540"/>
          </a:xfrm>
          <a:prstGeom prst="rect">
            <a:avLst/>
          </a:prstGeom>
          <a:noFill/>
          <a:ln>
            <a:noFill/>
          </a:ln>
        </p:spPr>
      </p:pic>
      <p:pic>
        <p:nvPicPr>
          <p:cNvPr id="2097153" name="Picture 2" descr="https://raw.githubusercontent.com/marydovika/Cyber-Security-Project-for-5G-IoT-Cloud-NFC/master/final-year-project-github-link.png"/>
          <p:cNvPicPr>
            <a:picLocks noChangeAspect="1" noChangeArrowheads="1"/>
          </p:cNvPicPr>
          <p:nvPr/>
        </p:nvPicPr>
        <p:blipFill>
          <a:blip r:embed="rId3" cstate="print"/>
          <a:srcRect/>
          <a:stretch>
            <a:fillRect/>
          </a:stretch>
        </p:blipFill>
        <p:spPr bwMode="auto">
          <a:xfrm>
            <a:off x="11291047" y="5957047"/>
            <a:ext cx="900953" cy="90095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
          <p:cNvPicPr>
            <a:picLocks noChangeAspect="1"/>
          </p:cNvPicPr>
          <p:nvPr/>
        </p:nvPicPr>
        <p:blipFill>
          <a:blip r:embed="rId3"/>
          <a:stretch>
            <a:fillRect/>
          </a:stretch>
        </p:blipFill>
        <p:spPr>
          <a:xfrm>
            <a:off x="7299041" y="1148149"/>
            <a:ext cx="3545572" cy="3431897"/>
          </a:xfrm>
          <a:prstGeom prst="rect">
            <a:avLst/>
          </a:prstGeom>
        </p:spPr>
      </p:pic>
      <p:sp>
        <p:nvSpPr>
          <p:cNvPr id="104865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5"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52"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53" name="Rectangle 1"/>
          <p:cNvSpPr/>
          <p:nvPr/>
        </p:nvSpPr>
        <p:spPr>
          <a:xfrm>
            <a:off x="519665" y="1148149"/>
            <a:ext cx="6096000" cy="3139321"/>
          </a:xfrm>
          <a:prstGeom prst="rect">
            <a:avLst/>
          </a:prstGeom>
        </p:spPr>
        <p:txBody>
          <a:bodyPr>
            <a:spAutoFit/>
          </a:bodyPr>
          <a:lstStyle/>
          <a:p>
            <a:r>
              <a:rPr lang="zh-CN" altLang="en-US" dirty="0">
                <a:latin typeface="Times New Roman" panose="02020603050405020304" pitchFamily="18" charset="0"/>
                <a:cs typeface="Times New Roman" panose="02020603050405020304" pitchFamily="18" charset="0"/>
              </a:rPr>
              <a:t>Definition from NIST (National Institute of Standards and Technology)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r>
              <a:rPr lang="zh-CN" altLang="en-US" dirty="0" smtClean="0">
                <a:latin typeface="Times New Roman" panose="02020603050405020304" pitchFamily="18" charset="0"/>
                <a:cs typeface="Times New Roman" panose="02020603050405020304" pitchFamily="18" charset="0"/>
              </a:rPr>
              <a:t>.</a:t>
            </a:r>
            <a:r>
              <a:rPr lang="en-US" altLang="zh-CN" sz="1400" dirty="0" smtClean="0">
                <a:latin typeface="Times New Roman" panose="02020603050405020304" pitchFamily="18" charset="0"/>
                <a:cs typeface="Times New Roman" panose="02020603050405020304" pitchFamily="18" charset="0"/>
              </a:rPr>
              <a:t>[7]</a:t>
            </a:r>
            <a:endParaRPr lang="zh-CN" altLang="en-US" sz="1400" dirty="0">
              <a:latin typeface="Times New Roman" panose="02020603050405020304" pitchFamily="18" charset="0"/>
              <a:cs typeface="Times New Roman" panose="02020603050405020304" pitchFamily="18" charset="0"/>
            </a:endParaRPr>
          </a:p>
        </p:txBody>
      </p:sp>
      <p:sp>
        <p:nvSpPr>
          <p:cNvPr id="1048654"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Rectangle 6"/>
          <p:cNvSpPr/>
          <p:nvPr/>
        </p:nvSpPr>
        <p:spPr>
          <a:xfrm>
            <a:off x="319188" y="899159"/>
            <a:ext cx="11553625" cy="553974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increasing demands for real-time communication/ streaming 4k videos, gaming , VR, MR and AR</a:t>
            </a:r>
            <a:r>
              <a:rPr lang="en-US" altLang="e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IoE </a:t>
            </a:r>
            <a:r>
              <a:rPr lang="en-US" altLang="en" sz="2800" dirty="0">
                <a:latin typeface="Times New Roman" panose="02020603050405020304" pitchFamily="18" charset="0"/>
                <a:cs typeface="Times New Roman" panose="02020603050405020304" pitchFamily="18" charset="0"/>
              </a:rPr>
              <a:t>(smart home,  smart grid, smart city, v2x) </a:t>
            </a:r>
            <a:r>
              <a:rPr lang="en-US" sz="2800" dirty="0">
                <a:latin typeface="Times New Roman" panose="02020603050405020304" pitchFamily="18" charset="0"/>
                <a:cs typeface="Times New Roman" panose="02020603050405020304" pitchFamily="18" charset="0"/>
              </a:rPr>
              <a:t>that put a constraint on traditional storage, raising need for cloud computing. The data on a network includes </a:t>
            </a:r>
            <a:r>
              <a:rPr lang="en-US" altLang="en" sz="2800" dirty="0">
                <a:latin typeface="Times New Roman" panose="02020603050405020304" pitchFamily="18" charset="0"/>
                <a:cs typeface="Times New Roman" panose="02020603050405020304" pitchFamily="18" charset="0"/>
              </a:rPr>
              <a:t>personal</a:t>
            </a:r>
            <a:r>
              <a:rPr lang="en-US" sz="2800" dirty="0">
                <a:latin typeface="Times New Roman" panose="02020603050405020304" pitchFamily="18" charset="0"/>
                <a:cs typeface="Times New Roman" panose="02020603050405020304" pitchFamily="18" charset="0"/>
              </a:rPr>
              <a:t> health data, agriculture, education, e-government, </a:t>
            </a:r>
            <a:r>
              <a:rPr lang="en-US" sz="2800" dirty="0" smtClean="0">
                <a:latin typeface="Times New Roman" panose="02020603050405020304" pitchFamily="18" charset="0"/>
                <a:cs typeface="Times New Roman" panose="02020603050405020304" pitchFamily="18" charset="0"/>
              </a:rPr>
              <a:t>e</a:t>
            </a:r>
            <a:r>
              <a:rPr lang="en-US" altLang="en" sz="2800" dirty="0" smtClean="0">
                <a:latin typeface="Times New Roman" panose="02020603050405020304" pitchFamily="18" charset="0"/>
                <a:cs typeface="Times New Roman" panose="02020603050405020304" pitchFamily="18" charset="0"/>
              </a:rPr>
              <a:t>-commerce including, th</a:t>
            </a:r>
            <a:r>
              <a:rPr lang="en-US" sz="2800" dirty="0">
                <a:latin typeface="Times New Roman" panose="02020603050405020304" pitchFamily="18" charset="0"/>
                <a:cs typeface="Times New Roman" panose="02020603050405020304" pitchFamily="18" charset="0"/>
              </a:rPr>
              <a:t>e increasing electronic money transfers</a:t>
            </a:r>
            <a:r>
              <a:rPr lang="en-US" altLang="en" sz="2800" dirty="0" smtClean="0">
                <a:latin typeface="Times New Roman" panose="02020603050405020304" pitchFamily="18" charset="0"/>
                <a:cs typeface="Times New Roman" panose="02020603050405020304" pitchFamily="18" charset="0"/>
              </a:rPr>
              <a:t> etc</a:t>
            </a:r>
            <a:r>
              <a:rPr lang="en-US" sz="2800" dirty="0" smtClean="0">
                <a:latin typeface="Times New Roman" panose="02020603050405020304" pitchFamily="18" charset="0"/>
                <a:cs typeface="Times New Roman" panose="02020603050405020304" pitchFamily="18" charset="0"/>
              </a:rPr>
              <a:t>. All</a:t>
            </a:r>
            <a:r>
              <a:rPr lang="en-US" altLang="en" sz="2800" dirty="0">
                <a:latin typeface="Times New Roman" panose="02020603050405020304" pitchFamily="18" charset="0"/>
                <a:cs typeface="Times New Roman" panose="02020603050405020304" pitchFamily="18" charset="0"/>
              </a:rPr>
              <a:t> together  with </a:t>
            </a:r>
            <a:r>
              <a:rPr lang="en-US" sz="2800" dirty="0">
                <a:latin typeface="Times New Roman" panose="02020603050405020304" pitchFamily="18" charset="0"/>
                <a:cs typeface="Times New Roman" panose="02020603050405020304" pitchFamily="18" charset="0"/>
              </a:rPr>
              <a:t>the effort of the government to digitize all communication, all these </a:t>
            </a:r>
            <a:r>
              <a:rPr lang="en-US" altLang="en" sz="2800" dirty="0">
                <a:latin typeface="Times New Roman" panose="02020603050405020304" pitchFamily="18" charset="0"/>
                <a:cs typeface="Times New Roman" panose="02020603050405020304" pitchFamily="18" charset="0"/>
              </a:rPr>
              <a:t>services , and efforts generate</a:t>
            </a:r>
            <a:r>
              <a:rPr lang="en-US" sz="2800" dirty="0">
                <a:latin typeface="Times New Roman" panose="02020603050405020304" pitchFamily="18" charset="0"/>
                <a:cs typeface="Times New Roman" panose="02020603050405020304" pitchFamily="18" charset="0"/>
              </a:rPr>
              <a:t> huge amounts of data, </a:t>
            </a:r>
            <a:r>
              <a:rPr lang="en-US" sz="2800" b="1" i="1" dirty="0">
                <a:latin typeface="Times New Roman" panose="02020603050405020304" pitchFamily="18" charset="0"/>
                <a:cs typeface="Times New Roman" panose="02020603050405020304" pitchFamily="18" charset="0"/>
              </a:rPr>
              <a:t>Big-data</a:t>
            </a:r>
            <a:r>
              <a:rPr lang="en-US" sz="2800" dirty="0">
                <a:latin typeface="Times New Roman" panose="02020603050405020304" pitchFamily="18" charset="0"/>
                <a:cs typeface="Times New Roman" panose="02020603050405020304" pitchFamily="18" charset="0"/>
              </a:rPr>
              <a:t>, this poses a problem </a:t>
            </a:r>
            <a:r>
              <a:rPr lang="en-US" altLang="en" sz="2800" dirty="0">
                <a:latin typeface="Times New Roman" panose="02020603050405020304" pitchFamily="18" charset="0"/>
                <a:cs typeface="Times New Roman" panose="02020603050405020304" pitchFamily="18" charset="0"/>
              </a:rPr>
              <a:t>ensuring </a:t>
            </a:r>
            <a:r>
              <a:rPr lang="en-US" sz="2800" dirty="0">
                <a:latin typeface="Times New Roman" panose="02020603050405020304" pitchFamily="18" charset="0"/>
                <a:cs typeface="Times New Roman" panose="02020603050405020304" pitchFamily="18" charset="0"/>
              </a:rPr>
              <a:t>security, </a:t>
            </a:r>
            <a:r>
              <a:rPr lang="en-US" sz="2800" b="1" i="1" dirty="0">
                <a:latin typeface="Times New Roman" panose="02020603050405020304" pitchFamily="18" charset="0"/>
                <a:cs typeface="Times New Roman" panose="02020603050405020304" pitchFamily="18" charset="0"/>
              </a:rPr>
              <a:t>CIA Triad. </a:t>
            </a:r>
            <a:r>
              <a:rPr lang="en-US" sz="2800" b="0" dirty="0">
                <a:latin typeface="Times New Roman" panose="02020603050405020304" pitchFamily="18" charset="0"/>
                <a:cs typeface="Times New Roman" panose="02020603050405020304" pitchFamily="18" charset="0"/>
              </a:rPr>
              <a:t>I have</a:t>
            </a:r>
            <a:r>
              <a:rPr lang="en-US" sz="2800" dirty="0">
                <a:latin typeface="Times New Roman" panose="02020603050405020304" pitchFamily="18" charset="0"/>
                <a:cs typeface="Times New Roman" panose="02020603050405020304" pitchFamily="18" charset="0"/>
              </a:rPr>
              <a:t> singled out cyber-security to be the focus of this paper. All said, the security of data put on the network; in transit, and in cloud and other storage servers has to be handled with great concern.</a:t>
            </a:r>
            <a:r>
              <a:rPr lang="en-US" altLang="en" sz="2800" dirty="0">
                <a:latin typeface="Times New Roman" panose="02020603050405020304" pitchFamily="18" charset="0"/>
                <a:cs typeface="Times New Roman" panose="02020603050405020304" pitchFamily="18" charset="0"/>
              </a:rPr>
              <a:t> With the proposed 5G network to be rolled-out by 2020, I advocate for a secure architecture, by reviewing the security  layers. </a:t>
            </a:r>
            <a:endParaRPr lang="zh-CN" altLang="en-US"/>
          </a:p>
        </p:txBody>
      </p:sp>
      <p:sp>
        <p:nvSpPr>
          <p:cNvPr id="1048657" name="Rectangle 1"/>
          <p:cNvSpPr/>
          <p:nvPr/>
        </p:nvSpPr>
        <p:spPr>
          <a:xfrm>
            <a:off x="4901420" y="271581"/>
            <a:ext cx="36372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GB" sz="3200" dirty="0">
              <a:latin typeface="Times New Roman" panose="02020603050405020304" pitchFamily="18" charset="0"/>
              <a:cs typeface="Times New Roman" panose="02020603050405020304" pitchFamily="18" charset="0"/>
            </a:endParaRPr>
          </a:p>
        </p:txBody>
      </p:sp>
      <p:sp>
        <p:nvSpPr>
          <p:cNvPr id="1048658"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6" name="Picture 9"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59"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extBox 1"/>
          <p:cNvSpPr txBox="1"/>
          <p:nvPr/>
        </p:nvSpPr>
        <p:spPr>
          <a:xfrm>
            <a:off x="4998326" y="254622"/>
            <a:ext cx="23164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Objectives</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61" name="TextBox 8"/>
          <p:cNvSpPr txBox="1"/>
          <p:nvPr/>
        </p:nvSpPr>
        <p:spPr>
          <a:xfrm>
            <a:off x="332996" y="900952"/>
            <a:ext cx="11859003" cy="5991384"/>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General Objectives;</a:t>
            </a:r>
          </a:p>
          <a:p>
            <a:pPr>
              <a:spcAft>
                <a:spcPts val="1000"/>
              </a:spcAft>
            </a:pPr>
            <a:r>
              <a:rPr lang="en-US" sz="2800" dirty="0">
                <a:latin typeface="Times New Roman" panose="02020603050405020304" pitchFamily="18" charset="0"/>
                <a:cs typeface="Times New Roman" panose="02020603050405020304" pitchFamily="18" charset="0"/>
              </a:rPr>
              <a:t>Cyber security evaluation and mitigation for future wireless </a:t>
            </a:r>
            <a:r>
              <a:rPr lang="en-US" sz="2800" dirty="0" smtClean="0">
                <a:latin typeface="Times New Roman" panose="02020603050405020304" pitchFamily="18" charset="0"/>
                <a:cs typeface="Times New Roman" panose="02020603050405020304" pitchFamily="18" charset="0"/>
              </a:rPr>
              <a:t>networks, 5G</a:t>
            </a:r>
            <a:r>
              <a:rPr lang="en-US" sz="2800" dirty="0">
                <a:latin typeface="Times New Roman" panose="02020603050405020304" pitchFamily="18" charset="0"/>
                <a:cs typeface="Times New Roman" panose="02020603050405020304" pitchFamily="18" charset="0"/>
              </a:rPr>
              <a:t>, IoT and cloud storage </a:t>
            </a:r>
            <a:r>
              <a:rPr lang="en-US" sz="2800" dirty="0" smtClean="0">
                <a:latin typeface="Times New Roman" panose="02020603050405020304" pitchFamily="18" charset="0"/>
                <a:cs typeface="Times New Roman" panose="02020603050405020304" pitchFamily="18" charset="0"/>
              </a:rPr>
              <a:t>networks (an </a:t>
            </a:r>
            <a:r>
              <a:rPr lang="en-US" sz="2800" dirty="0">
                <a:latin typeface="Times New Roman" panose="02020603050405020304" pitchFamily="18" charset="0"/>
                <a:cs typeface="Times New Roman" panose="02020603050405020304" pitchFamily="18" charset="0"/>
              </a:rPr>
              <a:t>Offensive and Defensive Technical Approach)</a:t>
            </a:r>
          </a:p>
          <a:p>
            <a:r>
              <a:rPr lang="en-US" sz="2400" b="1" dirty="0" smtClean="0">
                <a:solidFill>
                  <a:srgbClr val="2FB5A5"/>
                </a:solidFill>
                <a:latin typeface="Times New Roman" panose="02020603050405020304" pitchFamily="18" charset="0"/>
                <a:cs typeface="Times New Roman" panose="02020603050405020304" pitchFamily="18" charset="0"/>
              </a:rPr>
              <a:t>Specific Objectives;</a:t>
            </a:r>
            <a:endParaRPr sz="2400" dirty="0"/>
          </a:p>
          <a:p>
            <a:pPr marL="342900" indent="-342900">
              <a:buFont typeface="Courier New" panose="02070309020205020404" pitchFamily="49" charset="0"/>
              <a:buChar char="o"/>
            </a:pPr>
            <a:r>
              <a:rPr lang="en-US" altLang="en" sz="2400" dirty="0" smtClean="0">
                <a:latin typeface="Times New Roman" panose="02020603050405020304" pitchFamily="18" charset="0"/>
                <a:cs typeface="Times New Roman" panose="02020603050405020304" pitchFamily="18" charset="0"/>
              </a:rPr>
              <a:t>To carry out research on cyber security risk management, models,  frameworks,  and roadmap. </a:t>
            </a:r>
            <a:endParaRPr lang="en-US" sz="2400"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To carry out research on encryption algorithms of wireless networks</a:t>
            </a:r>
            <a:r>
              <a:rPr lang="en-US" altLang="en" sz="2400" dirty="0" smtClean="0">
                <a:latin typeface="Times New Roman" panose="02020603050405020304" pitchFamily="18" charset="0"/>
                <a:cs typeface="Times New Roman" panose="02020603050405020304" pitchFamily="18" charset="0"/>
              </a:rPr>
              <a:t>, and Access control models.</a:t>
            </a:r>
            <a:endParaRPr lang="zh-CN" altLang="en-US" sz="2400" dirty="0"/>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To carry out research on 5G, IoT and Cloud network architecture.</a:t>
            </a:r>
            <a:endParaRPr sz="2400" dirty="0"/>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To develop two MATLAB Applications; one that hinds the characters of a password </a:t>
            </a:r>
            <a:r>
              <a:rPr lang="en-US" sz="2400" dirty="0">
                <a:latin typeface="Times New Roman" panose="02020603050405020304" pitchFamily="18" charset="0"/>
                <a:cs typeface="Times New Roman" panose="02020603050405020304" pitchFamily="18" charset="0"/>
              </a:rPr>
              <a:t>on </a:t>
            </a:r>
            <a:r>
              <a:rPr lang="en-US" sz="2400" dirty="0" smtClean="0">
                <a:latin typeface="Times New Roman" panose="02020603050405020304" pitchFamily="18" charset="0"/>
                <a:cs typeface="Times New Roman" panose="02020603050405020304" pitchFamily="18" charset="0"/>
              </a:rPr>
              <a:t>login</a:t>
            </a:r>
            <a:r>
              <a:rPr lang="en-US" altLang="en" sz="2400" dirty="0" smtClean="0">
                <a:latin typeface="Times New Roman" panose="02020603050405020304" pitchFamily="18" charset="0"/>
                <a:cs typeface="Times New Roman" panose="02020603050405020304" pitchFamily="18" charset="0"/>
              </a:rPr>
              <a:t> and implements minimum login requirements </a:t>
            </a:r>
            <a:r>
              <a:rPr lang="en-US" sz="2400" dirty="0" smtClean="0">
                <a:latin typeface="Times New Roman" panose="02020603050405020304" pitchFamily="18" charset="0"/>
                <a:cs typeface="Times New Roman" panose="02020603050405020304" pitchFamily="18" charset="0"/>
              </a:rPr>
              <a:t>, and another that generates </a:t>
            </a:r>
            <a:r>
              <a:rPr lang="en-US" sz="2400" dirty="0">
                <a:latin typeface="Times New Roman" panose="02020603050405020304" pitchFamily="18" charset="0"/>
                <a:cs typeface="Times New Roman" panose="02020603050405020304" pitchFamily="18" charset="0"/>
              </a:rPr>
              <a:t>munged passwords</a:t>
            </a:r>
            <a:r>
              <a:rPr lang="en-US" altLang="en" sz="2400" dirty="0">
                <a:latin typeface="Times New Roman" panose="02020603050405020304" pitchFamily="18" charset="0"/>
                <a:cs typeface="Times New Roman" panose="02020603050405020304" pitchFamily="18" charset="0"/>
              </a:rPr>
              <a:t> to ensure  password  hardening.</a:t>
            </a:r>
            <a:endParaRPr lang="en-US" sz="2400" dirty="0" smtClean="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To carry out research on cyber security policies.</a:t>
            </a:r>
            <a:endParaRPr lang="en-US" sz="24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800" b="1" dirty="0">
              <a:solidFill>
                <a:srgbClr val="2FB5A5"/>
              </a:solidFill>
              <a:latin typeface="Times New Roman" panose="02020603050405020304" pitchFamily="18" charset="0"/>
              <a:cs typeface="Times New Roman" panose="02020603050405020304" pitchFamily="18" charset="0"/>
            </a:endParaRPr>
          </a:p>
        </p:txBody>
      </p:sp>
      <p:sp>
        <p:nvSpPr>
          <p:cNvPr id="104866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7" name="Picture 12"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63"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Rectangle 3"/>
          <p:cNvSpPr/>
          <p:nvPr/>
        </p:nvSpPr>
        <p:spPr>
          <a:xfrm>
            <a:off x="421863" y="900953"/>
            <a:ext cx="11488271" cy="5425440"/>
          </a:xfrm>
          <a:prstGeom prst="rect">
            <a:avLst/>
          </a:prstGeom>
        </p:spPr>
        <p:txBody>
          <a:bodyPr wrap="square">
            <a:spAutoFit/>
          </a:bodyPr>
          <a:lstStyle/>
          <a:p>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 has two major enablers which are NFV,  and SDN,  and is the idle network  for IoT and cloud storage networks. The network  virtualization  and softwarization introduces new attack  vectors,  that will require different  Countermeasures,  like Authentication,  Access control models,  etc.  Therefore it is worth  it,  to review  the proposed  5G  security  architecture. Considering  the fact that Uganda  is preparing for 5G roll out,  currently  in trial versions,  Start-ups  are implementing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systems, </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 systems, </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like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automation of different activities in health, agriculture,</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power grid,</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government</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CCTV public  surveilance cameras)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mobile banking/mobile money and education(e-learning platforms )</a:t>
            </a:r>
            <a:r>
              <a:rPr lang="en-US" sz="2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all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which require internet connectivity</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(cellular 5G connectivity) </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security of data transfers should be </a:t>
            </a:r>
            <a:r>
              <a:rPr lang="en-US" altLang="e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secured</a:t>
            </a:r>
            <a: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hackers can cost a company a great deal of money, reputation, and test its competence to protecting the information of its customers.</a:t>
            </a:r>
            <a:br>
              <a:rPr lang="en-US"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sp>
        <p:nvSpPr>
          <p:cNvPr id="1048665" name="Rectangle 1"/>
          <p:cNvSpPr/>
          <p:nvPr/>
        </p:nvSpPr>
        <p:spPr>
          <a:xfrm>
            <a:off x="4950609" y="250088"/>
            <a:ext cx="24307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Justification</a:t>
            </a:r>
            <a:endParaRPr lang="en-GB" sz="3200" dirty="0">
              <a:latin typeface="Times New Roman" panose="02020603050405020304" pitchFamily="18" charset="0"/>
              <a:cs typeface="Times New Roman" panose="02020603050405020304" pitchFamily="18" charset="0"/>
            </a:endParaRPr>
          </a:p>
        </p:txBody>
      </p:sp>
      <p:sp>
        <p:nvSpPr>
          <p:cNvPr id="1048666"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8" name="Picture 8"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67"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extBox 1"/>
          <p:cNvSpPr txBox="1"/>
          <p:nvPr/>
        </p:nvSpPr>
        <p:spPr>
          <a:xfrm>
            <a:off x="4834043" y="254622"/>
            <a:ext cx="52120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Significance of the study</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69" name="TextBox 3"/>
          <p:cNvSpPr txBox="1"/>
          <p:nvPr/>
        </p:nvSpPr>
        <p:spPr>
          <a:xfrm>
            <a:off x="625347" y="1367872"/>
            <a:ext cx="10932457" cy="2186939"/>
          </a:xfrm>
          <a:prstGeom prst="rect">
            <a:avLst/>
          </a:prstGeom>
          <a:noFill/>
        </p:spPr>
        <p:txBody>
          <a:bodyPr wrap="square" rtlCol="0">
            <a:spAutoFit/>
          </a:bodyPr>
          <a:lstStyle/>
          <a:p>
            <a:r>
              <a:rPr lang="en-US" altLang="en" sz="2800" dirty="0" smtClean="0">
                <a:latin typeface="Times New Roman" panose="02020603050405020304" pitchFamily="18" charset="0"/>
                <a:cs typeface="Times New Roman" panose="02020603050405020304" pitchFamily="18" charset="0"/>
              </a:rPr>
              <a:t>This study will </a:t>
            </a:r>
            <a:r>
              <a:rPr lang="en-GB" sz="2800" dirty="0" smtClean="0">
                <a:latin typeface="Times New Roman" panose="02020603050405020304" pitchFamily="18" charset="0"/>
                <a:cs typeface="Times New Roman" panose="02020603050405020304" pitchFamily="18" charset="0"/>
              </a:rPr>
              <a:t>Creat</a:t>
            </a:r>
            <a:r>
              <a:rPr lang="en-US" altLang="en" sz="2800" dirty="0" smtClean="0">
                <a:latin typeface="Times New Roman" panose="02020603050405020304" pitchFamily="18" charset="0"/>
                <a:cs typeface="Times New Roman" panose="02020603050405020304" pitchFamily="18" charset="0"/>
              </a:rPr>
              <a:t>e</a:t>
            </a:r>
            <a:r>
              <a:rPr lang="en-GB" sz="2800" dirty="0" smtClean="0">
                <a:latin typeface="Times New Roman" panose="02020603050405020304" pitchFamily="18" charset="0"/>
                <a:cs typeface="Times New Roman" panose="02020603050405020304" pitchFamily="18" charset="0"/>
              </a:rPr>
              <a:t> a practical understanding of cyber security, policies and practices that accrue to </a:t>
            </a:r>
            <a:r>
              <a:rPr lang="en-US" altLang="en" sz="2800" dirty="0" smtClean="0">
                <a:latin typeface="Times New Roman" panose="02020603050405020304" pitchFamily="18" charset="0"/>
                <a:cs typeface="Times New Roman" panose="02020603050405020304" pitchFamily="18" charset="0"/>
              </a:rPr>
              <a:t>C</a:t>
            </a:r>
            <a:r>
              <a:rPr lang="en-GB" sz="2800" dirty="0" smtClean="0">
                <a:latin typeface="Times New Roman" panose="02020603050405020304" pitchFamily="18" charset="0"/>
                <a:cs typeface="Times New Roman" panose="02020603050405020304" pitchFamily="18" charset="0"/>
              </a:rPr>
              <a:t>omputer security,</a:t>
            </a:r>
            <a:r>
              <a:rPr lang="en-US" altLang="en" sz="2800" dirty="0" smtClean="0">
                <a:latin typeface="Times New Roman" panose="02020603050405020304" pitchFamily="18" charset="0"/>
                <a:cs typeface="Times New Roman" panose="02020603050405020304" pitchFamily="18" charset="0"/>
              </a:rPr>
              <a:t> Security  Systems Software  Development  Life Cycle (secSDLC), Network security </a:t>
            </a:r>
            <a:r>
              <a:rPr lang="en-GB" sz="2800" dirty="0" smtClean="0">
                <a:latin typeface="Times New Roman" panose="02020603050405020304" pitchFamily="18" charset="0"/>
                <a:cs typeface="Times New Roman" panose="02020603050405020304" pitchFamily="18" charset="0"/>
              </a:rPr>
              <a:t>for the future wireless networks that carry customer critical data used and generated by IoE, </a:t>
            </a:r>
            <a:r>
              <a:rPr lang="en-GB" sz="2800" dirty="0" err="1" smtClean="0">
                <a:latin typeface="Times New Roman" panose="02020603050405020304" pitchFamily="18" charset="0"/>
                <a:cs typeface="Times New Roman" panose="02020603050405020304" pitchFamily="18" charset="0"/>
              </a:rPr>
              <a:t>IoT</a:t>
            </a:r>
            <a:r>
              <a:rPr lang="en-US" altLang="en" sz="2800" dirty="0" err="1" smtClean="0">
                <a:latin typeface="Times New Roman" panose="02020603050405020304" pitchFamily="18" charset="0"/>
                <a:cs typeface="Times New Roman" panose="02020603050405020304" pitchFamily="18" charset="0"/>
              </a:rPr>
              <a:t>, and in the Cloud.</a:t>
            </a:r>
            <a:endParaRPr lang="zh-CN" altLang="en-US"/>
          </a:p>
        </p:txBody>
      </p:sp>
      <p:sp>
        <p:nvSpPr>
          <p:cNvPr id="1048670"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9" name="Picture 10"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71"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Rectangle 3"/>
          <p:cNvSpPr/>
          <p:nvPr/>
        </p:nvSpPr>
        <p:spPr>
          <a:xfrm>
            <a:off x="286870" y="1246297"/>
            <a:ext cx="11618260" cy="5047536"/>
          </a:xfrm>
          <a:prstGeom prst="rect">
            <a:avLst/>
          </a:prstGeom>
        </p:spPr>
        <p:txBody>
          <a:bodyPr wrap="square">
            <a:spAutoFit/>
          </a:bodyPr>
          <a:lstStyle/>
          <a:p>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The following practical activities will be carried out during the course of the project:</a:t>
            </a:r>
          </a:p>
          <a:p>
            <a:endParaRPr lang="en-US" sz="1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Wireless Encryption algorithms, munged passwords with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MATLAB</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of hacking and Ethical hacking.</a:t>
            </a:r>
          </a:p>
          <a:p>
            <a:pPr marL="457200" indent="-457200">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Tools used in penetration testing, social engineering and vulnerability tests with kali </a:t>
            </a:r>
            <a:r>
              <a:rPr lang="en-US" sz="2400"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linux</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wireless networks.</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a:t>
            </a:r>
          </a:p>
          <a:p>
            <a:pPr marL="457200" indent="-457200">
              <a:buFontTx/>
              <a:buAutoNum type="arabicPeriod"/>
            </a:pP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a:t>
            </a: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management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models with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GNS3 simulation</a:t>
            </a:r>
            <a:r>
              <a:rPr lang="en-US" altLang="en"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secSDLC</a:t>
            </a:r>
            <a:r>
              <a:rPr lang="en-US" altLang="en"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with python programming.</a:t>
            </a:r>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Security in the application layer and network layer (ipv4 and ipv6) analysis with </a:t>
            </a:r>
            <a:r>
              <a:rPr lang="en-US"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wireshark</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Snort</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Network security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systems</a:t>
            </a: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IDS/IPS, honey pots, DNZ,  TLS, NTPSec,  IPSec, DNSSec</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zh-CN" altLang="en-US" dirty="0"/>
          </a:p>
          <a:p>
            <a:pPr marL="457200" indent="-457200">
              <a:buFontTx/>
              <a:buAutoNum type="arabicPeriod"/>
            </a:pP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5G</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altLang="en" sz="2400"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NFC,</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Smart grid</a:t>
            </a:r>
            <a:r>
              <a:rPr lang="en-US" altLang="en"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and cloud storage security concerns</a:t>
            </a:r>
            <a:r>
              <a:rPr lang="en-US" altLang="e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countermeasures </a:t>
            </a:r>
            <a:endParaRPr lang="zh-CN" altLang="en-US" dirty="0"/>
          </a:p>
          <a:p>
            <a:pPr marL="457200" indent="-457200">
              <a:buFontTx/>
              <a:buAutoNum type="arabicPeriod"/>
            </a:pP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Cyber security policies, including the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a:t>
            </a:r>
            <a:r>
              <a:rPr lang="en-US" sz="24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 </a:t>
            </a:r>
            <a:r>
              <a:rPr lang="en-US"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review</a:t>
            </a:r>
            <a:endParaRPr lang="en-US" sz="2400" dirty="0">
              <a:latin typeface="Times New Roman" panose="02020603050405020304" pitchFamily="18" charset="0"/>
              <a:cs typeface="Times New Roman" panose="02020603050405020304" pitchFamily="18" charset="0"/>
            </a:endParaRPr>
          </a:p>
        </p:txBody>
      </p:sp>
      <p:sp>
        <p:nvSpPr>
          <p:cNvPr id="1048673" name="Rectangle 1"/>
          <p:cNvSpPr/>
          <p:nvPr/>
        </p:nvSpPr>
        <p:spPr>
          <a:xfrm>
            <a:off x="4881688" y="316178"/>
            <a:ext cx="3815080" cy="574040"/>
          </a:xfrm>
          <a:prstGeom prst="rect">
            <a:avLst/>
          </a:prstGeom>
        </p:spPr>
        <p:txBody>
          <a:bodyPr wrap="none">
            <a:spAutoFit/>
          </a:bodyPr>
          <a:lstStyle/>
          <a:p>
            <a:r>
              <a:rPr lang="en-US" sz="3200" b="1" dirty="0">
                <a:solidFill>
                  <a:srgbClr val="2FB5A5"/>
                </a:solidFill>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GB" sz="3200" dirty="0">
              <a:latin typeface="Times New Roman" panose="02020603050405020304" pitchFamily="18" charset="0"/>
              <a:cs typeface="Times New Roman" panose="02020603050405020304" pitchFamily="18" charset="0"/>
            </a:endParaRPr>
          </a:p>
        </p:txBody>
      </p:sp>
      <p:sp>
        <p:nvSpPr>
          <p:cNvPr id="1048674"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0" name="Picture 8"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75" name="Pentagon 7"/>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extBox 1"/>
          <p:cNvSpPr txBox="1"/>
          <p:nvPr/>
        </p:nvSpPr>
        <p:spPr>
          <a:xfrm>
            <a:off x="5239312" y="136787"/>
            <a:ext cx="28625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Methodology</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77"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1" name="Picture 11"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78"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2" name="Picture 1"/>
          <p:cNvPicPr>
            <a:picLocks noChangeAspect="1"/>
          </p:cNvPicPr>
          <p:nvPr/>
        </p:nvPicPr>
        <p:blipFill>
          <a:blip r:embed="rId4"/>
          <a:stretch>
            <a:fillRect/>
          </a:stretch>
        </p:blipFill>
        <p:spPr>
          <a:xfrm>
            <a:off x="1099420" y="927354"/>
            <a:ext cx="9743986" cy="53417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Rectangle 1"/>
          <p:cNvSpPr/>
          <p:nvPr/>
        </p:nvSpPr>
        <p:spPr>
          <a:xfrm>
            <a:off x="4518212" y="305206"/>
            <a:ext cx="5186680" cy="510540"/>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cyber security concept research</a:t>
            </a:r>
            <a:endParaRPr lang="zh-CN" altLang="en-US" dirty="0"/>
          </a:p>
        </p:txBody>
      </p:sp>
      <p:sp>
        <p:nvSpPr>
          <p:cNvPr id="1048681"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3"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82"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83" name="TextBox 1048588"/>
          <p:cNvSpPr txBox="1"/>
          <p:nvPr/>
        </p:nvSpPr>
        <p:spPr>
          <a:xfrm>
            <a:off x="-660924" y="-2453639"/>
            <a:ext cx="15544953" cy="510539"/>
          </a:xfrm>
          <a:prstGeom prst="rect">
            <a:avLst/>
          </a:prstGeom>
        </p:spPr>
        <p:txBody>
          <a:bodyPr wrap="square" rtlCol="0">
            <a:spAutoFit/>
          </a:bodyPr>
          <a:lstStyle/>
          <a:p>
            <a:endParaRPr lang="en-GB" sz="2800">
              <a:solidFill>
                <a:srgbClr val="000000"/>
              </a:solidFill>
            </a:endParaRPr>
          </a:p>
        </p:txBody>
      </p:sp>
      <p:sp>
        <p:nvSpPr>
          <p:cNvPr id="1048684" name="TextBox 1048589"/>
          <p:cNvSpPr txBox="1"/>
          <p:nvPr/>
        </p:nvSpPr>
        <p:spPr>
          <a:xfrm>
            <a:off x="759850" y="1206158"/>
            <a:ext cx="10672301" cy="4401205"/>
          </a:xfrm>
          <a:prstGeom prst="rect">
            <a:avLst/>
          </a:prstGeom>
        </p:spPr>
        <p:txBody>
          <a:bodyPr wrap="square" rtlCol="0">
            <a:spAutoFit/>
          </a:bodyPr>
          <a:lstStyle/>
          <a:p>
            <a:pPr marL="457200" indent="-457200">
              <a:buFont typeface="Courier New" panose="02070309020205020404" pitchFamily="49" charset="0"/>
              <a:buChar char="o"/>
            </a:pPr>
            <a:r>
              <a:rPr lang="en-GB" sz="2800" dirty="0" smtClean="0">
                <a:solidFill>
                  <a:srgbClr val="000000"/>
                </a:solidFill>
                <a:latin typeface="Times New Roman" panose="02020603050405020304" pitchFamily="18" charset="0"/>
                <a:cs typeface="Times New Roman" panose="02020603050405020304" pitchFamily="18" charset="0"/>
              </a:rPr>
              <a:t>Cyber </a:t>
            </a:r>
            <a:r>
              <a:rPr lang="en-GB" sz="2800" dirty="0">
                <a:solidFill>
                  <a:srgbClr val="000000"/>
                </a:solidFill>
                <a:latin typeface="Times New Roman" panose="02020603050405020304" pitchFamily="18" charset="0"/>
                <a:cs typeface="Times New Roman" panose="02020603050405020304" pitchFamily="18" charset="0"/>
              </a:rPr>
              <a:t>security mind map</a:t>
            </a:r>
          </a:p>
          <a:p>
            <a:pPr marL="457200" indent="-457200">
              <a:buFont typeface="Courier New" panose="02070309020205020404" pitchFamily="49" charset="0"/>
              <a:buChar char="o"/>
            </a:pPr>
            <a:r>
              <a:rPr lang="en-US" sz="2800" dirty="0">
                <a:solidFill>
                  <a:srgbClr val="000000"/>
                </a:solidFill>
                <a:latin typeface="Times New Roman" panose="02020603050405020304" pitchFamily="18" charset="0"/>
                <a:cs typeface="Times New Roman" panose="02020603050405020304" pitchFamily="18" charset="0"/>
              </a:rPr>
              <a:t>The orange book</a:t>
            </a:r>
            <a:endParaRPr lang="en-GB" sz="2800" dirty="0">
              <a:solidFill>
                <a:srgbClr val="000000"/>
              </a:solidFill>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r>
              <a:rPr lang="en-US" sz="2800" dirty="0">
                <a:solidFill>
                  <a:srgbClr val="000000"/>
                </a:solidFill>
                <a:latin typeface="Times New Roman" panose="02020603050405020304" pitchFamily="18" charset="0"/>
                <a:cs typeface="Times New Roman" panose="02020603050405020304" pitchFamily="18" charset="0"/>
              </a:rPr>
              <a:t>X.800</a:t>
            </a:r>
            <a:r>
              <a:rPr lang="en-GB" sz="2800" dirty="0">
                <a:solidFill>
                  <a:srgbClr val="000000"/>
                </a:solidFill>
                <a:latin typeface="Times New Roman" panose="02020603050405020304" pitchFamily="18" charset="0"/>
                <a:cs typeface="Times New Roman" panose="02020603050405020304" pitchFamily="18" charset="0"/>
              </a:rPr>
              <a:t>
CBK-Common Body of Knowledge-CISSP, Encryption, ACs </a:t>
            </a:r>
            <a:r>
              <a:rPr lang="en-GB" sz="2800" dirty="0" smtClean="0">
                <a:solidFill>
                  <a:srgbClr val="000000"/>
                </a:solidFill>
                <a:latin typeface="Times New Roman" panose="02020603050405020304" pitchFamily="18" charset="0"/>
                <a:cs typeface="Times New Roman" panose="02020603050405020304" pitchFamily="18" charset="0"/>
              </a:rPr>
              <a:t>models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Security Software Development </a:t>
            </a:r>
            <a:r>
              <a:rPr lang="en-GB" sz="2800" dirty="0">
                <a:solidFill>
                  <a:srgbClr val="000000"/>
                </a:solidFill>
                <a:latin typeface="Times New Roman" panose="02020603050405020304" pitchFamily="18" charset="0"/>
                <a:cs typeface="Times New Roman" panose="02020603050405020304" pitchFamily="18" charset="0"/>
              </a:rPr>
              <a:t>Life </a:t>
            </a:r>
            <a:r>
              <a:rPr lang="en-GB" sz="2800" dirty="0" smtClean="0">
                <a:solidFill>
                  <a:srgbClr val="000000"/>
                </a:solidFill>
                <a:latin typeface="Times New Roman" panose="02020603050405020304" pitchFamily="18" charset="0"/>
                <a:cs typeface="Times New Roman" panose="02020603050405020304" pitchFamily="18" charset="0"/>
              </a:rPr>
              <a:t>Cycle.</a:t>
            </a:r>
            <a:r>
              <a:rPr lang="en-GB" sz="2800" dirty="0">
                <a:solidFill>
                  <a:srgbClr val="000000"/>
                </a:solidFill>
                <a:latin typeface="Times New Roman" panose="02020603050405020304" pitchFamily="18" charset="0"/>
                <a:cs typeface="Times New Roman" panose="02020603050405020304" pitchFamily="18" charset="0"/>
              </a:rPr>
              <a:t>
Software assurance, Risk management, Competency, Models, Roadmaps, and </a:t>
            </a:r>
            <a:r>
              <a:rPr lang="en-GB" sz="2800" dirty="0" smtClean="0">
                <a:solidFill>
                  <a:srgbClr val="000000"/>
                </a:solidFill>
                <a:latin typeface="Times New Roman" panose="02020603050405020304" pitchFamily="18" charset="0"/>
                <a:cs typeface="Times New Roman" panose="02020603050405020304" pitchFamily="18" charset="0"/>
              </a:rPr>
              <a:t>Framework.</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000000"/>
                </a:solidFill>
                <a:latin typeface="Times New Roman" panose="02020603050405020304" pitchFamily="18" charset="0"/>
                <a:cs typeface="Times New Roman" panose="02020603050405020304" pitchFamily="18" charset="0"/>
              </a:rPr>
              <a:t>Infosec</a:t>
            </a:r>
            <a:r>
              <a:rPr lang="en-GB" sz="2800" dirty="0">
                <a:solidFill>
                  <a:srgbClr val="000000"/>
                </a:solidFill>
                <a:latin typeface="Times New Roman" panose="02020603050405020304" pitchFamily="18" charset="0"/>
                <a:cs typeface="Times New Roman" panose="02020603050405020304" pitchFamily="18" charset="0"/>
              </a:rPr>
              <a:t> and DevOps, Vulnerability assessment, patch management, and </a:t>
            </a:r>
            <a:r>
              <a:rPr lang="en-GB" sz="2800" dirty="0" err="1">
                <a:solidFill>
                  <a:srgbClr val="000000"/>
                </a:solidFill>
                <a:latin typeface="Times New Roman" panose="02020603050405020304" pitchFamily="18" charset="0"/>
                <a:cs typeface="Times New Roman" panose="02020603050405020304" pitchFamily="18" charset="0"/>
              </a:rPr>
              <a:t>artifact</a:t>
            </a:r>
            <a:r>
              <a:rPr lang="en-GB" sz="2800" dirty="0">
                <a:solidFill>
                  <a:srgbClr val="000000"/>
                </a:solidFill>
                <a:latin typeface="Times New Roman" panose="02020603050405020304" pitchFamily="18" charset="0"/>
                <a:cs typeface="Times New Roman" panose="02020603050405020304" pitchFamily="18" charset="0"/>
              </a:rPr>
              <a:t> handling</a:t>
            </a:r>
            <a:r>
              <a:rPr lang="en-GB" sz="2800" dirty="0" smtClean="0">
                <a:solidFill>
                  <a:srgbClr val="000000"/>
                </a:solidFill>
                <a:latin typeface="Times New Roman" panose="02020603050405020304" pitchFamily="18" charset="0"/>
                <a:cs typeface="Times New Roman" panose="02020603050405020304" pitchFamily="18" charset="0"/>
              </a:rPr>
              <a:t>.</a:t>
            </a:r>
          </a:p>
          <a:p>
            <a:pPr marL="457200" indent="-457200">
              <a:buFont typeface="Courier New" panose="02070309020205020404" pitchFamily="49" charset="0"/>
              <a:buChar char="o"/>
            </a:pPr>
            <a:r>
              <a:rPr lang="en-GB" sz="2800" dirty="0">
                <a:solidFill>
                  <a:srgbClr val="000000"/>
                </a:solidFill>
                <a:latin typeface="Times New Roman" panose="02020603050405020304" pitchFamily="18" charset="0"/>
                <a:cs typeface="Times New Roman" panose="02020603050405020304" pitchFamily="18" charset="0"/>
              </a:rPr>
              <a:t>Cyber </a:t>
            </a:r>
            <a:r>
              <a:rPr lang="en-GB" sz="2800" dirty="0" err="1" smtClean="0">
                <a:solidFill>
                  <a:srgbClr val="000000"/>
                </a:solidFill>
                <a:latin typeface="Times New Roman" panose="02020603050405020304" pitchFamily="18" charset="0"/>
                <a:cs typeface="Times New Roman" panose="02020603050405020304" pitchFamily="18" charset="0"/>
              </a:rPr>
              <a:t>Theats</a:t>
            </a:r>
            <a:r>
              <a:rPr lang="en-GB" sz="2800" dirty="0" smtClean="0">
                <a:solidFill>
                  <a:srgbClr val="000000"/>
                </a:solidFill>
                <a:latin typeface="Times New Roman" panose="02020603050405020304" pitchFamily="18" charset="0"/>
                <a:cs typeface="Times New Roman" panose="02020603050405020304" pitchFamily="18" charset="0"/>
              </a:rPr>
              <a:t>.</a:t>
            </a:r>
            <a:endParaRPr lang="en-GB"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Rectangle 1"/>
          <p:cNvSpPr/>
          <p:nvPr/>
        </p:nvSpPr>
        <p:spPr>
          <a:xfrm>
            <a:off x="4518212" y="305206"/>
            <a:ext cx="3776980" cy="510540"/>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Network cyber security</a:t>
            </a:r>
            <a:endParaRPr lang="zh-CN" altLang="en-US" dirty="0"/>
          </a:p>
        </p:txBody>
      </p:sp>
      <p:sp>
        <p:nvSpPr>
          <p:cNvPr id="1048686"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4"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87"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88" name="TextBox 1048593"/>
          <p:cNvSpPr txBox="1"/>
          <p:nvPr/>
        </p:nvSpPr>
        <p:spPr>
          <a:xfrm>
            <a:off x="-660924" y="-2453639"/>
            <a:ext cx="15544953" cy="510539"/>
          </a:xfrm>
          <a:prstGeom prst="rect">
            <a:avLst/>
          </a:prstGeom>
        </p:spPr>
        <p:txBody>
          <a:bodyPr wrap="square" rtlCol="0">
            <a:spAutoFit/>
          </a:bodyPr>
          <a:lstStyle/>
          <a:p>
            <a:endParaRPr lang="en-GB" sz="2800">
              <a:solidFill>
                <a:srgbClr val="000000"/>
              </a:solidFill>
            </a:endParaRPr>
          </a:p>
        </p:txBody>
      </p:sp>
      <p:sp>
        <p:nvSpPr>
          <p:cNvPr id="1048689" name="TextBox 1048594"/>
          <p:cNvSpPr txBox="1"/>
          <p:nvPr/>
        </p:nvSpPr>
        <p:spPr>
          <a:xfrm>
            <a:off x="640214" y="1074338"/>
            <a:ext cx="11163347" cy="2246769"/>
          </a:xfrm>
          <a:prstGeom prst="rect">
            <a:avLst/>
          </a:prstGeom>
        </p:spPr>
        <p:txBody>
          <a:bodyPr wrap="square" rtlCol="0">
            <a:spAutoFit/>
          </a:bodyPr>
          <a:lstStyle/>
          <a:p>
            <a:pPr marL="457200" indent="-457200">
              <a:buFont typeface="Courier New" panose="02070309020205020404" pitchFamily="49" charset="0"/>
              <a:buChar char="o"/>
            </a:pPr>
            <a:r>
              <a:rPr lang="en-GB" sz="2800" dirty="0" smtClean="0">
                <a:solidFill>
                  <a:srgbClr val="000000"/>
                </a:solidFill>
                <a:latin typeface="Times New Roman" panose="02020603050405020304" pitchFamily="18" charset="0"/>
                <a:cs typeface="Times New Roman" panose="02020603050405020304" pitchFamily="18" charset="0"/>
              </a:rPr>
              <a:t>Understanding </a:t>
            </a:r>
            <a:r>
              <a:rPr lang="en-GB" sz="2800" dirty="0">
                <a:solidFill>
                  <a:srgbClr val="000000"/>
                </a:solidFill>
                <a:latin typeface="Times New Roman" panose="02020603050405020304" pitchFamily="18" charset="0"/>
                <a:cs typeface="Times New Roman" panose="02020603050405020304" pitchFamily="18" charset="0"/>
              </a:rPr>
              <a:t>the physical network/ topology
Device configuration for </a:t>
            </a:r>
            <a:r>
              <a:rPr lang="en-GB" sz="2800" dirty="0" smtClean="0">
                <a:solidFill>
                  <a:srgbClr val="000000"/>
                </a:solidFill>
                <a:latin typeface="Times New Roman" panose="02020603050405020304" pitchFamily="18" charset="0"/>
                <a:cs typeface="Times New Roman" panose="02020603050405020304" pitchFamily="18" charset="0"/>
              </a:rPr>
              <a:t>security, and disabling </a:t>
            </a:r>
            <a:r>
              <a:rPr lang="en-GB" sz="2800" dirty="0">
                <a:solidFill>
                  <a:srgbClr val="000000"/>
                </a:solidFill>
                <a:latin typeface="Times New Roman" panose="02020603050405020304" pitchFamily="18" charset="0"/>
                <a:cs typeface="Times New Roman" panose="02020603050405020304" pitchFamily="18" charset="0"/>
              </a:rPr>
              <a:t>inactive protocols
Security attack window for 5G, </a:t>
            </a:r>
            <a:r>
              <a:rPr lang="en-GB" sz="2800" dirty="0" err="1">
                <a:solidFill>
                  <a:srgbClr val="000000"/>
                </a:solidFill>
                <a:latin typeface="Times New Roman" panose="02020603050405020304" pitchFamily="18" charset="0"/>
                <a:cs typeface="Times New Roman" panose="02020603050405020304" pitchFamily="18" charset="0"/>
              </a:rPr>
              <a:t>IoT</a:t>
            </a:r>
            <a:r>
              <a:rPr lang="en-GB" sz="2800" dirty="0">
                <a:solidFill>
                  <a:srgbClr val="000000"/>
                </a:solidFill>
                <a:latin typeface="Times New Roman" panose="02020603050405020304" pitchFamily="18" charset="0"/>
                <a:cs typeface="Times New Roman" panose="02020603050405020304" pitchFamily="18" charset="0"/>
              </a:rPr>
              <a:t> and Cloud computing.
Hardware and software security </a:t>
            </a:r>
            <a:r>
              <a:rPr lang="en-GB" sz="2800" dirty="0" smtClean="0">
                <a:solidFill>
                  <a:srgbClr val="000000"/>
                </a:solidFill>
                <a:latin typeface="Times New Roman" panose="02020603050405020304" pitchFamily="18" charset="0"/>
                <a:cs typeface="Times New Roman" panose="02020603050405020304" pitchFamily="18" charset="0"/>
              </a:rPr>
              <a:t>tools; </a:t>
            </a:r>
            <a:r>
              <a:rPr lang="en-GB" sz="2800" b="1" dirty="0" smtClean="0">
                <a:solidFill>
                  <a:srgbClr val="000000"/>
                </a:solidFill>
                <a:latin typeface="Times New Roman" panose="02020603050405020304" pitchFamily="18" charset="0"/>
                <a:cs typeface="Times New Roman" panose="02020603050405020304" pitchFamily="18" charset="0"/>
              </a:rPr>
              <a:t>honey </a:t>
            </a:r>
            <a:r>
              <a:rPr lang="en-GB" sz="2800" b="1" dirty="0">
                <a:solidFill>
                  <a:srgbClr val="000000"/>
                </a:solidFill>
                <a:latin typeface="Times New Roman" panose="02020603050405020304" pitchFamily="18" charset="0"/>
                <a:cs typeface="Times New Roman" panose="02020603050405020304" pitchFamily="18" charset="0"/>
              </a:rPr>
              <a:t>pots</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smtClean="0">
                <a:solidFill>
                  <a:srgbClr val="000000"/>
                </a:solidFill>
                <a:latin typeface="Times New Roman" panose="02020603050405020304" pitchFamily="18" charset="0"/>
                <a:cs typeface="Times New Roman" panose="02020603050405020304" pitchFamily="18" charset="0"/>
              </a:rPr>
              <a:t>DMZ</a:t>
            </a:r>
            <a:r>
              <a:rPr lang="en-GB" sz="2800" dirty="0" smtClean="0">
                <a:solidFill>
                  <a:srgbClr val="000000"/>
                </a:solidFill>
                <a:latin typeface="Times New Roman" panose="02020603050405020304" pitchFamily="18" charset="0"/>
                <a:cs typeface="Times New Roman" panose="02020603050405020304" pitchFamily="18" charset="0"/>
              </a:rPr>
              <a:t>, </a:t>
            </a:r>
            <a:r>
              <a:rPr lang="en-GB" sz="2800" b="1" dirty="0" smtClean="0">
                <a:solidFill>
                  <a:srgbClr val="000000"/>
                </a:solidFill>
                <a:latin typeface="Times New Roman" panose="02020603050405020304" pitchFamily="18" charset="0"/>
                <a:cs typeface="Times New Roman" panose="02020603050405020304" pitchFamily="18" charset="0"/>
              </a:rPr>
              <a:t>Fire </a:t>
            </a:r>
            <a:r>
              <a:rPr lang="en-GB" sz="2800" b="1" dirty="0">
                <a:solidFill>
                  <a:srgbClr val="000000"/>
                </a:solidFill>
                <a:latin typeface="Times New Roman" panose="02020603050405020304" pitchFamily="18" charset="0"/>
                <a:cs typeface="Times New Roman" panose="02020603050405020304" pitchFamily="18" charset="0"/>
              </a:rPr>
              <a:t>Walls</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a:solidFill>
                  <a:srgbClr val="000000"/>
                </a:solidFill>
                <a:latin typeface="Times New Roman" panose="02020603050405020304" pitchFamily="18" charset="0"/>
                <a:cs typeface="Times New Roman" panose="02020603050405020304" pitchFamily="18" charset="0"/>
              </a:rPr>
              <a:t>IDS +IPS</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a:solidFill>
                  <a:srgbClr val="000000"/>
                </a:solidFill>
                <a:latin typeface="Times New Roman" panose="02020603050405020304" pitchFamily="18" charset="0"/>
                <a:cs typeface="Times New Roman" panose="02020603050405020304" pitchFamily="18" charset="0"/>
              </a:rPr>
              <a:t>VPNs</a:t>
            </a:r>
            <a:r>
              <a:rPr lang="en-GB" sz="2800" dirty="0">
                <a:solidFill>
                  <a:srgbClr val="000000"/>
                </a:solidFill>
                <a:latin typeface="Times New Roman" panose="02020603050405020304" pitchFamily="18" charset="0"/>
                <a:cs typeface="Times New Roman" panose="02020603050405020304" pitchFamily="18" charset="0"/>
              </a:rPr>
              <a:t>, and </a:t>
            </a:r>
            <a:r>
              <a:rPr lang="en-GB" sz="2800" b="1" dirty="0">
                <a:solidFill>
                  <a:srgbClr val="000000"/>
                </a:solidFill>
                <a:latin typeface="Times New Roman" panose="02020603050405020304" pitchFamily="18" charset="0"/>
                <a:cs typeface="Times New Roman" panose="02020603050405020304" pitchFamily="18" charset="0"/>
              </a:rPr>
              <a:t>VLANs</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a:solidFill>
                  <a:srgbClr val="000000"/>
                </a:solidFill>
                <a:latin typeface="Times New Roman" panose="02020603050405020304" pitchFamily="18" charset="0"/>
                <a:cs typeface="Times New Roman" panose="02020603050405020304" pitchFamily="18" charset="0"/>
              </a:rPr>
              <a:t>IPsec</a:t>
            </a:r>
            <a:r>
              <a:rPr lang="en-GB" sz="2800" b="1" dirty="0" smtClean="0">
                <a:solidFill>
                  <a:srgbClr val="000000"/>
                </a:solidFill>
                <a:latin typeface="Times New Roman" panose="02020603050405020304" pitchFamily="18" charset="0"/>
                <a:cs typeface="Times New Roman" panose="02020603050405020304" pitchFamily="18" charset="0"/>
              </a:rPr>
              <a:t>... </a:t>
            </a:r>
            <a:r>
              <a:rPr lang="en-GB" sz="1400" dirty="0" smtClean="0">
                <a:solidFill>
                  <a:srgbClr val="000000"/>
                </a:solidFill>
                <a:latin typeface="Times New Roman" panose="02020603050405020304" pitchFamily="18" charset="0"/>
                <a:cs typeface="Times New Roman" panose="02020603050405020304" pitchFamily="18" charset="0"/>
              </a:rPr>
              <a:t>[10]</a:t>
            </a:r>
            <a:endParaRPr lang="en-GB" sz="1400" dirty="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1"/>
          <p:cNvSpPr/>
          <p:nvPr/>
        </p:nvSpPr>
        <p:spPr>
          <a:xfrm>
            <a:off x="4518212" y="305206"/>
            <a:ext cx="627380" cy="510540"/>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5G </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1"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5"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92"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3" name="TextBox 1048602"/>
          <p:cNvSpPr txBox="1"/>
          <p:nvPr/>
        </p:nvSpPr>
        <p:spPr>
          <a:xfrm>
            <a:off x="568881" y="963332"/>
            <a:ext cx="17683534" cy="5120640"/>
          </a:xfrm>
          <a:prstGeom prst="rect">
            <a:avLst/>
          </a:prstGeom>
        </p:spPr>
        <p:txBody>
          <a:bodyPr wrap="square" rtlCol="0">
            <a:spAutoFit/>
          </a:bodyPr>
          <a:lstStyle/>
          <a:p>
            <a:pPr marL="457200" indent="-457200">
              <a:buFont typeface="Courier New" panose="02070309020205020404" pitchFamily="49" charset="0"/>
              <a:buChar char="o"/>
            </a:pPr>
            <a:r>
              <a:rPr lang="en-GB" sz="2800" dirty="0" smtClean="0">
                <a:solidFill>
                  <a:srgbClr val="000000"/>
                </a:solidFill>
                <a:latin typeface="Times New Roman" panose="02020603050405020304" pitchFamily="18" charset="0"/>
                <a:cs typeface="Times New Roman" panose="02020603050405020304" pitchFamily="18" charset="0"/>
              </a:rPr>
              <a:t>5G </a:t>
            </a:r>
            <a:r>
              <a:rPr lang="en-GB" sz="2800" dirty="0">
                <a:solidFill>
                  <a:srgbClr val="000000"/>
                </a:solidFill>
                <a:latin typeface="Times New Roman" panose="02020603050405020304" pitchFamily="18" charset="0"/>
                <a:cs typeface="Times New Roman" panose="02020603050405020304" pitchFamily="18" charset="0"/>
              </a:rPr>
              <a:t>architecture according to 5GPPP
5G </a:t>
            </a:r>
            <a:r>
              <a:rPr lang="en-GB" sz="2800" dirty="0" smtClean="0">
                <a:solidFill>
                  <a:srgbClr val="000000"/>
                </a:solidFill>
                <a:latin typeface="Times New Roman" panose="02020603050405020304" pitchFamily="18" charset="0"/>
                <a:cs typeface="Times New Roman" panose="02020603050405020304" pitchFamily="18" charset="0"/>
              </a:rPr>
              <a:t>players; ITU, 3GPP, 5GPPP, China mobile, AT&amp;T, Korea</a:t>
            </a:r>
            <a:r>
              <a:rPr lang="en-GB" sz="2800" dirty="0">
                <a:solidFill>
                  <a:srgbClr val="000000"/>
                </a:solidFill>
                <a:latin typeface="Times New Roman" panose="02020603050405020304" pitchFamily="18" charset="0"/>
                <a:cs typeface="Times New Roman" panose="02020603050405020304" pitchFamily="18" charset="0"/>
              </a:rPr>
              <a:t>
Major </a:t>
            </a:r>
            <a:r>
              <a:rPr lang="en-GB" sz="2800" dirty="0" smtClean="0">
                <a:solidFill>
                  <a:srgbClr val="000000"/>
                </a:solidFill>
                <a:latin typeface="Times New Roman" panose="02020603050405020304" pitchFamily="18" charset="0"/>
                <a:cs typeface="Times New Roman" panose="02020603050405020304" pitchFamily="18" charset="0"/>
              </a:rPr>
              <a:t>enablers</a:t>
            </a:r>
          </a:p>
          <a:p>
            <a:r>
              <a:rPr lang="en-GB" sz="2800" dirty="0" smtClean="0">
                <a:solidFill>
                  <a:srgbClr val="000000"/>
                </a:solidFill>
                <a:latin typeface="Times New Roman" panose="02020603050405020304" pitchFamily="18" charset="0"/>
                <a:cs typeface="Times New Roman" panose="02020603050405020304" pitchFamily="18" charset="0"/>
              </a:rPr>
              <a:t>      SDN-slicing </a:t>
            </a:r>
            <a:r>
              <a:rPr lang="en-GB" sz="2800" dirty="0">
                <a:solidFill>
                  <a:srgbClr val="000000"/>
                </a:solidFill>
                <a:latin typeface="Times New Roman" panose="02020603050405020304" pitchFamily="18" charset="0"/>
                <a:cs typeface="Times New Roman" panose="02020603050405020304" pitchFamily="18" charset="0"/>
              </a:rPr>
              <a:t>&amp; it's </a:t>
            </a:r>
            <a:r>
              <a:rPr lang="en-GB" sz="2800" dirty="0" smtClean="0">
                <a:solidFill>
                  <a:srgbClr val="000000"/>
                </a:solidFill>
                <a:latin typeface="Times New Roman" panose="02020603050405020304" pitchFamily="18" charset="0"/>
                <a:cs typeface="Times New Roman" panose="02020603050405020304" pitchFamily="18" charset="0"/>
              </a:rPr>
              <a:t>need</a:t>
            </a:r>
          </a:p>
          <a:p>
            <a:r>
              <a:rPr lang="en-GB" sz="2800" dirty="0" smtClean="0">
                <a:solidFill>
                  <a:srgbClr val="000000"/>
                </a:solidFill>
                <a:latin typeface="Times New Roman" panose="02020603050405020304" pitchFamily="18" charset="0"/>
                <a:cs typeface="Times New Roman" panose="02020603050405020304" pitchFamily="18" charset="0"/>
              </a:rPr>
              <a:t>      NFV-virtualization &amp; it's need</a:t>
            </a:r>
          </a:p>
          <a:p>
            <a:r>
              <a:rPr lang="en-GB" sz="2800" dirty="0" smtClean="0">
                <a:solidFill>
                  <a:srgbClr val="000000"/>
                </a:solidFill>
                <a:latin typeface="Times New Roman" panose="02020603050405020304" pitchFamily="18" charset="0"/>
                <a:cs typeface="Times New Roman" panose="02020603050405020304" pitchFamily="18" charset="0"/>
              </a:rPr>
              <a:t>      </a:t>
            </a:r>
            <a:r>
              <a:rPr lang="en-GB" sz="2800" dirty="0" err="1" smtClean="0">
                <a:solidFill>
                  <a:srgbClr val="000000"/>
                </a:solidFill>
                <a:latin typeface="Times New Roman" panose="02020603050405020304" pitchFamily="18" charset="0"/>
                <a:cs typeface="Times New Roman" panose="02020603050405020304" pitchFamily="18" charset="0"/>
              </a:rPr>
              <a:t>IoT</a:t>
            </a:r>
            <a:r>
              <a:rPr lang="en-GB" sz="2800" dirty="0">
                <a:solidFill>
                  <a:srgbClr val="000000"/>
                </a:solidFill>
                <a:latin typeface="Times New Roman" panose="02020603050405020304" pitchFamily="18" charset="0"/>
                <a:cs typeface="Times New Roman" panose="02020603050405020304" pitchFamily="18" charset="0"/>
              </a:rPr>
              <a:t>, RFID, NFC and </a:t>
            </a:r>
            <a:r>
              <a:rPr lang="en-GB" sz="2800" dirty="0" err="1">
                <a:solidFill>
                  <a:srgbClr val="000000"/>
                </a:solidFill>
                <a:latin typeface="Times New Roman" panose="02020603050405020304" pitchFamily="18" charset="0"/>
                <a:cs typeface="Times New Roman" panose="02020603050405020304" pitchFamily="18" charset="0"/>
              </a:rPr>
              <a:t>bigdata</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dilemma</a:t>
            </a:r>
          </a:p>
          <a:p>
            <a:pPr marL="457200" indent="-457200">
              <a:buFont typeface="Courier New" panose="02070309020205020404" pitchFamily="49" charset="0"/>
              <a:buChar char="o"/>
            </a:pPr>
            <a:r>
              <a:rPr lang="en-GB" sz="2800" dirty="0">
                <a:solidFill>
                  <a:srgbClr val="000000"/>
                </a:solidFill>
                <a:latin typeface="Times New Roman" panose="02020603050405020304" pitchFamily="18" charset="0"/>
                <a:cs typeface="Times New Roman" panose="02020603050405020304" pitchFamily="18" charset="0"/>
              </a:rPr>
              <a:t>5G security architecture
Construction model according to 5GPPP
New attack </a:t>
            </a:r>
            <a:r>
              <a:rPr lang="en-GB" sz="2800" dirty="0" smtClean="0">
                <a:solidFill>
                  <a:srgbClr val="000000"/>
                </a:solidFill>
                <a:latin typeface="Times New Roman" panose="02020603050405020304" pitchFamily="18" charset="0"/>
                <a:cs typeface="Times New Roman" panose="02020603050405020304" pitchFamily="18" charset="0"/>
              </a:rPr>
              <a:t>vectors </a:t>
            </a:r>
            <a:r>
              <a:rPr lang="en-GB" sz="2800" dirty="0">
                <a:solidFill>
                  <a:srgbClr val="000000"/>
                </a:solidFill>
                <a:latin typeface="Times New Roman" panose="02020603050405020304" pitchFamily="18" charset="0"/>
                <a:cs typeface="Times New Roman" panose="02020603050405020304" pitchFamily="18" charset="0"/>
              </a:rPr>
              <a:t>due to NFV, and SDN + threats
Counter measures
Encryption  techniques for 5G</a:t>
            </a:r>
          </a:p>
          <a:p>
            <a:endParaRPr lang="en-GB" sz="280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4" name="Picture 9"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589" name="TextBox 1"/>
          <p:cNvSpPr txBox="1"/>
          <p:nvPr/>
        </p:nvSpPr>
        <p:spPr>
          <a:xfrm>
            <a:off x="4882235" y="177675"/>
            <a:ext cx="19100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Abstract</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sp>
        <p:nvSpPr>
          <p:cNvPr id="1048590" name="Rectangle 7"/>
          <p:cNvSpPr/>
          <p:nvPr/>
        </p:nvSpPr>
        <p:spPr>
          <a:xfrm>
            <a:off x="174811" y="824006"/>
            <a:ext cx="11945302" cy="5577841"/>
          </a:xfrm>
          <a:prstGeom prst="rect">
            <a:avLst/>
          </a:prstGeom>
        </p:spPr>
        <p:txBody>
          <a:bodyPr wrap="square">
            <a:spAutoFit/>
          </a:bodyPr>
          <a:lstStyle/>
          <a:p>
            <a:r>
              <a:rPr lang="en-US" sz="2300" dirty="0">
                <a:latin typeface="Times New Roman" panose="02020603050405020304" pitchFamily="18" charset="0"/>
                <a:cs typeface="Times New Roman" panose="02020603050405020304" pitchFamily="18" charset="0"/>
              </a:rPr>
              <a:t>In the near future, after, 2020 when 5G has been launched, 5G and the next generation networks will be characterized by; low latency, improved throughout, low transmit-</a:t>
            </a:r>
            <a:r>
              <a:rPr lang="en-US" sz="2300" dirty="0" err="1">
                <a:latin typeface="Times New Roman" panose="02020603050405020304" pitchFamily="18" charset="0"/>
                <a:cs typeface="Times New Roman" panose="02020603050405020304" pitchFamily="18" charset="0"/>
              </a:rPr>
              <a:t>recieve</a:t>
            </a:r>
            <a:r>
              <a:rPr lang="en-US" sz="2300" dirty="0">
                <a:latin typeface="Times New Roman" panose="02020603050405020304" pitchFamily="18" charset="0"/>
                <a:cs typeface="Times New Roman" panose="02020603050405020304" pitchFamily="18" charset="0"/>
              </a:rPr>
              <a:t> power, and * consequently improved QOS. This has been proposed to be achieved by,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MU-MIMO</a:t>
            </a:r>
            <a:r>
              <a:rPr lang="en-US" sz="2300" dirty="0">
                <a:latin typeface="Times New Roman" panose="02020603050405020304" pitchFamily="18" charset="0"/>
                <a:cs typeface="Times New Roman" panose="02020603050405020304" pitchFamily="18" charset="0"/>
              </a:rPr>
              <a:t>, SDR(C-RAN), MEC, NFV, and SDN, with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and Cloud computing as major enablers. Due to </a:t>
            </a:r>
            <a:r>
              <a:rPr lang="en-US" sz="2300" dirty="0" err="1">
                <a:latin typeface="Times New Roman" panose="02020603050405020304" pitchFamily="18" charset="0"/>
                <a:cs typeface="Times New Roman" panose="02020603050405020304" pitchFamily="18" charset="0"/>
              </a:rPr>
              <a:t>softwarization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ie</a:t>
            </a:r>
            <a:r>
              <a:rPr lang="en-US" sz="2300" dirty="0">
                <a:latin typeface="Times New Roman" panose="02020603050405020304" pitchFamily="18" charset="0"/>
                <a:cs typeface="Times New Roman" panose="02020603050405020304" pitchFamily="18" charset="0"/>
              </a:rPr>
              <a:t> SDN, and network slicing </a:t>
            </a:r>
            <a:r>
              <a:rPr lang="en-US" sz="2300" dirty="0" err="1">
                <a:latin typeface="Times New Roman" panose="02020603050405020304" pitchFamily="18" charset="0"/>
                <a:cs typeface="Times New Roman" panose="02020603050405020304" pitchFamily="18" charset="0"/>
              </a:rPr>
              <a:t>ie</a:t>
            </a:r>
            <a:r>
              <a:rPr lang="en-US" sz="2300" dirty="0">
                <a:latin typeface="Times New Roman" panose="02020603050405020304" pitchFamily="18" charset="0"/>
                <a:cs typeface="Times New Roman" panose="02020603050405020304" pitchFamily="18" charset="0"/>
              </a:rPr>
              <a:t> NFV, new cyber security threat vectors, are introduced. On that issue, 5G will be the cellular radio for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and cloud computing networks to ensure total QoS, a proper security architecture should be developed. In this paper, I will cover; (1) The basic cyber security concepts, like; risk management, assurance, secSDLC models, encryption and ACs models,  the 5G, </a:t>
            </a:r>
            <a:r>
              <a:rPr lang="en-US" sz="2300" dirty="0" err="1">
                <a:latin typeface="Times New Roman" panose="02020603050405020304" pitchFamily="18" charset="0"/>
                <a:cs typeface="Times New Roman" panose="02020603050405020304" pitchFamily="18" charset="0"/>
              </a:rPr>
              <a:t>IoT </a:t>
            </a:r>
            <a:r>
              <a:rPr lang="en-US" sz="2300" dirty="0">
                <a:latin typeface="Times New Roman" panose="02020603050405020304" pitchFamily="18" charset="0"/>
                <a:cs typeface="Times New Roman" panose="02020603050405020304" pitchFamily="18" charset="0"/>
              </a:rPr>
              <a:t>and Cloud computing security architectures/frameworks, and cyber policy of Uganda, and the USA. (2)  For each of the architectures, I shall demonstrate the countermeasures to the threat vectors cited, demonstrate network security techniques , and encryption algorithms. Part (1) will be theoretical, and Part (2) will be a practical demo of cyber security tools, </a:t>
            </a:r>
            <a:r>
              <a:rPr lang="en-US" sz="2300" dirty="0" err="1">
                <a:latin typeface="Times New Roman" panose="02020603050405020304" pitchFamily="18" charset="0"/>
                <a:cs typeface="Times New Roman" panose="02020603050405020304" pitchFamily="18" charset="0"/>
              </a:rPr>
              <a:t>ie</a:t>
            </a:r>
            <a:r>
              <a:rPr lang="en-US" sz="2300" dirty="0">
                <a:latin typeface="Times New Roman" panose="02020603050405020304" pitchFamily="18" charset="0"/>
                <a:cs typeface="Times New Roman" panose="02020603050405020304" pitchFamily="18" charset="0"/>
              </a:rPr>
              <a:t> Defensive (Proactive), and Offensive (Reactive).</a:t>
            </a:r>
            <a:endParaRPr lang="en-GB" sz="2300" dirty="0">
              <a:latin typeface="Times New Roman" panose="02020603050405020304" pitchFamily="18" charset="0"/>
              <a:cs typeface="Times New Roman" panose="02020603050405020304" pitchFamily="18" charset="0"/>
            </a:endParaRPr>
          </a:p>
          <a:p>
            <a:r>
              <a:rPr lang="en-US" sz="2300" i="1" dirty="0">
                <a:latin typeface="Times New Roman" panose="02020603050405020304" pitchFamily="18" charset="0"/>
                <a:cs typeface="Times New Roman" panose="02020603050405020304" pitchFamily="18" charset="0"/>
              </a:rPr>
              <a:t>Key terms: </a:t>
            </a:r>
            <a:r>
              <a:rPr lang="en-US" sz="2300" dirty="0" err="1">
                <a:latin typeface="Times New Roman" panose="02020603050405020304" pitchFamily="18" charset="0"/>
                <a:cs typeface="Times New Roman" panose="02020603050405020304" pitchFamily="18" charset="0"/>
              </a:rPr>
              <a:t>secSDLC</a:t>
            </a:r>
            <a:r>
              <a:rPr lang="en-US" sz="2300" dirty="0">
                <a:latin typeface="Times New Roman" panose="02020603050405020304" pitchFamily="18" charset="0"/>
                <a:cs typeface="Times New Roman" panose="02020603050405020304" pitchFamily="18" charset="0"/>
              </a:rPr>
              <a:t>, 5G, 3GPP, 5GPPP,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MEC, NFV, SDN, SDR, </a:t>
            </a:r>
            <a:r>
              <a:rPr lang="en-US" sz="2300" dirty="0" err="1">
                <a:latin typeface="Times New Roman" panose="02020603050405020304" pitchFamily="18" charset="0"/>
                <a:cs typeface="Times New Roman" panose="02020603050405020304" pitchFamily="18" charset="0"/>
              </a:rPr>
              <a:t>IoT</a:t>
            </a:r>
            <a:r>
              <a:rPr lang="en-US" sz="2300" dirty="0">
                <a:latin typeface="Times New Roman" panose="02020603050405020304" pitchFamily="18" charset="0"/>
                <a:cs typeface="Times New Roman" panose="02020603050405020304" pitchFamily="18" charset="0"/>
              </a:rPr>
              <a:t>, ACs, </a:t>
            </a:r>
            <a:r>
              <a:rPr lang="en-US" sz="2300" dirty="0" err="1">
                <a:latin typeface="Times New Roman" panose="02020603050405020304" pitchFamily="18" charset="0"/>
                <a:cs typeface="Times New Roman" panose="02020603050405020304" pitchFamily="18" charset="0"/>
              </a:rPr>
              <a:t>eMBB</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mMTC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uRLLC</a:t>
            </a:r>
            <a:r>
              <a:rPr lang="en-US" sz="2300" dirty="0">
                <a:latin typeface="Times New Roman" panose="02020603050405020304" pitchFamily="18" charset="0"/>
                <a:cs typeface="Times New Roman" panose="02020603050405020304" pitchFamily="18" charset="0"/>
              </a:rPr>
              <a:t>, PaaS, IaaS, SaaS, smart city, smart grid, smart home, </a:t>
            </a:r>
            <a:r>
              <a:rPr lang="en-US" sz="2300" dirty="0" err="1" smtClean="0">
                <a:latin typeface="Times New Roman" panose="02020603050405020304" pitchFamily="18" charset="0"/>
                <a:cs typeface="Times New Roman" panose="02020603050405020304" pitchFamily="18" charset="0"/>
              </a:rPr>
              <a:t>etc</a:t>
            </a:r>
            <a:endParaRPr lang="en-GB" sz="2300" dirty="0">
              <a:latin typeface="Times New Roman" panose="02020603050405020304" pitchFamily="18" charset="0"/>
              <a:cs typeface="Times New Roman" panose="02020603050405020304" pitchFamily="18" charset="0"/>
            </a:endParaRPr>
          </a:p>
        </p:txBody>
      </p:sp>
      <p:sp>
        <p:nvSpPr>
          <p:cNvPr id="1048591" name="Pentagon 10"/>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Rectangle 1"/>
          <p:cNvSpPr/>
          <p:nvPr/>
        </p:nvSpPr>
        <p:spPr>
          <a:xfrm>
            <a:off x="4518212" y="305206"/>
            <a:ext cx="703580" cy="510540"/>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IoT</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5"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6"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696"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7" name="TextBox 1048610"/>
          <p:cNvSpPr txBox="1"/>
          <p:nvPr/>
        </p:nvSpPr>
        <p:spPr>
          <a:xfrm>
            <a:off x="1479176" y="1206159"/>
            <a:ext cx="7448900" cy="3970318"/>
          </a:xfrm>
          <a:prstGeom prst="rect">
            <a:avLst/>
          </a:prstGeom>
        </p:spPr>
        <p:txBody>
          <a:bodyPr wrap="square" rtlCol="0">
            <a:spAutoFit/>
          </a:bodyPr>
          <a:lstStyle/>
          <a:p>
            <a:r>
              <a:rPr lang="en-GB" sz="2800" dirty="0" err="1" smtClean="0">
                <a:solidFill>
                  <a:srgbClr val="2FB5A5"/>
                </a:solidFill>
                <a:latin typeface="Times New Roman" panose="02020603050405020304" pitchFamily="18" charset="0"/>
                <a:cs typeface="Times New Roman" panose="02020603050405020304" pitchFamily="18" charset="0"/>
              </a:rPr>
              <a:t>IoT</a:t>
            </a:r>
            <a:r>
              <a:rPr lang="en-GB" sz="2800" dirty="0" smtClean="0">
                <a:solidFill>
                  <a:srgbClr val="2FB5A5"/>
                </a:solidFill>
                <a:latin typeface="Times New Roman" panose="02020603050405020304" pitchFamily="18" charset="0"/>
                <a:cs typeface="Times New Roman" panose="02020603050405020304" pitchFamily="18" charset="0"/>
              </a:rPr>
              <a:t> </a:t>
            </a:r>
            <a:r>
              <a:rPr lang="en-GB" sz="2800" dirty="0">
                <a:solidFill>
                  <a:srgbClr val="2FB5A5"/>
                </a:solidFill>
                <a:latin typeface="Times New Roman" panose="02020603050405020304" pitchFamily="18" charset="0"/>
                <a:cs typeface="Times New Roman" panose="02020603050405020304" pitchFamily="18" charset="0"/>
              </a:rPr>
              <a:t>architecture</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Enablers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Construction model</a:t>
            </a:r>
          </a:p>
          <a:p>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2FB5A5"/>
                </a:solidFill>
                <a:latin typeface="Times New Roman" panose="02020603050405020304" pitchFamily="18" charset="0"/>
                <a:cs typeface="Times New Roman" panose="02020603050405020304" pitchFamily="18" charset="0"/>
              </a:rPr>
              <a:t>IoT</a:t>
            </a:r>
            <a:r>
              <a:rPr lang="en-GB" sz="2800" dirty="0">
                <a:solidFill>
                  <a:srgbClr val="2FB5A5"/>
                </a:solidFill>
                <a:latin typeface="Times New Roman" panose="02020603050405020304" pitchFamily="18" charset="0"/>
                <a:cs typeface="Times New Roman" panose="02020603050405020304" pitchFamily="18" charset="0"/>
              </a:rPr>
              <a:t> security architecture</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Construction </a:t>
            </a:r>
            <a:r>
              <a:rPr lang="en-GB" sz="2800" dirty="0">
                <a:solidFill>
                  <a:srgbClr val="000000"/>
                </a:solidFill>
                <a:latin typeface="Times New Roman" panose="02020603050405020304" pitchFamily="18" charset="0"/>
                <a:cs typeface="Times New Roman" panose="02020603050405020304" pitchFamily="18" charset="0"/>
              </a:rPr>
              <a:t>model
</a:t>
            </a:r>
            <a:r>
              <a:rPr lang="en-GB" sz="2800" dirty="0" smtClean="0">
                <a:solidFill>
                  <a:srgbClr val="000000"/>
                </a:solidFill>
                <a:latin typeface="Times New Roman" panose="02020603050405020304" pitchFamily="18" charset="0"/>
                <a:cs typeface="Times New Roman" panose="02020603050405020304" pitchFamily="18" charset="0"/>
              </a:rPr>
              <a:t>   Threats </a:t>
            </a:r>
            <a:r>
              <a:rPr lang="en-GB" sz="2800" dirty="0">
                <a:solidFill>
                  <a:srgbClr val="000000"/>
                </a:solidFill>
                <a:latin typeface="Times New Roman" panose="02020603050405020304" pitchFamily="18" charset="0"/>
                <a:cs typeface="Times New Roman" panose="02020603050405020304" pitchFamily="18" charset="0"/>
              </a:rPr>
              <a:t>and attack window
</a:t>
            </a:r>
            <a:r>
              <a:rPr lang="en-GB" sz="2800" dirty="0" smtClean="0">
                <a:solidFill>
                  <a:srgbClr val="000000"/>
                </a:solidFill>
                <a:latin typeface="Times New Roman" panose="02020603050405020304" pitchFamily="18" charset="0"/>
                <a:cs typeface="Times New Roman" panose="02020603050405020304" pitchFamily="18" charset="0"/>
              </a:rPr>
              <a:t>   Counter </a:t>
            </a:r>
            <a:r>
              <a:rPr lang="en-GB" sz="2800" dirty="0">
                <a:solidFill>
                  <a:srgbClr val="000000"/>
                </a:solidFill>
                <a:latin typeface="Times New Roman" panose="02020603050405020304" pitchFamily="18" charset="0"/>
                <a:cs typeface="Times New Roman" panose="02020603050405020304" pitchFamily="18" charset="0"/>
              </a:rPr>
              <a:t>measures and policy regulation
</a:t>
            </a:r>
            <a:r>
              <a:rPr lang="en-GB" sz="2800" dirty="0" smtClean="0">
                <a:solidFill>
                  <a:srgbClr val="000000"/>
                </a:solidFill>
                <a:latin typeface="Times New Roman" panose="02020603050405020304" pitchFamily="18" charset="0"/>
                <a:cs typeface="Times New Roman" panose="02020603050405020304" pitchFamily="18" charset="0"/>
              </a:rPr>
              <a:t>   Incidences</a:t>
            </a:r>
            <a:endParaRPr lang="en-GB"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Rectangle 1"/>
          <p:cNvSpPr/>
          <p:nvPr/>
        </p:nvSpPr>
        <p:spPr>
          <a:xfrm>
            <a:off x="4518212" y="305206"/>
            <a:ext cx="2887979" cy="510540"/>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Cloud computing</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99"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7"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00"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1" name="TextBox 1048661"/>
          <p:cNvSpPr txBox="1"/>
          <p:nvPr/>
        </p:nvSpPr>
        <p:spPr>
          <a:xfrm>
            <a:off x="508455" y="1066833"/>
            <a:ext cx="9943911" cy="4832092"/>
          </a:xfrm>
          <a:prstGeom prst="rect">
            <a:avLst/>
          </a:prstGeom>
        </p:spPr>
        <p:txBody>
          <a:bodyPr wrap="square" rtlCol="0">
            <a:spAutoFit/>
          </a:bodyPr>
          <a:lstStyle/>
          <a:p>
            <a:r>
              <a:rPr lang="en-GB" sz="2800" dirty="0" smtClean="0">
                <a:solidFill>
                  <a:srgbClr val="2FB5A5"/>
                </a:solidFill>
                <a:latin typeface="Times New Roman" panose="02020603050405020304" pitchFamily="18" charset="0"/>
                <a:cs typeface="Times New Roman" panose="02020603050405020304" pitchFamily="18" charset="0"/>
              </a:rPr>
              <a:t>Cloud </a:t>
            </a:r>
            <a:r>
              <a:rPr lang="en-GB" sz="2800" dirty="0">
                <a:solidFill>
                  <a:srgbClr val="2FB5A5"/>
                </a:solidFill>
                <a:latin typeface="Times New Roman" panose="02020603050405020304" pitchFamily="18" charset="0"/>
                <a:cs typeface="Times New Roman" panose="02020603050405020304" pitchFamily="18" charset="0"/>
              </a:rPr>
              <a:t>computing architecture</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Enablers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Construction </a:t>
            </a:r>
            <a:r>
              <a:rPr lang="en-GB" sz="2800" dirty="0">
                <a:solidFill>
                  <a:srgbClr val="000000"/>
                </a:solidFill>
                <a:latin typeface="Times New Roman" panose="02020603050405020304" pitchFamily="18" charset="0"/>
                <a:cs typeface="Times New Roman" panose="02020603050405020304" pitchFamily="18" charset="0"/>
              </a:rPr>
              <a:t>mode</a:t>
            </a:r>
            <a:r>
              <a:rPr lang="en-US" sz="2800" dirty="0">
                <a:solidFill>
                  <a:srgbClr val="000000"/>
                </a:solidFill>
                <a:latin typeface="Times New Roman" panose="02020603050405020304" pitchFamily="18" charset="0"/>
                <a:cs typeface="Times New Roman" panose="02020603050405020304" pitchFamily="18" charset="0"/>
              </a:rPr>
              <a:t>l </a:t>
            </a:r>
            <a:r>
              <a:rPr lang="en-GB" sz="2800" dirty="0" smtClean="0">
                <a:solidFill>
                  <a:srgbClr val="000000"/>
                </a:solidFill>
                <a:latin typeface="Times New Roman" panose="02020603050405020304" pitchFamily="18" charset="0"/>
                <a:cs typeface="Times New Roman" panose="02020603050405020304" pitchFamily="18" charset="0"/>
              </a:rPr>
              <a:t>approaches:</a:t>
            </a:r>
          </a:p>
          <a:p>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service model--</a:t>
            </a:r>
            <a:r>
              <a:rPr lang="en-GB" sz="2800" dirty="0">
                <a:solidFill>
                  <a:srgbClr val="000000"/>
                </a:solidFill>
                <a:latin typeface="Times New Roman" panose="02020603050405020304" pitchFamily="18" charset="0"/>
                <a:cs typeface="Times New Roman" panose="02020603050405020304" pitchFamily="18" charset="0"/>
              </a:rPr>
              <a:t>PaaS, SaaS, I</a:t>
            </a:r>
            <a:r>
              <a:rPr lang="en-GB" sz="2800" dirty="0" smtClean="0">
                <a:solidFill>
                  <a:srgbClr val="000000"/>
                </a:solidFill>
                <a:latin typeface="Times New Roman" panose="02020603050405020304" pitchFamily="18" charset="0"/>
                <a:cs typeface="Times New Roman" panose="02020603050405020304" pitchFamily="18" charset="0"/>
              </a:rPr>
              <a:t>aaS</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err="1">
                <a:solidFill>
                  <a:srgbClr val="000000"/>
                </a:solidFill>
                <a:latin typeface="Times New Roman" panose="02020603050405020304" pitchFamily="18" charset="0"/>
                <a:cs typeface="Times New Roman" panose="02020603050405020304" pitchFamily="18" charset="0"/>
              </a:rPr>
              <a:t>XaaS</a:t>
            </a:r>
            <a:endParaRPr lang="en-GB" sz="2800" dirty="0" smtClean="0">
              <a:solidFill>
                <a:srgbClr val="000000"/>
              </a:solidFill>
              <a:latin typeface="Times New Roman" panose="02020603050405020304" pitchFamily="18" charset="0"/>
              <a:cs typeface="Times New Roman" panose="02020603050405020304" pitchFamily="18" charset="0"/>
            </a:endParaRPr>
          </a:p>
          <a:p>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de</a:t>
            </a:r>
            <a:r>
              <a:rPr lang="en-US" sz="2800" dirty="0">
                <a:solidFill>
                  <a:srgbClr val="000000"/>
                </a:solidFill>
                <a:latin typeface="Times New Roman" panose="02020603050405020304" pitchFamily="18" charset="0"/>
                <a:cs typeface="Times New Roman" panose="02020603050405020304" pitchFamily="18" charset="0"/>
              </a:rPr>
              <a:t>p</a:t>
            </a:r>
            <a:r>
              <a:rPr lang="en-GB" sz="2800" dirty="0">
                <a:solidFill>
                  <a:srgbClr val="000000"/>
                </a:solidFill>
                <a:latin typeface="Times New Roman" panose="02020603050405020304" pitchFamily="18" charset="0"/>
                <a:cs typeface="Times New Roman" panose="02020603050405020304" pitchFamily="18" charset="0"/>
              </a:rPr>
              <a:t>lo</a:t>
            </a:r>
            <a:r>
              <a:rPr lang="en-US" sz="2800" dirty="0">
                <a:solidFill>
                  <a:srgbClr val="000000"/>
                </a:solidFill>
                <a:latin typeface="Times New Roman" panose="02020603050405020304" pitchFamily="18" charset="0"/>
                <a:cs typeface="Times New Roman" panose="02020603050405020304" pitchFamily="18" charset="0"/>
              </a:rPr>
              <a:t>y</a:t>
            </a:r>
            <a:r>
              <a:rPr lang="en-GB" sz="2800" dirty="0" err="1" smtClean="0">
                <a:solidFill>
                  <a:srgbClr val="000000"/>
                </a:solidFill>
                <a:latin typeface="Times New Roman" panose="02020603050405020304" pitchFamily="18" charset="0"/>
                <a:cs typeface="Times New Roman" panose="02020603050405020304" pitchFamily="18" charset="0"/>
              </a:rPr>
              <a:t>ment</a:t>
            </a:r>
            <a:r>
              <a:rPr lang="en-GB" sz="2800" dirty="0" smtClean="0">
                <a:solidFill>
                  <a:srgbClr val="000000"/>
                </a:solidFill>
                <a:latin typeface="Times New Roman" panose="02020603050405020304" pitchFamily="18" charset="0"/>
                <a:cs typeface="Times New Roman" panose="02020603050405020304" pitchFamily="18" charset="0"/>
              </a:rPr>
              <a:t> model--</a:t>
            </a:r>
            <a:r>
              <a:rPr lang="en-GB" sz="2800" dirty="0">
                <a:solidFill>
                  <a:srgbClr val="000000"/>
                </a:solidFill>
                <a:latin typeface="Times New Roman" panose="02020603050405020304" pitchFamily="18" charset="0"/>
                <a:cs typeface="Times New Roman" panose="02020603050405020304" pitchFamily="18" charset="0"/>
              </a:rPr>
              <a:t>public, private, hybrid
</a:t>
            </a:r>
            <a:endParaRPr lang="en-GB" sz="2800" dirty="0" smtClean="0">
              <a:solidFill>
                <a:srgbClr val="000000"/>
              </a:solidFill>
              <a:latin typeface="Times New Roman" panose="02020603050405020304" pitchFamily="18" charset="0"/>
              <a:cs typeface="Times New Roman" panose="02020603050405020304" pitchFamily="18" charset="0"/>
            </a:endParaRPr>
          </a:p>
          <a:p>
            <a:r>
              <a:rPr lang="en-GB" sz="2800" dirty="0" smtClean="0">
                <a:solidFill>
                  <a:srgbClr val="2FB5A5"/>
                </a:solidFill>
                <a:latin typeface="Times New Roman" panose="02020603050405020304" pitchFamily="18" charset="0"/>
                <a:cs typeface="Times New Roman" panose="02020603050405020304" pitchFamily="18" charset="0"/>
              </a:rPr>
              <a:t>Cloud </a:t>
            </a:r>
            <a:r>
              <a:rPr lang="en-GB" sz="2800" dirty="0">
                <a:solidFill>
                  <a:srgbClr val="2FB5A5"/>
                </a:solidFill>
                <a:latin typeface="Times New Roman" panose="02020603050405020304" pitchFamily="18" charset="0"/>
                <a:cs typeface="Times New Roman" panose="02020603050405020304" pitchFamily="18" charset="0"/>
              </a:rPr>
              <a:t>computing security </a:t>
            </a:r>
            <a:r>
              <a:rPr lang="en-GB" sz="2800" dirty="0" smtClean="0">
                <a:solidFill>
                  <a:srgbClr val="2FB5A5"/>
                </a:solidFill>
                <a:latin typeface="Times New Roman" panose="02020603050405020304" pitchFamily="18" charset="0"/>
                <a:cs typeface="Times New Roman" panose="02020603050405020304" pitchFamily="18" charset="0"/>
              </a:rPr>
              <a:t>architecture</a:t>
            </a:r>
            <a:r>
              <a:rPr lang="en-GB" sz="2800" dirty="0" smtClean="0">
                <a:solidFill>
                  <a:srgbClr val="000000"/>
                </a:solidFill>
                <a:latin typeface="Times New Roman" panose="02020603050405020304" pitchFamily="18" charset="0"/>
                <a:cs typeface="Times New Roman" panose="02020603050405020304" pitchFamily="18" charset="0"/>
              </a:rPr>
              <a:t>
   Construction model
   Threats </a:t>
            </a:r>
            <a:r>
              <a:rPr lang="en-GB" sz="2800" dirty="0">
                <a:solidFill>
                  <a:srgbClr val="000000"/>
                </a:solidFill>
                <a:latin typeface="Times New Roman" panose="02020603050405020304" pitchFamily="18" charset="0"/>
                <a:cs typeface="Times New Roman" panose="02020603050405020304" pitchFamily="18" charset="0"/>
              </a:rPr>
              <a:t>and attack window
</a:t>
            </a:r>
            <a:r>
              <a:rPr lang="en-GB" sz="2800" dirty="0" smtClean="0">
                <a:solidFill>
                  <a:srgbClr val="000000"/>
                </a:solidFill>
                <a:latin typeface="Times New Roman" panose="02020603050405020304" pitchFamily="18" charset="0"/>
                <a:cs typeface="Times New Roman" panose="02020603050405020304" pitchFamily="18" charset="0"/>
              </a:rPr>
              <a:t>   Counter </a:t>
            </a:r>
            <a:r>
              <a:rPr lang="en-GB" sz="2800" dirty="0">
                <a:solidFill>
                  <a:srgbClr val="000000"/>
                </a:solidFill>
                <a:latin typeface="Times New Roman" panose="02020603050405020304" pitchFamily="18" charset="0"/>
                <a:cs typeface="Times New Roman" panose="02020603050405020304" pitchFamily="18" charset="0"/>
              </a:rPr>
              <a:t>measures and policy regulations
</a:t>
            </a:r>
            <a:r>
              <a:rPr lang="en-GB" sz="2800" dirty="0" smtClean="0">
                <a:solidFill>
                  <a:srgbClr val="000000"/>
                </a:solidFill>
                <a:latin typeface="Times New Roman" panose="02020603050405020304" pitchFamily="18" charset="0"/>
                <a:cs typeface="Times New Roman" panose="02020603050405020304" pitchFamily="18" charset="0"/>
              </a:rPr>
              <a:t>   Incidences </a:t>
            </a:r>
            <a:r>
              <a:rPr lang="en-GB" sz="2800" dirty="0">
                <a:solidFill>
                  <a:srgbClr val="000000"/>
                </a:solidFill>
                <a:latin typeface="Times New Roman" panose="02020603050405020304" pitchFamily="18" charset="0"/>
                <a:cs typeface="Times New Roman" panose="02020603050405020304" pitchFamily="18" charset="0"/>
              </a:rPr>
              <a:t>of attacks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extBox 1"/>
          <p:cNvSpPr txBox="1"/>
          <p:nvPr/>
        </p:nvSpPr>
        <p:spPr>
          <a:xfrm>
            <a:off x="5076026" y="267265"/>
            <a:ext cx="39420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Counter measures</a:t>
            </a:r>
            <a:endParaRPr lang="en-US" sz="3600" b="1" dirty="0">
              <a:solidFill>
                <a:srgbClr val="2FB5A5"/>
              </a:solidFill>
              <a:latin typeface="Times New Roman" panose="02020603050405020304" pitchFamily="18" charset="0"/>
              <a:cs typeface="Times New Roman" panose="02020603050405020304" pitchFamily="18" charset="0"/>
            </a:endParaRPr>
          </a:p>
        </p:txBody>
      </p:sp>
      <p:pic>
        <p:nvPicPr>
          <p:cNvPr id="2097188" name="Picture 7"/>
          <p:cNvPicPr>
            <a:picLocks noChangeAspect="1"/>
          </p:cNvPicPr>
          <p:nvPr/>
        </p:nvPicPr>
        <p:blipFill>
          <a:blip r:embed="rId3"/>
          <a:stretch>
            <a:fillRect/>
          </a:stretch>
        </p:blipFill>
        <p:spPr>
          <a:xfrm>
            <a:off x="3742571" y="1572570"/>
            <a:ext cx="5724158" cy="4552186"/>
          </a:xfrm>
          <a:prstGeom prst="rect">
            <a:avLst/>
          </a:prstGeom>
        </p:spPr>
      </p:pic>
      <p:sp>
        <p:nvSpPr>
          <p:cNvPr id="1048703"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89"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704"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Rectangle 1"/>
          <p:cNvSpPr/>
          <p:nvPr/>
        </p:nvSpPr>
        <p:spPr>
          <a:xfrm>
            <a:off x="4518212" y="305206"/>
            <a:ext cx="5326380" cy="510540"/>
          </a:xfrm>
          <a:prstGeom prst="rect">
            <a:avLst/>
          </a:prstGeom>
        </p:spPr>
        <p:txBody>
          <a:bodyPr wrap="none">
            <a:spAutoFit/>
          </a:bodyPr>
          <a:lstStyle/>
          <a:p>
            <a:pPr>
              <a:lnSpc>
                <a:spcPct val="107000"/>
              </a:lnSpc>
              <a:spcAft>
                <a:spcPts val="800"/>
              </a:spcAft>
            </a:pP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yber </a:t>
            </a:r>
            <a:r>
              <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security </a:t>
            </a: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counter measures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0" name="Picture 7"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708"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09" name="TextBox 1048665"/>
          <p:cNvSpPr txBox="1"/>
          <p:nvPr/>
        </p:nvSpPr>
        <p:spPr>
          <a:xfrm>
            <a:off x="270131" y="1527289"/>
            <a:ext cx="12057029" cy="3108543"/>
          </a:xfrm>
          <a:prstGeom prst="rect">
            <a:avLst/>
          </a:prstGeom>
        </p:spPr>
        <p:txBody>
          <a:bodyPr wrap="square" rtlCol="0">
            <a:spAutoFit/>
          </a:bodyPr>
          <a:lstStyle/>
          <a:p>
            <a:pPr marL="457200" indent="-457200">
              <a:buFont typeface="Courier New" panose="02070309020205020404" pitchFamily="49" charset="0"/>
              <a:buChar char="o"/>
            </a:pPr>
            <a:r>
              <a:rPr lang="en-GB" sz="2800" dirty="0" err="1" smtClean="0">
                <a:solidFill>
                  <a:srgbClr val="000000"/>
                </a:solidFill>
                <a:latin typeface="Times New Roman" panose="02020603050405020304" pitchFamily="18" charset="0"/>
                <a:cs typeface="Times New Roman" panose="02020603050405020304" pitchFamily="18" charset="0"/>
              </a:rPr>
              <a:t>Infosec</a:t>
            </a:r>
            <a:r>
              <a:rPr lang="en-GB" sz="2800" dirty="0" smtClean="0">
                <a:solidFill>
                  <a:srgbClr val="000000"/>
                </a:solidFill>
                <a:latin typeface="Times New Roman" panose="02020603050405020304" pitchFamily="18" charset="0"/>
                <a:cs typeface="Times New Roman" panose="02020603050405020304" pitchFamily="18" charset="0"/>
              </a:rPr>
              <a:t>; Encryption algorithms, and 0auth. </a:t>
            </a:r>
            <a:r>
              <a:rPr lang="en-GB" sz="2800" dirty="0">
                <a:solidFill>
                  <a:srgbClr val="000000"/>
                </a:solidFill>
                <a:latin typeface="Times New Roman" panose="02020603050405020304" pitchFamily="18" charset="0"/>
                <a:cs typeface="Times New Roman" panose="02020603050405020304" pitchFamily="18" charset="0"/>
              </a:rPr>
              <a:t>for wireless </a:t>
            </a:r>
            <a:r>
              <a:rPr lang="en-GB" sz="2800" dirty="0" smtClean="0">
                <a:solidFill>
                  <a:srgbClr val="000000"/>
                </a:solidFill>
                <a:latin typeface="Times New Roman" panose="02020603050405020304" pitchFamily="18" charset="0"/>
                <a:cs typeface="Times New Roman" panose="02020603050405020304" pitchFamily="18" charset="0"/>
              </a:rPr>
              <a:t>networks(WPA3)</a:t>
            </a:r>
          </a:p>
          <a:p>
            <a:pPr marL="457200" indent="-457200">
              <a:buFont typeface="Courier New" panose="02070309020205020404" pitchFamily="49" charset="0"/>
              <a:buChar char="o"/>
            </a:pPr>
            <a:r>
              <a:rPr lang="en-GB" sz="2800" dirty="0" smtClean="0">
                <a:solidFill>
                  <a:srgbClr val="000000"/>
                </a:solidFill>
                <a:latin typeface="Times New Roman" panose="02020603050405020304" pitchFamily="18" charset="0"/>
                <a:cs typeface="Times New Roman" panose="02020603050405020304" pitchFamily="18" charset="0"/>
              </a:rPr>
              <a:t>Character </a:t>
            </a:r>
            <a:r>
              <a:rPr lang="en-GB" sz="2800" dirty="0">
                <a:solidFill>
                  <a:srgbClr val="000000"/>
                </a:solidFill>
                <a:latin typeface="Times New Roman" panose="02020603050405020304" pitchFamily="18" charset="0"/>
                <a:cs typeface="Times New Roman" panose="02020603050405020304" pitchFamily="18" charset="0"/>
              </a:rPr>
              <a:t>substitution </a:t>
            </a:r>
            <a:r>
              <a:rPr lang="en-GB" sz="2800" dirty="0" smtClean="0">
                <a:solidFill>
                  <a:srgbClr val="000000"/>
                </a:solidFill>
                <a:latin typeface="Times New Roman" panose="02020603050405020304" pitchFamily="18" charset="0"/>
                <a:cs typeface="Times New Roman" panose="02020603050405020304" pitchFamily="18" charset="0"/>
              </a:rPr>
              <a:t>and Pin </a:t>
            </a:r>
            <a:r>
              <a:rPr lang="en-GB" sz="2800" dirty="0">
                <a:solidFill>
                  <a:srgbClr val="000000"/>
                </a:solidFill>
                <a:latin typeface="Times New Roman" panose="02020603050405020304" pitchFamily="18" charset="0"/>
                <a:cs typeface="Times New Roman" panose="02020603050405020304" pitchFamily="18" charset="0"/>
              </a:rPr>
              <a:t>hardening </a:t>
            </a:r>
            <a:r>
              <a:rPr lang="en-GB" sz="2800" dirty="0" smtClean="0">
                <a:solidFill>
                  <a:srgbClr val="000000"/>
                </a:solidFill>
                <a:latin typeface="Times New Roman" panose="02020603050405020304" pitchFamily="18" charset="0"/>
                <a:cs typeface="Times New Roman" panose="02020603050405020304" pitchFamily="18" charset="0"/>
              </a:rPr>
              <a:t>on login pages.</a:t>
            </a:r>
            <a:r>
              <a:rPr lang="en-GB" sz="2800" dirty="0">
                <a:solidFill>
                  <a:srgbClr val="000000"/>
                </a:solidFill>
                <a:latin typeface="Times New Roman" panose="02020603050405020304" pitchFamily="18" charset="0"/>
                <a:cs typeface="Times New Roman" panose="02020603050405020304" pitchFamily="18" charset="0"/>
              </a:rPr>
              <a:t>
O</a:t>
            </a:r>
            <a:r>
              <a:rPr lang="en-GB" sz="2800" dirty="0" smtClean="0">
                <a:solidFill>
                  <a:srgbClr val="000000"/>
                </a:solidFill>
                <a:latin typeface="Times New Roman" panose="02020603050405020304" pitchFamily="18" charset="0"/>
                <a:cs typeface="Times New Roman" panose="02020603050405020304" pitchFamily="18" charset="0"/>
              </a:rPr>
              <a:t>nline protection: Malware </a:t>
            </a:r>
            <a:r>
              <a:rPr lang="en-GB" sz="2800" dirty="0">
                <a:solidFill>
                  <a:srgbClr val="000000"/>
                </a:solidFill>
                <a:latin typeface="Times New Roman" panose="02020603050405020304" pitchFamily="18" charset="0"/>
                <a:cs typeface="Times New Roman" panose="02020603050405020304" pitchFamily="18" charset="0"/>
              </a:rPr>
              <a:t>script for </a:t>
            </a:r>
            <a:r>
              <a:rPr lang="en-GB" sz="2800" dirty="0" smtClean="0">
                <a:solidFill>
                  <a:srgbClr val="000000"/>
                </a:solidFill>
                <a:latin typeface="Times New Roman" panose="02020603050405020304" pitchFamily="18" charset="0"/>
                <a:cs typeface="Times New Roman" panose="02020603050405020304" pitchFamily="18" charset="0"/>
              </a:rPr>
              <a:t>phishing, and batch programming</a:t>
            </a:r>
            <a:r>
              <a:rPr lang="en-GB" sz="2800" dirty="0">
                <a:solidFill>
                  <a:srgbClr val="000000"/>
                </a:solidFill>
                <a:latin typeface="Times New Roman" panose="02020603050405020304" pitchFamily="18" charset="0"/>
                <a:cs typeface="Times New Roman" panose="02020603050405020304" pitchFamily="18" charset="0"/>
              </a:rPr>
              <a:t>
Configuration and Maintenance </a:t>
            </a:r>
            <a:r>
              <a:rPr lang="en-GB" sz="2800" dirty="0" smtClean="0">
                <a:solidFill>
                  <a:srgbClr val="000000"/>
                </a:solidFill>
                <a:latin typeface="Times New Roman" panose="02020603050405020304" pitchFamily="18" charset="0"/>
                <a:cs typeface="Times New Roman" panose="02020603050405020304" pitchFamily="18" charset="0"/>
              </a:rPr>
              <a:t>and Risk management for Cyber </a:t>
            </a:r>
            <a:r>
              <a:rPr lang="en-GB" sz="2800" dirty="0">
                <a:solidFill>
                  <a:srgbClr val="000000"/>
                </a:solidFill>
                <a:latin typeface="Times New Roman" panose="02020603050405020304" pitchFamily="18" charset="0"/>
                <a:cs typeface="Times New Roman" panose="02020603050405020304" pitchFamily="18" charset="0"/>
              </a:rPr>
              <a:t>Security
Development of Security </a:t>
            </a:r>
            <a:r>
              <a:rPr lang="en-GB" sz="2800" dirty="0" smtClean="0">
                <a:solidFill>
                  <a:srgbClr val="000000"/>
                </a:solidFill>
                <a:latin typeface="Times New Roman" panose="02020603050405020304" pitchFamily="18" charset="0"/>
                <a:cs typeface="Times New Roman" panose="02020603050405020304" pitchFamily="18" charset="0"/>
              </a:rPr>
              <a:t>Tools; </a:t>
            </a:r>
            <a:r>
              <a:rPr lang="en-GB" sz="2400" b="1" dirty="0" smtClean="0">
                <a:solidFill>
                  <a:srgbClr val="000000"/>
                </a:solidFill>
                <a:latin typeface="Times New Roman" panose="02020603050405020304" pitchFamily="18" charset="0"/>
                <a:cs typeface="Times New Roman" panose="02020603050405020304" pitchFamily="18" charset="0"/>
              </a:rPr>
              <a:t>MUNGED</a:t>
            </a:r>
            <a:r>
              <a:rPr lang="en-GB" sz="2800" b="1" dirty="0" smtClean="0">
                <a:solidFill>
                  <a:srgbClr val="000000"/>
                </a:solidFill>
                <a:latin typeface="Times New Roman" panose="02020603050405020304" pitchFamily="18" charset="0"/>
                <a:cs typeface="Times New Roman" panose="02020603050405020304" pitchFamily="18" charset="0"/>
              </a:rPr>
              <a:t> passwords </a:t>
            </a:r>
            <a:r>
              <a:rPr lang="en-GB" sz="2800" dirty="0">
                <a:solidFill>
                  <a:srgbClr val="000000"/>
                </a:solidFill>
                <a:latin typeface="Times New Roman" panose="02020603050405020304" pitchFamily="18" charset="0"/>
                <a:cs typeface="Times New Roman" panose="02020603050405020304" pitchFamily="18" charset="0"/>
              </a:rPr>
              <a:t>application in python
Intrusion </a:t>
            </a:r>
            <a:r>
              <a:rPr lang="en-GB" sz="2800" dirty="0" smtClean="0">
                <a:solidFill>
                  <a:srgbClr val="000000"/>
                </a:solidFill>
                <a:latin typeface="Times New Roman" panose="02020603050405020304" pitchFamily="18" charset="0"/>
                <a:cs typeface="Times New Roman" panose="02020603050405020304" pitchFamily="18" charset="0"/>
              </a:rPr>
              <a:t>Detection and Prevention using </a:t>
            </a:r>
            <a:r>
              <a:rPr lang="en-GB" sz="2800" b="1" dirty="0">
                <a:solidFill>
                  <a:srgbClr val="000000"/>
                </a:solidFill>
                <a:latin typeface="Times New Roman" panose="02020603050405020304" pitchFamily="18" charset="0"/>
                <a:cs typeface="Times New Roman" panose="02020603050405020304" pitchFamily="18" charset="0"/>
              </a:rPr>
              <a:t>snort</a:t>
            </a:r>
            <a:r>
              <a:rPr lang="en-GB" sz="2800" dirty="0">
                <a:solidFill>
                  <a:srgbClr val="000000"/>
                </a:solidFill>
                <a:latin typeface="Times New Roman" panose="02020603050405020304" pitchFamily="18" charset="0"/>
                <a:cs typeface="Times New Roman" panose="02020603050405020304" pitchFamily="18" charset="0"/>
              </a:rPr>
              <a:t>, </a:t>
            </a:r>
            <a:r>
              <a:rPr lang="en-GB" sz="2800" b="1" dirty="0" err="1">
                <a:solidFill>
                  <a:srgbClr val="000000"/>
                </a:solidFill>
                <a:latin typeface="Times New Roman" panose="02020603050405020304" pitchFamily="18" charset="0"/>
                <a:cs typeface="Times New Roman" panose="02020603050405020304" pitchFamily="18" charset="0"/>
              </a:rPr>
              <a:t>wireshark</a:t>
            </a:r>
            <a:r>
              <a:rPr lang="en-GB" sz="2800" dirty="0">
                <a:solidFill>
                  <a:srgbClr val="000000"/>
                </a:solidFill>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Security Related </a:t>
            </a:r>
            <a:r>
              <a:rPr lang="en-GB" sz="2800" dirty="0">
                <a:solidFill>
                  <a:srgbClr val="000000"/>
                </a:solidFill>
                <a:latin typeface="Times New Roman" panose="02020603050405020304" pitchFamily="18" charset="0"/>
                <a:cs typeface="Times New Roman" panose="02020603050405020304" pitchFamily="18" charset="0"/>
              </a:rPr>
              <a:t>Information </a:t>
            </a:r>
            <a:r>
              <a:rPr lang="en-GB" sz="2800" dirty="0" smtClean="0">
                <a:solidFill>
                  <a:srgbClr val="000000"/>
                </a:solidFill>
                <a:latin typeface="Times New Roman" panose="02020603050405020304" pitchFamily="18" charset="0"/>
                <a:cs typeface="Times New Roman" panose="02020603050405020304" pitchFamily="18" charset="0"/>
              </a:rPr>
              <a:t>Dissemination by </a:t>
            </a:r>
            <a:r>
              <a:rPr lang="en-GB" sz="2800" b="1" dirty="0" smtClean="0">
                <a:solidFill>
                  <a:srgbClr val="000000"/>
                </a:solidFill>
                <a:latin typeface="Times New Roman" panose="02020603050405020304" pitchFamily="18" charset="0"/>
                <a:cs typeface="Times New Roman" panose="02020603050405020304" pitchFamily="18" charset="0"/>
              </a:rPr>
              <a:t>Cert</a:t>
            </a:r>
            <a:r>
              <a:rPr lang="en-GB" sz="2800" dirty="0" smtClean="0">
                <a:solidFill>
                  <a:srgbClr val="000000"/>
                </a:solidFill>
                <a:latin typeface="Times New Roman" panose="02020603050405020304" pitchFamily="18" charset="0"/>
                <a:cs typeface="Times New Roman" panose="02020603050405020304" pitchFamily="18" charset="0"/>
              </a:rPr>
              <a:t>.</a:t>
            </a:r>
            <a:endParaRPr lang="en-GB" sz="2800" dirty="0">
              <a:solidFill>
                <a:srgbClr val="000000"/>
              </a:solidFill>
              <a:latin typeface="Times New Roman" panose="02020603050405020304" pitchFamily="18" charset="0"/>
              <a:cs typeface="Times New Roman" panose="02020603050405020304" pitchFamily="18" charset="0"/>
            </a:endParaRPr>
          </a:p>
        </p:txBody>
      </p:sp>
      <p:sp>
        <p:nvSpPr>
          <p:cNvPr id="1048710" name="Rectangle 1"/>
          <p:cNvSpPr/>
          <p:nvPr/>
        </p:nvSpPr>
        <p:spPr>
          <a:xfrm>
            <a:off x="270131" y="937442"/>
            <a:ext cx="4361180" cy="510540"/>
          </a:xfrm>
          <a:prstGeom prst="rect">
            <a:avLst/>
          </a:prstGeom>
        </p:spPr>
        <p:txBody>
          <a:bodyPr wrap="none">
            <a:spAutoFit/>
          </a:bodyPr>
          <a:lstStyle/>
          <a:p>
            <a:pPr>
              <a:lnSpc>
                <a:spcPct val="107000"/>
              </a:lnSpc>
              <a:spcAft>
                <a:spcPts val="800"/>
              </a:spcAft>
            </a:pPr>
            <a:r>
              <a:rPr lang="en-US" sz="2800" b="1" dirty="0" smtClean="0">
                <a:solidFill>
                  <a:srgbClr val="2FB5A5"/>
                </a:solidFill>
                <a:latin typeface="Times New Roman" panose="02020603050405020304" pitchFamily="18" charset="0"/>
                <a:ea typeface="Calibri" panose="020F0502020204030204" pitchFamily="34" charset="0"/>
                <a:cs typeface="Times New Roman" panose="02020603050405020304" pitchFamily="18" charset="0"/>
              </a:rPr>
              <a:t>Proactive/ Defensive tools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1"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12"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13" name="TextBox 1048669"/>
          <p:cNvSpPr txBox="1"/>
          <p:nvPr/>
        </p:nvSpPr>
        <p:spPr>
          <a:xfrm>
            <a:off x="194780" y="1547970"/>
            <a:ext cx="11802438" cy="3539430"/>
          </a:xfrm>
          <a:prstGeom prst="rect">
            <a:avLst/>
          </a:prstGeom>
        </p:spPr>
        <p:txBody>
          <a:bodyPr wrap="square" rtlCol="0">
            <a:spAutoFit/>
          </a:bodyPr>
          <a:lstStyle/>
          <a:p>
            <a:pPr marL="457200" indent="-457200">
              <a:buFont typeface="Courier New" panose="02070309020205020404" pitchFamily="49" charset="0"/>
              <a:buChar char="o"/>
            </a:pPr>
            <a:r>
              <a:rPr lang="en-GB" sz="2800" dirty="0" smtClean="0">
                <a:solidFill>
                  <a:srgbClr val="000000"/>
                </a:solidFill>
                <a:latin typeface="Times New Roman" panose="02020603050405020304" pitchFamily="18" charset="0"/>
                <a:cs typeface="Times New Roman" panose="02020603050405020304" pitchFamily="18" charset="0"/>
              </a:rPr>
              <a:t>Kali </a:t>
            </a:r>
            <a:r>
              <a:rPr lang="en-GB" sz="2800" dirty="0">
                <a:solidFill>
                  <a:srgbClr val="000000"/>
                </a:solidFill>
                <a:latin typeface="Times New Roman" panose="02020603050405020304" pitchFamily="18" charset="0"/>
                <a:cs typeface="Times New Roman" panose="02020603050405020304" pitchFamily="18" charset="0"/>
              </a:rPr>
              <a:t>Linux operating system tools/ "</a:t>
            </a:r>
            <a:r>
              <a:rPr lang="en-GB" sz="2800" dirty="0" smtClean="0">
                <a:solidFill>
                  <a:srgbClr val="000000"/>
                </a:solidFill>
                <a:latin typeface="Times New Roman" panose="02020603050405020304" pitchFamily="18" charset="0"/>
                <a:cs typeface="Times New Roman" panose="02020603050405020304" pitchFamily="18" charset="0"/>
              </a:rPr>
              <a:t>backtrack“</a:t>
            </a:r>
            <a:r>
              <a:rPr lang="en-GB" sz="1400" dirty="0" smtClean="0">
                <a:solidFill>
                  <a:srgbClr val="000000"/>
                </a:solidFill>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9]</a:t>
            </a:r>
            <a:r>
              <a:rPr lang="en-US" sz="2000" dirty="0" smtClean="0">
                <a:latin typeface="Times New Roman" panose="02020603050405020304" pitchFamily="18" charset="0"/>
                <a:cs typeface="Times New Roman" panose="02020603050405020304" pitchFamily="18" charset="0"/>
              </a:rPr>
              <a:t> </a:t>
            </a:r>
            <a:r>
              <a:rPr lang="en-GB" sz="2800" dirty="0" smtClean="0">
                <a:solidFill>
                  <a:srgbClr val="000000"/>
                </a:solidFill>
                <a:latin typeface="Times New Roman" panose="02020603050405020304" pitchFamily="18" charset="0"/>
                <a:cs typeface="Times New Roman" panose="02020603050405020304" pitchFamily="18" charset="0"/>
              </a:rPr>
              <a:t>
Social Engineering
Pen-testing models
Incident Handling, Incident analysis, Incident response support, Incident response coordination, Incident response on site
Vulnerability Handling, Vulnerability analysis, Vulnerability response, Vulnerability response coordination (Alerts and Warnings, to customers)
Recovery handling</a:t>
            </a:r>
            <a:endParaRPr lang="en-GB" sz="2800" dirty="0">
              <a:solidFill>
                <a:srgbClr val="000000"/>
              </a:solidFill>
              <a:latin typeface="Times New Roman" panose="02020603050405020304" pitchFamily="18" charset="0"/>
              <a:cs typeface="Times New Roman" panose="02020603050405020304" pitchFamily="18" charset="0"/>
            </a:endParaRPr>
          </a:p>
        </p:txBody>
      </p:sp>
      <p:sp>
        <p:nvSpPr>
          <p:cNvPr id="1048714" name="Rectangle 1"/>
          <p:cNvSpPr/>
          <p:nvPr/>
        </p:nvSpPr>
        <p:spPr>
          <a:xfrm>
            <a:off x="133991" y="963332"/>
            <a:ext cx="4170680" cy="510540"/>
          </a:xfrm>
          <a:prstGeom prst="rect">
            <a:avLst/>
          </a:prstGeom>
        </p:spPr>
        <p:txBody>
          <a:bodyPr wrap="none">
            <a:spAutoFit/>
          </a:bodyPr>
          <a:lstStyle/>
          <a:p>
            <a:pPr>
              <a:lnSpc>
                <a:spcPct val="107000"/>
              </a:lnSpc>
              <a:spcAft>
                <a:spcPts val="800"/>
              </a:spcAft>
            </a:pPr>
            <a:r>
              <a:rPr lang="en-GB" sz="2800" b="1" dirty="0" smtClean="0">
                <a:solidFill>
                  <a:srgbClr val="2FB5A5"/>
                </a:solidFill>
                <a:latin typeface="Times New Roman" panose="02020603050405020304" pitchFamily="18" charset="0"/>
                <a:cs typeface="Times New Roman" panose="02020603050405020304" pitchFamily="18" charset="0"/>
              </a:rPr>
              <a:t>Reactive</a:t>
            </a:r>
            <a:r>
              <a:rPr lang="en-GB" sz="2800" b="1" dirty="0">
                <a:solidFill>
                  <a:srgbClr val="2FB5A5"/>
                </a:solidFill>
                <a:latin typeface="Times New Roman" panose="02020603050405020304" pitchFamily="18" charset="0"/>
                <a:cs typeface="Times New Roman" panose="02020603050405020304" pitchFamily="18" charset="0"/>
              </a:rPr>
              <a:t>/ Offensive </a:t>
            </a:r>
            <a:r>
              <a:rPr lang="en-GB" sz="2800" b="1" dirty="0" smtClean="0">
                <a:solidFill>
                  <a:srgbClr val="2FB5A5"/>
                </a:solidFill>
                <a:latin typeface="Times New Roman" panose="02020603050405020304" pitchFamily="18" charset="0"/>
                <a:cs typeface="Times New Roman" panose="02020603050405020304" pitchFamily="18" charset="0"/>
              </a:rPr>
              <a:t>tools</a:t>
            </a:r>
            <a:endParaRPr lang="en-US" sz="28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Rectangle 5"/>
          <p:cNvSpPr/>
          <p:nvPr/>
        </p:nvSpPr>
        <p:spPr>
          <a:xfrm>
            <a:off x="683914" y="1001805"/>
            <a:ext cx="11109157" cy="239745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Attack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history statistics and their impact</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Ug-Cert</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operations</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GDPR</a:t>
            </a: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Other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policies and risk management, </a:t>
            </a:r>
            <a:r>
              <a:rPr lang="en-US"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relating to cyber security in Uganda, and a model </a:t>
            </a:r>
            <a:r>
              <a:rPr lang="en-US"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country</a:t>
            </a:r>
            <a:r>
              <a:rPr lang="en-US" sz="1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16" name="Rectangle 1"/>
          <p:cNvSpPr/>
          <p:nvPr/>
        </p:nvSpPr>
        <p:spPr>
          <a:xfrm>
            <a:off x="4763011" y="319960"/>
            <a:ext cx="6151880" cy="574041"/>
          </a:xfrm>
          <a:prstGeom prst="rect">
            <a:avLst/>
          </a:prstGeom>
        </p:spPr>
        <p:txBody>
          <a:bodyPr wrap="none">
            <a:spAutoFit/>
          </a:bodyPr>
          <a:lstStyle/>
          <a:p>
            <a:pPr>
              <a:lnSpc>
                <a:spcPct val="107000"/>
              </a:lnSpc>
              <a:spcAft>
                <a:spcPts val="800"/>
              </a:spcAft>
            </a:pPr>
            <a:r>
              <a:rPr lang="en-US" sz="3200" b="1" dirty="0">
                <a:solidFill>
                  <a:srgbClr val="2FB5A5"/>
                </a:solidFill>
                <a:latin typeface="Times New Roman" panose="02020603050405020304" pitchFamily="18" charset="0"/>
                <a:ea typeface="Calibri" panose="020F0502020204030204" pitchFamily="34" charset="0"/>
                <a:cs typeface="Times New Roman" panose="02020603050405020304" pitchFamily="18" charset="0"/>
              </a:rPr>
              <a:t>Law and policy for Cyber security</a:t>
            </a:r>
          </a:p>
        </p:txBody>
      </p:sp>
      <p:sp>
        <p:nvSpPr>
          <p:cNvPr id="1048717" name="Pentagon 6"/>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2" name="Picture 7"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18" name="Pentagon 8"/>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extBox 7"/>
          <p:cNvSpPr txBox="1"/>
          <p:nvPr/>
        </p:nvSpPr>
        <p:spPr>
          <a:xfrm>
            <a:off x="525496" y="1271005"/>
            <a:ext cx="10978463" cy="1384995"/>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following will be incurred as the project goes on to completion, source of income is from </a:t>
            </a:r>
            <a:r>
              <a:rPr lang="en-US" sz="2800" dirty="0" err="1" smtClean="0">
                <a:latin typeface="Times New Roman" panose="02020603050405020304" pitchFamily="18" charset="0"/>
                <a:cs typeface="Times New Roman" panose="02020603050405020304" pitchFamily="18" charset="0"/>
              </a:rPr>
              <a:t>IWAUganda</a:t>
            </a:r>
            <a:r>
              <a:rPr lang="en-US" sz="2800" dirty="0" smtClean="0">
                <a:latin typeface="Times New Roman" panose="02020603050405020304" pitchFamily="18" charset="0"/>
                <a:cs typeface="Times New Roman" panose="02020603050405020304" pitchFamily="18" charset="0"/>
              </a:rPr>
              <a:t>, my sponsors who gave me 2million Uganda shillings.</a:t>
            </a:r>
          </a:p>
        </p:txBody>
      </p:sp>
      <p:sp>
        <p:nvSpPr>
          <p:cNvPr id="1048720" name="TextBox 8"/>
          <p:cNvSpPr txBox="1"/>
          <p:nvPr/>
        </p:nvSpPr>
        <p:spPr>
          <a:xfrm>
            <a:off x="4856197" y="371009"/>
            <a:ext cx="5862604" cy="523220"/>
          </a:xfrm>
          <a:prstGeom prst="rect">
            <a:avLst/>
          </a:prstGeom>
          <a:noFill/>
        </p:spPr>
        <p:txBody>
          <a:bodyPr wrap="square" rtlCol="0">
            <a:spAutoFit/>
          </a:bodyPr>
          <a:lstStyle/>
          <a:p>
            <a:r>
              <a:rPr lang="en-US" sz="2800" b="1" dirty="0" smtClean="0">
                <a:solidFill>
                  <a:srgbClr val="2FB5A5"/>
                </a:solidFill>
                <a:latin typeface="Times New Roman" panose="02020603050405020304" pitchFamily="18" charset="0"/>
                <a:cs typeface="Times New Roman" panose="02020603050405020304" pitchFamily="18" charset="0"/>
              </a:rPr>
              <a:t>Estimated budget for the project</a:t>
            </a:r>
          </a:p>
        </p:txBody>
      </p:sp>
      <p:sp>
        <p:nvSpPr>
          <p:cNvPr id="1048721"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3" name="Picture 12"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graphicFrame>
        <p:nvGraphicFramePr>
          <p:cNvPr id="4194304" name="Table 14"/>
          <p:cNvGraphicFramePr>
            <a:graphicFrameLocks noGrp="1"/>
          </p:cNvGraphicFramePr>
          <p:nvPr>
            <p:extLst>
              <p:ext uri="{D42A27DB-BD31-4B8C-83A1-F6EECF244321}">
                <p14:modId xmlns:p14="http://schemas.microsoft.com/office/powerpoint/2010/main" val="2399521835"/>
              </p:ext>
            </p:extLst>
          </p:nvPr>
        </p:nvGraphicFramePr>
        <p:xfrm>
          <a:off x="1936996" y="2656000"/>
          <a:ext cx="7421336" cy="2208276"/>
        </p:xfrm>
        <a:graphic>
          <a:graphicData uri="http://schemas.openxmlformats.org/drawingml/2006/table">
            <a:tbl>
              <a:tblPr/>
              <a:tblGrid>
                <a:gridCol w="4005917">
                  <a:extLst>
                    <a:ext uri="{9D8B030D-6E8A-4147-A177-3AD203B41FA5}">
                      <a16:colId xmlns:a16="http://schemas.microsoft.com/office/drawing/2014/main" val="20000"/>
                    </a:ext>
                  </a:extLst>
                </a:gridCol>
                <a:gridCol w="3415419">
                  <a:extLst>
                    <a:ext uri="{9D8B030D-6E8A-4147-A177-3AD203B41FA5}">
                      <a16:colId xmlns:a16="http://schemas.microsoft.com/office/drawing/2014/main" val="20001"/>
                    </a:ext>
                  </a:extLst>
                </a:gridCol>
              </a:tblGrid>
              <a:tr h="181830">
                <a:tc>
                  <a:txBody>
                    <a:bodyPr/>
                    <a:lstStyle/>
                    <a:p>
                      <a:pPr marL="0" marR="0" algn="ctr">
                        <a:lnSpc>
                          <a:spcPct val="115000"/>
                        </a:lnSpc>
                        <a:spcBef>
                          <a:spcPts val="0"/>
                        </a:spcBef>
                        <a:spcAft>
                          <a:spcPts val="0"/>
                        </a:spcAft>
                      </a:pPr>
                      <a:r>
                        <a:rPr lang="en-US" sz="1400" b="1" dirty="0" smtClean="0">
                          <a:solidFill>
                            <a:schemeClr val="bg1"/>
                          </a:solidFill>
                          <a:latin typeface="Times New Roman" panose="02020603050405020304" pitchFamily="18" charset="0"/>
                          <a:ea typeface="Calibri"/>
                          <a:cs typeface="Times New Roman" panose="02020603050405020304" pitchFamily="18" charset="0"/>
                        </a:rPr>
                        <a:t>Item</a:t>
                      </a:r>
                      <a:endParaRPr lang="en-US" sz="1400" dirty="0">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tc>
                  <a:txBody>
                    <a:bodyPr/>
                    <a:lstStyle/>
                    <a:p>
                      <a:pPr marL="0" marR="0" algn="ctr">
                        <a:lnSpc>
                          <a:spcPct val="115000"/>
                        </a:lnSpc>
                        <a:spcBef>
                          <a:spcPts val="0"/>
                        </a:spcBef>
                        <a:spcAft>
                          <a:spcPts val="0"/>
                        </a:spcAft>
                      </a:pPr>
                      <a:r>
                        <a:rPr lang="en-US" sz="1400" b="1" dirty="0" smtClean="0">
                          <a:solidFill>
                            <a:schemeClr val="bg1"/>
                          </a:solidFill>
                          <a:latin typeface="Times New Roman" panose="02020603050405020304" pitchFamily="18" charset="0"/>
                          <a:ea typeface="Calibri"/>
                          <a:cs typeface="Times New Roman" panose="02020603050405020304" pitchFamily="18" charset="0"/>
                        </a:rPr>
                        <a:t>Amount (Uganda Shillings)</a:t>
                      </a:r>
                      <a:endParaRPr lang="en-US" sz="1400" dirty="0">
                        <a:solidFill>
                          <a:schemeClr val="bg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2FB5A5"/>
                    </a:solidFill>
                  </a:tcPr>
                </a:tc>
                <a:extLst>
                  <a:ext uri="{0D108BD9-81ED-4DB2-BD59-A6C34878D82A}">
                    <a16:rowId xmlns:a16="http://schemas.microsoft.com/office/drawing/2014/main" val="10000"/>
                  </a:ext>
                </a:extLst>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LAPTOP</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1,400,000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extLst>
                  <a:ext uri="{0D108BD9-81ED-4DB2-BD59-A6C34878D82A}">
                    <a16:rowId xmlns:a16="http://schemas.microsoft.com/office/drawing/2014/main" val="10001"/>
                  </a:ext>
                </a:extLst>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TEXT BOOKS</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220,000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extLst>
                  <a:ext uri="{0D108BD9-81ED-4DB2-BD59-A6C34878D82A}">
                    <a16:rowId xmlns:a16="http://schemas.microsoft.com/office/drawing/2014/main" val="10002"/>
                  </a:ext>
                </a:extLst>
              </a:tr>
              <a:tr h="355874">
                <a:tc>
                  <a:txBody>
                    <a:bodyPr/>
                    <a:lstStyle/>
                    <a:p>
                      <a:pPr marL="0" marR="0">
                        <a:lnSpc>
                          <a:spcPct val="115000"/>
                        </a:lnSpc>
                        <a:spcBef>
                          <a:spcPts val="0"/>
                        </a:spcBef>
                        <a:spcAft>
                          <a:spcPts val="0"/>
                        </a:spcAft>
                      </a:pPr>
                      <a:r>
                        <a:rPr lang="en-US" sz="1600" dirty="0" smtClean="0">
                          <a:solidFill>
                            <a:schemeClr val="tx1"/>
                          </a:solidFill>
                          <a:latin typeface="Times New Roman" panose="02020603050405020304" pitchFamily="18" charset="0"/>
                          <a:ea typeface="Calibri"/>
                          <a:cs typeface="Times New Roman" panose="02020603050405020304" pitchFamily="18" charset="0"/>
                        </a:rPr>
                        <a:t>SOFTWARE</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300,000</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extLst>
                  <a:ext uri="{0D108BD9-81ED-4DB2-BD59-A6C34878D82A}">
                    <a16:rowId xmlns:a16="http://schemas.microsoft.com/office/drawing/2014/main" val="10003"/>
                  </a:ext>
                </a:extLst>
              </a:tr>
              <a:tr h="355874">
                <a:tc>
                  <a:txBody>
                    <a:bodyPr/>
                    <a:lstStyle/>
                    <a:p>
                      <a:pPr marL="0" marR="0" lvl="0" indent="0" algn="l" defTabSz="914400" rtl="0" eaLnBrk="1" fontAlgn="auto" latinLnBrk="0" hangingPunct="1">
                        <a:lnSpc>
                          <a:spcPct val="115000"/>
                        </a:lnSpc>
                        <a:spcBef>
                          <a:spcPts val="0"/>
                        </a:spcBef>
                        <a:spcAft>
                          <a:spcPts val="0"/>
                        </a:spcAft>
                        <a:buClrTx/>
                        <a:buSzTx/>
                        <a:buFontTx/>
                        <a:buNone/>
                      </a:pPr>
                      <a:r>
                        <a:rPr lang="en-GB" sz="1400" dirty="0" smtClean="0">
                          <a:solidFill>
                            <a:schemeClr val="tx1"/>
                          </a:solidFill>
                          <a:latin typeface="Times New Roman" panose="02020603050405020304" pitchFamily="18" charset="0"/>
                          <a:cs typeface="Times New Roman" panose="02020603050405020304" pitchFamily="18" charset="0"/>
                        </a:rPr>
                        <a:t>Total</a:t>
                      </a:r>
                    </a:p>
                    <a:p>
                      <a:pPr marL="0" marR="0">
                        <a:lnSpc>
                          <a:spcPct val="115000"/>
                        </a:lnSpc>
                        <a:spcBef>
                          <a:spcPts val="0"/>
                        </a:spcBef>
                        <a:spcAft>
                          <a:spcPts val="0"/>
                        </a:spcAft>
                      </a:pP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tc>
                  <a:txBody>
                    <a:bodyPr/>
                    <a:lstStyle/>
                    <a:p>
                      <a:pPr marL="0" marR="0">
                        <a:lnSpc>
                          <a:spcPct val="115000"/>
                        </a:lnSpc>
                        <a:spcBef>
                          <a:spcPts val="0"/>
                        </a:spcBef>
                        <a:spcAft>
                          <a:spcPts val="0"/>
                        </a:spcAft>
                      </a:pPr>
                      <a:r>
                        <a:rPr lang="en-US" sz="1400" dirty="0" smtClean="0">
                          <a:solidFill>
                            <a:schemeClr val="tx1"/>
                          </a:solidFill>
                          <a:latin typeface="Times New Roman" panose="02020603050405020304" pitchFamily="18" charset="0"/>
                          <a:ea typeface="Calibri"/>
                          <a:cs typeface="Times New Roman" panose="02020603050405020304" pitchFamily="18" charset="0"/>
                        </a:rPr>
                        <a:t>1,920,000</a:t>
                      </a:r>
                      <a:endParaRPr lang="en-US" sz="1400" dirty="0">
                        <a:solidFill>
                          <a:schemeClr val="tx1"/>
                        </a:solidFill>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chemeClr val="bg1"/>
                    </a:solidFill>
                  </a:tcPr>
                </a:tc>
                <a:extLst>
                  <a:ext uri="{0D108BD9-81ED-4DB2-BD59-A6C34878D82A}">
                    <a16:rowId xmlns:a16="http://schemas.microsoft.com/office/drawing/2014/main" val="10004"/>
                  </a:ext>
                </a:extLst>
              </a:tr>
            </a:tbl>
          </a:graphicData>
        </a:graphic>
      </p:graphicFrame>
      <p:sp>
        <p:nvSpPr>
          <p:cNvPr id="1048722"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extBox 7"/>
          <p:cNvSpPr txBox="1"/>
          <p:nvPr/>
        </p:nvSpPr>
        <p:spPr>
          <a:xfrm>
            <a:off x="4932396" y="254622"/>
            <a:ext cx="6133169"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Proposed project schedule</a:t>
            </a:r>
          </a:p>
        </p:txBody>
      </p:sp>
      <p:graphicFrame>
        <p:nvGraphicFramePr>
          <p:cNvPr id="4194305" name="Table 1"/>
          <p:cNvGraphicFramePr>
            <a:graphicFrameLocks noGrp="1"/>
          </p:cNvGraphicFramePr>
          <p:nvPr>
            <p:extLst>
              <p:ext uri="{D42A27DB-BD31-4B8C-83A1-F6EECF244321}">
                <p14:modId xmlns:p14="http://schemas.microsoft.com/office/powerpoint/2010/main" val="1180041778"/>
              </p:ext>
            </p:extLst>
          </p:nvPr>
        </p:nvGraphicFramePr>
        <p:xfrm>
          <a:off x="640978" y="994873"/>
          <a:ext cx="11057102" cy="5085752"/>
        </p:xfrm>
        <a:graphic>
          <a:graphicData uri="http://schemas.openxmlformats.org/drawingml/2006/table">
            <a:tbl>
              <a:tblPr>
                <a:tableStyleId>{BC89EF96-8CEA-46FF-86C4-4CE0E7609802}</a:tableStyleId>
              </a:tblPr>
              <a:tblGrid>
                <a:gridCol w="2099159">
                  <a:extLst>
                    <a:ext uri="{9D8B030D-6E8A-4147-A177-3AD203B41FA5}">
                      <a16:colId xmlns:a16="http://schemas.microsoft.com/office/drawing/2014/main" val="20000"/>
                    </a:ext>
                  </a:extLst>
                </a:gridCol>
                <a:gridCol w="951013">
                  <a:extLst>
                    <a:ext uri="{9D8B030D-6E8A-4147-A177-3AD203B41FA5}">
                      <a16:colId xmlns:a16="http://schemas.microsoft.com/office/drawing/2014/main" val="20001"/>
                    </a:ext>
                  </a:extLst>
                </a:gridCol>
                <a:gridCol w="935627">
                  <a:extLst>
                    <a:ext uri="{9D8B030D-6E8A-4147-A177-3AD203B41FA5}">
                      <a16:colId xmlns:a16="http://schemas.microsoft.com/office/drawing/2014/main" val="20002"/>
                    </a:ext>
                  </a:extLst>
                </a:gridCol>
                <a:gridCol w="743718">
                  <a:extLst>
                    <a:ext uri="{9D8B030D-6E8A-4147-A177-3AD203B41FA5}">
                      <a16:colId xmlns:a16="http://schemas.microsoft.com/office/drawing/2014/main" val="20003"/>
                    </a:ext>
                  </a:extLst>
                </a:gridCol>
                <a:gridCol w="743717">
                  <a:extLst>
                    <a:ext uri="{9D8B030D-6E8A-4147-A177-3AD203B41FA5}">
                      <a16:colId xmlns:a16="http://schemas.microsoft.com/office/drawing/2014/main" val="20004"/>
                    </a:ext>
                  </a:extLst>
                </a:gridCol>
                <a:gridCol w="880812">
                  <a:extLst>
                    <a:ext uri="{9D8B030D-6E8A-4147-A177-3AD203B41FA5}">
                      <a16:colId xmlns:a16="http://schemas.microsoft.com/office/drawing/2014/main" val="20005"/>
                    </a:ext>
                  </a:extLst>
                </a:gridCol>
                <a:gridCol w="778439">
                  <a:extLst>
                    <a:ext uri="{9D8B030D-6E8A-4147-A177-3AD203B41FA5}">
                      <a16:colId xmlns:a16="http://schemas.microsoft.com/office/drawing/2014/main" val="20006"/>
                    </a:ext>
                  </a:extLst>
                </a:gridCol>
                <a:gridCol w="900518">
                  <a:extLst>
                    <a:ext uri="{9D8B030D-6E8A-4147-A177-3AD203B41FA5}">
                      <a16:colId xmlns:a16="http://schemas.microsoft.com/office/drawing/2014/main" val="20007"/>
                    </a:ext>
                  </a:extLst>
                </a:gridCol>
                <a:gridCol w="187960">
                  <a:extLst>
                    <a:ext uri="{9D8B030D-6E8A-4147-A177-3AD203B41FA5}">
                      <a16:colId xmlns:a16="http://schemas.microsoft.com/office/drawing/2014/main" val="20008"/>
                    </a:ext>
                  </a:extLst>
                </a:gridCol>
                <a:gridCol w="852553">
                  <a:extLst>
                    <a:ext uri="{9D8B030D-6E8A-4147-A177-3AD203B41FA5}">
                      <a16:colId xmlns:a16="http://schemas.microsoft.com/office/drawing/2014/main" val="20009"/>
                    </a:ext>
                  </a:extLst>
                </a:gridCol>
                <a:gridCol w="1076613">
                  <a:extLst>
                    <a:ext uri="{9D8B030D-6E8A-4147-A177-3AD203B41FA5}">
                      <a16:colId xmlns:a16="http://schemas.microsoft.com/office/drawing/2014/main" val="20010"/>
                    </a:ext>
                  </a:extLst>
                </a:gridCol>
                <a:gridCol w="906973">
                  <a:extLst>
                    <a:ext uri="{9D8B030D-6E8A-4147-A177-3AD203B41FA5}">
                      <a16:colId xmlns:a16="http://schemas.microsoft.com/office/drawing/2014/main" val="20011"/>
                    </a:ext>
                  </a:extLst>
                </a:gridCol>
              </a:tblGrid>
              <a:tr h="464549">
                <a:tc rowSpan="2">
                  <a:txBody>
                    <a:bodyPr/>
                    <a:lstStyle/>
                    <a:p>
                      <a:pPr algn="ctr" hangingPunct="0">
                        <a:lnSpc>
                          <a:spcPct val="300000"/>
                        </a:lnSpc>
                        <a:spcAft>
                          <a:spcPts val="0"/>
                        </a:spcAft>
                      </a:pPr>
                      <a:r>
                        <a:rPr lang="en-US" sz="1200" kern="100" dirty="0" smtClean="0">
                          <a:ln>
                            <a:solidFill>
                              <a:schemeClr val="accent2">
                                <a:lumMod val="50000"/>
                              </a:schemeClr>
                            </a:solidFill>
                          </a:ln>
                          <a:effectLst/>
                        </a:rPr>
                        <a:t>2018/2019</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gridSpan="5">
                  <a:txBody>
                    <a:bodyPr/>
                    <a:lstStyle/>
                    <a:p>
                      <a:pPr algn="ctr" hangingPunct="0">
                        <a:lnSpc>
                          <a:spcPct val="150000"/>
                        </a:lnSpc>
                        <a:spcAft>
                          <a:spcPts val="0"/>
                        </a:spcAft>
                      </a:pPr>
                      <a:r>
                        <a:rPr lang="en-US" sz="1200" kern="100" dirty="0" smtClean="0">
                          <a:ln>
                            <a:solidFill>
                              <a:schemeClr val="accent2">
                                <a:lumMod val="50000"/>
                              </a:schemeClr>
                            </a:solidFill>
                          </a:ln>
                          <a:effectLst/>
                        </a:rPr>
                        <a:t>2018</a:t>
                      </a:r>
                      <a:endParaRPr lang="en-US" sz="1100" kern="100" dirty="0">
                        <a:ln>
                          <a:solidFill>
                            <a:schemeClr val="accent2">
                              <a:lumMod val="50000"/>
                            </a:schemeClr>
                          </a:solidFill>
                        </a:ln>
                        <a:effectLst/>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hangingPunct="0">
                        <a:lnSpc>
                          <a:spcPct val="150000"/>
                        </a:lnSpc>
                        <a:spcAft>
                          <a:spcPts val="0"/>
                        </a:spcAft>
                      </a:pPr>
                      <a:r>
                        <a:rPr lang="en-US" sz="1200" kern="100" dirty="0" smtClean="0">
                          <a:ln>
                            <a:solidFill>
                              <a:schemeClr val="accent2">
                                <a:lumMod val="50000"/>
                              </a:schemeClr>
                            </a:solidFill>
                          </a:ln>
                          <a:effectLst/>
                        </a:rPr>
                        <a:t>2019</a:t>
                      </a:r>
                      <a:endParaRPr lang="en-US" sz="1100" kern="100" dirty="0">
                        <a:ln>
                          <a:solidFill>
                            <a:schemeClr val="accent2">
                              <a:lumMod val="50000"/>
                            </a:schemeClr>
                          </a:solidFill>
                        </a:ln>
                        <a:effectLst/>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endParaRPr lang="en-US"/>
                    </a:p>
                  </a:txBody>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6506">
                <a:tc vMerge="1">
                  <a:txBody>
                    <a:bodyPr/>
                    <a:lstStyle/>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ln>
                            <a:solidFill>
                              <a:schemeClr val="accent2">
                                <a:lumMod val="50000"/>
                              </a:schemeClr>
                            </a:solidFill>
                          </a:ln>
                          <a:effectLst/>
                        </a:rPr>
                        <a:t>Aug</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Sept</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Oct</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Nov </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marL="0" marR="0" lvl="0" indent="0" algn="ctr" defTabSz="914400" rtl="0" eaLnBrk="1" fontAlgn="auto" latinLnBrk="0" hangingPunct="0">
                        <a:lnSpc>
                          <a:spcPct val="150000"/>
                        </a:lnSpc>
                        <a:spcBef>
                          <a:spcPts val="0"/>
                        </a:spcBef>
                        <a:spcAft>
                          <a:spcPts val="0"/>
                        </a:spcAft>
                        <a:buClrTx/>
                        <a:buSzTx/>
                        <a:buFontTx/>
                        <a:buNone/>
                      </a:pPr>
                      <a:r>
                        <a:rPr lang="en-US" sz="1100" kern="100" dirty="0" smtClean="0">
                          <a:ln>
                            <a:solidFill>
                              <a:schemeClr val="accent2">
                                <a:lumMod val="50000"/>
                              </a:schemeClr>
                            </a:solidFill>
                          </a:ln>
                          <a:effectLst/>
                        </a:rPr>
                        <a:t>Dec</a:t>
                      </a:r>
                      <a:endParaRPr lang="en-US" sz="1050" kern="100" dirty="0" smtClean="0">
                        <a:ln>
                          <a:solidFill>
                            <a:schemeClr val="accent2">
                              <a:lumMod val="50000"/>
                            </a:schemeClr>
                          </a:solidFill>
                        </a:ln>
                        <a:effectLst/>
                      </a:endParaRPr>
                    </a:p>
                    <a:p>
                      <a:pPr algn="ctr" hangingPunct="0">
                        <a:lnSpc>
                          <a:spcPct val="150000"/>
                        </a:lnSpc>
                        <a:spcAft>
                          <a:spcPts val="0"/>
                        </a:spcAft>
                      </a:pP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Jan</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Feb</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gridSpan="2">
                  <a:txBody>
                    <a:bodyPr/>
                    <a:lstStyle/>
                    <a:p>
                      <a:pPr algn="ctr" hangingPunct="0">
                        <a:lnSpc>
                          <a:spcPct val="150000"/>
                        </a:lnSpc>
                        <a:spcAft>
                          <a:spcPts val="0"/>
                        </a:spcAft>
                      </a:pPr>
                      <a:r>
                        <a:rPr lang="en-US" sz="1100" kern="100" dirty="0" smtClean="0">
                          <a:ln>
                            <a:solidFill>
                              <a:schemeClr val="accent2">
                                <a:lumMod val="50000"/>
                              </a:schemeClr>
                            </a:solidFill>
                          </a:ln>
                          <a:effectLst/>
                        </a:rPr>
                        <a:t>March</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pPr algn="ctr" hangingPunct="0">
                        <a:lnSpc>
                          <a:spcPct val="150000"/>
                        </a:lnSpc>
                        <a:spcAft>
                          <a:spcPts val="0"/>
                        </a:spcAft>
                      </a:pP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algn="ctr" hangingPunct="0">
                        <a:lnSpc>
                          <a:spcPct val="150000"/>
                        </a:lnSpc>
                        <a:spcAft>
                          <a:spcPts val="0"/>
                        </a:spcAft>
                      </a:pPr>
                      <a:r>
                        <a:rPr lang="en-US" sz="1100" kern="100" dirty="0" smtClean="0">
                          <a:ln>
                            <a:solidFill>
                              <a:schemeClr val="accent2">
                                <a:lumMod val="50000"/>
                              </a:schemeClr>
                            </a:solidFill>
                          </a:ln>
                          <a:effectLst/>
                        </a:rPr>
                        <a:t>April</a:t>
                      </a: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marL="0" marR="0" lvl="0" indent="0" algn="ctr" defTabSz="914400" rtl="0" eaLnBrk="1" fontAlgn="auto" latinLnBrk="0" hangingPunct="0">
                        <a:lnSpc>
                          <a:spcPct val="150000"/>
                        </a:lnSpc>
                        <a:spcBef>
                          <a:spcPts val="0"/>
                        </a:spcBef>
                        <a:spcAft>
                          <a:spcPts val="0"/>
                        </a:spcAft>
                        <a:buClrTx/>
                        <a:buSzTx/>
                        <a:buFontTx/>
                        <a:buNone/>
                      </a:pPr>
                      <a:r>
                        <a:rPr lang="en-US" sz="1100" kern="100" dirty="0" smtClean="0">
                          <a:ln>
                            <a:solidFill>
                              <a:schemeClr val="accent2">
                                <a:lumMod val="50000"/>
                              </a:schemeClr>
                            </a:solidFill>
                          </a:ln>
                          <a:effectLst/>
                        </a:rPr>
                        <a:t>May</a:t>
                      </a:r>
                      <a:endParaRPr lang="en-US" sz="1050" kern="100" dirty="0" smtClean="0">
                        <a:ln>
                          <a:solidFill>
                            <a:schemeClr val="accent2">
                              <a:lumMod val="50000"/>
                            </a:schemeClr>
                          </a:solidFill>
                        </a:ln>
                        <a:effectLst/>
                      </a:endParaRPr>
                    </a:p>
                    <a:p>
                      <a:pPr algn="ctr" hangingPunct="0">
                        <a:lnSpc>
                          <a:spcPct val="150000"/>
                        </a:lnSpc>
                        <a:spcAft>
                          <a:spcPts val="0"/>
                        </a:spcAft>
                      </a:pPr>
                      <a:endParaRPr lang="en-US" sz="1100" kern="100" dirty="0">
                        <a:ln>
                          <a:solidFill>
                            <a:schemeClr val="accent2">
                              <a:lumMod val="50000"/>
                            </a:schemeClr>
                          </a:solidFill>
                        </a:ln>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extLst>
                  <a:ext uri="{0D108BD9-81ED-4DB2-BD59-A6C34878D82A}">
                    <a16:rowId xmlns:a16="http://schemas.microsoft.com/office/drawing/2014/main" val="10001"/>
                  </a:ext>
                </a:extLst>
              </a:tr>
              <a:tr h="363489">
                <a:tc>
                  <a:txBody>
                    <a:bodyPr/>
                    <a:lstStyle/>
                    <a:p>
                      <a:pPr hangingPunct="0">
                        <a:lnSpc>
                          <a:spcPct val="150000"/>
                        </a:lnSpc>
                        <a:spcAft>
                          <a:spcPts val="0"/>
                        </a:spcAft>
                      </a:pPr>
                      <a:r>
                        <a:rPr lang="en-US" sz="1200" kern="100" dirty="0" smtClean="0">
                          <a:effectLst/>
                          <a:latin typeface="Times New Roman" panose="02020603050405020304" pitchFamily="18" charset="0"/>
                          <a:cs typeface="Times New Roman" panose="02020603050405020304" pitchFamily="18" charset="0"/>
                        </a:rPr>
                        <a:t>Research/</a:t>
                      </a:r>
                      <a:r>
                        <a:rPr lang="en-US" sz="1200" kern="100" baseline="0" dirty="0" smtClean="0">
                          <a:effectLst/>
                          <a:latin typeface="Times New Roman" panose="02020603050405020304" pitchFamily="18" charset="0"/>
                          <a:cs typeface="Times New Roman" panose="02020603050405020304" pitchFamily="18" charset="0"/>
                        </a:rPr>
                        <a:t> Title selection</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3489">
                <a:tc>
                  <a:txBody>
                    <a:bodyPr/>
                    <a:lstStyle/>
                    <a:p>
                      <a:pPr hangingPunct="0">
                        <a:lnSpc>
                          <a:spcPct val="150000"/>
                        </a:lnSpc>
                        <a:spcAft>
                          <a:spcPts val="0"/>
                        </a:spcAft>
                      </a:pPr>
                      <a:r>
                        <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US" sz="1100" kern="100" baseline="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submission/ Approval</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endParaRPr lang="en-GB"/>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3489">
                <a:tc>
                  <a:txBody>
                    <a:bodyPr/>
                    <a:lstStyle/>
                    <a:p>
                      <a:pPr hangingPunct="0">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Proposal writing</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3489">
                <a:tc>
                  <a:txBody>
                    <a:bodyPr/>
                    <a:lstStyle/>
                    <a:p>
                      <a:pPr hangingPunct="0">
                        <a:lnSpc>
                          <a:spcPct val="150000"/>
                        </a:lnSpc>
                        <a:spcAft>
                          <a:spcPts val="0"/>
                        </a:spcAft>
                      </a:pPr>
                      <a:r>
                        <a:rPr lang="en-US" sz="1200" kern="100" dirty="0" smtClean="0">
                          <a:solidFill>
                            <a:schemeClr val="tx1"/>
                          </a:solidFill>
                          <a:effectLst/>
                          <a:latin typeface="Times New Roman" panose="02020603050405020304" pitchFamily="18" charset="0"/>
                          <a:ea typeface="+mn-ea"/>
                          <a:cs typeface="Times New Roman" panose="02020603050405020304" pitchFamily="18" charset="0"/>
                        </a:rPr>
                        <a:t>Proposal Presentation</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3489">
                <a:tc>
                  <a:txBody>
                    <a:bodyPr/>
                    <a:lstStyle/>
                    <a:p>
                      <a:pPr hangingPunct="0">
                        <a:lnSpc>
                          <a:spcPct val="150000"/>
                        </a:lnSpc>
                        <a:spcAft>
                          <a:spcPts val="0"/>
                        </a:spcAft>
                      </a:pPr>
                      <a:r>
                        <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Literature</a:t>
                      </a:r>
                      <a:r>
                        <a:rPr lang="en-US" sz="1100" kern="100" baseline="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Review</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gridSpan="2">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3489">
                <a:tc>
                  <a:txBody>
                    <a:bodyPr/>
                    <a:lstStyle/>
                    <a:p>
                      <a:pPr hangingPunct="0">
                        <a:lnSpc>
                          <a:spcPct val="150000"/>
                        </a:lnSpc>
                        <a:spcAft>
                          <a:spcPts val="0"/>
                        </a:spcAft>
                      </a:pPr>
                      <a:r>
                        <a:rPr lang="en-US" sz="1100" kern="100" baseline="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rogramming</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gridSpan="2">
                  <a:txBody>
                    <a:bodyPr/>
                    <a:lstStyle/>
                    <a:p>
                      <a:endParaRPr lang="en-GB" dirty="0"/>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hMerge="1">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3489">
                <a:tc>
                  <a:txBody>
                    <a:bodyPr/>
                    <a:lstStyle/>
                    <a:p>
                      <a:pPr hangingPunct="0">
                        <a:lnSpc>
                          <a:spcPct val="150000"/>
                        </a:lnSpc>
                        <a:spcAft>
                          <a:spcPts val="0"/>
                        </a:spcAft>
                      </a:pPr>
                      <a:r>
                        <a:rPr lang="en-US" sz="1200" kern="100" dirty="0" smtClean="0">
                          <a:solidFill>
                            <a:schemeClr val="tx1"/>
                          </a:solidFill>
                          <a:effectLst/>
                          <a:latin typeface="Times New Roman" panose="02020603050405020304" pitchFamily="18" charset="0"/>
                          <a:ea typeface="+mn-ea"/>
                          <a:cs typeface="Times New Roman" panose="02020603050405020304" pitchFamily="18" charset="0"/>
                        </a:rPr>
                        <a:t>Kali</a:t>
                      </a:r>
                      <a:r>
                        <a:rPr lang="en-US" sz="1200" kern="100" baseline="0" dirty="0" smtClean="0">
                          <a:solidFill>
                            <a:schemeClr val="tx1"/>
                          </a:solidFill>
                          <a:effectLst/>
                          <a:latin typeface="Times New Roman" panose="02020603050405020304" pitchFamily="18" charset="0"/>
                          <a:ea typeface="+mn-ea"/>
                          <a:cs typeface="Times New Roman" panose="02020603050405020304" pitchFamily="18" charset="0"/>
                        </a:rPr>
                        <a:t> Linux tool practice</a:t>
                      </a:r>
                      <a:endParaRPr lang="en-US" sz="1100" kern="10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GB"/>
                    </a:p>
                  </a:txBody>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63489">
                <a:tc>
                  <a:txBody>
                    <a:bodyPr/>
                    <a:lstStyle/>
                    <a:p>
                      <a:pPr marL="0" marR="0" indent="0" algn="l" defTabSz="914400" rtl="0" eaLnBrk="1" fontAlgn="auto" latinLnBrk="0" hangingPunct="0">
                        <a:lnSpc>
                          <a:spcPct val="150000"/>
                        </a:lnSpc>
                        <a:spcBef>
                          <a:spcPts val="0"/>
                        </a:spcBef>
                        <a:spcAft>
                          <a:spcPts val="0"/>
                        </a:spcAft>
                        <a:buClrTx/>
                        <a:buSzTx/>
                        <a:buFontTx/>
                        <a:buNone/>
                        <a:tabLst/>
                        <a:defRPr/>
                      </a:pPr>
                      <a:r>
                        <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Policy Research </a:t>
                      </a: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GB"/>
                    </a:p>
                  </a:txBody>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endParaRPr lang="en-GB" dirty="0"/>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63489">
                <a:tc>
                  <a:txBody>
                    <a:bodyPr/>
                    <a:lstStyle/>
                    <a:p>
                      <a:pPr hangingPunct="0">
                        <a:lnSpc>
                          <a:spcPct val="150000"/>
                        </a:lnSpc>
                        <a:spcAft>
                          <a:spcPts val="0"/>
                        </a:spcAft>
                      </a:pPr>
                      <a:r>
                        <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Program</a:t>
                      </a:r>
                      <a:r>
                        <a:rPr lang="en-US" sz="1100" kern="100" baseline="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Testing</a:t>
                      </a:r>
                      <a:endParaRPr lang="en-US" sz="11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GB"/>
                    </a:p>
                  </a:txBody>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99807">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000" kern="100" dirty="0" smtClean="0">
                          <a:effectLst/>
                          <a:latin typeface="Times New Roman" panose="02020603050405020304" pitchFamily="18" charset="0"/>
                          <a:cs typeface="Times New Roman" panose="02020603050405020304" pitchFamily="18" charset="0"/>
                        </a:rPr>
                        <a:t>Report Writing</a:t>
                      </a:r>
                      <a:endParaRPr lang="en-US" sz="8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GB"/>
                    </a:p>
                  </a:txBody>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63489">
                <a:tc>
                  <a:txBody>
                    <a:bodyPr/>
                    <a:lstStyle/>
                    <a:p>
                      <a:pPr marL="0" marR="0" lvl="0" indent="0" algn="l" defTabSz="914400" rtl="0" eaLnBrk="1" fontAlgn="auto" latinLnBrk="0" hangingPunct="0">
                        <a:lnSpc>
                          <a:spcPct val="150000"/>
                        </a:lnSpc>
                        <a:spcBef>
                          <a:spcPts val="0"/>
                        </a:spcBef>
                        <a:spcAft>
                          <a:spcPts val="0"/>
                        </a:spcAft>
                        <a:buClrTx/>
                        <a:buSzTx/>
                        <a:buFontTx/>
                        <a:buNone/>
                      </a:pPr>
                      <a:r>
                        <a:rPr lang="en-US" sz="1000" kern="100" dirty="0" smtClean="0">
                          <a:effectLst/>
                          <a:latin typeface="Times New Roman" panose="02020603050405020304" pitchFamily="18" charset="0"/>
                          <a:cs typeface="Times New Roman" panose="02020603050405020304" pitchFamily="18" charset="0"/>
                        </a:rPr>
                        <a:t>Presentation</a:t>
                      </a:r>
                      <a:endParaRPr lang="en-US" sz="1000" kern="100" dirty="0" smtClean="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GB"/>
                    </a:p>
                  </a:txBody>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FB5A5"/>
                    </a:solidFill>
                  </a:tcPr>
                </a:tc>
                <a:extLst>
                  <a:ext uri="{0D108BD9-81ED-4DB2-BD59-A6C34878D82A}">
                    <a16:rowId xmlns:a16="http://schemas.microsoft.com/office/drawing/2014/main" val="10012"/>
                  </a:ext>
                </a:extLst>
              </a:tr>
            </a:tbl>
          </a:graphicData>
        </a:graphic>
      </p:graphicFrame>
      <p:sp>
        <p:nvSpPr>
          <p:cNvPr id="1048724"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4"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25"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extBox 7"/>
          <p:cNvSpPr txBox="1"/>
          <p:nvPr/>
        </p:nvSpPr>
        <p:spPr>
          <a:xfrm>
            <a:off x="5124051" y="293535"/>
            <a:ext cx="3911445" cy="646331"/>
          </a:xfrm>
          <a:prstGeom prst="rect">
            <a:avLst/>
          </a:prstGeom>
          <a:noFill/>
        </p:spPr>
        <p:txBody>
          <a:bodyPr wrap="squar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References</a:t>
            </a:r>
            <a:r>
              <a:rPr lang="en-US" sz="3600" dirty="0" smtClean="0">
                <a:latin typeface="Times New Roman" panose="02020603050405020304" pitchFamily="18" charset="0"/>
                <a:cs typeface="Times New Roman" panose="02020603050405020304" pitchFamily="18" charset="0"/>
              </a:rPr>
              <a:t> </a:t>
            </a:r>
          </a:p>
        </p:txBody>
      </p:sp>
      <p:sp>
        <p:nvSpPr>
          <p:cNvPr id="1048739"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5"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40" name="Pentagon 8"/>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a:t>
            </a:r>
            <a:r>
              <a:rPr lang="en-US" sz="1200" dirty="0" err="1" smtClean="0">
                <a:solidFill>
                  <a:schemeClr val="bg1"/>
                </a:solidFill>
                <a:latin typeface="Times New Roman" panose="02020603050405020304" pitchFamily="18" charset="0"/>
                <a:cs typeface="Times New Roman" panose="02020603050405020304" pitchFamily="18" charset="0"/>
              </a:rPr>
              <a:t>Muhanguzi</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a:solidFill>
                  <a:schemeClr val="bg1"/>
                </a:solidFill>
                <a:latin typeface="Times New Roman" panose="02020603050405020304" pitchFamily="18" charset="0"/>
                <a:cs typeface="Times New Roman" panose="02020603050405020304" pitchFamily="18" charset="0"/>
              </a:rPr>
              <a:t>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742" name="Rectangle 2"/>
          <p:cNvSpPr/>
          <p:nvPr/>
        </p:nvSpPr>
        <p:spPr>
          <a:xfrm>
            <a:off x="156795" y="1011473"/>
            <a:ext cx="11878407" cy="4708981"/>
          </a:xfrm>
          <a:prstGeom prst="rect">
            <a:avLst/>
          </a:prstGeom>
        </p:spPr>
        <p:txBody>
          <a:bodyPr wrap="square">
            <a:spAutoFit/>
          </a:bodyPr>
          <a:lstStyle/>
          <a:p>
            <a:pPr algn="just"/>
            <a:r>
              <a:rPr lang="en-US" sz="2000" dirty="0" smtClean="0">
                <a:latin typeface="Times New Roman" panose="02020603050405020304" pitchFamily="18" charset="0"/>
                <a:cs typeface="Times New Roman" panose="02020603050405020304" pitchFamily="18" charset="0"/>
              </a:rPr>
              <a:t>[1] </a:t>
            </a:r>
            <a:r>
              <a:rPr lang="en-GB" sz="2000" dirty="0" smtClean="0">
                <a:latin typeface="Times New Roman" panose="02020603050405020304" pitchFamily="18" charset="0"/>
                <a:cs typeface="Times New Roman" panose="02020603050405020304" pitchFamily="18" charset="0"/>
              </a:rPr>
              <a:t>https://5g-ppp.eu/white-papers/</a:t>
            </a:r>
          </a:p>
          <a:p>
            <a:pPr algn="just"/>
            <a:r>
              <a:rPr lang="en-GB" sz="2000" dirty="0">
                <a:latin typeface="Times New Roman" panose="02020603050405020304" pitchFamily="18" charset="0"/>
                <a:cs typeface="Times New Roman" panose="02020603050405020304" pitchFamily="18" charset="0"/>
              </a:rPr>
              <a:t>[2] http://www-file.huawei.com/-/media/CORPORATE/PDF/white%20paper/</a:t>
            </a:r>
          </a:p>
          <a:p>
            <a:pPr algn="just"/>
            <a:r>
              <a:rPr lang="en-GB" sz="2000" dirty="0" smtClean="0">
                <a:solidFill>
                  <a:schemeClr val="bg1"/>
                </a:solidFill>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5g_security_architecture_white_paper_en-v2.pdf?la=</a:t>
            </a:r>
            <a:r>
              <a:rPr lang="en-GB" sz="2000" dirty="0" err="1" smtClean="0">
                <a:latin typeface="Times New Roman" panose="02020603050405020304" pitchFamily="18" charset="0"/>
                <a:cs typeface="Times New Roman" panose="02020603050405020304" pitchFamily="18" charset="0"/>
              </a:rPr>
              <a:t>en</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[3] https://www.huawei.com/en/press-events/news/2016/2/Demonstrate-5G-E2E-Network-Slicing-Technology</a:t>
            </a:r>
          </a:p>
          <a:p>
            <a:pPr algn="just"/>
            <a:r>
              <a:rPr lang="en-GB" sz="2000" dirty="0">
                <a:latin typeface="Times New Roman" panose="02020603050405020304" pitchFamily="18" charset="0"/>
                <a:cs typeface="Times New Roman" panose="02020603050405020304" pitchFamily="18" charset="0"/>
              </a:rPr>
              <a:t>[4] https://www.survivingwithandroid.com/2016/06/iot-project-tutorial-smart-plant-system.html</a:t>
            </a:r>
          </a:p>
          <a:p>
            <a:pPr algn="just"/>
            <a:r>
              <a:rPr lang="en-GB" sz="2000" dirty="0">
                <a:latin typeface="Times New Roman" panose="02020603050405020304" pitchFamily="18" charset="0"/>
                <a:cs typeface="Times New Roman" panose="02020603050405020304" pitchFamily="18" charset="0"/>
              </a:rPr>
              <a:t>[5] https://</a:t>
            </a:r>
            <a:r>
              <a:rPr lang="en-GB" sz="2000" dirty="0" smtClean="0">
                <a:latin typeface="Times New Roman" panose="02020603050405020304" pitchFamily="18" charset="0"/>
                <a:cs typeface="Times New Roman" panose="02020603050405020304" pitchFamily="18" charset="0"/>
              </a:rPr>
              <a:t>en.wikipedia.org/wiki/European_Technology_Platform_for_the_Electricity_Networks_of_the_Future</a:t>
            </a:r>
          </a:p>
          <a:p>
            <a:pPr algn="just"/>
            <a:r>
              <a:rPr lang="en-US" sz="2000" dirty="0" smtClean="0">
                <a:latin typeface="Times New Roman" panose="02020603050405020304" pitchFamily="18" charset="0"/>
                <a:cs typeface="Times New Roman" panose="02020603050405020304" pitchFamily="18" charset="0"/>
              </a:rPr>
              <a:t>[6] </a:t>
            </a:r>
            <a:r>
              <a:rPr lang="en-GB" sz="2000" dirty="0" smtClean="0">
                <a:latin typeface="Times New Roman" panose="02020603050405020304" pitchFamily="18" charset="0"/>
                <a:cs typeface="Times New Roman" panose="02020603050405020304" pitchFamily="18" charset="0"/>
              </a:rPr>
              <a:t>Big </a:t>
            </a:r>
            <a:r>
              <a:rPr lang="en-GB" sz="2000" dirty="0">
                <a:latin typeface="Times New Roman" panose="02020603050405020304" pitchFamily="18" charset="0"/>
                <a:cs typeface="Times New Roman" panose="02020603050405020304" pitchFamily="18" charset="0"/>
              </a:rPr>
              <a:t>Data For </a:t>
            </a:r>
            <a:r>
              <a:rPr lang="en-GB" sz="2000" dirty="0" smtClean="0">
                <a:latin typeface="Times New Roman" panose="02020603050405020304" pitchFamily="18" charset="0"/>
                <a:cs typeface="Times New Roman" panose="02020603050405020304" pitchFamily="18" charset="0"/>
              </a:rPr>
              <a:t>Dummies</a:t>
            </a:r>
            <a:r>
              <a:rPr lang="en-GB" sz="2000" dirty="0">
                <a:latin typeface="Times New Roman" panose="02020603050405020304" pitchFamily="18" charset="0"/>
                <a:cs typeface="Times New Roman" panose="02020603050405020304" pitchFamily="18" charset="0"/>
              </a:rPr>
              <a:t> by Judith Hurwitz, Alan Nugent, </a:t>
            </a:r>
            <a:r>
              <a:rPr lang="en-GB" sz="2000" dirty="0" err="1">
                <a:latin typeface="Times New Roman" panose="02020603050405020304" pitchFamily="18" charset="0"/>
                <a:cs typeface="Times New Roman" panose="02020603050405020304" pitchFamily="18" charset="0"/>
              </a:rPr>
              <a:t>Dr.</a:t>
            </a:r>
            <a:r>
              <a:rPr lang="en-GB" sz="2000" dirty="0">
                <a:latin typeface="Times New Roman" panose="02020603050405020304" pitchFamily="18" charset="0"/>
                <a:cs typeface="Times New Roman" panose="02020603050405020304" pitchFamily="18" charset="0"/>
              </a:rPr>
              <a:t> Fern </a:t>
            </a:r>
            <a:r>
              <a:rPr lang="en-GB" sz="2000" dirty="0" smtClean="0">
                <a:latin typeface="Times New Roman" panose="02020603050405020304" pitchFamily="18" charset="0"/>
                <a:cs typeface="Times New Roman" panose="02020603050405020304" pitchFamily="18" charset="0"/>
              </a:rPr>
              <a:t>Halper, and </a:t>
            </a:r>
            <a:r>
              <a:rPr lang="en-GB" sz="2000" dirty="0">
                <a:latin typeface="Times New Roman" panose="02020603050405020304" pitchFamily="18" charset="0"/>
                <a:cs typeface="Times New Roman" panose="02020603050405020304" pitchFamily="18" charset="0"/>
              </a:rPr>
              <a:t>Marcia </a:t>
            </a:r>
            <a:r>
              <a:rPr lang="en-GB" sz="2000" dirty="0" smtClean="0">
                <a:latin typeface="Times New Roman" panose="02020603050405020304" pitchFamily="18" charset="0"/>
                <a:cs typeface="Times New Roman" panose="02020603050405020304" pitchFamily="18" charset="0"/>
              </a:rPr>
              <a:t>Kaufman</a:t>
            </a:r>
          </a:p>
          <a:p>
            <a:pPr algn="just"/>
            <a:r>
              <a:rPr lang="en-US" altLang="zh-CN" sz="2000" dirty="0">
                <a:latin typeface="Times New Roman" panose="02020603050405020304" pitchFamily="18" charset="0"/>
                <a:cs typeface="Times New Roman" panose="02020603050405020304" pitchFamily="18" charset="0"/>
              </a:rPr>
              <a:t>[7</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https://www.nist.gov</a:t>
            </a:r>
            <a:r>
              <a:rPr lang="en-US" altLang="zh-CN"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8] https://github.com/offensive-security/kali-arm-build-scripts</a:t>
            </a:r>
          </a:p>
          <a:p>
            <a:pPr algn="just"/>
            <a:r>
              <a:rPr lang="en-US" sz="2000" dirty="0">
                <a:latin typeface="Times New Roman" panose="02020603050405020304" pitchFamily="18" charset="0"/>
                <a:cs typeface="Times New Roman" panose="02020603050405020304" pitchFamily="18" charset="0"/>
              </a:rPr>
              <a:t>[9] https://www.offensive-security.com/kali-linux-arm-images/</a:t>
            </a:r>
          </a:p>
          <a:p>
            <a:pPr algn="just"/>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10] </a:t>
            </a:r>
            <a:r>
              <a:rPr lang="en-GB" sz="2000" dirty="0" smtClean="0">
                <a:latin typeface="Times New Roman" panose="02020603050405020304" pitchFamily="18" charset="0"/>
                <a:cs typeface="Times New Roman" panose="02020603050405020304" pitchFamily="18" charset="0"/>
              </a:rPr>
              <a:t>Handbook Of Security And Networks, editors </a:t>
            </a:r>
            <a:r>
              <a:rPr lang="en-GB" sz="2000" dirty="0">
                <a:latin typeface="Times New Roman" panose="02020603050405020304" pitchFamily="18" charset="0"/>
                <a:cs typeface="Times New Roman" panose="02020603050405020304" pitchFamily="18" charset="0"/>
              </a:rPr>
              <a:t>Yang </a:t>
            </a:r>
            <a:r>
              <a:rPr lang="en-GB" sz="2000" dirty="0" smtClean="0">
                <a:latin typeface="Times New Roman" panose="02020603050405020304" pitchFamily="18" charset="0"/>
                <a:cs typeface="Times New Roman" panose="02020603050405020304" pitchFamily="18" charset="0"/>
              </a:rPr>
              <a:t>Xiao, Frank </a:t>
            </a:r>
            <a:r>
              <a:rPr lang="en-GB" sz="2000" dirty="0">
                <a:latin typeface="Times New Roman" panose="02020603050405020304" pitchFamily="18" charset="0"/>
                <a:cs typeface="Times New Roman" panose="02020603050405020304" pitchFamily="18" charset="0"/>
              </a:rPr>
              <a:t>H </a:t>
            </a:r>
            <a:r>
              <a:rPr lang="en-GB" sz="2000" dirty="0" smtClean="0">
                <a:latin typeface="Times New Roman" panose="02020603050405020304" pitchFamily="18" charset="0"/>
                <a:cs typeface="Times New Roman" panose="02020603050405020304" pitchFamily="18" charset="0"/>
              </a:rPr>
              <a:t>Li, Hui </a:t>
            </a:r>
            <a:r>
              <a:rPr lang="en-GB" sz="2000" dirty="0">
                <a:latin typeface="Times New Roman" panose="02020603050405020304" pitchFamily="18" charset="0"/>
                <a:cs typeface="Times New Roman" panose="02020603050405020304" pitchFamily="18" charset="0"/>
              </a:rPr>
              <a:t>Chen ISBN-13 978-981-4273-03-9 </a:t>
            </a:r>
          </a:p>
          <a:p>
            <a:pPr algn="just"/>
            <a:r>
              <a:rPr lang="en-US" sz="2000" dirty="0" smtClean="0">
                <a:latin typeface="Times New Roman" panose="02020603050405020304" pitchFamily="18" charset="0"/>
                <a:cs typeface="Times New Roman" panose="02020603050405020304" pitchFamily="18" charset="0"/>
              </a:rPr>
              <a:t>[11] </a:t>
            </a:r>
            <a:r>
              <a:rPr lang="en-GB" sz="2000" dirty="0" smtClean="0">
                <a:latin typeface="Times New Roman" panose="02020603050405020304" pitchFamily="18" charset="0"/>
                <a:cs typeface="Times New Roman" panose="02020603050405020304" pitchFamily="18" charset="0"/>
              </a:rPr>
              <a:t>Cyber </a:t>
            </a:r>
            <a:r>
              <a:rPr lang="en-GB" sz="2000" dirty="0">
                <a:latin typeface="Times New Roman" panose="02020603050405020304" pitchFamily="18" charset="0"/>
                <a:cs typeface="Times New Roman" panose="02020603050405020304" pitchFamily="18" charset="0"/>
              </a:rPr>
              <a:t>Security Engineering A Practical Approach for Systems and Software </a:t>
            </a:r>
            <a:r>
              <a:rPr lang="en-GB" sz="2000" dirty="0" smtClean="0">
                <a:latin typeface="Times New Roman" panose="02020603050405020304" pitchFamily="18" charset="0"/>
                <a:cs typeface="Times New Roman" panose="02020603050405020304" pitchFamily="18" charset="0"/>
              </a:rPr>
              <a:t>Assurance, Nancy </a:t>
            </a:r>
            <a:r>
              <a:rPr lang="en-GB" sz="2000" dirty="0">
                <a:latin typeface="Times New Roman" panose="02020603050405020304" pitchFamily="18" charset="0"/>
                <a:cs typeface="Times New Roman" panose="02020603050405020304" pitchFamily="18" charset="0"/>
              </a:rPr>
              <a:t>R. </a:t>
            </a:r>
            <a:r>
              <a:rPr lang="en-GB" sz="2000" dirty="0" smtClean="0">
                <a:latin typeface="Times New Roman" panose="02020603050405020304" pitchFamily="18" charset="0"/>
                <a:cs typeface="Times New Roman" panose="02020603050405020304" pitchFamily="18" charset="0"/>
              </a:rPr>
              <a:t>Mead and              </a:t>
            </a:r>
            <a:r>
              <a:rPr lang="en-GB" sz="2000" dirty="0" smtClean="0">
                <a:solidFill>
                  <a:schemeClr val="bg1"/>
                </a:solidFill>
                <a:latin typeface="Times New Roman" panose="02020603050405020304" pitchFamily="18" charset="0"/>
                <a:cs typeface="Times New Roman" panose="02020603050405020304" pitchFamily="18" charset="0"/>
              </a:rPr>
              <a:t>…...</a:t>
            </a:r>
            <a:r>
              <a:rPr lang="en-GB" sz="2000" dirty="0" smtClean="0">
                <a:latin typeface="Times New Roman" panose="02020603050405020304" pitchFamily="18" charset="0"/>
                <a:cs typeface="Times New Roman" panose="02020603050405020304" pitchFamily="18" charset="0"/>
              </a:rPr>
              <a:t>Carol </a:t>
            </a:r>
            <a:r>
              <a:rPr lang="en-GB" sz="2000" dirty="0">
                <a:latin typeface="Times New Roman" panose="02020603050405020304" pitchFamily="18" charset="0"/>
                <a:cs typeface="Times New Roman" panose="02020603050405020304" pitchFamily="18" charset="0"/>
              </a:rPr>
              <a:t>C. </a:t>
            </a:r>
            <a:r>
              <a:rPr lang="en-GB" sz="2000" dirty="0" smtClean="0">
                <a:latin typeface="Times New Roman" panose="02020603050405020304" pitchFamily="18" charset="0"/>
                <a:cs typeface="Times New Roman" panose="02020603050405020304" pitchFamily="18" charset="0"/>
              </a:rPr>
              <a:t>Woody, </a:t>
            </a:r>
            <a:r>
              <a:rPr lang="en-GB" sz="2000" dirty="0">
                <a:latin typeface="Times New Roman" panose="02020603050405020304" pitchFamily="18" charset="0"/>
                <a:cs typeface="Times New Roman" panose="02020603050405020304" pitchFamily="18" charset="0"/>
              </a:rPr>
              <a:t>ISBN-13: </a:t>
            </a:r>
            <a:r>
              <a:rPr lang="en-GB" sz="2000" dirty="0" smtClean="0">
                <a:latin typeface="Times New Roman" panose="02020603050405020304" pitchFamily="18" charset="0"/>
                <a:cs typeface="Times New Roman" panose="02020603050405020304" pitchFamily="18" charset="0"/>
              </a:rPr>
              <a:t>978-0-134-18980-2</a:t>
            </a:r>
          </a:p>
          <a:p>
            <a:endParaRPr lang="en-GB" sz="2000" dirty="0" smtClean="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extBox 7"/>
          <p:cNvSpPr txBox="1"/>
          <p:nvPr/>
        </p:nvSpPr>
        <p:spPr>
          <a:xfrm>
            <a:off x="4382324" y="2706710"/>
            <a:ext cx="4379495" cy="1015663"/>
          </a:xfrm>
          <a:prstGeom prst="rect">
            <a:avLst/>
          </a:prstGeom>
          <a:noFill/>
        </p:spPr>
        <p:txBody>
          <a:bodyPr wrap="square" rtlCol="0">
            <a:spAutoFit/>
          </a:bodyPr>
          <a:lstStyle/>
          <a:p>
            <a:r>
              <a:rPr lang="en-US" sz="6000" b="1" dirty="0" smtClean="0">
                <a:solidFill>
                  <a:srgbClr val="2FB5A5"/>
                </a:solidFill>
                <a:latin typeface="Times New Roman" panose="02020603050405020304" pitchFamily="18" charset="0"/>
                <a:cs typeface="Times New Roman" panose="02020603050405020304" pitchFamily="18" charset="0"/>
              </a:rPr>
              <a:t>Thank you</a:t>
            </a:r>
          </a:p>
        </p:txBody>
      </p:sp>
      <p:sp>
        <p:nvSpPr>
          <p:cNvPr id="1048748" name="Pentagon 5"/>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6" name="Picture 10"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74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97" name="Picture 2" descr="https://raw.githubusercontent.com/marydovika/Cyber-Security-Project-for-5G-IoT-Cloud-NFC/master/final-year-project-github-link.png"/>
          <p:cNvPicPr>
            <a:picLocks noChangeAspect="1" noChangeArrowheads="1"/>
          </p:cNvPicPr>
          <p:nvPr/>
        </p:nvPicPr>
        <p:blipFill>
          <a:blip r:embed="rId3" cstate="print"/>
          <a:srcRect/>
          <a:stretch>
            <a:fillRect/>
          </a:stretch>
        </p:blipFill>
        <p:spPr bwMode="auto">
          <a:xfrm>
            <a:off x="4675254" y="0"/>
            <a:ext cx="900953" cy="90095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2"/>
          <p:cNvSpPr/>
          <p:nvPr/>
        </p:nvSpPr>
        <p:spPr>
          <a:xfrm>
            <a:off x="214254" y="1048652"/>
            <a:ext cx="11763491" cy="512064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5G will be the network for the future </a:t>
            </a:r>
            <a:r>
              <a:rPr lang="en-US" sz="2800" dirty="0" err="1">
                <a:latin typeface="Times New Roman" panose="02020603050405020304" pitchFamily="18" charset="0"/>
                <a:cs typeface="Times New Roman" panose="02020603050405020304" pitchFamily="18" charset="0"/>
              </a:rPr>
              <a:t>QoS</a:t>
            </a:r>
            <a:r>
              <a:rPr lang="en-US" sz="2800" dirty="0">
                <a:latin typeface="Times New Roman" panose="02020603050405020304" pitchFamily="18" charset="0"/>
                <a:cs typeface="Times New Roman" panose="02020603050405020304" pitchFamily="18" charset="0"/>
              </a:rPr>
              <a:t> demands,  with the major enablers being; cloud services and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5G is on trial in most parts of Africa, including Uganda as per the time of carrying out this research(2018). There are </a:t>
            </a:r>
            <a:r>
              <a:rPr lang="en-US" sz="2800" dirty="0" smtClean="0">
                <a:latin typeface="Times New Roman" panose="02020603050405020304" pitchFamily="18" charset="0"/>
                <a:cs typeface="Times New Roman" panose="02020603050405020304" pitchFamily="18" charset="0"/>
              </a:rPr>
              <a:t>four </a:t>
            </a:r>
            <a:r>
              <a:rPr lang="en-US" sz="2800" dirty="0">
                <a:latin typeface="Times New Roman" panose="02020603050405020304" pitchFamily="18" charset="0"/>
                <a:cs typeface="Times New Roman" panose="02020603050405020304" pitchFamily="18" charset="0"/>
              </a:rPr>
              <a:t>fundamental requirements for a modern communication network, which include, Data rate/throughput capacity, Processing power of network equipment, Functional Redundancy and ether channels, and most importantly cyber-security, all of which contribute to </a:t>
            </a:r>
            <a:r>
              <a:rPr lang="en-US" sz="2800" dirty="0" err="1">
                <a:latin typeface="Times New Roman" panose="02020603050405020304" pitchFamily="18" charset="0"/>
                <a:cs typeface="Times New Roman" panose="02020603050405020304" pitchFamily="18" charset="0"/>
              </a:rPr>
              <a:t>QoS</a:t>
            </a:r>
            <a:r>
              <a:rPr lang="en-US" sz="2800" dirty="0">
                <a:latin typeface="Times New Roman" panose="02020603050405020304" pitchFamily="18" charset="0"/>
                <a:cs typeface="Times New Roman" panose="02020603050405020304" pitchFamily="18" charset="0"/>
              </a:rPr>
              <a:t> Realization. Security of huge amounts of  data (big data) on 5G,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and Cloud computing networks and storage, should be handled with great concern. However, the field of cyber security has grown in the recent  years, due to the rise of cyber </a:t>
            </a:r>
            <a:r>
              <a:rPr lang="en-US" sz="2800" dirty="0" smtClean="0">
                <a:latin typeface="Times New Roman" panose="02020603050405020304" pitchFamily="18" charset="0"/>
                <a:cs typeface="Times New Roman" panose="02020603050405020304" pitchFamily="18" charset="0"/>
              </a:rPr>
              <a:t>crimes with well defined CBK, and approaches.</a:t>
            </a:r>
            <a:endParaRPr lang="en-US" sz="2800" dirty="0">
              <a:latin typeface="Times New Roman" panose="02020603050405020304" pitchFamily="18" charset="0"/>
              <a:cs typeface="Times New Roman" panose="02020603050405020304" pitchFamily="18" charset="0"/>
            </a:endParaRPr>
          </a:p>
        </p:txBody>
      </p:sp>
      <p:sp>
        <p:nvSpPr>
          <p:cNvPr id="1048594" name="TextBox 7"/>
          <p:cNvSpPr txBox="1"/>
          <p:nvPr/>
        </p:nvSpPr>
        <p:spPr>
          <a:xfrm>
            <a:off x="5062643" y="254621"/>
            <a:ext cx="2612895" cy="646331"/>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595"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5" name="Picture 11" descr="Image result for kyambogo logo"/>
          <p:cNvPicPr>
            <a:picLocks/>
          </p:cNvPicPr>
          <p:nvPr/>
        </p:nvPicPr>
        <p:blipFill>
          <a:blip r:embed="rId2"/>
          <a:srcRect/>
          <a:stretch>
            <a:fillRect/>
          </a:stretch>
        </p:blipFill>
        <p:spPr bwMode="auto">
          <a:xfrm>
            <a:off x="1479176" y="62379"/>
            <a:ext cx="914400" cy="699248"/>
          </a:xfrm>
          <a:prstGeom prst="rect">
            <a:avLst/>
          </a:prstGeom>
          <a:noFill/>
          <a:ln>
            <a:noFill/>
          </a:ln>
        </p:spPr>
      </p:pic>
      <p:sp>
        <p:nvSpPr>
          <p:cNvPr id="1048596"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
          <p:cNvPicPr>
            <a:picLocks noChangeAspect="1"/>
          </p:cNvPicPr>
          <p:nvPr/>
        </p:nvPicPr>
        <p:blipFill>
          <a:blip r:embed="rId3"/>
          <a:stretch>
            <a:fillRect/>
          </a:stretch>
        </p:blipFill>
        <p:spPr>
          <a:xfrm>
            <a:off x="7560128" y="1053192"/>
            <a:ext cx="4243935" cy="4107871"/>
          </a:xfrm>
          <a:prstGeom prst="rect">
            <a:avLst/>
          </a:prstGeom>
        </p:spPr>
      </p:pic>
      <p:sp>
        <p:nvSpPr>
          <p:cNvPr id="1048597" name="TextBox 7"/>
          <p:cNvSpPr txBox="1"/>
          <p:nvPr/>
        </p:nvSpPr>
        <p:spPr>
          <a:xfrm>
            <a:off x="5062643" y="254621"/>
            <a:ext cx="51358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598"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7"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59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58" name="Picture 6"/>
          <p:cNvPicPr>
            <a:picLocks/>
          </p:cNvPicPr>
          <p:nvPr/>
        </p:nvPicPr>
        <p:blipFill rotWithShape="1">
          <a:blip r:embed="rId5"/>
          <a:srcRect t="15260" b="10648"/>
          <a:stretch>
            <a:fillRect/>
          </a:stretch>
        </p:blipFill>
        <p:spPr>
          <a:xfrm>
            <a:off x="114299" y="1444595"/>
            <a:ext cx="7233558" cy="3805041"/>
          </a:xfrm>
          <a:prstGeom prst="rect">
            <a:avLst/>
          </a:prstGeom>
        </p:spPr>
      </p:pic>
      <p:sp>
        <p:nvSpPr>
          <p:cNvPr id="4" name="TextBox 3"/>
          <p:cNvSpPr txBox="1"/>
          <p:nvPr/>
        </p:nvSpPr>
        <p:spPr>
          <a:xfrm>
            <a:off x="1803163" y="5768411"/>
            <a:ext cx="2603020" cy="400110"/>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Picture source, 5GPPP</a:t>
            </a:r>
            <a:r>
              <a:rPr lang="en-US"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4"/>
          <p:cNvPicPr>
            <a:picLocks noChangeAspect="1"/>
          </p:cNvPicPr>
          <p:nvPr/>
        </p:nvPicPr>
        <p:blipFill>
          <a:blip r:embed="rId3"/>
          <a:stretch>
            <a:fillRect/>
          </a:stretch>
        </p:blipFill>
        <p:spPr>
          <a:xfrm>
            <a:off x="6239955" y="4072425"/>
            <a:ext cx="2440649" cy="2362399"/>
          </a:xfrm>
          <a:prstGeom prst="rect">
            <a:avLst/>
          </a:prstGeom>
        </p:spPr>
      </p:pic>
      <p:sp>
        <p:nvSpPr>
          <p:cNvPr id="1048600"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1048601" name="TextBox 1"/>
          <p:cNvSpPr txBox="1"/>
          <p:nvPr/>
        </p:nvSpPr>
        <p:spPr>
          <a:xfrm>
            <a:off x="851928" y="1749505"/>
            <a:ext cx="2748279" cy="358141"/>
          </a:xfrm>
          <a:prstGeom prst="rect">
            <a:avLst/>
          </a:prstGeom>
          <a:noFill/>
        </p:spPr>
        <p:txBody>
          <a:bodyPr wrap="none" rtlCol="0">
            <a:spAutoFit/>
          </a:bodyPr>
          <a:lstStyle/>
          <a:p>
            <a:r>
              <a:rPr lang="en-GB" dirty="0" smtClean="0"/>
              <a:t>Insert some details on 5G</a:t>
            </a:r>
            <a:endParaRPr lang="en-GB" dirty="0"/>
          </a:p>
        </p:txBody>
      </p:sp>
      <p:sp>
        <p:nvSpPr>
          <p:cNvPr id="104860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0"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03" name="Pentagon 9"/>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1" name="Picture 2097159"/>
          <p:cNvPicPr>
            <a:picLocks/>
          </p:cNvPicPr>
          <p:nvPr/>
        </p:nvPicPr>
        <p:blipFill rotWithShape="1">
          <a:blip r:embed="rId5"/>
          <a:srcRect l="7669" t="33172" r="10314" b="25668"/>
          <a:stretch>
            <a:fillRect/>
          </a:stretch>
        </p:blipFill>
        <p:spPr>
          <a:xfrm>
            <a:off x="158397" y="963332"/>
            <a:ext cx="4915686" cy="4888315"/>
          </a:xfrm>
          <a:prstGeom prst="rect">
            <a:avLst/>
          </a:prstGeom>
        </p:spPr>
      </p:pic>
      <p:pic>
        <p:nvPicPr>
          <p:cNvPr id="2097162" name="Picture 1"/>
          <p:cNvPicPr>
            <a:picLocks noChangeAspect="1"/>
          </p:cNvPicPr>
          <p:nvPr/>
        </p:nvPicPr>
        <p:blipFill>
          <a:blip r:embed="rId6"/>
          <a:stretch>
            <a:fillRect/>
          </a:stretch>
        </p:blipFill>
        <p:spPr>
          <a:xfrm>
            <a:off x="5074083" y="963332"/>
            <a:ext cx="6960658" cy="3088616"/>
          </a:xfrm>
          <a:prstGeom prst="rect">
            <a:avLst/>
          </a:prstGeom>
        </p:spPr>
      </p:pic>
      <p:sp>
        <p:nvSpPr>
          <p:cNvPr id="1048605" name="TextBox 10"/>
          <p:cNvSpPr txBox="1"/>
          <p:nvPr/>
        </p:nvSpPr>
        <p:spPr>
          <a:xfrm>
            <a:off x="9589367" y="4755748"/>
            <a:ext cx="931665" cy="385490"/>
          </a:xfrm>
          <a:prstGeom prst="rect">
            <a:avLst/>
          </a:prstGeom>
          <a:noFill/>
        </p:spPr>
        <p:txBody>
          <a:bodyPr wrap="none" rtlCol="0">
            <a:spAutoFit/>
          </a:bodyPr>
          <a:lstStyle/>
          <a:p>
            <a:pPr fontAlgn="base">
              <a:spcBef>
                <a:spcPct val="0"/>
              </a:spcBef>
              <a:spcAft>
                <a:spcPct val="0"/>
              </a:spcAft>
            </a:pPr>
            <a:r>
              <a:rPr lang="en-US" sz="1905" b="1" dirty="0" err="1">
                <a:latin typeface="Arial" pitchFamily="34" charset="0"/>
                <a:ea typeface="宋体" pitchFamily="2" charset="-122"/>
              </a:rPr>
              <a:t>m</a:t>
            </a:r>
            <a:r>
              <a:rPr lang="en-US" sz="1905" b="1" dirty="0" err="1" smtClean="0">
                <a:latin typeface="Arial" pitchFamily="34" charset="0"/>
                <a:ea typeface="宋体" pitchFamily="2" charset="-122"/>
              </a:rPr>
              <a:t>MTC</a:t>
            </a:r>
            <a:endParaRPr lang="en-US" sz="1905" b="1" dirty="0">
              <a:latin typeface="Arial" pitchFamily="34" charset="0"/>
              <a:ea typeface="宋体" pitchFamily="2" charset="-122"/>
            </a:endParaRPr>
          </a:p>
        </p:txBody>
      </p:sp>
      <p:sp>
        <p:nvSpPr>
          <p:cNvPr id="1048631" name="Rectangle 2"/>
          <p:cNvSpPr/>
          <p:nvPr/>
        </p:nvSpPr>
        <p:spPr>
          <a:xfrm>
            <a:off x="73325" y="5948771"/>
            <a:ext cx="5691494" cy="400110"/>
          </a:xfrm>
          <a:prstGeom prst="rect">
            <a:avLst/>
          </a:prstGeom>
        </p:spPr>
        <p:txBody>
          <a:bodyPr wrap="none">
            <a:spAutoFit/>
          </a:bodyPr>
          <a:lstStyle/>
          <a:p>
            <a:r>
              <a:rPr lang="en-GB" dirty="0">
                <a:solidFill>
                  <a:srgbClr val="2FB5A5"/>
                </a:solidFill>
                <a:latin typeface="Linux Libertine"/>
              </a:rPr>
              <a:t>IEEE </a:t>
            </a:r>
            <a:r>
              <a:rPr lang="en-GB" dirty="0" smtClean="0">
                <a:solidFill>
                  <a:srgbClr val="2FB5A5"/>
                </a:solidFill>
                <a:latin typeface="Linux Libertine"/>
              </a:rPr>
              <a:t>802.11ac, Picture source Huawei corporation</a:t>
            </a:r>
            <a:r>
              <a:rPr lang="en-US"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endParaRPr lang="en-GB" b="0" i="0" dirty="0">
              <a:solidFill>
                <a:srgbClr val="2FB5A5"/>
              </a:solidFill>
              <a:effectLst/>
              <a:latin typeface="Linux Libertine"/>
            </a:endParaRPr>
          </a:p>
        </p:txBody>
      </p:sp>
      <p:sp>
        <p:nvSpPr>
          <p:cNvPr id="49" name="TextBox 10"/>
          <p:cNvSpPr txBox="1"/>
          <p:nvPr/>
        </p:nvSpPr>
        <p:spPr>
          <a:xfrm>
            <a:off x="10737242" y="4733698"/>
            <a:ext cx="931665" cy="385490"/>
          </a:xfrm>
          <a:prstGeom prst="rect">
            <a:avLst/>
          </a:prstGeom>
          <a:noFill/>
        </p:spPr>
        <p:txBody>
          <a:bodyPr wrap="none" rtlCol="0">
            <a:spAutoFit/>
          </a:bodyPr>
          <a:lstStyle/>
          <a:p>
            <a:pPr fontAlgn="base">
              <a:spcBef>
                <a:spcPct val="0"/>
              </a:spcBef>
              <a:spcAft>
                <a:spcPct val="0"/>
              </a:spcAft>
            </a:pPr>
            <a:r>
              <a:rPr lang="en-US" sz="1905" b="1" dirty="0" err="1">
                <a:latin typeface="Arial" pitchFamily="34" charset="0"/>
                <a:ea typeface="宋体" pitchFamily="2" charset="-122"/>
              </a:rPr>
              <a:t>m</a:t>
            </a:r>
            <a:r>
              <a:rPr lang="en-US" sz="1905" b="1" dirty="0" err="1" smtClean="0">
                <a:latin typeface="Arial" pitchFamily="34" charset="0"/>
                <a:ea typeface="宋体" pitchFamily="2" charset="-122"/>
              </a:rPr>
              <a:t>MTC</a:t>
            </a:r>
            <a:endParaRPr lang="en-US" sz="1905" b="1" dirty="0">
              <a:latin typeface="Arial" pitchFamily="34" charset="0"/>
              <a:ea typeface="宋体" pitchFamily="2" charset="-122"/>
            </a:endParaRPr>
          </a:p>
        </p:txBody>
      </p:sp>
      <p:sp>
        <p:nvSpPr>
          <p:cNvPr id="50" name="Rectangle 11"/>
          <p:cNvSpPr/>
          <p:nvPr/>
        </p:nvSpPr>
        <p:spPr>
          <a:xfrm>
            <a:off x="10037567" y="5359717"/>
            <a:ext cx="843281" cy="358140"/>
          </a:xfrm>
          <a:prstGeom prst="rect">
            <a:avLst/>
          </a:prstGeom>
        </p:spPr>
        <p:txBody>
          <a:bodyPr wrap="none">
            <a:spAutoFit/>
          </a:bodyPr>
          <a:lstStyle/>
          <a:p>
            <a:pPr fontAlgn="base">
              <a:spcBef>
                <a:spcPct val="0"/>
              </a:spcBef>
              <a:spcAft>
                <a:spcPct val="0"/>
              </a:spcAft>
            </a:pPr>
            <a:r>
              <a:rPr lang="en-US" b="1" dirty="0" err="1">
                <a:latin typeface="Arial" pitchFamily="34" charset="0"/>
                <a:ea typeface="宋体" pitchFamily="2" charset="-122"/>
              </a:rPr>
              <a:t>u</a:t>
            </a:r>
            <a:r>
              <a:rPr lang="en-US" b="1" dirty="0" err="1" smtClean="0">
                <a:latin typeface="Arial" pitchFamily="34" charset="0"/>
                <a:ea typeface="宋体" pitchFamily="2" charset="-122"/>
              </a:rPr>
              <a:t>RLLC</a:t>
            </a:r>
            <a:endParaRPr lang="en-US" b="1" dirty="0">
              <a:latin typeface="Arial" pitchFamily="34" charset="0"/>
              <a:ea typeface="宋体" pitchFamily="2" charset="-122"/>
            </a:endParaRPr>
          </a:p>
        </p:txBody>
      </p:sp>
      <p:sp>
        <p:nvSpPr>
          <p:cNvPr id="51" name="Rectangle 12"/>
          <p:cNvSpPr/>
          <p:nvPr/>
        </p:nvSpPr>
        <p:spPr>
          <a:xfrm>
            <a:off x="9412785" y="6013329"/>
            <a:ext cx="855981" cy="358140"/>
          </a:xfrm>
          <a:prstGeom prst="rect">
            <a:avLst/>
          </a:prstGeom>
        </p:spPr>
        <p:txBody>
          <a:bodyPr wrap="none">
            <a:spAutoFit/>
          </a:bodyPr>
          <a:lstStyle/>
          <a:p>
            <a:pPr fontAlgn="base">
              <a:spcBef>
                <a:spcPct val="0"/>
              </a:spcBef>
              <a:spcAft>
                <a:spcPct val="0"/>
              </a:spcAft>
            </a:pPr>
            <a:r>
              <a:rPr lang="en-US" b="1" dirty="0" smtClean="0">
                <a:latin typeface="Arial" pitchFamily="34" charset="0"/>
                <a:ea typeface="宋体" pitchFamily="2" charset="-122"/>
              </a:rPr>
              <a:t>Others</a:t>
            </a:r>
            <a:endParaRPr lang="en-US" b="1" dirty="0">
              <a:latin typeface="Arial" pitchFamily="34" charset="0"/>
              <a:ea typeface="宋体" pitchFamily="2" charset="-122"/>
            </a:endParaRPr>
          </a:p>
        </p:txBody>
      </p:sp>
      <p:grpSp>
        <p:nvGrpSpPr>
          <p:cNvPr id="52" name="Group 13"/>
          <p:cNvGrpSpPr/>
          <p:nvPr/>
        </p:nvGrpSpPr>
        <p:grpSpPr>
          <a:xfrm>
            <a:off x="10247853" y="3656224"/>
            <a:ext cx="546358" cy="763950"/>
            <a:chOff x="377622" y="1528618"/>
            <a:chExt cx="516337" cy="721972"/>
          </a:xfrm>
        </p:grpSpPr>
        <p:grpSp>
          <p:nvGrpSpPr>
            <p:cNvPr id="59" name="Group 14"/>
            <p:cNvGrpSpPr/>
            <p:nvPr/>
          </p:nvGrpSpPr>
          <p:grpSpPr>
            <a:xfrm>
              <a:off x="377622" y="1528618"/>
              <a:ext cx="277586" cy="530678"/>
              <a:chOff x="1025550" y="939030"/>
              <a:chExt cx="277586" cy="530678"/>
            </a:xfrm>
          </p:grpSpPr>
          <p:sp>
            <p:nvSpPr>
              <p:cNvPr id="65" name="Rounded Rectangle 20"/>
              <p:cNvSpPr/>
              <p:nvPr/>
            </p:nvSpPr>
            <p:spPr bwMode="auto">
              <a:xfrm>
                <a:off x="1025550" y="939030"/>
                <a:ext cx="277586" cy="530678"/>
              </a:xfrm>
              <a:prstGeom prst="roundRect">
                <a:avLst/>
              </a:prstGeom>
              <a:solidFill>
                <a:srgbClr val="00B0F0"/>
              </a:solidFill>
              <a:ln w="3175"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66" name="Rectangle 21"/>
              <p:cNvSpPr/>
              <p:nvPr/>
            </p:nvSpPr>
            <p:spPr bwMode="auto">
              <a:xfrm>
                <a:off x="1053353" y="1016253"/>
                <a:ext cx="224118" cy="376232"/>
              </a:xfrm>
              <a:prstGeom prst="rect">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cxnSp>
            <p:nvCxnSpPr>
              <p:cNvPr id="67" name="Straight Connector 22"/>
              <p:cNvCxnSpPr>
                <a:cxnSpLocks/>
              </p:cNvCxnSpPr>
              <p:nvPr/>
            </p:nvCxnSpPr>
            <p:spPr bwMode="auto">
              <a:xfrm>
                <a:off x="1102658" y="981636"/>
                <a:ext cx="125506" cy="0"/>
              </a:xfrm>
              <a:prstGeom prst="line">
                <a:avLst/>
              </a:prstGeom>
              <a:noFill/>
              <a:ln w="9525" cap="flat" cmpd="sng" algn="ctr">
                <a:solidFill>
                  <a:schemeClr val="tx1"/>
                </a:solidFill>
                <a:prstDash val="solid"/>
                <a:round/>
                <a:headEnd type="none" w="med" len="med"/>
                <a:tailEnd type="none" w="med" len="med"/>
              </a:ln>
              <a:effectLst/>
            </p:spPr>
          </p:cxnSp>
          <p:sp>
            <p:nvSpPr>
              <p:cNvPr id="68" name="Oval 23"/>
              <p:cNvSpPr/>
              <p:nvPr/>
            </p:nvSpPr>
            <p:spPr bwMode="auto">
              <a:xfrm>
                <a:off x="1137448" y="1406334"/>
                <a:ext cx="53789" cy="53788"/>
              </a:xfrm>
              <a:prstGeom prst="ellipse">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grpSp>
        <p:grpSp>
          <p:nvGrpSpPr>
            <p:cNvPr id="60" name="Group 15"/>
            <p:cNvGrpSpPr/>
            <p:nvPr/>
          </p:nvGrpSpPr>
          <p:grpSpPr>
            <a:xfrm>
              <a:off x="689885" y="1867910"/>
              <a:ext cx="204074" cy="382680"/>
              <a:chOff x="1025550" y="939030"/>
              <a:chExt cx="277586" cy="530678"/>
            </a:xfrm>
          </p:grpSpPr>
          <p:sp>
            <p:nvSpPr>
              <p:cNvPr id="61" name="Rounded Rectangle 16"/>
              <p:cNvSpPr/>
              <p:nvPr/>
            </p:nvSpPr>
            <p:spPr bwMode="auto">
              <a:xfrm>
                <a:off x="1025550" y="939030"/>
                <a:ext cx="277586" cy="530678"/>
              </a:xfrm>
              <a:prstGeom prst="roundRect">
                <a:avLst/>
              </a:prstGeom>
              <a:solidFill>
                <a:srgbClr val="00B0F0"/>
              </a:solidFill>
              <a:ln w="3175"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62" name="Rectangle 17"/>
              <p:cNvSpPr/>
              <p:nvPr/>
            </p:nvSpPr>
            <p:spPr bwMode="auto">
              <a:xfrm>
                <a:off x="1053353" y="1016253"/>
                <a:ext cx="224118" cy="376232"/>
              </a:xfrm>
              <a:prstGeom prst="rect">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cxnSp>
            <p:nvCxnSpPr>
              <p:cNvPr id="63" name="Straight Connector 18"/>
              <p:cNvCxnSpPr>
                <a:cxnSpLocks/>
              </p:cNvCxnSpPr>
              <p:nvPr/>
            </p:nvCxnSpPr>
            <p:spPr bwMode="auto">
              <a:xfrm>
                <a:off x="1102658" y="981636"/>
                <a:ext cx="125506" cy="0"/>
              </a:xfrm>
              <a:prstGeom prst="line">
                <a:avLst/>
              </a:prstGeom>
              <a:noFill/>
              <a:ln w="9525" cap="flat" cmpd="sng" algn="ctr">
                <a:solidFill>
                  <a:schemeClr val="tx1"/>
                </a:solidFill>
                <a:prstDash val="solid"/>
                <a:round/>
                <a:headEnd type="none" w="med" len="med"/>
                <a:tailEnd type="none" w="med" len="med"/>
              </a:ln>
              <a:effectLst/>
            </p:spPr>
          </p:cxnSp>
          <p:sp>
            <p:nvSpPr>
              <p:cNvPr id="64" name="Oval 19"/>
              <p:cNvSpPr/>
              <p:nvPr/>
            </p:nvSpPr>
            <p:spPr bwMode="auto">
              <a:xfrm>
                <a:off x="1137448" y="1406334"/>
                <a:ext cx="53789" cy="53788"/>
              </a:xfrm>
              <a:prstGeom prst="ellipse">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grpSp>
      </p:grpSp>
      <p:grpSp>
        <p:nvGrpSpPr>
          <p:cNvPr id="69" name="Group 24"/>
          <p:cNvGrpSpPr/>
          <p:nvPr/>
        </p:nvGrpSpPr>
        <p:grpSpPr>
          <a:xfrm>
            <a:off x="9660681" y="4486016"/>
            <a:ext cx="801566" cy="602525"/>
            <a:chOff x="1249065" y="2823610"/>
            <a:chExt cx="422551" cy="757788"/>
          </a:xfrm>
        </p:grpSpPr>
        <p:sp>
          <p:nvSpPr>
            <p:cNvPr id="70" name="Rectangle 25"/>
            <p:cNvSpPr/>
            <p:nvPr/>
          </p:nvSpPr>
          <p:spPr bwMode="auto">
            <a:xfrm>
              <a:off x="1249065" y="3276598"/>
              <a:ext cx="398930" cy="304800"/>
            </a:xfrm>
            <a:prstGeom prst="rect">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1" name="Rectangle 26"/>
            <p:cNvSpPr/>
            <p:nvPr/>
          </p:nvSpPr>
          <p:spPr bwMode="auto">
            <a:xfrm>
              <a:off x="1379054" y="3207552"/>
              <a:ext cx="224118" cy="199034"/>
            </a:xfrm>
            <a:prstGeom prst="rect">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2" name="Rectangle 27"/>
            <p:cNvSpPr/>
            <p:nvPr/>
          </p:nvSpPr>
          <p:spPr bwMode="auto">
            <a:xfrm>
              <a:off x="1491113" y="3047991"/>
              <a:ext cx="59781" cy="199034"/>
            </a:xfrm>
            <a:prstGeom prst="rect">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3" name="Oval 28"/>
            <p:cNvSpPr/>
            <p:nvPr/>
          </p:nvSpPr>
          <p:spPr bwMode="auto">
            <a:xfrm>
              <a:off x="1491113" y="2953871"/>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4" name="Oval 29"/>
            <p:cNvSpPr/>
            <p:nvPr/>
          </p:nvSpPr>
          <p:spPr bwMode="auto">
            <a:xfrm>
              <a:off x="1534426" y="2939085"/>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5" name="Oval 30"/>
            <p:cNvSpPr/>
            <p:nvPr/>
          </p:nvSpPr>
          <p:spPr bwMode="auto">
            <a:xfrm>
              <a:off x="1527522" y="2893652"/>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6" name="Oval 31"/>
            <p:cNvSpPr/>
            <p:nvPr/>
          </p:nvSpPr>
          <p:spPr bwMode="auto">
            <a:xfrm>
              <a:off x="1559532" y="2877679"/>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7" name="Oval 32"/>
            <p:cNvSpPr/>
            <p:nvPr/>
          </p:nvSpPr>
          <p:spPr bwMode="auto">
            <a:xfrm>
              <a:off x="1611835" y="2836618"/>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8" name="Oval 33"/>
            <p:cNvSpPr/>
            <p:nvPr/>
          </p:nvSpPr>
          <p:spPr bwMode="auto">
            <a:xfrm>
              <a:off x="1568170" y="2823610"/>
              <a:ext cx="59781" cy="76192"/>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79" name="Oval 34"/>
            <p:cNvSpPr/>
            <p:nvPr/>
          </p:nvSpPr>
          <p:spPr bwMode="auto">
            <a:xfrm>
              <a:off x="1403707" y="3153483"/>
              <a:ext cx="174812" cy="165847"/>
            </a:xfrm>
            <a:prstGeom prst="ellipse">
              <a:avLst/>
            </a:prstGeom>
            <a:solidFill>
              <a:srgbClr val="00B050"/>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grpSp>
      <p:grpSp>
        <p:nvGrpSpPr>
          <p:cNvPr id="80" name="Group 35"/>
          <p:cNvGrpSpPr/>
          <p:nvPr/>
        </p:nvGrpSpPr>
        <p:grpSpPr>
          <a:xfrm>
            <a:off x="8670574" y="5296651"/>
            <a:ext cx="1225676" cy="344911"/>
            <a:chOff x="841382" y="4051178"/>
            <a:chExt cx="974601" cy="265196"/>
          </a:xfrm>
        </p:grpSpPr>
        <p:grpSp>
          <p:nvGrpSpPr>
            <p:cNvPr id="81" name="Group 36"/>
            <p:cNvGrpSpPr/>
            <p:nvPr/>
          </p:nvGrpSpPr>
          <p:grpSpPr>
            <a:xfrm>
              <a:off x="841382" y="4051178"/>
              <a:ext cx="974601" cy="213938"/>
              <a:chOff x="1876939" y="3776460"/>
              <a:chExt cx="974601" cy="213938"/>
            </a:xfrm>
            <a:solidFill>
              <a:srgbClr val="FF0000"/>
            </a:solidFill>
          </p:grpSpPr>
          <p:sp>
            <p:nvSpPr>
              <p:cNvPr id="84" name="Isosceles Triangle 39"/>
              <p:cNvSpPr/>
              <p:nvPr/>
            </p:nvSpPr>
            <p:spPr bwMode="auto">
              <a:xfrm rot="1709098">
                <a:off x="2513607" y="3850398"/>
                <a:ext cx="337933" cy="68854"/>
              </a:xfrm>
              <a:prstGeom prst="triangle">
                <a:avLst>
                  <a:gd name="adj" fmla="val 91798"/>
                </a:avLst>
              </a:prstGeom>
              <a:grp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85" name="Round Single Corner Rectangle 40"/>
              <p:cNvSpPr/>
              <p:nvPr/>
            </p:nvSpPr>
            <p:spPr bwMode="auto">
              <a:xfrm>
                <a:off x="1911738" y="3921759"/>
                <a:ext cx="891540" cy="68639"/>
              </a:xfrm>
              <a:prstGeom prst="round1Rect">
                <a:avLst/>
              </a:prstGeom>
              <a:grp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86" name="Isosceles Triangle 41"/>
              <p:cNvSpPr/>
              <p:nvPr/>
            </p:nvSpPr>
            <p:spPr bwMode="auto">
              <a:xfrm rot="20189542">
                <a:off x="1884428" y="3840484"/>
                <a:ext cx="207874" cy="80802"/>
              </a:xfrm>
              <a:prstGeom prst="triangle">
                <a:avLst>
                  <a:gd name="adj" fmla="val 0"/>
                </a:avLst>
              </a:prstGeom>
              <a:grp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87" name="Round Single Corner Rectangle 42"/>
              <p:cNvSpPr/>
              <p:nvPr/>
            </p:nvSpPr>
            <p:spPr bwMode="auto">
              <a:xfrm>
                <a:off x="1918692" y="3874665"/>
                <a:ext cx="758467" cy="84726"/>
              </a:xfrm>
              <a:prstGeom prst="round1Rect">
                <a:avLst/>
              </a:prstGeom>
              <a:grp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88" name="Isosceles Triangle 43"/>
              <p:cNvSpPr/>
              <p:nvPr/>
            </p:nvSpPr>
            <p:spPr bwMode="auto">
              <a:xfrm rot="14449952">
                <a:off x="2116075" y="3805397"/>
                <a:ext cx="120282" cy="91987"/>
              </a:xfrm>
              <a:prstGeom prst="triangle">
                <a:avLst>
                  <a:gd name="adj" fmla="val 0"/>
                </a:avLst>
              </a:prstGeom>
              <a:grp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cxnSp>
            <p:nvCxnSpPr>
              <p:cNvPr id="89" name="Straight Connector 44"/>
              <p:cNvCxnSpPr>
                <a:cxnSpLocks/>
                <a:stCxn id="86" idx="0"/>
                <a:endCxn id="88" idx="4"/>
              </p:cNvCxnSpPr>
              <p:nvPr/>
            </p:nvCxnSpPr>
            <p:spPr bwMode="auto">
              <a:xfrm flipV="1">
                <a:off x="1876939" y="3776460"/>
                <a:ext cx="310128" cy="108834"/>
              </a:xfrm>
              <a:prstGeom prst="line">
                <a:avLst/>
              </a:prstGeom>
              <a:grpFill/>
              <a:ln w="28575" cap="flat" cmpd="sng" algn="ctr">
                <a:solidFill>
                  <a:srgbClr val="FF0000"/>
                </a:solidFill>
                <a:prstDash val="solid"/>
                <a:round/>
                <a:headEnd type="none" w="med" len="med"/>
                <a:tailEnd type="none" w="med" len="med"/>
              </a:ln>
              <a:effectLst/>
            </p:spPr>
          </p:cxnSp>
          <p:cxnSp>
            <p:nvCxnSpPr>
              <p:cNvPr id="90" name="Straight Connector 45"/>
              <p:cNvCxnSpPr>
                <a:cxnSpLocks/>
              </p:cNvCxnSpPr>
              <p:nvPr/>
            </p:nvCxnSpPr>
            <p:spPr bwMode="auto">
              <a:xfrm>
                <a:off x="2180216" y="3778168"/>
                <a:ext cx="219357" cy="13727"/>
              </a:xfrm>
              <a:prstGeom prst="line">
                <a:avLst/>
              </a:prstGeom>
              <a:grpFill/>
              <a:ln w="28575" cap="flat" cmpd="sng" algn="ctr">
                <a:solidFill>
                  <a:srgbClr val="FF0000"/>
                </a:solidFill>
                <a:prstDash val="solid"/>
                <a:round/>
                <a:headEnd type="none" w="med" len="med"/>
                <a:tailEnd type="none" w="med" len="med"/>
              </a:ln>
              <a:effectLst/>
            </p:spPr>
          </p:cxnSp>
          <p:cxnSp>
            <p:nvCxnSpPr>
              <p:cNvPr id="91" name="Straight Connector 46"/>
              <p:cNvCxnSpPr>
                <a:cxnSpLocks/>
              </p:cNvCxnSpPr>
              <p:nvPr/>
            </p:nvCxnSpPr>
            <p:spPr bwMode="auto">
              <a:xfrm>
                <a:off x="2392158" y="3793304"/>
                <a:ext cx="285001" cy="121184"/>
              </a:xfrm>
              <a:prstGeom prst="line">
                <a:avLst/>
              </a:prstGeom>
              <a:grpFill/>
              <a:ln w="28575" cap="flat" cmpd="sng" algn="ctr">
                <a:solidFill>
                  <a:srgbClr val="FF0000"/>
                </a:solidFill>
                <a:prstDash val="solid"/>
                <a:round/>
                <a:headEnd type="none" w="med" len="med"/>
                <a:tailEnd type="none" w="med" len="med"/>
              </a:ln>
              <a:effectLst/>
            </p:spPr>
          </p:cxnSp>
        </p:grpSp>
        <p:sp>
          <p:nvSpPr>
            <p:cNvPr id="82" name="Oval 37"/>
            <p:cNvSpPr/>
            <p:nvPr/>
          </p:nvSpPr>
          <p:spPr bwMode="auto">
            <a:xfrm>
              <a:off x="1496993" y="4206610"/>
              <a:ext cx="187694" cy="109764"/>
            </a:xfrm>
            <a:prstGeom prst="ellipse">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sp>
          <p:nvSpPr>
            <p:cNvPr id="83" name="Oval 38"/>
            <p:cNvSpPr/>
            <p:nvPr/>
          </p:nvSpPr>
          <p:spPr bwMode="auto">
            <a:xfrm>
              <a:off x="945041" y="4205706"/>
              <a:ext cx="187694" cy="109764"/>
            </a:xfrm>
            <a:prstGeom prst="ellipse">
              <a:avLst/>
            </a:prstGeom>
            <a:solidFill>
              <a:schemeClr val="tx1"/>
            </a:solidFill>
            <a:ln w="38100" cap="flat" cmpd="sng" algn="ctr">
              <a:noFill/>
              <a:prstDash val="dash"/>
              <a:round/>
              <a:headEnd type="none" w="med" len="med"/>
              <a:tailEnd type="none" w="med" len="med"/>
            </a:ln>
            <a:effectLst/>
          </p:spPr>
          <p:txBody>
            <a:bodyPr vert="horz" wrap="square" lIns="96756" tIns="48379" rIns="96756" bIns="48379" numCol="1" rtlCol="0" anchor="t" anchorCtr="0" compatLnSpc="1">
              <a:prstTxWarp prst="textNoShape">
                <a:avLst/>
              </a:prstTxWarp>
            </a:bodyPr>
            <a:lstStyle/>
            <a:p>
              <a:pPr defTabSz="967613" fontAlgn="base">
                <a:spcBef>
                  <a:spcPct val="0"/>
                </a:spcBef>
                <a:spcAft>
                  <a:spcPct val="0"/>
                </a:spcAft>
                <a:buClr>
                  <a:srgbClr val="CC9900"/>
                </a:buClr>
                <a:buFont typeface="Wingdings" pitchFamily="2" charset="2"/>
                <a:buChar char="n"/>
              </a:pPr>
              <a:endParaRPr lang="en-US" sz="1905" b="1">
                <a:solidFill>
                  <a:srgbClr val="000000"/>
                </a:solidFill>
                <a:latin typeface="Arial" charset="0"/>
                <a:ea typeface="SimSun" pitchFamily="2" charset="-122"/>
              </a:endParaRPr>
            </a:p>
          </p:txBody>
        </p:sp>
      </p:grpSp>
      <p:sp>
        <p:nvSpPr>
          <p:cNvPr id="2" name="TextBox 1"/>
          <p:cNvSpPr txBox="1"/>
          <p:nvPr/>
        </p:nvSpPr>
        <p:spPr>
          <a:xfrm>
            <a:off x="10735889" y="5771846"/>
            <a:ext cx="1136850" cy="369332"/>
          </a:xfrm>
          <a:prstGeom prst="rect">
            <a:avLst/>
          </a:prstGeom>
          <a:noFill/>
        </p:spPr>
        <p:txBody>
          <a:bodyPr wrap="none" rtlCol="0">
            <a:spAutoFit/>
          </a:bodyPr>
          <a:lstStyle/>
          <a:p>
            <a:r>
              <a:rPr lang="en-GB" dirty="0" smtClean="0">
                <a:latin typeface="Times New Roman" panose="02020603050405020304" pitchFamily="18" charset="0"/>
                <a:cs typeface="Times New Roman" panose="02020603050405020304" pitchFamily="18" charset="0"/>
              </a:rPr>
              <a:t>Source,</a:t>
            </a:r>
            <a:r>
              <a:rPr lang="en-GB" sz="1400" dirty="0" smtClean="0">
                <a:latin typeface="Times New Roman" panose="02020603050405020304" pitchFamily="18" charset="0"/>
                <a:cs typeface="Times New Roman" panose="02020603050405020304" pitchFamily="18" charset="0"/>
              </a:rPr>
              <a:t> [3]</a:t>
            </a:r>
            <a:endParaRPr lang="en-GB"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3"/>
          <p:cNvPicPr>
            <a:picLocks noChangeAspect="1"/>
          </p:cNvPicPr>
          <p:nvPr/>
        </p:nvPicPr>
        <p:blipFill>
          <a:blip r:embed="rId3"/>
          <a:stretch>
            <a:fillRect/>
          </a:stretch>
        </p:blipFill>
        <p:spPr>
          <a:xfrm>
            <a:off x="6419105" y="1297180"/>
            <a:ext cx="5001345" cy="4840997"/>
          </a:xfrm>
          <a:prstGeom prst="rect">
            <a:avLst/>
          </a:prstGeom>
        </p:spPr>
      </p:pic>
      <p:sp>
        <p:nvSpPr>
          <p:cNvPr id="1048633"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4" name="Picture 10"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34"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35" name="Rectangle 1"/>
          <p:cNvSpPr/>
          <p:nvPr/>
        </p:nvSpPr>
        <p:spPr>
          <a:xfrm>
            <a:off x="92472" y="1100851"/>
            <a:ext cx="5738985" cy="1754326"/>
          </a:xfrm>
          <a:prstGeom prst="rect">
            <a:avLst/>
          </a:prstGeom>
        </p:spPr>
        <p:txBody>
          <a:bodyPr wrap="square">
            <a:spAutoFit/>
          </a:bodyPr>
          <a:lstStyle/>
          <a:p>
            <a:r>
              <a:rPr lang="en-GB" dirty="0" err="1">
                <a:latin typeface="Times New Roman" panose="02020603050405020304" pitchFamily="18" charset="0"/>
                <a:ea typeface="Calibri" panose="020F0502020204030204" pitchFamily="34" charset="0"/>
                <a:cs typeface="Times New Roman" panose="02020603050405020304" pitchFamily="18" charset="0"/>
              </a:rPr>
              <a:t>IoT</a:t>
            </a:r>
            <a:r>
              <a:rPr lang="en-GB" dirty="0">
                <a:latin typeface="Times New Roman" panose="02020603050405020304" pitchFamily="18" charset="0"/>
                <a:ea typeface="Calibri" panose="020F0502020204030204" pitchFamily="34" charset="0"/>
                <a:cs typeface="Times New Roman" panose="02020603050405020304" pitchFamily="18" charset="0"/>
              </a:rPr>
              <a:t> is the network of physical objects not limited to devices, vehicles, buildings, and other items embedded with electronics, software, sensors, and network connectivity that enables these objects to collect and exchange </a:t>
            </a:r>
            <a:r>
              <a:rPr lang="en-GB" dirty="0" smtClean="0">
                <a:latin typeface="Times New Roman" panose="02020603050405020304" pitchFamily="18" charset="0"/>
                <a:ea typeface="Calibri" panose="020F0502020204030204" pitchFamily="34" charset="0"/>
                <a:cs typeface="Times New Roman" panose="02020603050405020304" pitchFamily="18" charset="0"/>
              </a:rPr>
              <a:t>data</a:t>
            </a:r>
            <a:r>
              <a:rPr lang="en-GB" sz="1400" dirty="0" smtClean="0">
                <a:latin typeface="Times New Roman" panose="02020603050405020304" pitchFamily="18" charset="0"/>
                <a:ea typeface="Calibri" panose="020F0502020204030204" pitchFamily="34" charset="0"/>
                <a:cs typeface="Times New Roman" panose="02020603050405020304" pitchFamily="18" charset="0"/>
              </a:rPr>
              <a:t>[4]</a:t>
            </a:r>
            <a:r>
              <a:rPr lang="en-GB" dirty="0">
                <a:latin typeface="Times New Roman" panose="02020603050405020304" pitchFamily="18" charset="0"/>
                <a:ea typeface="Calibri" panose="020F0502020204030204" pitchFamily="34" charset="0"/>
                <a:cs typeface="Times New Roman" panose="02020603050405020304" pitchFamily="18" charset="0"/>
              </a:rPr>
              <a:t/>
            </a:r>
            <a:br>
              <a:rPr lang="en-GB" dirty="0">
                <a:latin typeface="Times New Roman" panose="02020603050405020304" pitchFamily="18" charset="0"/>
                <a:ea typeface="Calibri" panose="020F0502020204030204" pitchFamily="34" charset="0"/>
                <a:cs typeface="Times New Roman" panose="02020603050405020304" pitchFamily="18" charset="0"/>
              </a:rPr>
            </a:br>
            <a:r>
              <a:rPr lang="en-GB" dirty="0">
                <a:latin typeface="Times New Roman" panose="02020603050405020304" pitchFamily="18" charset="0"/>
                <a:ea typeface="Calibri" panose="020F0502020204030204" pitchFamily="34" charset="0"/>
                <a:cs typeface="Times New Roman" panose="02020603050405020304" pitchFamily="18" charset="0"/>
              </a:rPr>
              <a:t/>
            </a:r>
            <a:br>
              <a:rPr lang="en-GB" dirty="0">
                <a:latin typeface="Times New Roman" panose="02020603050405020304" pitchFamily="18" charset="0"/>
                <a:ea typeface="Calibri" panose="020F0502020204030204" pitchFamily="34"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pic>
        <p:nvPicPr>
          <p:cNvPr id="2097165" name="Picture 2"/>
          <p:cNvPicPr>
            <a:picLocks noChangeAspect="1"/>
          </p:cNvPicPr>
          <p:nvPr/>
        </p:nvPicPr>
        <p:blipFill>
          <a:blip r:embed="rId5"/>
          <a:stretch>
            <a:fillRect/>
          </a:stretch>
        </p:blipFill>
        <p:spPr>
          <a:xfrm>
            <a:off x="210365" y="2346486"/>
            <a:ext cx="5885634" cy="3278943"/>
          </a:xfrm>
          <a:prstGeom prst="rect">
            <a:avLst/>
          </a:prstGeom>
        </p:spPr>
      </p:pic>
      <p:sp>
        <p:nvSpPr>
          <p:cNvPr id="1048636"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
          <p:cNvPicPr>
            <a:picLocks noChangeAspect="1"/>
          </p:cNvPicPr>
          <p:nvPr/>
        </p:nvPicPr>
        <p:blipFill>
          <a:blip r:embed="rId3"/>
          <a:stretch>
            <a:fillRect/>
          </a:stretch>
        </p:blipFill>
        <p:spPr>
          <a:xfrm>
            <a:off x="6422642" y="847415"/>
            <a:ext cx="5325281" cy="5220436"/>
          </a:xfrm>
          <a:prstGeom prst="rect">
            <a:avLst/>
          </a:prstGeom>
        </p:spPr>
      </p:pic>
      <p:sp>
        <p:nvSpPr>
          <p:cNvPr id="1048638"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7"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3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40"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
        <p:nvSpPr>
          <p:cNvPr id="2" name="Rectangle 1"/>
          <p:cNvSpPr/>
          <p:nvPr/>
        </p:nvSpPr>
        <p:spPr>
          <a:xfrm>
            <a:off x="279163" y="963332"/>
            <a:ext cx="6078908" cy="1200329"/>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A Smart Grid is an electricity network that can </a:t>
            </a:r>
            <a:r>
              <a:rPr lang="en-GB" dirty="0" smtClean="0">
                <a:latin typeface="Times New Roman" panose="02020603050405020304" pitchFamily="18" charset="0"/>
                <a:cs typeface="Times New Roman" panose="02020603050405020304" pitchFamily="18" charset="0"/>
              </a:rPr>
              <a:t>intelligently </a:t>
            </a:r>
            <a:r>
              <a:rPr lang="en-GB" dirty="0">
                <a:latin typeface="Times New Roman" panose="02020603050405020304" pitchFamily="18" charset="0"/>
                <a:cs typeface="Times New Roman" panose="02020603050405020304" pitchFamily="18" charset="0"/>
              </a:rPr>
              <a:t>integrate the actions of all users connected to it - generators, consumers and those that do both—in order to efficiently deliver sustainable, economic and secure electricity supplies </a:t>
            </a:r>
            <a:r>
              <a:rPr lang="en-GB" sz="1400" dirty="0">
                <a:latin typeface="Times New Roman" panose="02020603050405020304" pitchFamily="18" charset="0"/>
                <a:cs typeface="Times New Roman" panose="02020603050405020304" pitchFamily="18" charset="0"/>
              </a:rPr>
              <a:t>[5]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2"/>
          <p:cNvPicPr>
            <a:picLocks noChangeAspect="1"/>
          </p:cNvPicPr>
          <p:nvPr/>
        </p:nvPicPr>
        <p:blipFill>
          <a:blip r:embed="rId3"/>
          <a:stretch>
            <a:fillRect/>
          </a:stretch>
        </p:blipFill>
        <p:spPr>
          <a:xfrm>
            <a:off x="8788868" y="1044776"/>
            <a:ext cx="2885254" cy="2792750"/>
          </a:xfrm>
          <a:prstGeom prst="rect">
            <a:avLst/>
          </a:prstGeom>
        </p:spPr>
      </p:pic>
      <p:sp>
        <p:nvSpPr>
          <p:cNvPr id="1048642" name="Pentagon 10"/>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69" name="Picture 11" descr="Image result for kyambogo logo"/>
          <p:cNvPicPr>
            <a:picLocks/>
          </p:cNvPicPr>
          <p:nvPr/>
        </p:nvPicPr>
        <p:blipFill>
          <a:blip r:embed="rId4"/>
          <a:srcRect/>
          <a:stretch>
            <a:fillRect/>
          </a:stretch>
        </p:blipFill>
        <p:spPr bwMode="auto">
          <a:xfrm>
            <a:off x="1479176" y="62379"/>
            <a:ext cx="914400" cy="699248"/>
          </a:xfrm>
          <a:prstGeom prst="rect">
            <a:avLst/>
          </a:prstGeom>
          <a:noFill/>
          <a:ln>
            <a:noFill/>
          </a:ln>
        </p:spPr>
      </p:pic>
      <p:sp>
        <p:nvSpPr>
          <p:cNvPr id="1048643" name="Pentagon 8"/>
          <p:cNvSpPr/>
          <p:nvPr/>
        </p:nvSpPr>
        <p:spPr>
          <a:xfrm flipH="1">
            <a:off x="-2" y="6456317"/>
            <a:ext cx="12192001"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44" name="Rectangle 1"/>
          <p:cNvSpPr/>
          <p:nvPr/>
        </p:nvSpPr>
        <p:spPr>
          <a:xfrm>
            <a:off x="205227" y="1180053"/>
            <a:ext cx="4376697" cy="4892041"/>
          </a:xfrm>
          <a:prstGeom prst="rect">
            <a:avLst/>
          </a:prstGeom>
        </p:spPr>
        <p:txBody>
          <a:bodyPr wrap="square">
            <a:spAutoFit/>
          </a:bodyPr>
          <a:lstStyle/>
          <a:p>
            <a:pPr>
              <a:spcBef>
                <a:spcPts val="1200"/>
              </a:spcBef>
              <a:spcAft>
                <a:spcPts val="1200"/>
              </a:spcAft>
            </a:pPr>
            <a:endParaRPr lang="en-GB" sz="3200" dirty="0">
              <a:effectLst/>
              <a:latin typeface="Times New Roman" panose="02020603050405020304" pitchFamily="18" charset="0"/>
              <a:ea typeface="Times New Roman" panose="02020603050405020304" pitchFamily="18" charset="0"/>
            </a:endParaRPr>
          </a:p>
        </p:txBody>
      </p:sp>
      <p:pic>
        <p:nvPicPr>
          <p:cNvPr id="2097170" name="Picture 1"/>
          <p:cNvPicPr>
            <a:picLocks noChangeAspect="1"/>
          </p:cNvPicPr>
          <p:nvPr/>
        </p:nvPicPr>
        <p:blipFill>
          <a:blip r:embed="rId5"/>
          <a:stretch>
            <a:fillRect/>
          </a:stretch>
        </p:blipFill>
        <p:spPr>
          <a:xfrm>
            <a:off x="5925871" y="1044776"/>
            <a:ext cx="2747822" cy="2766930"/>
          </a:xfrm>
          <a:prstGeom prst="rect">
            <a:avLst/>
          </a:prstGeom>
        </p:spPr>
      </p:pic>
      <p:sp>
        <p:nvSpPr>
          <p:cNvPr id="1048645" name="Rectangle 2"/>
          <p:cNvSpPr/>
          <p:nvPr/>
        </p:nvSpPr>
        <p:spPr>
          <a:xfrm>
            <a:off x="205226" y="1071703"/>
            <a:ext cx="5720645" cy="2862322"/>
          </a:xfrm>
          <a:prstGeom prst="rect">
            <a:avLst/>
          </a:prstGeom>
        </p:spPr>
        <p:txBody>
          <a:bodyPr wrap="square">
            <a:spAutoFit/>
          </a:bodyPr>
          <a:lstStyle/>
          <a:p>
            <a:r>
              <a:rPr lang="zh-CN" altLang="en-US" dirty="0" smtClean="0">
                <a:latin typeface="Times New Roman" panose="02020603050405020304" pitchFamily="18" charset="0"/>
                <a:cs typeface="Times New Roman" panose="02020603050405020304" pitchFamily="18" charset="0"/>
              </a:rPr>
              <a:t>With the emergence of the Internet of Things (IoT), there is a lot more data to manage and secure</a:t>
            </a:r>
            <a:r>
              <a:rPr lang="en-US"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plus the fact that we have expanded storage capacity and storage services through the cloud and virtualization,</a:t>
            </a:r>
            <a:r>
              <a:rPr lang="en-US" altLang="en-US" dirty="0" smtClean="0">
                <a:latin typeface="Times New Roman" panose="02020603050405020304" pitchFamily="18" charset="0"/>
                <a:cs typeface="Times New Roman" panose="02020603050405020304" pitchFamily="18" charset="0"/>
              </a:rPr>
              <a:t> this has </a:t>
            </a:r>
            <a:r>
              <a:rPr lang="zh-CN" altLang="en-US" dirty="0" smtClean="0">
                <a:latin typeface="Times New Roman" panose="02020603050405020304" pitchFamily="18" charset="0"/>
                <a:cs typeface="Times New Roman" panose="02020603050405020304" pitchFamily="18" charset="0"/>
              </a:rPr>
              <a:t>led to the exponential growth of data. This data has created a new area of interest in technology and business called “Big Data". With the velocity, volume, and variety of data generated by the IoT and the daily operations of business, the confidentiality, integrity and availability of </a:t>
            </a:r>
            <a:r>
              <a:rPr lang="zh-CN" altLang="en-US" dirty="0">
                <a:latin typeface="Times New Roman" panose="02020603050405020304" pitchFamily="18" charset="0"/>
                <a:cs typeface="Times New Roman" panose="02020603050405020304" pitchFamily="18" charset="0"/>
              </a:rPr>
              <a:t>this data is vital to the survival of the </a:t>
            </a:r>
            <a:r>
              <a:rPr lang="zh-CN" altLang="en-US" dirty="0" smtClean="0">
                <a:latin typeface="Times New Roman" panose="02020603050405020304" pitchFamily="18" charset="0"/>
                <a:cs typeface="Times New Roman" panose="02020603050405020304" pitchFamily="18" charset="0"/>
              </a:rPr>
              <a:t>organization.</a:t>
            </a:r>
            <a:r>
              <a:rPr lang="en-GB" altLang="zh-CN" sz="1400" dirty="0" smtClean="0">
                <a:latin typeface="Times New Roman" panose="02020603050405020304" pitchFamily="18" charset="0"/>
                <a:cs typeface="Times New Roman" panose="02020603050405020304" pitchFamily="18" charset="0"/>
              </a:rPr>
              <a:t>[6]</a:t>
            </a:r>
            <a:endParaRPr lang="zh-CN" altLang="en-US" sz="1400" dirty="0">
              <a:latin typeface="Times New Roman" panose="02020603050405020304" pitchFamily="18" charset="0"/>
              <a:cs typeface="Times New Roman" panose="02020603050405020304" pitchFamily="18" charset="0"/>
            </a:endParaRPr>
          </a:p>
        </p:txBody>
      </p:sp>
      <p:sp>
        <p:nvSpPr>
          <p:cNvPr id="1048646"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
          <p:cNvPicPr>
            <a:picLocks noChangeAspect="1"/>
          </p:cNvPicPr>
          <p:nvPr/>
        </p:nvPicPr>
        <p:blipFill>
          <a:blip r:embed="rId2"/>
          <a:stretch>
            <a:fillRect/>
          </a:stretch>
        </p:blipFill>
        <p:spPr>
          <a:xfrm>
            <a:off x="5792985" y="1128632"/>
            <a:ext cx="4715112" cy="4563940"/>
          </a:xfrm>
          <a:prstGeom prst="rect">
            <a:avLst/>
          </a:prstGeom>
        </p:spPr>
      </p:pic>
      <p:sp>
        <p:nvSpPr>
          <p:cNvPr id="1048648" name="Pentagon 8"/>
          <p:cNvSpPr/>
          <p:nvPr/>
        </p:nvSpPr>
        <p:spPr>
          <a:xfrm>
            <a:off x="0" y="0"/>
            <a:ext cx="4518212" cy="90095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Times New Roman" panose="02020603050405020304" pitchFamily="18" charset="0"/>
                <a:cs typeface="Times New Roman" panose="02020603050405020304" pitchFamily="18" charset="0"/>
              </a:rPr>
              <a:t>Kyambogo        </a:t>
            </a:r>
            <a:r>
              <a:rPr lang="en-US" sz="2400" dirty="0" smtClean="0">
                <a:latin typeface="Times New Roman" panose="02020603050405020304" pitchFamily="18" charset="0"/>
                <a:cs typeface="Times New Roman" panose="02020603050405020304" pitchFamily="18" charset="0"/>
              </a:rPr>
              <a:t>    University</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2" name="Picture 10" descr="Image result for kyambogo logo"/>
          <p:cNvPicPr>
            <a:picLocks/>
          </p:cNvPicPr>
          <p:nvPr/>
        </p:nvPicPr>
        <p:blipFill>
          <a:blip r:embed="rId3"/>
          <a:srcRect/>
          <a:stretch>
            <a:fillRect/>
          </a:stretch>
        </p:blipFill>
        <p:spPr bwMode="auto">
          <a:xfrm>
            <a:off x="1479176" y="62379"/>
            <a:ext cx="914400" cy="699248"/>
          </a:xfrm>
          <a:prstGeom prst="rect">
            <a:avLst/>
          </a:prstGeom>
          <a:noFill/>
          <a:ln>
            <a:noFill/>
          </a:ln>
        </p:spPr>
      </p:pic>
      <p:sp>
        <p:nvSpPr>
          <p:cNvPr id="1048649" name="Pentagon 6"/>
          <p:cNvSpPr/>
          <p:nvPr/>
        </p:nvSpPr>
        <p:spPr>
          <a:xfrm flipH="1">
            <a:off x="-1" y="6456317"/>
            <a:ext cx="12192000" cy="401683"/>
          </a:xfrm>
          <a:prstGeom prst="homePlate">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Times New Roman" panose="02020603050405020304" pitchFamily="18" charset="0"/>
                <a:cs typeface="Times New Roman" panose="02020603050405020304" pitchFamily="18" charset="0"/>
              </a:rPr>
              <a:t>© Muhanguzi Tobias, 15/U/7774/ETE/PE, </a:t>
            </a:r>
            <a:r>
              <a:rPr lang="en-US" sz="1200" dirty="0" smtClean="0">
                <a:solidFill>
                  <a:schemeClr val="bg1"/>
                </a:solidFill>
                <a:latin typeface="Times New Roman" panose="02020603050405020304" pitchFamily="18" charset="0"/>
                <a:cs typeface="Times New Roman" panose="02020603050405020304" pitchFamily="18" charset="0"/>
              </a:rPr>
              <a:t>https</a:t>
            </a:r>
            <a:r>
              <a:rPr lang="en-US" sz="1200" dirty="0">
                <a:solidFill>
                  <a:schemeClr val="bg1"/>
                </a:solidFill>
                <a:latin typeface="Times New Roman" panose="02020603050405020304" pitchFamily="18" charset="0"/>
                <a:cs typeface="Times New Roman" panose="02020603050405020304" pitchFamily="18" charset="0"/>
              </a:rPr>
              <a:t>://github.com/marydovika</a:t>
            </a: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97173" name="Picture 6"/>
          <p:cNvPicPr>
            <a:picLocks/>
          </p:cNvPicPr>
          <p:nvPr/>
        </p:nvPicPr>
        <p:blipFill rotWithShape="1">
          <a:blip r:embed="rId4"/>
          <a:srcRect l="15965" t="29379" r="16283" b="39301"/>
          <a:stretch>
            <a:fillRect/>
          </a:stretch>
        </p:blipFill>
        <p:spPr>
          <a:xfrm>
            <a:off x="797689" y="1246071"/>
            <a:ext cx="4731440" cy="4043776"/>
          </a:xfrm>
          <a:prstGeom prst="rect">
            <a:avLst/>
          </a:prstGeom>
        </p:spPr>
      </p:pic>
      <p:sp>
        <p:nvSpPr>
          <p:cNvPr id="1048650" name="TextBox 7"/>
          <p:cNvSpPr txBox="1"/>
          <p:nvPr/>
        </p:nvSpPr>
        <p:spPr>
          <a:xfrm>
            <a:off x="5062643" y="254621"/>
            <a:ext cx="6685280" cy="624840"/>
          </a:xfrm>
          <a:prstGeom prst="rect">
            <a:avLst/>
          </a:prstGeom>
          <a:noFill/>
        </p:spPr>
        <p:txBody>
          <a:bodyPr wrap="none" rtlCol="0">
            <a:spAutoFit/>
          </a:bodyPr>
          <a:lstStyle/>
          <a:p>
            <a:r>
              <a:rPr lang="en-US" sz="3600" b="1" dirty="0" smtClean="0">
                <a:solidFill>
                  <a:srgbClr val="2FB5A5"/>
                </a:solidFill>
                <a:latin typeface="Times New Roman" panose="02020603050405020304" pitchFamily="18" charset="0"/>
                <a:cs typeface="Times New Roman" panose="02020603050405020304" pitchFamily="18" charset="0"/>
              </a:rPr>
              <a:t>Background | Big picture…cont’d</a:t>
            </a:r>
            <a:endParaRPr lang="en-US" sz="3600" b="1" dirty="0">
              <a:solidFill>
                <a:srgbClr val="2FB5A5"/>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2447</Words>
  <Application>Microsoft Office PowerPoint</Application>
  <PresentationFormat>Widescreen</PresentationFormat>
  <Paragraphs>267</Paragraphs>
  <Slides>29</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宋体</vt:lpstr>
      <vt:lpstr>宋体</vt:lpstr>
      <vt:lpstr>Arial</vt:lpstr>
      <vt:lpstr>Calibri</vt:lpstr>
      <vt:lpstr>Calibri Light</vt:lpstr>
      <vt:lpstr>Courier New</vt:lpstr>
      <vt:lpstr>等线</vt:lpstr>
      <vt:lpstr>Linux Libertine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dc:creator>
  <cp:lastModifiedBy>COMP USER 001</cp:lastModifiedBy>
  <cp:revision>79</cp:revision>
  <dcterms:created xsi:type="dcterms:W3CDTF">2018-11-24T07:35:05Z</dcterms:created>
  <dcterms:modified xsi:type="dcterms:W3CDTF">2019-01-30T13:38:57Z</dcterms:modified>
</cp:coreProperties>
</file>