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00CC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B36DBF5-1371-4F18-96EB-69919719C00D}"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79883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B36DBF5-1371-4F18-96EB-69919719C00D}"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977872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B36DBF5-1371-4F18-96EB-69919719C00D}"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3110021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B36DBF5-1371-4F18-96EB-69919719C00D}"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299399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36DBF5-1371-4F18-96EB-69919719C00D}"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1182686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B36DBF5-1371-4F18-96EB-69919719C00D}" type="datetimeFigureOut">
              <a:rPr lang="en-GB" smtClean="0"/>
              <a:t>29/11/2018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212543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B36DBF5-1371-4F18-96EB-69919719C00D}" type="datetimeFigureOut">
              <a:rPr lang="en-GB" smtClean="0"/>
              <a:t>29/11/2018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419698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B36DBF5-1371-4F18-96EB-69919719C00D}" type="datetimeFigureOut">
              <a:rPr lang="en-GB" smtClean="0"/>
              <a:t>29/11/2018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196198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6DBF5-1371-4F18-96EB-69919719C00D}" type="datetimeFigureOut">
              <a:rPr lang="en-GB" smtClean="0"/>
              <a:t>29/11/2018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175603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36DBF5-1371-4F18-96EB-69919719C00D}" type="datetimeFigureOut">
              <a:rPr lang="en-GB" smtClean="0"/>
              <a:t>29/11/2018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85467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36DBF5-1371-4F18-96EB-69919719C00D}" type="datetimeFigureOut">
              <a:rPr lang="en-GB" smtClean="0"/>
              <a:t>29/11/2018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1007428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6DBF5-1371-4F18-96EB-69919719C00D}" type="datetimeFigureOut">
              <a:rPr lang="en-GB" smtClean="0"/>
              <a:t>29/11/2018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44E8D8-35EB-49D7-96A3-DAE07A53C691}" type="slidenum">
              <a:rPr lang="en-GB" smtClean="0"/>
              <a:t>‹#›</a:t>
            </a:fld>
            <a:endParaRPr lang="en-GB"/>
          </a:p>
        </p:txBody>
      </p:sp>
    </p:spTree>
    <p:extLst>
      <p:ext uri="{BB962C8B-B14F-4D97-AF65-F5344CB8AC3E}">
        <p14:creationId xmlns:p14="http://schemas.microsoft.com/office/powerpoint/2010/main" val="2503979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2756" y="484269"/>
            <a:ext cx="12192000" cy="6042680"/>
          </a:xfrm>
          <a:prstGeom prst="rect">
            <a:avLst/>
          </a:prstGeom>
        </p:spPr>
        <p:txBody>
          <a:bodyPr wrap="square">
            <a:spAutoFit/>
          </a:bodyPr>
          <a:lstStyle/>
          <a:p>
            <a:pPr algn="ctr">
              <a:spcAft>
                <a:spcPts val="1000"/>
              </a:spcAft>
            </a:pPr>
            <a:endParaRPr lang="en-US" sz="3200" dirty="0" smtClean="0"/>
          </a:p>
          <a:p>
            <a:pPr algn="ctr">
              <a:spcAft>
                <a:spcPts val="1000"/>
              </a:spcAft>
            </a:pPr>
            <a:r>
              <a:rPr lang="en-US" sz="3200" dirty="0" smtClean="0">
                <a:latin typeface="Times New Roman" panose="02020603050405020304" pitchFamily="18" charset="0"/>
                <a:cs typeface="Times New Roman" panose="02020603050405020304" pitchFamily="18" charset="0"/>
              </a:rPr>
              <a:t>Faculty Of Engineering</a:t>
            </a:r>
          </a:p>
          <a:p>
            <a:pPr algn="ctr">
              <a:spcAft>
                <a:spcPts val="1000"/>
              </a:spcAft>
            </a:pPr>
            <a:r>
              <a:rPr lang="en-US" sz="3200" dirty="0" smtClean="0">
                <a:latin typeface="Times New Roman" panose="02020603050405020304" pitchFamily="18" charset="0"/>
                <a:cs typeface="Times New Roman" panose="02020603050405020304" pitchFamily="18" charset="0"/>
              </a:rPr>
              <a:t>Department Of Electrical And Electronics Engineering </a:t>
            </a:r>
          </a:p>
          <a:p>
            <a:pPr algn="ctr">
              <a:spcAft>
                <a:spcPts val="1000"/>
              </a:spcAft>
            </a:pPr>
            <a:r>
              <a:rPr lang="en-US" sz="3200" dirty="0" smtClean="0">
                <a:latin typeface="Times New Roman" panose="02020603050405020304" pitchFamily="18" charset="0"/>
                <a:cs typeface="Times New Roman" panose="02020603050405020304" pitchFamily="18" charset="0"/>
              </a:rPr>
              <a:t>Bachelor Of Engineering In Telecommunication Engineering</a:t>
            </a:r>
          </a:p>
          <a:p>
            <a:pPr algn="ctr">
              <a:spcAft>
                <a:spcPts val="1000"/>
              </a:spcAft>
            </a:pPr>
            <a:r>
              <a:rPr lang="en-US" sz="3200" dirty="0" smtClean="0">
                <a:latin typeface="Times New Roman" panose="02020603050405020304" pitchFamily="18" charset="0"/>
                <a:cs typeface="Times New Roman" panose="02020603050405020304" pitchFamily="18" charset="0"/>
              </a:rPr>
              <a:t>Cyber </a:t>
            </a:r>
            <a:r>
              <a:rPr lang="en-US" sz="3200" dirty="0">
                <a:latin typeface="Times New Roman" panose="02020603050405020304" pitchFamily="18" charset="0"/>
                <a:cs typeface="Times New Roman" panose="02020603050405020304" pitchFamily="18" charset="0"/>
              </a:rPr>
              <a:t>security evaluation and mitigation for future </a:t>
            </a:r>
            <a:r>
              <a:rPr lang="en-US" sz="3200" dirty="0" smtClean="0">
                <a:latin typeface="Times New Roman" panose="02020603050405020304" pitchFamily="18" charset="0"/>
                <a:cs typeface="Times New Roman" panose="02020603050405020304" pitchFamily="18" charset="0"/>
              </a:rPr>
              <a:t>wireless networks,5G</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IoT and </a:t>
            </a:r>
            <a:r>
              <a:rPr lang="en-US" sz="3200" dirty="0">
                <a:latin typeface="Times New Roman" panose="02020603050405020304" pitchFamily="18" charset="0"/>
                <a:cs typeface="Times New Roman" panose="02020603050405020304" pitchFamily="18" charset="0"/>
              </a:rPr>
              <a:t>cloud storage </a:t>
            </a:r>
            <a:r>
              <a:rPr lang="en-US" sz="3200" dirty="0" smtClean="0">
                <a:latin typeface="Times New Roman" panose="02020603050405020304" pitchFamily="18" charset="0"/>
                <a:cs typeface="Times New Roman" panose="02020603050405020304" pitchFamily="18" charset="0"/>
              </a:rPr>
              <a:t>networks</a:t>
            </a:r>
          </a:p>
          <a:p>
            <a:pPr algn="ctr">
              <a:spcAft>
                <a:spcPts val="1000"/>
              </a:spcAft>
            </a:pPr>
            <a:r>
              <a:rPr lang="en-US" sz="3200" dirty="0" smtClean="0">
                <a:latin typeface="Times New Roman" panose="02020603050405020304" pitchFamily="18" charset="0"/>
                <a:cs typeface="Times New Roman" panose="02020603050405020304" pitchFamily="18" charset="0"/>
              </a:rPr>
              <a:t>(An </a:t>
            </a:r>
            <a:r>
              <a:rPr lang="en-US" sz="3200" dirty="0">
                <a:latin typeface="Times New Roman" panose="02020603050405020304" pitchFamily="18" charset="0"/>
                <a:cs typeface="Times New Roman" panose="02020603050405020304" pitchFamily="18" charset="0"/>
              </a:rPr>
              <a:t>Offensive and Defensive Technical Approach</a:t>
            </a:r>
            <a:r>
              <a:rPr lang="en-US" sz="3200" dirty="0" smtClean="0">
                <a:latin typeface="Times New Roman" panose="02020603050405020304" pitchFamily="18" charset="0"/>
                <a:cs typeface="Times New Roman" panose="02020603050405020304" pitchFamily="18" charset="0"/>
              </a:rPr>
              <a:t>)</a:t>
            </a:r>
          </a:p>
          <a:p>
            <a:pPr algn="ctr">
              <a:spcAft>
                <a:spcPts val="1000"/>
              </a:spcAft>
            </a:pPr>
            <a:r>
              <a:rPr lang="en-US" sz="3200" dirty="0" smtClean="0">
                <a:latin typeface="Times New Roman" panose="02020603050405020304" pitchFamily="18" charset="0"/>
                <a:cs typeface="Times New Roman" panose="02020603050405020304" pitchFamily="18" charset="0"/>
              </a:rPr>
              <a:t>Final Year Project Proposal, EE421</a:t>
            </a:r>
            <a:endParaRPr lang="en-US" sz="2400" dirty="0" smtClean="0">
              <a:latin typeface="Times New Roman" panose="02020603050405020304" pitchFamily="18" charset="0"/>
              <a:cs typeface="Times New Roman" panose="02020603050405020304" pitchFamily="18" charset="0"/>
            </a:endParaRPr>
          </a:p>
          <a:p>
            <a:pPr algn="ctr">
              <a:spcAft>
                <a:spcPts val="1000"/>
              </a:spcAft>
            </a:pPr>
            <a:r>
              <a:rPr lang="en-US" sz="3200" dirty="0" smtClean="0">
                <a:latin typeface="Times New Roman" panose="02020603050405020304" pitchFamily="18" charset="0"/>
                <a:cs typeface="Times New Roman" panose="02020603050405020304" pitchFamily="18" charset="0"/>
              </a:rPr>
              <a:t>Muhanguzi Tobias, 15/U/7774/ETE/PE</a:t>
            </a:r>
          </a:p>
          <a:p>
            <a:pPr algn="ctr">
              <a:spcAft>
                <a:spcPts val="1000"/>
              </a:spcAft>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Supervisor: Mr. Kitone Isaac</a:t>
            </a:r>
            <a:endParaRPr lang="en-US" sz="4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Pentagon 9"/>
          <p:cNvSpPr/>
          <p:nvPr/>
        </p:nvSpPr>
        <p:spPr>
          <a:xfrm>
            <a:off x="-1" y="0"/>
            <a:ext cx="12192001" cy="1102659"/>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Times New Roman" panose="02020603050405020304" pitchFamily="18" charset="0"/>
                <a:cs typeface="Times New Roman" panose="02020603050405020304" pitchFamily="18" charset="0"/>
              </a:rPr>
              <a:t>Kyambogo      </a:t>
            </a:r>
            <a:r>
              <a:rPr lang="en-US" sz="6600" dirty="0" smtClean="0">
                <a:latin typeface="Times New Roman" panose="02020603050405020304" pitchFamily="18" charset="0"/>
                <a:cs typeface="Times New Roman" panose="02020603050405020304" pitchFamily="18" charset="0"/>
              </a:rPr>
              <a:t> University</a:t>
            </a:r>
            <a:endParaRPr lang="en-US" sz="8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5370560" y="-1"/>
            <a:ext cx="1325369" cy="968540"/>
          </a:xfrm>
          <a:prstGeom prst="rect">
            <a:avLst/>
          </a:prstGeom>
          <a:noFill/>
          <a:ln>
            <a:noFill/>
          </a:ln>
        </p:spPr>
      </p:pic>
    </p:spTree>
    <p:extLst>
      <p:ext uri="{BB962C8B-B14F-4D97-AF65-F5344CB8AC3E}">
        <p14:creationId xmlns:p14="http://schemas.microsoft.com/office/powerpoint/2010/main" val="3067833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18212" y="900953"/>
            <a:ext cx="5569361" cy="5390801"/>
          </a:xfrm>
          <a:prstGeom prst="rect">
            <a:avLst/>
          </a:prstGeom>
        </p:spPr>
      </p:pic>
      <p:sp>
        <p:nvSpPr>
          <p:cNvPr id="8" name="TextBox 7"/>
          <p:cNvSpPr txBox="1"/>
          <p:nvPr/>
        </p:nvSpPr>
        <p:spPr>
          <a:xfrm>
            <a:off x="5062643" y="254621"/>
            <a:ext cx="4331314" cy="646331"/>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Background…cont’d</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descr="Image result for kyambogo logo"/>
          <p:cNvPicPr/>
          <p:nvPr/>
        </p:nvPicPr>
        <p:blipFill>
          <a:blip r:embed="rId3">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1329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1264" y="1035422"/>
            <a:ext cx="11897301"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increasing demands for real-time communication/ streaming services , VR and AR, NFC, smart grid and </a:t>
            </a:r>
            <a:r>
              <a:rPr lang="en-US" sz="2800" dirty="0" err="1">
                <a:latin typeface="Times New Roman" panose="02020603050405020304" pitchFamily="18" charset="0"/>
                <a:cs typeface="Times New Roman" panose="02020603050405020304" pitchFamily="18" charset="0"/>
              </a:rPr>
              <a:t>IoT</a:t>
            </a:r>
            <a:r>
              <a:rPr lang="en-US" sz="2800" dirty="0">
                <a:latin typeface="Times New Roman" panose="02020603050405020304" pitchFamily="18" charset="0"/>
                <a:cs typeface="Times New Roman" panose="02020603050405020304" pitchFamily="18" charset="0"/>
              </a:rPr>
              <a:t>/ IoE that put all kinds of data on a network from health, agriculture, education, </a:t>
            </a:r>
            <a:r>
              <a:rPr lang="en-US" sz="2800" dirty="0" smtClean="0">
                <a:latin typeface="Times New Roman" panose="02020603050405020304" pitchFamily="18" charset="0"/>
                <a:cs typeface="Times New Roman" panose="02020603050405020304" pitchFamily="18" charset="0"/>
              </a:rPr>
              <a:t>etc. </a:t>
            </a:r>
            <a:r>
              <a:rPr lang="en-US" sz="2800" dirty="0">
                <a:latin typeface="Times New Roman" panose="02020603050405020304" pitchFamily="18" charset="0"/>
                <a:cs typeface="Times New Roman" panose="02020603050405020304" pitchFamily="18" charset="0"/>
              </a:rPr>
              <a:t>and the effort of the government to digitize all communication, and </a:t>
            </a:r>
            <a:r>
              <a:rPr lang="en-US" sz="2800" dirty="0" smtClean="0">
                <a:latin typeface="Times New Roman" panose="02020603050405020304" pitchFamily="18" charset="0"/>
                <a:cs typeface="Times New Roman" panose="02020603050405020304" pitchFamily="18" charset="0"/>
              </a:rPr>
              <a:t>also </a:t>
            </a:r>
            <a:r>
              <a:rPr lang="en-US" sz="2800" dirty="0">
                <a:latin typeface="Times New Roman" panose="02020603050405020304" pitchFamily="18" charset="0"/>
                <a:cs typeface="Times New Roman" panose="02020603050405020304" pitchFamily="18" charset="0"/>
              </a:rPr>
              <a:t>the increasing electronic money transfers, all these generate huge amounts of data, hence Big-data, this poses a problem that preambles security of networks, I have singled out cyber-security to be my center of my discussion, research and inquiry, all said, the security of the huge amounts of data put on the network; in transit, and in cloud and other storage servers on the network has to be handled with great concern.</a:t>
            </a:r>
          </a:p>
        </p:txBody>
      </p:sp>
      <p:sp>
        <p:nvSpPr>
          <p:cNvPr id="2" name="Rectangle 1"/>
          <p:cNvSpPr/>
          <p:nvPr/>
        </p:nvSpPr>
        <p:spPr>
          <a:xfrm>
            <a:off x="4901420" y="271581"/>
            <a:ext cx="3492238" cy="584775"/>
          </a:xfrm>
          <a:prstGeom prst="rect">
            <a:avLst/>
          </a:prstGeom>
        </p:spPr>
        <p:txBody>
          <a:bodyPr wrap="none">
            <a:spAutoFit/>
          </a:bodyPr>
          <a:lstStyle/>
          <a:p>
            <a:r>
              <a:rPr lang="en-US" sz="3200" b="1" dirty="0">
                <a:solidFill>
                  <a:srgbClr val="2FB5A5"/>
                </a:solidFill>
                <a:latin typeface="Times New Roman" panose="02020603050405020304" pitchFamily="18" charset="0"/>
                <a:ea typeface="Times New Roman" panose="02020603050405020304" pitchFamily="18" charset="0"/>
                <a:cs typeface="Times New Roman" panose="02020603050405020304" pitchFamily="18" charset="0"/>
              </a:rPr>
              <a:t>Problem statement</a:t>
            </a:r>
            <a:endParaRPr lang="en-GB" sz="3200" dirty="0">
              <a:latin typeface="Times New Roman" panose="02020603050405020304" pitchFamily="18" charset="0"/>
              <a:cs typeface="Times New Roman" panose="02020603050405020304" pitchFamily="18" charset="0"/>
            </a:endParaRPr>
          </a:p>
        </p:txBody>
      </p:sp>
      <p:sp>
        <p:nvSpPr>
          <p:cNvPr id="9" name="Pentagon 8"/>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1" name="Pentagon 10"/>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0078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98326" y="254622"/>
            <a:ext cx="2262158" cy="646331"/>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Objectives</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45935" y="2757268"/>
            <a:ext cx="11875736" cy="3662541"/>
          </a:xfrm>
          <a:prstGeom prst="rect">
            <a:avLst/>
          </a:prstGeom>
          <a:noFill/>
        </p:spPr>
        <p:txBody>
          <a:bodyPr wrap="squar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Specific Objectives;</a:t>
            </a:r>
          </a:p>
          <a:p>
            <a:r>
              <a:rPr lang="en-US" sz="3200" dirty="0" smtClean="0">
                <a:latin typeface="Times New Roman" panose="02020603050405020304" pitchFamily="18" charset="0"/>
                <a:cs typeface="Times New Roman" panose="02020603050405020304" pitchFamily="18" charset="0"/>
              </a:rPr>
              <a:t>To develop two MATLAB Applications; one that hinds the characters of a password </a:t>
            </a:r>
            <a:r>
              <a:rPr lang="en-US" sz="3200" dirty="0">
                <a:latin typeface="Times New Roman" panose="02020603050405020304" pitchFamily="18" charset="0"/>
                <a:cs typeface="Times New Roman" panose="02020603050405020304" pitchFamily="18" charset="0"/>
              </a:rPr>
              <a:t>on </a:t>
            </a:r>
            <a:r>
              <a:rPr lang="en-US" sz="3200" dirty="0" smtClean="0">
                <a:latin typeface="Times New Roman" panose="02020603050405020304" pitchFamily="18" charset="0"/>
                <a:cs typeface="Times New Roman" panose="02020603050405020304" pitchFamily="18" charset="0"/>
              </a:rPr>
              <a:t>login, and another that generates </a:t>
            </a:r>
            <a:r>
              <a:rPr lang="en-US" sz="3200" dirty="0">
                <a:latin typeface="Times New Roman" panose="02020603050405020304" pitchFamily="18" charset="0"/>
                <a:cs typeface="Times New Roman" panose="02020603050405020304" pitchFamily="18" charset="0"/>
              </a:rPr>
              <a:t>munged passwords</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To carry out research on encryption algorithms of wireless networks</a:t>
            </a:r>
          </a:p>
          <a:p>
            <a:r>
              <a:rPr lang="en-US" sz="3200" dirty="0" smtClean="0">
                <a:latin typeface="Times New Roman" panose="02020603050405020304" pitchFamily="18" charset="0"/>
                <a:cs typeface="Times New Roman" panose="02020603050405020304" pitchFamily="18" charset="0"/>
              </a:rPr>
              <a:t>To carry out research on 5G, IoT and Cloud network architecture.</a:t>
            </a:r>
          </a:p>
          <a:p>
            <a:r>
              <a:rPr lang="en-US" sz="3200" dirty="0" smtClean="0">
                <a:latin typeface="Times New Roman" panose="02020603050405020304" pitchFamily="18" charset="0"/>
                <a:cs typeface="Times New Roman" panose="02020603050405020304" pitchFamily="18" charset="0"/>
              </a:rPr>
              <a:t>To carry out research on cyber security policies.</a:t>
            </a:r>
            <a:endParaRPr lang="en-US" sz="32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45935" y="1381217"/>
            <a:ext cx="11647136" cy="2067233"/>
          </a:xfrm>
          <a:prstGeom prst="rect">
            <a:avLst/>
          </a:prstGeom>
          <a:noFill/>
        </p:spPr>
        <p:txBody>
          <a:bodyPr wrap="squar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General Objectives;</a:t>
            </a:r>
          </a:p>
          <a:p>
            <a:pPr>
              <a:spcAft>
                <a:spcPts val="1000"/>
              </a:spcAft>
            </a:pPr>
            <a:r>
              <a:rPr lang="en-US" sz="2800" dirty="0">
                <a:latin typeface="Times New Roman" panose="02020603050405020304" pitchFamily="18" charset="0"/>
                <a:cs typeface="Times New Roman" panose="02020603050405020304" pitchFamily="18" charset="0"/>
              </a:rPr>
              <a:t>Cyber security evaluation and mitigation for future wireless </a:t>
            </a:r>
            <a:r>
              <a:rPr lang="en-US" sz="2800" dirty="0" smtClean="0">
                <a:latin typeface="Times New Roman" panose="02020603050405020304" pitchFamily="18" charset="0"/>
                <a:cs typeface="Times New Roman" panose="02020603050405020304" pitchFamily="18" charset="0"/>
              </a:rPr>
              <a:t>networks, 5G</a:t>
            </a:r>
            <a:r>
              <a:rPr lang="en-US" sz="2800" dirty="0">
                <a:latin typeface="Times New Roman" panose="02020603050405020304" pitchFamily="18" charset="0"/>
                <a:cs typeface="Times New Roman" panose="02020603050405020304" pitchFamily="18" charset="0"/>
              </a:rPr>
              <a:t>, IoT and cloud storage </a:t>
            </a:r>
            <a:r>
              <a:rPr lang="en-US" sz="2800" dirty="0" smtClean="0">
                <a:latin typeface="Times New Roman" panose="02020603050405020304" pitchFamily="18" charset="0"/>
                <a:cs typeface="Times New Roman" panose="02020603050405020304" pitchFamily="18" charset="0"/>
              </a:rPr>
              <a:t>networks (an </a:t>
            </a:r>
            <a:r>
              <a:rPr lang="en-US" sz="2800" dirty="0">
                <a:latin typeface="Times New Roman" panose="02020603050405020304" pitchFamily="18" charset="0"/>
                <a:cs typeface="Times New Roman" panose="02020603050405020304" pitchFamily="18" charset="0"/>
              </a:rPr>
              <a:t>Offensive and Defensive Technical Approach)</a:t>
            </a:r>
          </a:p>
          <a:p>
            <a:endParaRPr lang="en-US" sz="2800" b="1" dirty="0">
              <a:solidFill>
                <a:srgbClr val="2FB5A5"/>
              </a:solidFill>
              <a:latin typeface="Times New Roman" panose="02020603050405020304" pitchFamily="18" charset="0"/>
              <a:cs typeface="Times New Roman" panose="02020603050405020304" pitchFamily="18" charset="0"/>
            </a:endParaRPr>
          </a:p>
        </p:txBody>
      </p:sp>
      <p:sp>
        <p:nvSpPr>
          <p:cNvPr id="1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Picture 12"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4" name="Pentagon 13"/>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910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63072"/>
            <a:ext cx="11488271" cy="4674494"/>
          </a:xfrm>
          <a:prstGeom prst="rect">
            <a:avLst/>
          </a:prstGeom>
        </p:spPr>
        <p:txBody>
          <a:bodyPr wrap="square">
            <a:spAutoFit/>
          </a:bodyPr>
          <a:lstStyle/>
          <a:p>
            <a:r>
              <a:rPr lang="en-US" sz="4800"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
            </a:r>
            <a:br>
              <a:rPr lang="en-US" sz="4800"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b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 have taken on the challenge to evaluate, and make an inquiry in possible cyber security mitigation in wireless networks and cloud systems, with emerging IoT systems, automation of different activities in health, agriculture, government, mobile banking/mobile money and education(e-learning platforms ), all of which require internet connectivity, security of data transfers should be ensured, hackers can cost a company a great deal of money, reputation, and test its competence to protecting the information of its customers.</a:t>
            </a:r>
            <a:b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4950609" y="250088"/>
            <a:ext cx="2348720" cy="584775"/>
          </a:xfrm>
          <a:prstGeom prst="rect">
            <a:avLst/>
          </a:prstGeom>
        </p:spPr>
        <p:txBody>
          <a:bodyPr wrap="none">
            <a:spAutoFit/>
          </a:bodyPr>
          <a:lstStyle/>
          <a:p>
            <a:r>
              <a:rPr lang="en-US" sz="3200" b="1" dirty="0">
                <a:solidFill>
                  <a:srgbClr val="2FB5A5"/>
                </a:solidFill>
                <a:latin typeface="Times New Roman" panose="02020603050405020304" pitchFamily="18" charset="0"/>
                <a:ea typeface="Times New Roman" panose="02020603050405020304" pitchFamily="18" charset="0"/>
                <a:cs typeface="Times New Roman" panose="02020603050405020304" pitchFamily="18" charset="0"/>
              </a:rPr>
              <a:t>Justification</a:t>
            </a:r>
            <a:endParaRPr lang="en-GB" sz="3200" dirty="0">
              <a:latin typeface="Times New Roman" panose="02020603050405020304" pitchFamily="18" charset="0"/>
              <a:cs typeface="Times New Roman" panose="02020603050405020304" pitchFamily="18" charset="0"/>
            </a:endParaRPr>
          </a:p>
        </p:txBody>
      </p:sp>
      <p:sp>
        <p:nvSpPr>
          <p:cNvPr id="7"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2" name="Pentagon 11"/>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1245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34043" y="254622"/>
            <a:ext cx="4993675" cy="646331"/>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Significance of the study</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37883" y="1156447"/>
            <a:ext cx="10932457" cy="1384995"/>
          </a:xfrm>
          <a:prstGeom prst="rect">
            <a:avLst/>
          </a:prstGeom>
          <a:noFill/>
        </p:spPr>
        <p:txBody>
          <a:bodyPr wrap="square" rtlCol="0">
            <a:spAutoFit/>
          </a:bodyPr>
          <a:lstStyle/>
          <a:p>
            <a:r>
              <a:rPr lang="en-GB" sz="2800" dirty="0" smtClean="0">
                <a:latin typeface="Times New Roman" panose="02020603050405020304" pitchFamily="18" charset="0"/>
                <a:cs typeface="Times New Roman" panose="02020603050405020304" pitchFamily="18" charset="0"/>
              </a:rPr>
              <a:t>Creating a general but practical understanding of cyber security, policies and practices that accrue to computer security, for the future wireless networks that carry customer critical data used and generated by IoE, </a:t>
            </a:r>
            <a:r>
              <a:rPr lang="en-GB" sz="2800" dirty="0" err="1" smtClean="0">
                <a:latin typeface="Times New Roman" panose="02020603050405020304" pitchFamily="18" charset="0"/>
                <a:cs typeface="Times New Roman" panose="02020603050405020304" pitchFamily="18" charset="0"/>
              </a:rPr>
              <a:t>IoT</a:t>
            </a:r>
            <a:r>
              <a:rPr lang="en-GB" sz="2800" dirty="0">
                <a:latin typeface="Times New Roman" panose="02020603050405020304" pitchFamily="18" charset="0"/>
                <a:cs typeface="Times New Roman" panose="02020603050405020304" pitchFamily="18" charset="0"/>
              </a:rPr>
              <a:t>.</a:t>
            </a:r>
          </a:p>
        </p:txBody>
      </p:sp>
      <p:sp>
        <p:nvSpPr>
          <p:cNvPr id="9" name="Pentagon 8"/>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2" name="Pentagon 11"/>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8108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869" y="1001805"/>
            <a:ext cx="11618260" cy="5047536"/>
          </a:xfrm>
          <a:prstGeom prst="rect">
            <a:avLst/>
          </a:prstGeom>
        </p:spPr>
        <p:txBody>
          <a:bodyPr wrap="square">
            <a:spAutoFit/>
          </a:bodyPr>
          <a:lstStyle/>
          <a:p>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The following practical activities will be carried out during the course of the project:</a:t>
            </a:r>
          </a:p>
          <a:p>
            <a:endParaRPr lang="en-US" sz="1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AutoNum type="arabicPeriod"/>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Wireless Encryption algorithms, munged passwords with MATLAB</a:t>
            </a:r>
          </a:p>
          <a:p>
            <a:pPr marL="457200" indent="-457200">
              <a:buAutoNum type="arabicPeriod"/>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History of hacking and Ethical hacking.</a:t>
            </a:r>
          </a:p>
          <a:p>
            <a:pPr marL="457200" indent="-457200">
              <a:buAutoNum type="arabicPeriod"/>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Tools used in penetration testing, social engineering and vulnerability tests with kali </a:t>
            </a:r>
            <a:r>
              <a:rPr lang="en-US" sz="2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linux</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for wireless networks.</a:t>
            </a:r>
          </a:p>
          <a:p>
            <a:pPr marL="457200" indent="-457200">
              <a:buFontTx/>
              <a:buAutoNum type="arabicPeriod"/>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Security models with GNS3 simulation</a:t>
            </a:r>
          </a:p>
          <a:p>
            <a:pPr marL="457200" indent="-457200">
              <a:buFontTx/>
              <a:buAutoNum type="arabicPeriod"/>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Security with python programming.</a:t>
            </a:r>
          </a:p>
          <a:p>
            <a:pPr marL="457200" indent="-457200">
              <a:buFontTx/>
              <a:buAutoNum type="arabicPeriod"/>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Security in the application layer and network layer (ipv4 and ipv6) analysis with </a:t>
            </a:r>
            <a:r>
              <a:rPr lang="en-US" sz="2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wireshark</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(software systems security).</a:t>
            </a:r>
          </a:p>
          <a:p>
            <a:pPr marL="457200" indent="-457200">
              <a:buFontTx/>
              <a:buAutoNum type="arabicPeriod"/>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Tools and remedies to secure hardware systems (Unix, Cisco, Juniper and </a:t>
            </a:r>
            <a:r>
              <a:rPr lang="en-US" sz="2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Hauwei</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hardware systems).</a:t>
            </a:r>
          </a:p>
          <a:p>
            <a:pPr marL="457200" indent="-457200">
              <a:buFontTx/>
              <a:buAutoNum type="arabicPeriod"/>
            </a:pPr>
            <a:r>
              <a:rPr lang="en-US"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5G</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IoT</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NFC,</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Smart grid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cyber security and cloud storage security concerns.</a:t>
            </a:r>
          </a:p>
          <a:p>
            <a:pPr marL="457200" indent="-457200">
              <a:buFontTx/>
              <a:buAutoNum type="arabicPeriod"/>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Cyber security policies, including the </a:t>
            </a:r>
            <a:r>
              <a:rPr lang="en-US"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GDPR.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a:t>
            </a:r>
            <a:r>
              <a:rPr lang="en-US"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UGCERT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review</a:t>
            </a:r>
            <a:endParaRPr lang="en-US" sz="2400" dirty="0">
              <a:latin typeface="Times New Roman" panose="02020603050405020304" pitchFamily="18" charset="0"/>
              <a:cs typeface="Times New Roman" panose="02020603050405020304" pitchFamily="18" charset="0"/>
            </a:endParaRPr>
          </a:p>
        </p:txBody>
      </p:sp>
      <p:sp>
        <p:nvSpPr>
          <p:cNvPr id="2" name="Rectangle 1"/>
          <p:cNvSpPr/>
          <p:nvPr/>
        </p:nvSpPr>
        <p:spPr>
          <a:xfrm>
            <a:off x="4881688" y="316178"/>
            <a:ext cx="3652538" cy="584775"/>
          </a:xfrm>
          <a:prstGeom prst="rect">
            <a:avLst/>
          </a:prstGeom>
        </p:spPr>
        <p:txBody>
          <a:bodyPr wrap="none">
            <a:spAutoFit/>
          </a:bodyPr>
          <a:lstStyle/>
          <a:p>
            <a:r>
              <a:rPr lang="en-US" sz="3200" b="1" dirty="0">
                <a:solidFill>
                  <a:srgbClr val="2FB5A5"/>
                </a:solidFill>
                <a:latin typeface="Times New Roman" panose="02020603050405020304" pitchFamily="18" charset="0"/>
                <a:ea typeface="Times New Roman" panose="02020603050405020304" pitchFamily="18" charset="0"/>
                <a:cs typeface="Times New Roman" panose="02020603050405020304" pitchFamily="18" charset="0"/>
              </a:rPr>
              <a:t>Scope of the project</a:t>
            </a:r>
            <a:endParaRPr lang="en-GB" sz="3200" dirty="0">
              <a:latin typeface="Times New Roman" panose="02020603050405020304" pitchFamily="18" charset="0"/>
              <a:cs typeface="Times New Roman" panose="02020603050405020304" pitchFamily="18" charset="0"/>
            </a:endParaRPr>
          </a:p>
        </p:txBody>
      </p:sp>
      <p:sp>
        <p:nvSpPr>
          <p:cNvPr id="7"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2" name="Pentagon 11"/>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4775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76026" y="267265"/>
            <a:ext cx="2775119" cy="646331"/>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Methodology</a:t>
            </a:r>
            <a:endParaRPr lang="en-US" sz="3600" b="1" dirty="0">
              <a:solidFill>
                <a:srgbClr val="2FB5A5"/>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3742571" y="1572570"/>
            <a:ext cx="5724158" cy="4552186"/>
          </a:xfrm>
          <a:prstGeom prst="rect">
            <a:avLst/>
          </a:prstGeom>
        </p:spPr>
      </p:pic>
      <p:sp>
        <p:nvSpPr>
          <p:cNvPr id="1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descr="Image result for kyambogo logo"/>
          <p:cNvPicPr/>
          <p:nvPr/>
        </p:nvPicPr>
        <p:blipFill>
          <a:blip r:embed="rId3">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7260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69257" y="1105306"/>
            <a:ext cx="11053483" cy="4443011"/>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Wireless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encryption techniques and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algorithms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with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MATLAB</a:t>
            </a:r>
            <a:endParaRPr lang="en-US" sz="32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Security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models for software system development and industrial standards demonstration using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GNS3</a:t>
            </a:r>
          </a:p>
          <a:p>
            <a:pPr marL="342900" lvl="0" indent="-342900">
              <a:lnSpc>
                <a:spcPct val="150000"/>
              </a:lnSpc>
              <a:spcAft>
                <a:spcPts val="0"/>
              </a:spcAft>
              <a:buFont typeface="Symbol" panose="05050102010706020507" pitchFamily="18" charset="2"/>
              <a:buChar char=""/>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Review of mobile money security system, and smart grid.</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Password hardening through character substitution and munged password application with python and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MATLAB</a:t>
            </a:r>
          </a:p>
          <a:p>
            <a:pPr marL="342900" lvl="0" indent="-342900">
              <a:lnSpc>
                <a:spcPct val="150000"/>
              </a:lnSpc>
              <a:spcAft>
                <a:spcPts val="0"/>
              </a:spcAft>
              <a:buFont typeface="Symbol" panose="05050102010706020507" pitchFamily="18" charset="2"/>
              <a:buChar char=""/>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Hardware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security configurations, and network security</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Wireshark and Snort as Intrusion Prevention and Intrusion Detection tools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p:cNvSpPr/>
          <p:nvPr/>
        </p:nvSpPr>
        <p:spPr>
          <a:xfrm>
            <a:off x="4518212" y="305206"/>
            <a:ext cx="5443991" cy="522259"/>
          </a:xfrm>
          <a:prstGeom prst="rect">
            <a:avLst/>
          </a:prstGeom>
        </p:spPr>
        <p:txBody>
          <a:bodyPr wrap="none">
            <a:spAutoFit/>
          </a:bodyPr>
          <a:lstStyle/>
          <a:p>
            <a:pPr>
              <a:lnSpc>
                <a:spcPct val="107000"/>
              </a:lnSpc>
              <a:spcAft>
                <a:spcPts val="800"/>
              </a:spcAft>
            </a:pPr>
            <a:r>
              <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rPr>
              <a:t>D</a:t>
            </a:r>
            <a:r>
              <a:rPr lang="en-US" sz="2800" b="1" dirty="0"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efensive </a:t>
            </a:r>
            <a:r>
              <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rPr>
              <a:t>cyber security approach</a:t>
            </a:r>
          </a:p>
        </p:txBody>
      </p:sp>
      <p:sp>
        <p:nvSpPr>
          <p:cNvPr id="7"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1863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8212" y="273263"/>
            <a:ext cx="6973256" cy="522259"/>
          </a:xfrm>
          <a:prstGeom prst="rect">
            <a:avLst/>
          </a:prstGeom>
        </p:spPr>
        <p:txBody>
          <a:bodyPr wrap="none">
            <a:spAutoFit/>
          </a:bodyPr>
          <a:lstStyle/>
          <a:p>
            <a:pPr>
              <a:lnSpc>
                <a:spcPct val="107000"/>
              </a:lnSpc>
              <a:spcAft>
                <a:spcPts val="800"/>
              </a:spcAft>
            </a:pPr>
            <a:r>
              <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rPr>
              <a:t>D</a:t>
            </a:r>
            <a:r>
              <a:rPr lang="en-US" sz="2800" b="1" dirty="0"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efensive cyber </a:t>
            </a:r>
            <a:r>
              <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rPr>
              <a:t>security </a:t>
            </a:r>
            <a:r>
              <a:rPr lang="en-US" sz="2800" b="1" dirty="0"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approach …Cont’d</a:t>
            </a:r>
            <a:endPar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p:cNvSpPr/>
          <p:nvPr/>
        </p:nvSpPr>
        <p:spPr>
          <a:xfrm>
            <a:off x="1008529" y="1099191"/>
            <a:ext cx="8982635" cy="3518912"/>
          </a:xfrm>
          <a:prstGeom prst="rect">
            <a:avLst/>
          </a:prstGeom>
        </p:spPr>
        <p:txBody>
          <a:bodyPr wrap="square">
            <a:spAutoFit/>
          </a:bodyPr>
          <a:lstStyle/>
          <a:p>
            <a:pPr marL="342900" lvl="0" indent="-342900">
              <a:lnSpc>
                <a:spcPct val="150000"/>
              </a:lnSpc>
              <a:spcAft>
                <a:spcPts val="0"/>
              </a:spcAft>
              <a:buFont typeface="Symbol" panose="05050102010706020507" pitchFamily="18" charset="2"/>
              <a:buChar char=""/>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Proposed 5G architecture, and implementation</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5G services (IoT, and Cloud)</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5G security architecture according to simaliance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IoT</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-cloud computing architecture (meeting point for IT and OT)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Near Field Communications-NFC</a:t>
            </a:r>
          </a:p>
          <a:p>
            <a:pPr marL="342900" lvl="0" indent="-342900">
              <a:lnSpc>
                <a:spcPct val="150000"/>
              </a:lnSpc>
              <a:spcAft>
                <a:spcPts val="800"/>
              </a:spcAft>
              <a:buFont typeface="Symbol" panose="05050102010706020507" pitchFamily="18" charset="2"/>
              <a:buChar char=""/>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Smart grid security protocols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2859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9941" y="1128805"/>
            <a:ext cx="10071847" cy="2858475"/>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US"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Types </a:t>
            </a: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of Cyber security Threats and Attacks</a:t>
            </a: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Ethical hacking and tools with </a:t>
            </a:r>
            <a:r>
              <a:rPr lang="en-US" sz="2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Kali Linux</a:t>
            </a: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Contracting (</a:t>
            </a:r>
            <a:r>
              <a:rPr lang="en-US" sz="2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ROE</a:t>
            </a: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Red Team organisation</a:t>
            </a: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Vulnerability testing</a:t>
            </a: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Pen-testing</a:t>
            </a: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Social engineering</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p:cNvSpPr/>
          <p:nvPr/>
        </p:nvSpPr>
        <p:spPr>
          <a:xfrm>
            <a:off x="4678166" y="304953"/>
            <a:ext cx="5424755" cy="522259"/>
          </a:xfrm>
          <a:prstGeom prst="rect">
            <a:avLst/>
          </a:prstGeom>
        </p:spPr>
        <p:txBody>
          <a:bodyPr wrap="none">
            <a:spAutoFit/>
          </a:bodyPr>
          <a:lstStyle/>
          <a:p>
            <a:pPr>
              <a:lnSpc>
                <a:spcPct val="107000"/>
              </a:lnSpc>
              <a:spcAft>
                <a:spcPts val="800"/>
              </a:spcAft>
            </a:pPr>
            <a:r>
              <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rPr>
              <a:t>O</a:t>
            </a:r>
            <a:r>
              <a:rPr lang="en-US" sz="2800" b="1" dirty="0"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ffensive </a:t>
            </a:r>
            <a:r>
              <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rPr>
              <a:t>cyber security approach</a:t>
            </a:r>
          </a:p>
        </p:txBody>
      </p:sp>
      <p:sp>
        <p:nvSpPr>
          <p:cNvPr id="7"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2" name="Pentagon 11"/>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5347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2" name="TextBox 1"/>
          <p:cNvSpPr txBox="1"/>
          <p:nvPr/>
        </p:nvSpPr>
        <p:spPr>
          <a:xfrm>
            <a:off x="4882235" y="177675"/>
            <a:ext cx="2005677" cy="646331"/>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Abstract</a:t>
            </a:r>
            <a:r>
              <a:rPr lang="en-US" sz="3200" b="1" dirty="0" smtClean="0">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sp>
        <p:nvSpPr>
          <p:cNvPr id="8" name="Rectangle 7"/>
          <p:cNvSpPr/>
          <p:nvPr/>
        </p:nvSpPr>
        <p:spPr>
          <a:xfrm>
            <a:off x="174811" y="824006"/>
            <a:ext cx="11618260" cy="5632311"/>
          </a:xfrm>
          <a:prstGeom prst="rect">
            <a:avLst/>
          </a:prstGeom>
        </p:spPr>
        <p:txBody>
          <a:bodyPr wrap="square">
            <a:spAutoFit/>
          </a:bodyPr>
          <a:lstStyle/>
          <a:p>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project is a practical demonstration and research on all techniques in cyber security for wireless networks with focus on the 5G architecture which is assumed to have all the qualities of IoT, Smart-grid and Cloud storage networks, all these accrue to Big-Data, the massive amounts of data generated from IoT and other Communications, pose a security concern both in storage and transit, this report will review and demonstrate the following;</a:t>
            </a:r>
          </a:p>
          <a:p>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 Encryption algorithms</a:t>
            </a:r>
            <a:b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 History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of hacking and Ethical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hacking</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Tools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used in penetration testing, social engineering and vulnerability tests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with Kali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inux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for wireless networks</a:t>
            </a:r>
            <a:b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Security with python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programming, MATLAB programming to develop munged passwords.</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r>
            <a:b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4.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Security in the application layer and network layer (ipv4 and ipv6) analysis with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ireshark</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methodologies and models of software development systems</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r>
            <a:b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5G</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IoT</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NFC,</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Smart grid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cyber security and cloud storage security concerns</a:t>
            </a:r>
            <a:b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6</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Cyber security policies, including the </a:t>
            </a:r>
            <a:r>
              <a:rPr lang="en-US"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GDPR</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future discussions.</a:t>
            </a:r>
          </a:p>
          <a:p>
            <a:endParaRPr lang="en-US" sz="2400" dirty="0">
              <a:latin typeface="Times New Roman" panose="02020603050405020304" pitchFamily="18" charset="0"/>
              <a:cs typeface="Times New Roman" panose="02020603050405020304" pitchFamily="18" charset="0"/>
            </a:endParaRPr>
          </a:p>
        </p:txBody>
      </p:sp>
      <p:sp>
        <p:nvSpPr>
          <p:cNvPr id="9" name="Pentagon 8"/>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0909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3914" y="1001805"/>
            <a:ext cx="11109157" cy="1905330"/>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US"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Attack </a:t>
            </a: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history statistics and their impact</a:t>
            </a: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Ug-Cert </a:t>
            </a: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operations</a:t>
            </a: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GDPR</a:t>
            </a: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Other policies, relating to cyber security in Uganda, and a model country</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p:cNvSpPr/>
          <p:nvPr/>
        </p:nvSpPr>
        <p:spPr>
          <a:xfrm>
            <a:off x="4763011" y="319960"/>
            <a:ext cx="6177845" cy="583750"/>
          </a:xfrm>
          <a:prstGeom prst="rect">
            <a:avLst/>
          </a:prstGeom>
        </p:spPr>
        <p:txBody>
          <a:bodyPr wrap="none">
            <a:spAutoFit/>
          </a:bodyPr>
          <a:lstStyle/>
          <a:p>
            <a:pPr>
              <a:lnSpc>
                <a:spcPct val="107000"/>
              </a:lnSpc>
              <a:spcAft>
                <a:spcPts val="800"/>
              </a:spcAft>
            </a:pPr>
            <a:r>
              <a:rPr lang="en-US" sz="32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rPr>
              <a:t>Law and policy for Cyber security</a:t>
            </a:r>
          </a:p>
        </p:txBody>
      </p:sp>
      <p:sp>
        <p:nvSpPr>
          <p:cNvPr id="7"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2" name="Pentagon 11"/>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5242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80840" y="390718"/>
            <a:ext cx="6421630" cy="646331"/>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Expected Results of the project </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657207" y="1542925"/>
            <a:ext cx="10112189" cy="3539430"/>
          </a:xfrm>
          <a:prstGeom prst="rect">
            <a:avLst/>
          </a:prstGeom>
          <a:noFill/>
        </p:spPr>
        <p:txBody>
          <a:bodyPr wrap="square" rtlCol="0">
            <a:spAutoFit/>
          </a:bodyPr>
          <a:lstStyle/>
          <a:p>
            <a:r>
              <a:rPr lang="en-US" sz="2800" b="1" dirty="0" smtClean="0">
                <a:solidFill>
                  <a:srgbClr val="2FB5A5"/>
                </a:solidFill>
                <a:latin typeface="Times New Roman" panose="02020603050405020304" pitchFamily="18" charset="0"/>
                <a:cs typeface="Times New Roman" panose="02020603050405020304" pitchFamily="18" charset="0"/>
              </a:rPr>
              <a:t>Proactive results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5G architecture  according  to </a:t>
            </a:r>
            <a:r>
              <a:rPr lang="en-US" sz="2800" b="1" dirty="0">
                <a:latin typeface="Times New Roman" panose="02020603050405020304" pitchFamily="18" charset="0"/>
                <a:cs typeface="Times New Roman" panose="02020603050405020304" pitchFamily="18" charset="0"/>
              </a:rPr>
              <a:t>simaliance</a:t>
            </a:r>
            <a:r>
              <a:rPr lang="en-US" sz="2800" dirty="0">
                <a:latin typeface="Times New Roman" panose="02020603050405020304" pitchFamily="18" charset="0"/>
                <a:cs typeface="Times New Roman" panose="02020603050405020304" pitchFamily="18" charset="0"/>
              </a:rPr>
              <a:t> and other </a:t>
            </a:r>
            <a:r>
              <a:rPr lang="en-US" sz="2800" dirty="0" smtClean="0">
                <a:latin typeface="Times New Roman" panose="02020603050405020304" pitchFamily="18" charset="0"/>
                <a:cs typeface="Times New Roman" panose="02020603050405020304" pitchFamily="18" charset="0"/>
              </a:rPr>
              <a:t>vendors</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Security Modeling with </a:t>
            </a:r>
            <a:r>
              <a:rPr lang="en-US" sz="2800" b="1" dirty="0" smtClean="0">
                <a:latin typeface="Times New Roman" panose="02020603050405020304" pitchFamily="18" charset="0"/>
                <a:cs typeface="Times New Roman" panose="02020603050405020304" pitchFamily="18" charset="0"/>
              </a:rPr>
              <a:t>GNS3</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Wireless Encryption with </a:t>
            </a:r>
            <a:r>
              <a:rPr lang="en-US" sz="2800" b="1" dirty="0" smtClean="0">
                <a:latin typeface="Times New Roman" panose="02020603050405020304" pitchFamily="18" charset="0"/>
                <a:cs typeface="Times New Roman" panose="02020603050405020304" pitchFamily="18" charset="0"/>
              </a:rPr>
              <a:t>MATLAB</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Character substitution in  </a:t>
            </a:r>
            <a:r>
              <a:rPr lang="en-US" sz="2800" b="1" dirty="0" smtClean="0">
                <a:latin typeface="Times New Roman" panose="02020603050405020304" pitchFamily="18" charset="0"/>
                <a:cs typeface="Times New Roman" panose="02020603050405020304" pitchFamily="18" charset="0"/>
              </a:rPr>
              <a:t>MATLAB</a:t>
            </a:r>
            <a:r>
              <a:rPr lang="en-US" sz="2800" dirty="0" smtClean="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Munged password  in python</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Intrusion detection demo with </a:t>
            </a:r>
            <a:r>
              <a:rPr lang="en-US" sz="2800" b="1" dirty="0" smtClean="0">
                <a:latin typeface="Times New Roman" panose="02020603050405020304" pitchFamily="18" charset="0"/>
                <a:cs typeface="Times New Roman" panose="02020603050405020304" pitchFamily="18" charset="0"/>
              </a:rPr>
              <a:t>Snort</a:t>
            </a:r>
            <a:r>
              <a:rPr lang="en-US" sz="2800" dirty="0" smtClean="0">
                <a:latin typeface="Times New Roman" panose="02020603050405020304" pitchFamily="18" charset="0"/>
                <a:cs typeface="Times New Roman" panose="02020603050405020304" pitchFamily="18" charset="0"/>
              </a:rPr>
              <a:t>, and </a:t>
            </a:r>
            <a:r>
              <a:rPr lang="en-US" sz="2800" b="1" dirty="0" smtClean="0">
                <a:latin typeface="Times New Roman" panose="02020603050405020304" pitchFamily="18" charset="0"/>
                <a:cs typeface="Times New Roman" panose="02020603050405020304" pitchFamily="18" charset="0"/>
              </a:rPr>
              <a:t>Wireshark</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Tools use by </a:t>
            </a:r>
            <a:r>
              <a:rPr lang="en-US" sz="2800" b="1" dirty="0" smtClean="0">
                <a:latin typeface="Times New Roman" panose="02020603050405020304" pitchFamily="18" charset="0"/>
                <a:cs typeface="Times New Roman" panose="02020603050405020304" pitchFamily="18" charset="0"/>
              </a:rPr>
              <a:t>cert</a:t>
            </a:r>
            <a:r>
              <a:rPr lang="en-US" sz="2800" dirty="0" smtClean="0">
                <a:latin typeface="Times New Roman" panose="02020603050405020304" pitchFamily="18" charset="0"/>
                <a:cs typeface="Times New Roman" panose="02020603050405020304" pitchFamily="18" charset="0"/>
              </a:rPr>
              <a:t> to monitor security</a:t>
            </a:r>
          </a:p>
        </p:txBody>
      </p:sp>
      <p:sp>
        <p:nvSpPr>
          <p:cNvPr id="9" name="Pentagon 8"/>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00554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93584" y="1372987"/>
            <a:ext cx="10112189" cy="3108543"/>
          </a:xfrm>
          <a:prstGeom prst="rect">
            <a:avLst/>
          </a:prstGeom>
          <a:noFill/>
        </p:spPr>
        <p:txBody>
          <a:bodyPr wrap="square" rtlCol="0">
            <a:spAutoFit/>
          </a:bodyPr>
          <a:lstStyle/>
          <a:p>
            <a:r>
              <a:rPr lang="en-US" sz="2800" b="1" dirty="0" smtClean="0">
                <a:solidFill>
                  <a:srgbClr val="2FB5A5"/>
                </a:solidFill>
                <a:latin typeface="Times New Roman" panose="02020603050405020304" pitchFamily="18" charset="0"/>
                <a:cs typeface="Times New Roman" panose="02020603050405020304" pitchFamily="18" charset="0"/>
              </a:rPr>
              <a:t>Reactive results</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Sample of an </a:t>
            </a:r>
            <a:r>
              <a:rPr lang="en-US" sz="2800" b="1" dirty="0" smtClean="0">
                <a:latin typeface="Times New Roman" panose="02020603050405020304" pitchFamily="18" charset="0"/>
                <a:cs typeface="Times New Roman" panose="02020603050405020304" pitchFamily="18" charset="0"/>
              </a:rPr>
              <a:t>ROE</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Ethical hacking.</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Kali Linux tools for wireless offensive security; </a:t>
            </a:r>
            <a:r>
              <a:rPr lang="en-US" sz="2800" b="1" dirty="0" smtClean="0">
                <a:latin typeface="Times New Roman" panose="02020603050405020304" pitchFamily="18" charset="0"/>
                <a:cs typeface="Times New Roman" panose="02020603050405020304" pitchFamily="18" charset="0"/>
              </a:rPr>
              <a:t>NMAP</a:t>
            </a:r>
            <a:r>
              <a:rPr lang="en-US" sz="2800" dirty="0" smtClean="0">
                <a:latin typeface="Times New Roman" panose="02020603050405020304" pitchFamily="18" charset="0"/>
                <a:cs typeface="Times New Roman" panose="02020603050405020304" pitchFamily="18" charset="0"/>
              </a:rPr>
              <a:t>, etc.</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Vulnerability  assessment for wireless networks</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Penetration testing</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Social Engineering</a:t>
            </a:r>
          </a:p>
        </p:txBody>
      </p:sp>
      <p:sp>
        <p:nvSpPr>
          <p:cNvPr id="6" name="Pentagon 5"/>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2" name="Pentagon 11"/>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24415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14608" y="1417126"/>
            <a:ext cx="10978463" cy="2246769"/>
          </a:xfrm>
          <a:prstGeom prst="rect">
            <a:avLst/>
          </a:prstGeom>
          <a:noFill/>
        </p:spPr>
        <p:txBody>
          <a:bodyPr wrap="square" rtlCol="0">
            <a:spAutoFit/>
          </a:bodyPr>
          <a:lstStyle/>
          <a:p>
            <a:r>
              <a:rPr lang="en-US" sz="2800" b="1" dirty="0" smtClean="0">
                <a:solidFill>
                  <a:srgbClr val="2FB5A5"/>
                </a:solidFill>
                <a:latin typeface="Times New Roman" panose="02020603050405020304" pitchFamily="18" charset="0"/>
                <a:cs typeface="Times New Roman" panose="02020603050405020304" pitchFamily="18" charset="0"/>
              </a:rPr>
              <a:t>Regulation and policies presentation</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Operation of cert</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Information policy  of Uganda </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Hacking impact in the recent past, and its damage</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Other policies relating to cyber security, GDPR, IEEE Regulations, </a:t>
            </a:r>
            <a:r>
              <a:rPr lang="en-US" sz="2800" dirty="0" err="1" smtClean="0">
                <a:latin typeface="Times New Roman" panose="02020603050405020304" pitchFamily="18" charset="0"/>
                <a:cs typeface="Times New Roman" panose="02020603050405020304" pitchFamily="18" charset="0"/>
              </a:rPr>
              <a:t>etc</a:t>
            </a:r>
            <a:endParaRPr lang="en-US" sz="2800" dirty="0" smtClean="0">
              <a:latin typeface="Times New Roman" panose="02020603050405020304" pitchFamily="18" charset="0"/>
              <a:cs typeface="Times New Roman" panose="02020603050405020304" pitchFamily="18" charset="0"/>
            </a:endParaRPr>
          </a:p>
        </p:txBody>
      </p:sp>
      <p:sp>
        <p:nvSpPr>
          <p:cNvPr id="6" name="Pentagon 5"/>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2" name="Pentagon 11"/>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8020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25496" y="1271005"/>
            <a:ext cx="10978463"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following will be incurred as the project goes on to completion</a:t>
            </a:r>
          </a:p>
        </p:txBody>
      </p:sp>
      <p:sp>
        <p:nvSpPr>
          <p:cNvPr id="9" name="TextBox 8"/>
          <p:cNvSpPr txBox="1"/>
          <p:nvPr/>
        </p:nvSpPr>
        <p:spPr>
          <a:xfrm>
            <a:off x="4856197" y="371009"/>
            <a:ext cx="5862604" cy="523220"/>
          </a:xfrm>
          <a:prstGeom prst="rect">
            <a:avLst/>
          </a:prstGeom>
          <a:noFill/>
        </p:spPr>
        <p:txBody>
          <a:bodyPr wrap="square" rtlCol="0">
            <a:spAutoFit/>
          </a:bodyPr>
          <a:lstStyle/>
          <a:p>
            <a:r>
              <a:rPr lang="en-US" sz="2800" b="1" dirty="0" smtClean="0">
                <a:solidFill>
                  <a:srgbClr val="2FB5A5"/>
                </a:solidFill>
                <a:latin typeface="Times New Roman" panose="02020603050405020304" pitchFamily="18" charset="0"/>
                <a:cs typeface="Times New Roman" panose="02020603050405020304" pitchFamily="18" charset="0"/>
              </a:rPr>
              <a:t>Estimated budget for the project</a:t>
            </a:r>
          </a:p>
        </p:txBody>
      </p:sp>
      <p:sp>
        <p:nvSpPr>
          <p:cNvPr id="1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Picture 12"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4" name="Pentagon 13"/>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4258589474"/>
              </p:ext>
            </p:extLst>
          </p:nvPr>
        </p:nvGraphicFramePr>
        <p:xfrm>
          <a:off x="1415677" y="2112776"/>
          <a:ext cx="8452188" cy="3111185"/>
        </p:xfrm>
        <a:graphic>
          <a:graphicData uri="http://schemas.openxmlformats.org/drawingml/2006/table">
            <a:tbl>
              <a:tblPr/>
              <a:tblGrid>
                <a:gridCol w="4562354">
                  <a:extLst>
                    <a:ext uri="{9D8B030D-6E8A-4147-A177-3AD203B41FA5}">
                      <a16:colId xmlns:a16="http://schemas.microsoft.com/office/drawing/2014/main" val="20001"/>
                    </a:ext>
                  </a:extLst>
                </a:gridCol>
                <a:gridCol w="3889834">
                  <a:extLst>
                    <a:ext uri="{9D8B030D-6E8A-4147-A177-3AD203B41FA5}">
                      <a16:colId xmlns:a16="http://schemas.microsoft.com/office/drawing/2014/main" val="20004"/>
                    </a:ext>
                  </a:extLst>
                </a:gridCol>
              </a:tblGrid>
              <a:tr h="397590">
                <a:tc>
                  <a:txBody>
                    <a:bodyPr/>
                    <a:lstStyle/>
                    <a:p>
                      <a:pPr marL="0" marR="0" algn="ctr">
                        <a:lnSpc>
                          <a:spcPct val="115000"/>
                        </a:lnSpc>
                        <a:spcBef>
                          <a:spcPts val="0"/>
                        </a:spcBef>
                        <a:spcAft>
                          <a:spcPts val="0"/>
                        </a:spcAft>
                      </a:pPr>
                      <a:r>
                        <a:rPr lang="en-US" sz="1400" b="1" dirty="0" smtClean="0">
                          <a:solidFill>
                            <a:srgbClr val="FFFFFF"/>
                          </a:solidFill>
                          <a:latin typeface="Times New Roman" panose="02020603050405020304" pitchFamily="18" charset="0"/>
                          <a:ea typeface="Calibri"/>
                          <a:cs typeface="Times New Roman" panose="02020603050405020304" pitchFamily="18" charset="0"/>
                        </a:rPr>
                        <a:t>Item</a:t>
                      </a: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3CCCC"/>
                    </a:solidFill>
                  </a:tcPr>
                </a:tc>
                <a:tc>
                  <a:txBody>
                    <a:bodyPr/>
                    <a:lstStyle/>
                    <a:p>
                      <a:pPr marL="0" marR="0" algn="ctr">
                        <a:lnSpc>
                          <a:spcPct val="115000"/>
                        </a:lnSpc>
                        <a:spcBef>
                          <a:spcPts val="0"/>
                        </a:spcBef>
                        <a:spcAft>
                          <a:spcPts val="0"/>
                        </a:spcAft>
                      </a:pPr>
                      <a:r>
                        <a:rPr lang="en-US" sz="1400" b="1" dirty="0" smtClean="0">
                          <a:solidFill>
                            <a:srgbClr val="FFFFFF"/>
                          </a:solidFill>
                          <a:latin typeface="Times New Roman" panose="02020603050405020304" pitchFamily="18" charset="0"/>
                          <a:ea typeface="Calibri"/>
                          <a:cs typeface="Times New Roman" panose="02020603050405020304" pitchFamily="18" charset="0"/>
                        </a:rPr>
                        <a:t>Amount (Uganda Shillings)</a:t>
                      </a: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3CCCC"/>
                    </a:solidFill>
                  </a:tcPr>
                </a:tc>
                <a:extLst>
                  <a:ext uri="{0D108BD9-81ED-4DB2-BD59-A6C34878D82A}">
                    <a16:rowId xmlns:a16="http://schemas.microsoft.com/office/drawing/2014/main" val="10000"/>
                  </a:ext>
                </a:extLst>
              </a:tr>
              <a:tr h="542719">
                <a:tc>
                  <a:txBody>
                    <a:bodyPr/>
                    <a:lstStyle/>
                    <a:p>
                      <a:pPr marL="0" marR="0">
                        <a:lnSpc>
                          <a:spcPct val="115000"/>
                        </a:lnSpc>
                        <a:spcBef>
                          <a:spcPts val="0"/>
                        </a:spcBef>
                        <a:spcAft>
                          <a:spcPts val="0"/>
                        </a:spcAft>
                      </a:pPr>
                      <a:r>
                        <a:rPr lang="en-US" sz="1600" dirty="0" smtClean="0">
                          <a:latin typeface="Times New Roman" panose="02020603050405020304" pitchFamily="18" charset="0"/>
                          <a:ea typeface="Calibri"/>
                          <a:cs typeface="Times New Roman" panose="02020603050405020304" pitchFamily="18" charset="0"/>
                        </a:rPr>
                        <a:t>LAPTOP</a:t>
                      </a: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3CCCC"/>
                    </a:solidFill>
                  </a:tcPr>
                </a:tc>
                <a:tc>
                  <a:txBody>
                    <a:bodyPr/>
                    <a:lstStyle/>
                    <a:p>
                      <a:pPr marL="0" marR="0">
                        <a:lnSpc>
                          <a:spcPct val="115000"/>
                        </a:lnSpc>
                        <a:spcBef>
                          <a:spcPts val="0"/>
                        </a:spcBef>
                        <a:spcAft>
                          <a:spcPts val="0"/>
                        </a:spcAft>
                      </a:pPr>
                      <a:r>
                        <a:rPr lang="en-US" sz="1400" dirty="0" smtClean="0">
                          <a:latin typeface="Times New Roman" panose="02020603050405020304" pitchFamily="18" charset="0"/>
                          <a:ea typeface="Calibri"/>
                          <a:cs typeface="Times New Roman" panose="02020603050405020304" pitchFamily="18" charset="0"/>
                        </a:rPr>
                        <a:t>2,400,000</a:t>
                      </a:r>
                    </a:p>
                    <a:p>
                      <a:pPr marL="0" marR="0">
                        <a:lnSpc>
                          <a:spcPct val="115000"/>
                        </a:lnSpc>
                        <a:spcBef>
                          <a:spcPts val="0"/>
                        </a:spcBef>
                        <a:spcAft>
                          <a:spcPts val="0"/>
                        </a:spcAft>
                      </a:pP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3CCCC"/>
                    </a:solidFill>
                  </a:tcPr>
                </a:tc>
                <a:extLst>
                  <a:ext uri="{0D108BD9-81ED-4DB2-BD59-A6C34878D82A}">
                    <a16:rowId xmlns:a16="http://schemas.microsoft.com/office/drawing/2014/main" val="10001"/>
                  </a:ext>
                </a:extLst>
              </a:tr>
              <a:tr h="542719">
                <a:tc>
                  <a:txBody>
                    <a:bodyPr/>
                    <a:lstStyle/>
                    <a:p>
                      <a:pPr marL="0" marR="0">
                        <a:lnSpc>
                          <a:spcPct val="115000"/>
                        </a:lnSpc>
                        <a:spcBef>
                          <a:spcPts val="0"/>
                        </a:spcBef>
                        <a:spcAft>
                          <a:spcPts val="0"/>
                        </a:spcAft>
                      </a:pPr>
                      <a:r>
                        <a:rPr lang="en-US" sz="1600" dirty="0" smtClean="0">
                          <a:solidFill>
                            <a:srgbClr val="000000"/>
                          </a:solidFill>
                          <a:latin typeface="Times New Roman" panose="02020603050405020304" pitchFamily="18" charset="0"/>
                          <a:ea typeface="Calibri"/>
                          <a:cs typeface="Times New Roman" panose="02020603050405020304" pitchFamily="18" charset="0"/>
                        </a:rPr>
                        <a:t>TRANSPORT</a:t>
                      </a: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3CCCC"/>
                    </a:solidFill>
                  </a:tcPr>
                </a:tc>
                <a:tc>
                  <a:txBody>
                    <a:bodyPr/>
                    <a:lstStyle/>
                    <a:p>
                      <a:pPr marL="0" marR="0">
                        <a:lnSpc>
                          <a:spcPct val="115000"/>
                        </a:lnSpc>
                        <a:spcBef>
                          <a:spcPts val="0"/>
                        </a:spcBef>
                        <a:spcAft>
                          <a:spcPts val="0"/>
                        </a:spcAft>
                      </a:pPr>
                      <a:r>
                        <a:rPr lang="en-US" sz="1400" dirty="0" smtClean="0">
                          <a:latin typeface="Times New Roman" panose="02020603050405020304" pitchFamily="18" charset="0"/>
                          <a:ea typeface="Calibri"/>
                          <a:cs typeface="Times New Roman" panose="02020603050405020304" pitchFamily="18" charset="0"/>
                        </a:rPr>
                        <a:t>220,000</a:t>
                      </a:r>
                    </a:p>
                    <a:p>
                      <a:pPr marL="0" marR="0">
                        <a:lnSpc>
                          <a:spcPct val="115000"/>
                        </a:lnSpc>
                        <a:spcBef>
                          <a:spcPts val="0"/>
                        </a:spcBef>
                        <a:spcAft>
                          <a:spcPts val="0"/>
                        </a:spcAft>
                      </a:pP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3CCCC"/>
                    </a:solidFill>
                  </a:tcPr>
                </a:tc>
                <a:extLst>
                  <a:ext uri="{0D108BD9-81ED-4DB2-BD59-A6C34878D82A}">
                    <a16:rowId xmlns:a16="http://schemas.microsoft.com/office/drawing/2014/main" val="10002"/>
                  </a:ext>
                </a:extLst>
              </a:tr>
              <a:tr h="542719">
                <a:tc>
                  <a:txBody>
                    <a:bodyPr/>
                    <a:lstStyle/>
                    <a:p>
                      <a:pPr marL="0" marR="0">
                        <a:lnSpc>
                          <a:spcPct val="115000"/>
                        </a:lnSpc>
                        <a:spcBef>
                          <a:spcPts val="0"/>
                        </a:spcBef>
                        <a:spcAft>
                          <a:spcPts val="0"/>
                        </a:spcAft>
                      </a:pPr>
                      <a:r>
                        <a:rPr lang="en-US" sz="1400" dirty="0" smtClean="0">
                          <a:latin typeface="Times New Roman" panose="02020603050405020304" pitchFamily="18" charset="0"/>
                          <a:ea typeface="Calibri"/>
                          <a:cs typeface="Times New Roman" panose="02020603050405020304" pitchFamily="18" charset="0"/>
                        </a:rPr>
                        <a:t>STATTIONARY FOR RESEARCH</a:t>
                      </a: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3CCCC"/>
                    </a:solidFill>
                  </a:tcPr>
                </a:tc>
                <a:tc>
                  <a:txBody>
                    <a:bodyPr/>
                    <a:lstStyle/>
                    <a:p>
                      <a:pPr marL="0" marR="0">
                        <a:lnSpc>
                          <a:spcPct val="115000"/>
                        </a:lnSpc>
                        <a:spcBef>
                          <a:spcPts val="0"/>
                        </a:spcBef>
                        <a:spcAft>
                          <a:spcPts val="0"/>
                        </a:spcAft>
                      </a:pPr>
                      <a:r>
                        <a:rPr lang="en-US" sz="1400" dirty="0" smtClean="0">
                          <a:latin typeface="Times New Roman" panose="02020603050405020304" pitchFamily="18" charset="0"/>
                          <a:ea typeface="Calibri"/>
                          <a:cs typeface="Times New Roman" panose="02020603050405020304" pitchFamily="18" charset="0"/>
                        </a:rPr>
                        <a:t>70,000</a:t>
                      </a:r>
                    </a:p>
                    <a:p>
                      <a:pPr marL="0" marR="0">
                        <a:lnSpc>
                          <a:spcPct val="115000"/>
                        </a:lnSpc>
                        <a:spcBef>
                          <a:spcPts val="0"/>
                        </a:spcBef>
                        <a:spcAft>
                          <a:spcPts val="0"/>
                        </a:spcAft>
                      </a:pP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3CCCC"/>
                    </a:solidFill>
                  </a:tcPr>
                </a:tc>
                <a:extLst>
                  <a:ext uri="{0D108BD9-81ED-4DB2-BD59-A6C34878D82A}">
                    <a16:rowId xmlns:a16="http://schemas.microsoft.com/office/drawing/2014/main" val="10003"/>
                  </a:ext>
                </a:extLst>
              </a:tr>
              <a:tr h="542719">
                <a:tc>
                  <a:txBody>
                    <a:bodyPr/>
                    <a:lstStyle/>
                    <a:p>
                      <a:pPr marL="0" marR="0">
                        <a:lnSpc>
                          <a:spcPct val="115000"/>
                        </a:lnSpc>
                        <a:spcBef>
                          <a:spcPts val="0"/>
                        </a:spcBef>
                        <a:spcAft>
                          <a:spcPts val="0"/>
                        </a:spcAft>
                      </a:pPr>
                      <a:r>
                        <a:rPr lang="en-US" sz="1600" dirty="0" smtClean="0">
                          <a:latin typeface="Times New Roman" panose="02020603050405020304" pitchFamily="18" charset="0"/>
                          <a:ea typeface="Calibri"/>
                          <a:cs typeface="Times New Roman" panose="02020603050405020304" pitchFamily="18" charset="0"/>
                        </a:rPr>
                        <a:t>SOFTWARE</a:t>
                      </a: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3CCCC"/>
                    </a:solidFill>
                  </a:tcPr>
                </a:tc>
                <a:tc>
                  <a:txBody>
                    <a:bodyPr/>
                    <a:lstStyle/>
                    <a:p>
                      <a:pPr marL="0" marR="0">
                        <a:lnSpc>
                          <a:spcPct val="115000"/>
                        </a:lnSpc>
                        <a:spcBef>
                          <a:spcPts val="0"/>
                        </a:spcBef>
                        <a:spcAft>
                          <a:spcPts val="0"/>
                        </a:spcAft>
                      </a:pPr>
                      <a:r>
                        <a:rPr lang="en-US" sz="1400" dirty="0" smtClean="0">
                          <a:latin typeface="Times New Roman" panose="02020603050405020304" pitchFamily="18" charset="0"/>
                          <a:ea typeface="Calibri"/>
                          <a:cs typeface="Times New Roman" panose="02020603050405020304" pitchFamily="18" charset="0"/>
                        </a:rPr>
                        <a:t>300,000</a:t>
                      </a:r>
                    </a:p>
                    <a:p>
                      <a:pPr marL="0" marR="0">
                        <a:lnSpc>
                          <a:spcPct val="115000"/>
                        </a:lnSpc>
                        <a:spcBef>
                          <a:spcPts val="0"/>
                        </a:spcBef>
                        <a:spcAft>
                          <a:spcPts val="0"/>
                        </a:spcAft>
                      </a:pP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3CCCC"/>
                    </a:solidFill>
                  </a:tcPr>
                </a:tc>
                <a:extLst>
                  <a:ext uri="{0D108BD9-81ED-4DB2-BD59-A6C34878D82A}">
                    <a16:rowId xmlns:a16="http://schemas.microsoft.com/office/drawing/2014/main" val="10004"/>
                  </a:ext>
                </a:extLst>
              </a:tr>
              <a:tr h="54271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GB" sz="1400" dirty="0" smtClean="0">
                          <a:latin typeface="Times New Roman" panose="02020603050405020304" pitchFamily="18" charset="0"/>
                          <a:cs typeface="Times New Roman" panose="02020603050405020304" pitchFamily="18" charset="0"/>
                        </a:rPr>
                        <a:t>Total</a:t>
                      </a:r>
                    </a:p>
                    <a:p>
                      <a:pPr marL="0" marR="0">
                        <a:lnSpc>
                          <a:spcPct val="115000"/>
                        </a:lnSpc>
                        <a:spcBef>
                          <a:spcPts val="0"/>
                        </a:spcBef>
                        <a:spcAft>
                          <a:spcPts val="0"/>
                        </a:spcAft>
                      </a:pP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3CCCC"/>
                    </a:solidFill>
                  </a:tcPr>
                </a:tc>
                <a:tc>
                  <a:txBody>
                    <a:bodyPr/>
                    <a:lstStyle/>
                    <a:p>
                      <a:pPr marL="0" marR="0">
                        <a:lnSpc>
                          <a:spcPct val="115000"/>
                        </a:lnSpc>
                        <a:spcBef>
                          <a:spcPts val="0"/>
                        </a:spcBef>
                        <a:spcAft>
                          <a:spcPts val="0"/>
                        </a:spcAft>
                      </a:pPr>
                      <a:r>
                        <a:rPr lang="en-US" sz="1400" dirty="0" smtClean="0">
                          <a:latin typeface="Times New Roman" panose="02020603050405020304" pitchFamily="18" charset="0"/>
                          <a:ea typeface="Calibri"/>
                          <a:cs typeface="Times New Roman" panose="02020603050405020304" pitchFamily="18" charset="0"/>
                        </a:rPr>
                        <a:t>559,500</a:t>
                      </a:r>
                    </a:p>
                    <a:p>
                      <a:pPr marL="0" marR="0">
                        <a:lnSpc>
                          <a:spcPct val="115000"/>
                        </a:lnSpc>
                        <a:spcBef>
                          <a:spcPts val="0"/>
                        </a:spcBef>
                        <a:spcAft>
                          <a:spcPts val="0"/>
                        </a:spcAft>
                      </a:pPr>
                      <a:endParaRPr lang="en-US" sz="14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3CCCC"/>
                    </a:solidFill>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879059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932396" y="254622"/>
            <a:ext cx="6133169" cy="646331"/>
          </a:xfrm>
          <a:prstGeom prst="rect">
            <a:avLst/>
          </a:prstGeom>
          <a:noFill/>
        </p:spPr>
        <p:txBody>
          <a:bodyPr wrap="squar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Proposed project schedule</a:t>
            </a:r>
          </a:p>
        </p:txBody>
      </p:sp>
      <p:graphicFrame>
        <p:nvGraphicFramePr>
          <p:cNvPr id="2" name="Table 1"/>
          <p:cNvGraphicFramePr>
            <a:graphicFrameLocks noGrp="1"/>
          </p:cNvGraphicFramePr>
          <p:nvPr>
            <p:extLst>
              <p:ext uri="{D42A27DB-BD31-4B8C-83A1-F6EECF244321}">
                <p14:modId xmlns:p14="http://schemas.microsoft.com/office/powerpoint/2010/main" val="736432514"/>
              </p:ext>
            </p:extLst>
          </p:nvPr>
        </p:nvGraphicFramePr>
        <p:xfrm>
          <a:off x="640978" y="1182881"/>
          <a:ext cx="10573870" cy="4700901"/>
        </p:xfrm>
        <a:graphic>
          <a:graphicData uri="http://schemas.openxmlformats.org/drawingml/2006/table">
            <a:tbl>
              <a:tblPr>
                <a:tableStyleId>{BC89EF96-8CEA-46FF-86C4-4CE0E7609802}</a:tableStyleId>
              </a:tblPr>
              <a:tblGrid>
                <a:gridCol w="2099159">
                  <a:extLst>
                    <a:ext uri="{9D8B030D-6E8A-4147-A177-3AD203B41FA5}">
                      <a16:colId xmlns:a16="http://schemas.microsoft.com/office/drawing/2014/main" val="2465216387"/>
                    </a:ext>
                  </a:extLst>
                </a:gridCol>
                <a:gridCol w="778439">
                  <a:extLst>
                    <a:ext uri="{9D8B030D-6E8A-4147-A177-3AD203B41FA5}">
                      <a16:colId xmlns:a16="http://schemas.microsoft.com/office/drawing/2014/main" val="851433883"/>
                    </a:ext>
                  </a:extLst>
                </a:gridCol>
                <a:gridCol w="767002">
                  <a:extLst>
                    <a:ext uri="{9D8B030D-6E8A-4147-A177-3AD203B41FA5}">
                      <a16:colId xmlns:a16="http://schemas.microsoft.com/office/drawing/2014/main" val="330418565"/>
                    </a:ext>
                  </a:extLst>
                </a:gridCol>
                <a:gridCol w="743718">
                  <a:extLst>
                    <a:ext uri="{9D8B030D-6E8A-4147-A177-3AD203B41FA5}">
                      <a16:colId xmlns:a16="http://schemas.microsoft.com/office/drawing/2014/main" val="4146273063"/>
                    </a:ext>
                  </a:extLst>
                </a:gridCol>
                <a:gridCol w="743717">
                  <a:extLst>
                    <a:ext uri="{9D8B030D-6E8A-4147-A177-3AD203B41FA5}">
                      <a16:colId xmlns:a16="http://schemas.microsoft.com/office/drawing/2014/main" val="715273827"/>
                    </a:ext>
                  </a:extLst>
                </a:gridCol>
                <a:gridCol w="829947">
                  <a:extLst>
                    <a:ext uri="{9D8B030D-6E8A-4147-A177-3AD203B41FA5}">
                      <a16:colId xmlns:a16="http://schemas.microsoft.com/office/drawing/2014/main" val="3665211518"/>
                    </a:ext>
                  </a:extLst>
                </a:gridCol>
                <a:gridCol w="778439">
                  <a:extLst>
                    <a:ext uri="{9D8B030D-6E8A-4147-A177-3AD203B41FA5}">
                      <a16:colId xmlns:a16="http://schemas.microsoft.com/office/drawing/2014/main" val="523251091"/>
                    </a:ext>
                  </a:extLst>
                </a:gridCol>
                <a:gridCol w="1076252">
                  <a:extLst>
                    <a:ext uri="{9D8B030D-6E8A-4147-A177-3AD203B41FA5}">
                      <a16:colId xmlns:a16="http://schemas.microsoft.com/office/drawing/2014/main" val="3241209022"/>
                    </a:ext>
                  </a:extLst>
                </a:gridCol>
                <a:gridCol w="852553">
                  <a:extLst>
                    <a:ext uri="{9D8B030D-6E8A-4147-A177-3AD203B41FA5}">
                      <a16:colId xmlns:a16="http://schemas.microsoft.com/office/drawing/2014/main" val="3592090202"/>
                    </a:ext>
                  </a:extLst>
                </a:gridCol>
                <a:gridCol w="997671">
                  <a:extLst>
                    <a:ext uri="{9D8B030D-6E8A-4147-A177-3AD203B41FA5}">
                      <a16:colId xmlns:a16="http://schemas.microsoft.com/office/drawing/2014/main" val="3896849228"/>
                    </a:ext>
                  </a:extLst>
                </a:gridCol>
                <a:gridCol w="906973">
                  <a:extLst>
                    <a:ext uri="{9D8B030D-6E8A-4147-A177-3AD203B41FA5}">
                      <a16:colId xmlns:a16="http://schemas.microsoft.com/office/drawing/2014/main" val="1772803766"/>
                    </a:ext>
                  </a:extLst>
                </a:gridCol>
              </a:tblGrid>
              <a:tr h="464549">
                <a:tc rowSpan="2">
                  <a:txBody>
                    <a:bodyPr/>
                    <a:lstStyle/>
                    <a:p>
                      <a:pPr algn="ctr" hangingPunct="0">
                        <a:lnSpc>
                          <a:spcPct val="300000"/>
                        </a:lnSpc>
                        <a:spcAft>
                          <a:spcPts val="0"/>
                        </a:spcAft>
                      </a:pPr>
                      <a:r>
                        <a:rPr lang="en-US" sz="1200" kern="100" dirty="0" smtClean="0">
                          <a:effectLst/>
                        </a:rPr>
                        <a:t>2018/2019</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gridSpan="5">
                  <a:txBody>
                    <a:bodyPr/>
                    <a:lstStyle/>
                    <a:p>
                      <a:pPr algn="ctr" hangingPunct="0">
                        <a:lnSpc>
                          <a:spcPct val="150000"/>
                        </a:lnSpc>
                        <a:spcAft>
                          <a:spcPts val="0"/>
                        </a:spcAft>
                      </a:pPr>
                      <a:r>
                        <a:rPr lang="en-US" sz="1200" kern="100" dirty="0" smtClean="0">
                          <a:effectLst/>
                        </a:rPr>
                        <a:t>2018</a:t>
                      </a:r>
                      <a:endParaRPr lang="en-US" sz="1100" kern="100" dirty="0">
                        <a:effectLst/>
                      </a:endParaRPr>
                    </a:p>
                  </a:txBody>
                  <a:tcPr marL="65405"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hangingPunct="0">
                        <a:lnSpc>
                          <a:spcPct val="150000"/>
                        </a:lnSpc>
                        <a:spcAft>
                          <a:spcPts val="0"/>
                        </a:spcAft>
                      </a:pPr>
                      <a:r>
                        <a:rPr lang="en-US" sz="1200" kern="100" dirty="0" smtClean="0">
                          <a:effectLst/>
                        </a:rPr>
                        <a:t>2019</a:t>
                      </a:r>
                      <a:endParaRPr lang="en-US" sz="1100" kern="100" dirty="0">
                        <a:effectLst/>
                      </a:endParaRPr>
                    </a:p>
                  </a:txBody>
                  <a:tcPr marL="65405"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40609061"/>
                  </a:ext>
                </a:extLst>
              </a:tr>
              <a:tr h="586506">
                <a:tc vMerge="1">
                  <a:txBody>
                    <a:bodyPr/>
                    <a:lstStyle/>
                    <a:p>
                      <a:pPr algn="ct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Aug</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Sept</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Oct</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Nov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marL="0" marR="0" lvl="0" indent="0" algn="ctr" defTabSz="914400" rtl="0" eaLnBrk="1" fontAlgn="auto" latinLnBrk="0" hangingPunct="0">
                        <a:lnSpc>
                          <a:spcPct val="150000"/>
                        </a:lnSpc>
                        <a:spcBef>
                          <a:spcPts val="0"/>
                        </a:spcBef>
                        <a:spcAft>
                          <a:spcPts val="0"/>
                        </a:spcAft>
                        <a:buClrTx/>
                        <a:buSzTx/>
                        <a:buFontTx/>
                        <a:buNone/>
                        <a:tabLst/>
                        <a:defRPr/>
                      </a:pPr>
                      <a:r>
                        <a:rPr lang="en-US" sz="1100" kern="100" dirty="0" smtClean="0">
                          <a:effectLst/>
                        </a:rPr>
                        <a:t>Dec</a:t>
                      </a:r>
                      <a:endParaRPr lang="en-US" sz="1050" kern="100" dirty="0" smtClean="0">
                        <a:effectLst/>
                      </a:endParaRPr>
                    </a:p>
                    <a:p>
                      <a:pPr algn="ct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Jan</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Feb</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March</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April</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marL="0" marR="0" lvl="0" indent="0" algn="ctr" defTabSz="914400" rtl="0" eaLnBrk="1" fontAlgn="auto" latinLnBrk="0" hangingPunct="0">
                        <a:lnSpc>
                          <a:spcPct val="150000"/>
                        </a:lnSpc>
                        <a:spcBef>
                          <a:spcPts val="0"/>
                        </a:spcBef>
                        <a:spcAft>
                          <a:spcPts val="0"/>
                        </a:spcAft>
                        <a:buClrTx/>
                        <a:buSzTx/>
                        <a:buFontTx/>
                        <a:buNone/>
                        <a:tabLst/>
                        <a:defRPr/>
                      </a:pPr>
                      <a:r>
                        <a:rPr lang="en-US" sz="1100" kern="100" dirty="0" smtClean="0">
                          <a:effectLst/>
                        </a:rPr>
                        <a:t>May</a:t>
                      </a:r>
                      <a:endParaRPr lang="en-US" sz="1050" kern="100" dirty="0" smtClean="0">
                        <a:effectLst/>
                      </a:endParaRPr>
                    </a:p>
                    <a:p>
                      <a:pPr algn="ct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3124877200"/>
                  </a:ext>
                </a:extLst>
              </a:tr>
              <a:tr h="363489">
                <a:tc>
                  <a:txBody>
                    <a:bodyPr/>
                    <a:lstStyle/>
                    <a:p>
                      <a:pPr hangingPunct="0">
                        <a:lnSpc>
                          <a:spcPct val="150000"/>
                        </a:lnSpc>
                        <a:spcAft>
                          <a:spcPts val="0"/>
                        </a:spcAft>
                      </a:pPr>
                      <a:r>
                        <a:rPr lang="en-US" sz="1200" kern="100" dirty="0" smtClean="0">
                          <a:effectLst/>
                        </a:rPr>
                        <a:t>Research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gridSpan="3">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373296717"/>
                  </a:ext>
                </a:extLst>
              </a:tr>
              <a:tr h="363489">
                <a:tc>
                  <a:txBody>
                    <a:bodyPr/>
                    <a:lstStyle/>
                    <a:p>
                      <a:pPr hangingPunct="0">
                        <a:lnSpc>
                          <a:spcPct val="150000"/>
                        </a:lnSpc>
                        <a:spcAft>
                          <a:spcPts val="0"/>
                        </a:spcAft>
                      </a:pPr>
                      <a:r>
                        <a:rPr lang="en-US" sz="1100" kern="100" dirty="0" err="1"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Matlab</a:t>
                      </a:r>
                      <a:r>
                        <a:rPr lang="en-US" sz="11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 programming</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gridSpan="3">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2603474625"/>
                  </a:ext>
                </a:extLst>
              </a:tr>
              <a:tr h="363489">
                <a:tc>
                  <a:txBody>
                    <a:bodyPr/>
                    <a:lstStyle/>
                    <a:p>
                      <a:pPr hangingPunct="0">
                        <a:lnSpc>
                          <a:spcPct val="150000"/>
                        </a:lnSpc>
                        <a:spcAft>
                          <a:spcPts val="0"/>
                        </a:spcAft>
                      </a:pPr>
                      <a:r>
                        <a:rPr lang="en-US" sz="1200" kern="100">
                          <a:effectLst/>
                        </a:rPr>
                        <a:t>Proposal writing</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chemeClr val="accent1">
                        <a:lumMod val="75000"/>
                      </a:schemeClr>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4106020167"/>
                  </a:ext>
                </a:extLst>
              </a:tr>
              <a:tr h="363489">
                <a:tc>
                  <a:txBody>
                    <a:bodyPr/>
                    <a:lstStyle/>
                    <a:p>
                      <a:pPr hangingPunct="0">
                        <a:lnSpc>
                          <a:spcPct val="150000"/>
                        </a:lnSpc>
                        <a:spcAft>
                          <a:spcPts val="0"/>
                        </a:spcAft>
                      </a:pPr>
                      <a:r>
                        <a:rPr lang="en-US" sz="1200" kern="100" dirty="0" smtClean="0">
                          <a:solidFill>
                            <a:schemeClr val="tx1"/>
                          </a:solidFill>
                          <a:effectLst/>
                          <a:latin typeface="+mn-lt"/>
                          <a:ea typeface="+mn-ea"/>
                          <a:cs typeface="+mn-cs"/>
                        </a:rPr>
                        <a:t>Presentation</a:t>
                      </a:r>
                      <a:r>
                        <a:rPr lang="en-US" sz="1200" kern="100" baseline="0" dirty="0" smtClean="0">
                          <a:solidFill>
                            <a:schemeClr val="tx1"/>
                          </a:solidFill>
                          <a:effectLst/>
                          <a:latin typeface="+mn-lt"/>
                          <a:ea typeface="+mn-ea"/>
                          <a:cs typeface="+mn-cs"/>
                        </a:rPr>
                        <a:t> of Topic</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gridSpan="2">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1407764771"/>
                  </a:ext>
                </a:extLst>
              </a:tr>
              <a:tr h="363489">
                <a:tc>
                  <a:txBody>
                    <a:bodyPr/>
                    <a:lstStyle/>
                    <a:p>
                      <a:pPr hangingPunct="0">
                        <a:lnSpc>
                          <a:spcPct val="150000"/>
                        </a:lnSpc>
                        <a:spcAft>
                          <a:spcPts val="0"/>
                        </a:spcAft>
                      </a:pPr>
                      <a:r>
                        <a:rPr lang="en-US" sz="11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Introduction to Cyber security</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gridSpan="2">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869145519"/>
                  </a:ext>
                </a:extLst>
              </a:tr>
              <a:tr h="363489">
                <a:tc>
                  <a:txBody>
                    <a:bodyPr/>
                    <a:lstStyle/>
                    <a:p>
                      <a:pPr hangingPunct="0">
                        <a:lnSpc>
                          <a:spcPct val="150000"/>
                        </a:lnSpc>
                        <a:spcAft>
                          <a:spcPts val="0"/>
                        </a:spcAft>
                      </a:pPr>
                      <a:r>
                        <a:rPr lang="en-US" sz="11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Python programming</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gridSpan="3">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70C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70C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70C0"/>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3434421723"/>
                  </a:ext>
                </a:extLst>
              </a:tr>
              <a:tr h="363489">
                <a:tc>
                  <a:txBody>
                    <a:bodyPr/>
                    <a:lstStyle/>
                    <a:p>
                      <a:pPr hangingPunct="0">
                        <a:lnSpc>
                          <a:spcPct val="150000"/>
                        </a:lnSpc>
                        <a:spcAft>
                          <a:spcPts val="0"/>
                        </a:spcAft>
                      </a:pPr>
                      <a:r>
                        <a:rPr lang="en-US" sz="1200" kern="100" dirty="0" smtClean="0">
                          <a:solidFill>
                            <a:schemeClr val="tx1"/>
                          </a:solidFill>
                          <a:effectLst/>
                          <a:latin typeface="+mn-lt"/>
                          <a:ea typeface="+mn-ea"/>
                          <a:cs typeface="+mn-cs"/>
                        </a:rPr>
                        <a:t>Kali</a:t>
                      </a:r>
                      <a:r>
                        <a:rPr lang="en-US" sz="1200" kern="100" baseline="0" dirty="0" smtClean="0">
                          <a:solidFill>
                            <a:schemeClr val="tx1"/>
                          </a:solidFill>
                          <a:effectLst/>
                          <a:latin typeface="+mn-lt"/>
                          <a:ea typeface="+mn-ea"/>
                          <a:cs typeface="+mn-cs"/>
                        </a:rPr>
                        <a:t> Linux</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3012103401"/>
                  </a:ext>
                </a:extLst>
              </a:tr>
              <a:tr h="363489">
                <a:tc>
                  <a:txBody>
                    <a:bodyPr/>
                    <a:lstStyle/>
                    <a:p>
                      <a:pPr hangingPunct="0">
                        <a:lnSpc>
                          <a:spcPct val="150000"/>
                        </a:lnSpc>
                        <a:spcAft>
                          <a:spcPts val="0"/>
                        </a:spcAft>
                      </a:pPr>
                      <a:r>
                        <a:rPr lang="en-US" sz="11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Policy research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gridSpan="2">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3476925004"/>
                  </a:ext>
                </a:extLst>
              </a:tr>
              <a:tr h="378445">
                <a:tc>
                  <a:txBody>
                    <a:bodyPr/>
                    <a:lstStyle/>
                    <a:p>
                      <a:pPr marL="0" marR="0" lvl="0" indent="0" algn="l" defTabSz="914400" rtl="0" eaLnBrk="1" fontAlgn="auto" latinLnBrk="0" hangingPunct="0">
                        <a:lnSpc>
                          <a:spcPct val="150000"/>
                        </a:lnSpc>
                        <a:spcBef>
                          <a:spcPts val="0"/>
                        </a:spcBef>
                        <a:spcAft>
                          <a:spcPts val="0"/>
                        </a:spcAft>
                        <a:buClrTx/>
                        <a:buSzTx/>
                        <a:buFontTx/>
                        <a:buNone/>
                        <a:tabLst/>
                        <a:defRPr/>
                      </a:pPr>
                      <a:r>
                        <a:rPr lang="en-US" sz="1050" kern="100" dirty="0" smtClean="0">
                          <a:effectLst/>
                        </a:rPr>
                        <a:t>Presentation</a:t>
                      </a:r>
                      <a:endParaRPr lang="en-US" sz="10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70C0"/>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1093188402"/>
                  </a:ext>
                </a:extLst>
              </a:tr>
              <a:tr h="363489">
                <a:tc>
                  <a:txBody>
                    <a:bodyPr/>
                    <a:lstStyle/>
                    <a:p>
                      <a:pPr marL="0" marR="0" lvl="0" indent="0" algn="l" defTabSz="914400" rtl="0" eaLnBrk="1" fontAlgn="auto" latinLnBrk="0" hangingPunct="0">
                        <a:lnSpc>
                          <a:spcPct val="150000"/>
                        </a:lnSpc>
                        <a:spcBef>
                          <a:spcPts val="0"/>
                        </a:spcBef>
                        <a:spcAft>
                          <a:spcPts val="0"/>
                        </a:spcAft>
                        <a:buClrTx/>
                        <a:buSzTx/>
                        <a:buFontTx/>
                        <a:buNone/>
                        <a:tabLst/>
                        <a:defRPr/>
                      </a:pPr>
                      <a:r>
                        <a:rPr lang="en-US" sz="1100" kern="100" dirty="0" smtClean="0">
                          <a:effectLst/>
                        </a:rPr>
                        <a:t>Report Writing</a:t>
                      </a:r>
                      <a:endParaRPr lang="en-US" sz="10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extLst>
                  <a:ext uri="{0D108BD9-81ED-4DB2-BD59-A6C34878D82A}">
                    <a16:rowId xmlns:a16="http://schemas.microsoft.com/office/drawing/2014/main" val="392603090"/>
                  </a:ext>
                </a:extLst>
              </a:tr>
            </a:tbl>
          </a:graphicData>
        </a:graphic>
      </p:graphicFrame>
      <p:sp>
        <p:nvSpPr>
          <p:cNvPr id="1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9733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089867" y="355733"/>
            <a:ext cx="3911445" cy="646331"/>
          </a:xfrm>
          <a:prstGeom prst="rect">
            <a:avLst/>
          </a:prstGeom>
          <a:noFill/>
        </p:spPr>
        <p:txBody>
          <a:bodyPr wrap="squar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References</a:t>
            </a:r>
            <a:r>
              <a:rPr lang="en-US" sz="3600" dirty="0" smtClean="0">
                <a:latin typeface="Times New Roman" panose="02020603050405020304" pitchFamily="18" charset="0"/>
                <a:cs typeface="Times New Roman" panose="02020603050405020304" pitchFamily="18" charset="0"/>
              </a:rPr>
              <a:t> </a:t>
            </a:r>
          </a:p>
        </p:txBody>
      </p:sp>
      <p:sp>
        <p:nvSpPr>
          <p:cNvPr id="2" name="Rectangle 1"/>
          <p:cNvSpPr/>
          <p:nvPr/>
        </p:nvSpPr>
        <p:spPr>
          <a:xfrm>
            <a:off x="606767" y="1749505"/>
            <a:ext cx="5664820"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https://www.offensive-security.com/kali-linux-arm-images/</a:t>
            </a:r>
          </a:p>
        </p:txBody>
      </p:sp>
      <p:sp>
        <p:nvSpPr>
          <p:cNvPr id="3" name="Rectangle 2"/>
          <p:cNvSpPr/>
          <p:nvPr/>
        </p:nvSpPr>
        <p:spPr>
          <a:xfrm>
            <a:off x="606767" y="2035024"/>
            <a:ext cx="567559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https://github.com/offensive-security/kali-arm-build-scripts</a:t>
            </a:r>
          </a:p>
        </p:txBody>
      </p:sp>
      <p:sp>
        <p:nvSpPr>
          <p:cNvPr id="1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61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382324" y="2706710"/>
            <a:ext cx="4379495" cy="1015663"/>
          </a:xfrm>
          <a:prstGeom prst="rect">
            <a:avLst/>
          </a:prstGeom>
          <a:noFill/>
        </p:spPr>
        <p:txBody>
          <a:bodyPr wrap="square" rtlCol="0">
            <a:spAutoFit/>
          </a:bodyPr>
          <a:lstStyle/>
          <a:p>
            <a:r>
              <a:rPr lang="en-US" sz="6000" b="1" dirty="0" smtClean="0">
                <a:solidFill>
                  <a:srgbClr val="2FB5A5"/>
                </a:solidFill>
                <a:latin typeface="Times New Roman" panose="02020603050405020304" pitchFamily="18" charset="0"/>
                <a:cs typeface="Times New Roman" panose="02020603050405020304" pitchFamily="18" charset="0"/>
              </a:rPr>
              <a:t>Thank you</a:t>
            </a:r>
          </a:p>
        </p:txBody>
      </p:sp>
      <p:sp>
        <p:nvSpPr>
          <p:cNvPr id="6" name="Pentagon 5"/>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2" name="Pentagon 11"/>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9761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9463" y="973015"/>
            <a:ext cx="11793072" cy="5262979"/>
          </a:xfrm>
          <a:prstGeom prst="rect">
            <a:avLst/>
          </a:prstGeom>
        </p:spPr>
        <p:txBody>
          <a:bodyPr wrap="square">
            <a:spAutoFit/>
          </a:bodyPr>
          <a:lstStyle/>
          <a:p>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worth acknowledging that, the high data rates required for the increasing demands for real-time communication, VR and AR, Big-data, NFC and IoT, not forgetting streaming services have been </a:t>
            </a:r>
            <a:r>
              <a:rPr lang="en-US"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achieved, and will be even better in the near future. </a:t>
            </a: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As I speak, 5G is on trial in most parts of Africa. However, to a narrow view, there are three-four fundamental requirements for a modern communication network, which include, Data rate/throughput capacity, Processing power of </a:t>
            </a:r>
            <a:r>
              <a:rPr lang="en-US"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network equipment</a:t>
            </a: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Redundancy and ether channels, </a:t>
            </a: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cyber-security that contribute to QoS Realization. I have singled out cyber-security to be my center of discussion, all said, the security of the huge amounts of data put on the network; in transit, and in cloud and other storage servers on the network has to be handled with great concern.</a:t>
            </a:r>
            <a:b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062643" y="254621"/>
            <a:ext cx="2612895" cy="646331"/>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0349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896412" y="1395720"/>
            <a:ext cx="3571688" cy="3457176"/>
          </a:xfrm>
          <a:prstGeom prst="rect">
            <a:avLst/>
          </a:prstGeom>
        </p:spPr>
      </p:pic>
      <p:sp>
        <p:nvSpPr>
          <p:cNvPr id="8" name="TextBox 7"/>
          <p:cNvSpPr txBox="1"/>
          <p:nvPr/>
        </p:nvSpPr>
        <p:spPr>
          <a:xfrm>
            <a:off x="5062643" y="254621"/>
            <a:ext cx="4331314" cy="646331"/>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Background…cont’d</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descr="Image result for kyambogo logo"/>
          <p:cNvPicPr/>
          <p:nvPr/>
        </p:nvPicPr>
        <p:blipFill>
          <a:blip r:embed="rId3">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8817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18212" y="900953"/>
            <a:ext cx="5562510" cy="5384170"/>
          </a:xfrm>
          <a:prstGeom prst="rect">
            <a:avLst/>
          </a:prstGeom>
        </p:spPr>
      </p:pic>
      <p:sp>
        <p:nvSpPr>
          <p:cNvPr id="8" name="TextBox 7"/>
          <p:cNvSpPr txBox="1"/>
          <p:nvPr/>
        </p:nvSpPr>
        <p:spPr>
          <a:xfrm>
            <a:off x="5062643" y="254621"/>
            <a:ext cx="4331314" cy="646331"/>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Background…cont’d</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851928" y="1749505"/>
            <a:ext cx="2572307" cy="369332"/>
          </a:xfrm>
          <a:prstGeom prst="rect">
            <a:avLst/>
          </a:prstGeom>
          <a:noFill/>
        </p:spPr>
        <p:txBody>
          <a:bodyPr wrap="none" rtlCol="0">
            <a:spAutoFit/>
          </a:bodyPr>
          <a:lstStyle/>
          <a:p>
            <a:r>
              <a:rPr lang="en-GB" dirty="0" smtClean="0"/>
              <a:t>Insert some details on 5G</a:t>
            </a:r>
            <a:endParaRPr lang="en-GB" dirty="0"/>
          </a:p>
        </p:txBody>
      </p:sp>
      <p:sp>
        <p:nvSpPr>
          <p:cNvPr id="1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descr="Image result for kyambogo logo"/>
          <p:cNvPicPr/>
          <p:nvPr/>
        </p:nvPicPr>
        <p:blipFill>
          <a:blip r:embed="rId3">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5686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2643" y="254621"/>
            <a:ext cx="4331314" cy="646331"/>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Background…cont’d</a:t>
            </a:r>
            <a:endParaRPr lang="en-US" sz="3600" b="1" dirty="0">
              <a:solidFill>
                <a:srgbClr val="2FB5A5"/>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18212" y="912420"/>
            <a:ext cx="5562510" cy="5384170"/>
          </a:xfrm>
          <a:prstGeom prst="rect">
            <a:avLst/>
          </a:prstGeom>
        </p:spPr>
      </p:pic>
      <p:sp>
        <p:nvSpPr>
          <p:cNvPr id="9" name="Pentagon 8"/>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descr="Image result for kyambogo logo"/>
          <p:cNvPicPr/>
          <p:nvPr/>
        </p:nvPicPr>
        <p:blipFill>
          <a:blip r:embed="rId3">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2" name="Pentagon 11"/>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087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18212" y="972593"/>
            <a:ext cx="5438178" cy="5263824"/>
          </a:xfrm>
          <a:prstGeom prst="rect">
            <a:avLst/>
          </a:prstGeom>
        </p:spPr>
      </p:pic>
      <p:sp>
        <p:nvSpPr>
          <p:cNvPr id="8" name="TextBox 7"/>
          <p:cNvSpPr txBox="1"/>
          <p:nvPr/>
        </p:nvSpPr>
        <p:spPr>
          <a:xfrm>
            <a:off x="5062643" y="254621"/>
            <a:ext cx="4331314" cy="646331"/>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Background…cont’d</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descr="Image result for kyambogo logo"/>
          <p:cNvPicPr/>
          <p:nvPr/>
        </p:nvPicPr>
        <p:blipFill>
          <a:blip r:embed="rId3">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9051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18212" y="900953"/>
            <a:ext cx="5586204" cy="5407105"/>
          </a:xfrm>
          <a:prstGeom prst="rect">
            <a:avLst/>
          </a:prstGeom>
        </p:spPr>
      </p:pic>
      <p:sp>
        <p:nvSpPr>
          <p:cNvPr id="8" name="TextBox 7"/>
          <p:cNvSpPr txBox="1"/>
          <p:nvPr/>
        </p:nvSpPr>
        <p:spPr>
          <a:xfrm>
            <a:off x="5062643" y="254621"/>
            <a:ext cx="4331314" cy="646331"/>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Background…cont’d</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504823" y="2554941"/>
            <a:ext cx="2492862" cy="369332"/>
          </a:xfrm>
          <a:prstGeom prst="rect">
            <a:avLst/>
          </a:prstGeom>
          <a:noFill/>
        </p:spPr>
        <p:txBody>
          <a:bodyPr wrap="none" rtlCol="0">
            <a:spAutoFit/>
          </a:bodyPr>
          <a:lstStyle/>
          <a:p>
            <a:r>
              <a:rPr lang="en-GB" dirty="0" smtClean="0"/>
              <a:t>Insert Your data for cisco</a:t>
            </a:r>
            <a:endParaRPr lang="en-GB" dirty="0"/>
          </a:p>
        </p:txBody>
      </p:sp>
      <p:sp>
        <p:nvSpPr>
          <p:cNvPr id="1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descr="Image result for kyambogo logo"/>
          <p:cNvPicPr/>
          <p:nvPr/>
        </p:nvPicPr>
        <p:blipFill>
          <a:blip r:embed="rId3">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3" name="Pentagon 12"/>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946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18212" y="800100"/>
            <a:ext cx="5690399" cy="5507958"/>
          </a:xfrm>
          <a:prstGeom prst="rect">
            <a:avLst/>
          </a:prstGeom>
        </p:spPr>
      </p:pic>
      <p:sp>
        <p:nvSpPr>
          <p:cNvPr id="8" name="TextBox 7"/>
          <p:cNvSpPr txBox="1"/>
          <p:nvPr/>
        </p:nvSpPr>
        <p:spPr>
          <a:xfrm>
            <a:off x="5062643" y="254621"/>
            <a:ext cx="4331314" cy="646331"/>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Background…cont’d</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9" name="Pentagon 8"/>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descr="Image result for kyambogo logo"/>
          <p:cNvPicPr/>
          <p:nvPr/>
        </p:nvPicPr>
        <p:blipFill>
          <a:blip r:embed="rId3">
            <a:extLst>
              <a:ext uri="{28A0092B-C50C-407E-A947-70E740481C1C}">
                <a14:useLocalDpi xmlns:a14="http://schemas.microsoft.com/office/drawing/2010/main" val="0"/>
              </a:ext>
            </a:extLst>
          </a:blip>
          <a:srcRect/>
          <a:stretch>
            <a:fillRect/>
          </a:stretch>
        </p:blipFill>
        <p:spPr bwMode="auto">
          <a:xfrm>
            <a:off x="1479176" y="62379"/>
            <a:ext cx="914400" cy="699248"/>
          </a:xfrm>
          <a:prstGeom prst="rect">
            <a:avLst/>
          </a:prstGeom>
          <a:noFill/>
          <a:ln>
            <a:noFill/>
          </a:ln>
        </p:spPr>
      </p:pic>
      <p:sp>
        <p:nvSpPr>
          <p:cNvPr id="12" name="Pentagon 11"/>
          <p:cNvSpPr/>
          <p:nvPr/>
        </p:nvSpPr>
        <p:spPr>
          <a:xfrm>
            <a:off x="-1" y="6308058"/>
            <a:ext cx="12192001" cy="549941"/>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 Muhanguzi Tobias, 15/U/7774/ETE/PE, </a:t>
            </a:r>
            <a:r>
              <a:rPr lang="en-US" dirty="0" smtClean="0">
                <a:solidFill>
                  <a:schemeClr val="bg1"/>
                </a:solidFill>
                <a:latin typeface="Times New Roman" panose="02020603050405020304" pitchFamily="18" charset="0"/>
                <a:cs typeface="Times New Roman" panose="02020603050405020304" pitchFamily="18" charset="0"/>
              </a:rPr>
              <a:t>https</a:t>
            </a:r>
            <a:r>
              <a:rPr lang="en-US" dirty="0">
                <a:solidFill>
                  <a:schemeClr val="bg1"/>
                </a:solidFill>
                <a:latin typeface="Times New Roman" panose="02020603050405020304" pitchFamily="18" charset="0"/>
                <a:cs typeface="Times New Roman" panose="02020603050405020304" pitchFamily="18" charset="0"/>
              </a:rPr>
              <a:t>://github.com/marydovika</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0781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1327</Words>
  <Application>Microsoft Office PowerPoint</Application>
  <PresentationFormat>Widescreen</PresentationFormat>
  <Paragraphs>257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newman</dc:creator>
  <cp:lastModifiedBy>Muhanguzi Tobias</cp:lastModifiedBy>
  <cp:revision>45</cp:revision>
  <dcterms:created xsi:type="dcterms:W3CDTF">2018-11-25T07:35:05Z</dcterms:created>
  <dcterms:modified xsi:type="dcterms:W3CDTF">2018-11-29T15:44:17Z</dcterms:modified>
</cp:coreProperties>
</file>