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B36DBF5-1371-4F18-96EB-69919719C00D}" type="datetimeFigureOut">
              <a:rPr lang="en-GB" smtClean="0"/>
              <a:t>28/11/2018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79883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36DBF5-1371-4F18-96EB-69919719C00D}" type="datetimeFigureOut">
              <a:rPr lang="en-GB" smtClean="0"/>
              <a:t>28/11/2018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97787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36DBF5-1371-4F18-96EB-69919719C00D}" type="datetimeFigureOut">
              <a:rPr lang="en-GB" smtClean="0"/>
              <a:t>28/11/2018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311002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36DBF5-1371-4F18-96EB-69919719C00D}" type="datetimeFigureOut">
              <a:rPr lang="en-GB" smtClean="0"/>
              <a:t>28/11/2018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299399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36DBF5-1371-4F18-96EB-69919719C00D}" type="datetimeFigureOut">
              <a:rPr lang="en-GB" smtClean="0"/>
              <a:t>28/11/2018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118268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B36DBF5-1371-4F18-96EB-69919719C00D}" type="datetimeFigureOut">
              <a:rPr lang="en-GB" smtClean="0"/>
              <a:t>28/11/2018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212543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B36DBF5-1371-4F18-96EB-69919719C00D}" type="datetimeFigureOut">
              <a:rPr lang="en-GB" smtClean="0"/>
              <a:t>28/11/2018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419698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B36DBF5-1371-4F18-96EB-69919719C00D}" type="datetimeFigureOut">
              <a:rPr lang="en-GB" smtClean="0"/>
              <a:t>28/11/2018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196198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6DBF5-1371-4F18-96EB-69919719C00D}" type="datetimeFigureOut">
              <a:rPr lang="en-GB" smtClean="0"/>
              <a:t>28/11/2018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175603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6DBF5-1371-4F18-96EB-69919719C00D}" type="datetimeFigureOut">
              <a:rPr lang="en-GB" smtClean="0"/>
              <a:t>28/11/2018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8546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6DBF5-1371-4F18-96EB-69919719C00D}" type="datetimeFigureOut">
              <a:rPr lang="en-GB" smtClean="0"/>
              <a:t>28/11/2018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100742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6DBF5-1371-4F18-96EB-69919719C00D}" type="datetimeFigureOut">
              <a:rPr lang="en-GB" smtClean="0"/>
              <a:t>28/11/2018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4E8D8-35EB-49D7-96A3-DAE07A53C691}" type="slidenum">
              <a:rPr lang="en-GB" smtClean="0"/>
              <a:t>‹#›</a:t>
            </a:fld>
            <a:endParaRPr lang="en-GB"/>
          </a:p>
        </p:txBody>
      </p:sp>
    </p:spTree>
    <p:extLst>
      <p:ext uri="{BB962C8B-B14F-4D97-AF65-F5344CB8AC3E}">
        <p14:creationId xmlns:p14="http://schemas.microsoft.com/office/powerpoint/2010/main" val="2503979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2756" y="484269"/>
            <a:ext cx="12192000" cy="6042680"/>
          </a:xfrm>
          <a:prstGeom prst="rect">
            <a:avLst/>
          </a:prstGeom>
        </p:spPr>
        <p:txBody>
          <a:bodyPr wrap="square">
            <a:spAutoFit/>
          </a:bodyPr>
          <a:lstStyle/>
          <a:p>
            <a:pPr algn="ctr">
              <a:spcAft>
                <a:spcPts val="1000"/>
              </a:spcAft>
            </a:pPr>
            <a:endParaRPr lang="en-US" sz="3200" dirty="0" smtClean="0"/>
          </a:p>
          <a:p>
            <a:pPr algn="ctr">
              <a:spcAft>
                <a:spcPts val="1000"/>
              </a:spcAft>
            </a:pPr>
            <a:r>
              <a:rPr lang="en-US" sz="3200" dirty="0" smtClean="0">
                <a:latin typeface="Times New Roman" panose="02020603050405020304" pitchFamily="18" charset="0"/>
                <a:cs typeface="Times New Roman" panose="02020603050405020304" pitchFamily="18" charset="0"/>
              </a:rPr>
              <a:t>Faculty Of Engineering</a:t>
            </a:r>
          </a:p>
          <a:p>
            <a:pPr algn="ctr">
              <a:spcAft>
                <a:spcPts val="1000"/>
              </a:spcAft>
            </a:pPr>
            <a:r>
              <a:rPr lang="en-US" sz="3200" dirty="0" smtClean="0">
                <a:latin typeface="Times New Roman" panose="02020603050405020304" pitchFamily="18" charset="0"/>
                <a:cs typeface="Times New Roman" panose="02020603050405020304" pitchFamily="18" charset="0"/>
              </a:rPr>
              <a:t>Department Of Electrical And Electronics Engineering </a:t>
            </a:r>
          </a:p>
          <a:p>
            <a:pPr algn="ctr">
              <a:spcAft>
                <a:spcPts val="1000"/>
              </a:spcAft>
            </a:pPr>
            <a:r>
              <a:rPr lang="en-US" sz="3200" dirty="0" smtClean="0">
                <a:latin typeface="Times New Roman" panose="02020603050405020304" pitchFamily="18" charset="0"/>
                <a:cs typeface="Times New Roman" panose="02020603050405020304" pitchFamily="18" charset="0"/>
              </a:rPr>
              <a:t>Bachelor Of Engineering In Telecommunication Engineering</a:t>
            </a:r>
          </a:p>
          <a:p>
            <a:pPr algn="ctr">
              <a:spcAft>
                <a:spcPts val="1000"/>
              </a:spcAft>
            </a:pPr>
            <a:r>
              <a:rPr lang="en-US" sz="3200" dirty="0" smtClean="0">
                <a:latin typeface="Times New Roman" panose="02020603050405020304" pitchFamily="18" charset="0"/>
                <a:cs typeface="Times New Roman" panose="02020603050405020304" pitchFamily="18" charset="0"/>
              </a:rPr>
              <a:t>Cyber </a:t>
            </a:r>
            <a:r>
              <a:rPr lang="en-US" sz="3200" dirty="0">
                <a:latin typeface="Times New Roman" panose="02020603050405020304" pitchFamily="18" charset="0"/>
                <a:cs typeface="Times New Roman" panose="02020603050405020304" pitchFamily="18" charset="0"/>
              </a:rPr>
              <a:t>security evaluation and mitigation for future </a:t>
            </a:r>
            <a:r>
              <a:rPr lang="en-US" sz="3200" dirty="0" smtClean="0">
                <a:latin typeface="Times New Roman" panose="02020603050405020304" pitchFamily="18" charset="0"/>
                <a:cs typeface="Times New Roman" panose="02020603050405020304" pitchFamily="18" charset="0"/>
              </a:rPr>
              <a:t>wireless networks,5G</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IoT and </a:t>
            </a:r>
            <a:r>
              <a:rPr lang="en-US" sz="3200" dirty="0">
                <a:latin typeface="Times New Roman" panose="02020603050405020304" pitchFamily="18" charset="0"/>
                <a:cs typeface="Times New Roman" panose="02020603050405020304" pitchFamily="18" charset="0"/>
              </a:rPr>
              <a:t>cloud storage </a:t>
            </a:r>
            <a:r>
              <a:rPr lang="en-US" sz="3200" dirty="0" smtClean="0">
                <a:latin typeface="Times New Roman" panose="02020603050405020304" pitchFamily="18" charset="0"/>
                <a:cs typeface="Times New Roman" panose="02020603050405020304" pitchFamily="18" charset="0"/>
              </a:rPr>
              <a:t>networks</a:t>
            </a:r>
          </a:p>
          <a:p>
            <a:pPr algn="ctr">
              <a:spcAft>
                <a:spcPts val="1000"/>
              </a:spcAft>
            </a:pPr>
            <a:r>
              <a:rPr lang="en-US" sz="3200" dirty="0" smtClean="0">
                <a:latin typeface="Times New Roman" panose="02020603050405020304" pitchFamily="18" charset="0"/>
                <a:cs typeface="Times New Roman" panose="02020603050405020304" pitchFamily="18" charset="0"/>
              </a:rPr>
              <a:t>(An </a:t>
            </a:r>
            <a:r>
              <a:rPr lang="en-US" sz="3200" dirty="0">
                <a:latin typeface="Times New Roman" panose="02020603050405020304" pitchFamily="18" charset="0"/>
                <a:cs typeface="Times New Roman" panose="02020603050405020304" pitchFamily="18" charset="0"/>
              </a:rPr>
              <a:t>Offensive and Defensive Technical Approach</a:t>
            </a:r>
            <a:r>
              <a:rPr lang="en-US" sz="3200" dirty="0" smtClean="0">
                <a:latin typeface="Times New Roman" panose="02020603050405020304" pitchFamily="18" charset="0"/>
                <a:cs typeface="Times New Roman" panose="02020603050405020304" pitchFamily="18" charset="0"/>
              </a:rPr>
              <a:t>)</a:t>
            </a:r>
          </a:p>
          <a:p>
            <a:pPr algn="ctr">
              <a:spcAft>
                <a:spcPts val="1000"/>
              </a:spcAft>
            </a:pPr>
            <a:r>
              <a:rPr lang="en-US" sz="3200" dirty="0" smtClean="0">
                <a:latin typeface="Times New Roman" panose="02020603050405020304" pitchFamily="18" charset="0"/>
                <a:cs typeface="Times New Roman" panose="02020603050405020304" pitchFamily="18" charset="0"/>
              </a:rPr>
              <a:t>Final Year Project Proposal, EE421</a:t>
            </a:r>
            <a:endParaRPr lang="en-US" sz="2400" dirty="0" smtClean="0">
              <a:latin typeface="Times New Roman" panose="02020603050405020304" pitchFamily="18" charset="0"/>
              <a:cs typeface="Times New Roman" panose="02020603050405020304" pitchFamily="18" charset="0"/>
            </a:endParaRPr>
          </a:p>
          <a:p>
            <a:pPr algn="ctr">
              <a:spcAft>
                <a:spcPts val="1000"/>
              </a:spcAft>
            </a:pPr>
            <a:r>
              <a:rPr lang="en-US" sz="3200" dirty="0" smtClean="0">
                <a:latin typeface="Times New Roman" panose="02020603050405020304" pitchFamily="18" charset="0"/>
                <a:cs typeface="Times New Roman" panose="02020603050405020304" pitchFamily="18" charset="0"/>
              </a:rPr>
              <a:t>Muhanguzi Tobias, 15/U/7774/ETE/PE</a:t>
            </a:r>
          </a:p>
          <a:p>
            <a:pPr algn="ctr">
              <a:spcAft>
                <a:spcPts val="10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Supervisor: Mr. Kitone Isaac</a:t>
            </a:r>
            <a:endParaRPr lang="en-US" sz="4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Pentagon 9"/>
          <p:cNvSpPr/>
          <p:nvPr/>
        </p:nvSpPr>
        <p:spPr>
          <a:xfrm>
            <a:off x="-1" y="0"/>
            <a:ext cx="12192001" cy="1102659"/>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Times New Roman" panose="02020603050405020304" pitchFamily="18" charset="0"/>
                <a:cs typeface="Times New Roman" panose="02020603050405020304" pitchFamily="18" charset="0"/>
              </a:rPr>
              <a:t>Kyambogo      </a:t>
            </a:r>
            <a:r>
              <a:rPr lang="en-US" sz="6600" dirty="0" smtClean="0">
                <a:latin typeface="Times New Roman" panose="02020603050405020304" pitchFamily="18" charset="0"/>
                <a:cs typeface="Times New Roman" panose="02020603050405020304" pitchFamily="18" charset="0"/>
              </a:rPr>
              <a:t> University</a:t>
            </a:r>
            <a:endParaRPr lang="en-US" sz="8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5370560" y="-1"/>
            <a:ext cx="1325369" cy="968540"/>
          </a:xfrm>
          <a:prstGeom prst="rect">
            <a:avLst/>
          </a:prstGeom>
          <a:noFill/>
          <a:ln>
            <a:noFill/>
          </a:ln>
        </p:spPr>
      </p:pic>
    </p:spTree>
    <p:extLst>
      <p:ext uri="{BB962C8B-B14F-4D97-AF65-F5344CB8AC3E}">
        <p14:creationId xmlns:p14="http://schemas.microsoft.com/office/powerpoint/2010/main" val="3067833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18212" y="900953"/>
            <a:ext cx="5569361" cy="5390801"/>
          </a:xfrm>
          <a:prstGeom prst="rect">
            <a:avLst/>
          </a:prstGeom>
        </p:spPr>
      </p:pic>
      <p:sp>
        <p:nvSpPr>
          <p:cNvPr id="8" name="TextBox 7"/>
          <p:cNvSpPr txBox="1"/>
          <p:nvPr/>
        </p:nvSpPr>
        <p:spPr>
          <a:xfrm>
            <a:off x="5062643" y="254621"/>
            <a:ext cx="3979166" cy="646331"/>
          </a:xfrm>
          <a:prstGeom prst="rect">
            <a:avLst/>
          </a:prstGeom>
          <a:noFill/>
        </p:spPr>
        <p:txBody>
          <a:bodyPr wrap="none" rtlCol="0">
            <a:spAutoFit/>
          </a:bodyPr>
          <a:lstStyle/>
          <a:p>
            <a:r>
              <a:rPr lang="en-US" sz="3600" b="1" dirty="0" smtClean="0">
                <a:solidFill>
                  <a:srgbClr val="2FB5A5"/>
                </a:solidFill>
              </a:rPr>
              <a:t>Background…cont’d</a:t>
            </a:r>
            <a:endParaRPr lang="en-US" sz="3600" b="1" dirty="0">
              <a:solidFill>
                <a:srgbClr val="2FB5A5"/>
              </a:solidFill>
              <a:latin typeface="Arial" panose="020B0604020202020204" pitchFamily="34" charset="0"/>
              <a:cs typeface="Arial" panose="020B0604020202020204" pitchFamily="34" charset="0"/>
            </a:endParaRPr>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3">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1329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1264" y="1035422"/>
            <a:ext cx="11897301" cy="4424084"/>
          </a:xfrm>
          <a:prstGeom prst="rect">
            <a:avLst/>
          </a:prstGeom>
        </p:spPr>
        <p:txBody>
          <a:bodyPr wrap="square">
            <a:spAutoFit/>
          </a:bodyPr>
          <a:lstStyle/>
          <a:p>
            <a:r>
              <a:rPr lang="en-US" sz="2800" dirty="0">
                <a:latin typeface="Arial" panose="020B0604020202020204" pitchFamily="34" charset="0"/>
                <a:cs typeface="Arial" panose="020B0604020202020204" pitchFamily="34" charset="0"/>
              </a:rPr>
              <a:t>The increasing demands for real-time communication/ streaming services , VR and AR, NFC, smart grid and </a:t>
            </a:r>
            <a:r>
              <a:rPr lang="en-US" sz="2800" dirty="0" err="1">
                <a:latin typeface="Arial" panose="020B0604020202020204" pitchFamily="34" charset="0"/>
                <a:cs typeface="Arial" panose="020B0604020202020204" pitchFamily="34" charset="0"/>
              </a:rPr>
              <a:t>IoT</a:t>
            </a:r>
            <a:r>
              <a:rPr lang="en-US" sz="2800" dirty="0">
                <a:latin typeface="Arial" panose="020B0604020202020204" pitchFamily="34" charset="0"/>
                <a:cs typeface="Arial" panose="020B0604020202020204" pitchFamily="34" charset="0"/>
              </a:rPr>
              <a:t>/ IoE that put all kinds of data on a network from health, agriculture, education, </a:t>
            </a:r>
            <a:r>
              <a:rPr lang="en-US" sz="2800" dirty="0" err="1">
                <a:latin typeface="Arial" panose="020B0604020202020204" pitchFamily="34" charset="0"/>
                <a:cs typeface="Arial" panose="020B0604020202020204" pitchFamily="34" charset="0"/>
              </a:rPr>
              <a:t>etc</a:t>
            </a:r>
            <a:r>
              <a:rPr lang="en-US" sz="2800" dirty="0">
                <a:latin typeface="Arial" panose="020B0604020202020204" pitchFamily="34" charset="0"/>
                <a:cs typeface="Arial" panose="020B0604020202020204" pitchFamily="34" charset="0"/>
              </a:rPr>
              <a:t> and the effort of the government to digitize all communication, and </a:t>
            </a:r>
            <a:r>
              <a:rPr lang="en-US" sz="2800" dirty="0" err="1">
                <a:latin typeface="Arial" panose="020B0604020202020204" pitchFamily="34" charset="0"/>
                <a:cs typeface="Arial" panose="020B0604020202020204" pitchFamily="34" charset="0"/>
              </a:rPr>
              <a:t>aslo</a:t>
            </a:r>
            <a:r>
              <a:rPr lang="en-US" sz="2800" dirty="0">
                <a:latin typeface="Arial" panose="020B0604020202020204" pitchFamily="34" charset="0"/>
                <a:cs typeface="Arial" panose="020B0604020202020204" pitchFamily="34" charset="0"/>
              </a:rPr>
              <a:t> the increasing electronic money transfers, all these generate huge amounts of data, hence Big-data, this poses a problem that preambles security of networks, I have singled out cyber-security to be my center of my discussion, research and inquiry, all said, the security of the huge amounts of data put on the network; in transit, and in cloud and other storage servers on the network has to be handled with great concern.</a:t>
            </a:r>
          </a:p>
        </p:txBody>
      </p:sp>
      <p:sp>
        <p:nvSpPr>
          <p:cNvPr id="2" name="Rectangle 1"/>
          <p:cNvSpPr/>
          <p:nvPr/>
        </p:nvSpPr>
        <p:spPr>
          <a:xfrm>
            <a:off x="4901420" y="271581"/>
            <a:ext cx="3874779" cy="584775"/>
          </a:xfrm>
          <a:prstGeom prst="rect">
            <a:avLst/>
          </a:prstGeom>
        </p:spPr>
        <p:txBody>
          <a:bodyPr wrap="none">
            <a:spAutoFit/>
          </a:bodyPr>
          <a:lstStyle/>
          <a:p>
            <a:r>
              <a:rPr lang="en-US" sz="3200" b="1" dirty="0">
                <a:solidFill>
                  <a:srgbClr val="2FB5A5"/>
                </a:solidFill>
                <a:latin typeface="Arial" panose="020B0604020202020204" pitchFamily="34" charset="0"/>
                <a:ea typeface="Times New Roman" panose="02020603050405020304" pitchFamily="18" charset="0"/>
                <a:cs typeface="Arial" panose="020B0604020202020204" pitchFamily="34" charset="0"/>
              </a:rPr>
              <a:t>Problem statement</a:t>
            </a:r>
            <a:endParaRPr lang="en-GB" sz="3200" dirty="0"/>
          </a:p>
        </p:txBody>
      </p:sp>
      <p:sp>
        <p:nvSpPr>
          <p:cNvPr id="9"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1" name="Pentagon 10"/>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0078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98326" y="254622"/>
            <a:ext cx="2195345" cy="646331"/>
          </a:xfrm>
          <a:prstGeom prst="rect">
            <a:avLst/>
          </a:prstGeom>
          <a:noFill/>
        </p:spPr>
        <p:txBody>
          <a:bodyPr wrap="none" rtlCol="0">
            <a:spAutoFit/>
          </a:bodyPr>
          <a:lstStyle/>
          <a:p>
            <a:r>
              <a:rPr lang="en-US" sz="3600" b="1" dirty="0" smtClean="0">
                <a:solidFill>
                  <a:srgbClr val="2FB5A5"/>
                </a:solidFill>
              </a:rPr>
              <a:t>Objectives</a:t>
            </a:r>
            <a:endParaRPr lang="en-US" sz="3600" b="1" dirty="0">
              <a:solidFill>
                <a:srgbClr val="2FB5A5"/>
              </a:solidFill>
            </a:endParaRPr>
          </a:p>
        </p:txBody>
      </p:sp>
      <p:sp>
        <p:nvSpPr>
          <p:cNvPr id="8" name="TextBox 7"/>
          <p:cNvSpPr txBox="1"/>
          <p:nvPr/>
        </p:nvSpPr>
        <p:spPr>
          <a:xfrm>
            <a:off x="145935" y="2757268"/>
            <a:ext cx="11875736" cy="3662541"/>
          </a:xfrm>
          <a:prstGeom prst="rect">
            <a:avLst/>
          </a:prstGeom>
          <a:noFill/>
        </p:spPr>
        <p:txBody>
          <a:bodyPr wrap="square" rtlCol="0">
            <a:spAutoFit/>
          </a:bodyPr>
          <a:lstStyle/>
          <a:p>
            <a:r>
              <a:rPr lang="en-US" sz="3600" b="1" dirty="0" smtClean="0">
                <a:solidFill>
                  <a:srgbClr val="2FB5A5"/>
                </a:solidFill>
              </a:rPr>
              <a:t>Specific Objectives;</a:t>
            </a:r>
          </a:p>
          <a:p>
            <a:r>
              <a:rPr lang="en-US" sz="3200" dirty="0" smtClean="0"/>
              <a:t>To develop two MATLAB Applications; one that hinds the characters of a password </a:t>
            </a:r>
            <a:r>
              <a:rPr lang="en-US" sz="3200" dirty="0"/>
              <a:t>on </a:t>
            </a:r>
            <a:r>
              <a:rPr lang="en-US" sz="3200" dirty="0" smtClean="0"/>
              <a:t>login, and another that generates </a:t>
            </a:r>
            <a:r>
              <a:rPr lang="en-US" sz="3200" dirty="0"/>
              <a:t>munged passwords</a:t>
            </a:r>
            <a:endParaRPr lang="en-US" sz="3200" dirty="0" smtClean="0"/>
          </a:p>
          <a:p>
            <a:r>
              <a:rPr lang="en-US" sz="3200" dirty="0" smtClean="0"/>
              <a:t>To carry out research on encryption algorithms of wireless networks</a:t>
            </a:r>
          </a:p>
          <a:p>
            <a:r>
              <a:rPr lang="en-US" sz="3200" dirty="0" smtClean="0"/>
              <a:t>To carry out research on 5G, IoT and Cloud network architecture.</a:t>
            </a:r>
          </a:p>
          <a:p>
            <a:r>
              <a:rPr lang="en-US" sz="3200" dirty="0" smtClean="0"/>
              <a:t>To carry out research on cyber security policies.</a:t>
            </a:r>
            <a:endParaRPr lang="en-US" sz="3200" dirty="0"/>
          </a:p>
          <a:p>
            <a:endParaRPr lang="en-US" sz="3600" dirty="0"/>
          </a:p>
        </p:txBody>
      </p:sp>
      <p:sp>
        <p:nvSpPr>
          <p:cNvPr id="9" name="TextBox 8"/>
          <p:cNvSpPr txBox="1"/>
          <p:nvPr/>
        </p:nvSpPr>
        <p:spPr>
          <a:xfrm>
            <a:off x="145935" y="1381217"/>
            <a:ext cx="11647136" cy="2067233"/>
          </a:xfrm>
          <a:prstGeom prst="rect">
            <a:avLst/>
          </a:prstGeom>
          <a:noFill/>
        </p:spPr>
        <p:txBody>
          <a:bodyPr wrap="square" rtlCol="0">
            <a:spAutoFit/>
          </a:bodyPr>
          <a:lstStyle/>
          <a:p>
            <a:r>
              <a:rPr lang="en-US" sz="3600" b="1" dirty="0" smtClean="0">
                <a:solidFill>
                  <a:srgbClr val="2FB5A5"/>
                </a:solidFill>
              </a:rPr>
              <a:t>General Objectives;</a:t>
            </a:r>
          </a:p>
          <a:p>
            <a:pPr>
              <a:spcAft>
                <a:spcPts val="1000"/>
              </a:spcAft>
            </a:pPr>
            <a:r>
              <a:rPr lang="en-US" sz="2800" b="1" dirty="0"/>
              <a:t>Cyber security evaluation and mitigation for future wireless </a:t>
            </a:r>
            <a:r>
              <a:rPr lang="en-US" sz="2800" b="1" dirty="0" smtClean="0"/>
              <a:t>networks, 5G</a:t>
            </a:r>
            <a:r>
              <a:rPr lang="en-US" sz="2800" b="1" dirty="0"/>
              <a:t>, IoT and cloud storage </a:t>
            </a:r>
            <a:r>
              <a:rPr lang="en-US" sz="2800" b="1" dirty="0" smtClean="0"/>
              <a:t>networks (an </a:t>
            </a:r>
            <a:r>
              <a:rPr lang="en-US" sz="2800" b="1" dirty="0"/>
              <a:t>Offensive and Defensive Technical Approach)</a:t>
            </a:r>
          </a:p>
          <a:p>
            <a:endParaRPr lang="en-US" sz="2800" b="1" dirty="0">
              <a:solidFill>
                <a:srgbClr val="2FB5A5"/>
              </a:solidFill>
            </a:endParaRPr>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4" name="Pentagon 13"/>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910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63072"/>
            <a:ext cx="11488271" cy="4674494"/>
          </a:xfrm>
          <a:prstGeom prst="rect">
            <a:avLst/>
          </a:prstGeom>
        </p:spPr>
        <p:txBody>
          <a:bodyPr wrap="square">
            <a:spAutoFit/>
          </a:bodyPr>
          <a:lstStyle/>
          <a:p>
            <a:r>
              <a:rPr lang="en-US" sz="480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
            </a:r>
            <a:br>
              <a:rPr lang="en-US" sz="480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br>
            <a:r>
              <a:rPr lang="en-US" sz="2800" dirty="0">
                <a:solidFill>
                  <a:srgbClr val="000000"/>
                </a:solidFill>
                <a:latin typeface="Arial" panose="020B0604020202020204" pitchFamily="34" charset="0"/>
                <a:ea typeface="Calibri" panose="020F0502020204030204" pitchFamily="34" charset="0"/>
              </a:rPr>
              <a:t>I have taken on the challenge to evaluate, and make an inquiry in possible cyber security mitigation in wireless networks and cloud systems, with emerging IoT systems, automation of different activities in health, agriculture, government, mobile banking/mobile money and education(e-learning platforms ), all of which require internet connectivity, security of data transfers should be ensured, hackers can cost a company a great deal of money, reputation, and test its competence to protecting the information of its customers.</a:t>
            </a:r>
            <a:br>
              <a:rPr lang="en-US" sz="2800" dirty="0">
                <a:solidFill>
                  <a:srgbClr val="000000"/>
                </a:solidFill>
                <a:latin typeface="Arial" panose="020B0604020202020204" pitchFamily="34" charset="0"/>
                <a:ea typeface="Calibri" panose="020F0502020204030204" pitchFamily="34" charset="0"/>
              </a:rPr>
            </a:br>
            <a:endParaRPr lang="en-US" sz="2800" dirty="0"/>
          </a:p>
        </p:txBody>
      </p:sp>
      <p:sp>
        <p:nvSpPr>
          <p:cNvPr id="2" name="Rectangle 1"/>
          <p:cNvSpPr/>
          <p:nvPr/>
        </p:nvSpPr>
        <p:spPr>
          <a:xfrm>
            <a:off x="4950609" y="250088"/>
            <a:ext cx="2595582" cy="584775"/>
          </a:xfrm>
          <a:prstGeom prst="rect">
            <a:avLst/>
          </a:prstGeom>
        </p:spPr>
        <p:txBody>
          <a:bodyPr wrap="none">
            <a:spAutoFit/>
          </a:bodyPr>
          <a:lstStyle/>
          <a:p>
            <a:r>
              <a:rPr lang="en-US" sz="3200" b="1" dirty="0">
                <a:solidFill>
                  <a:srgbClr val="2FB5A5"/>
                </a:solidFill>
                <a:latin typeface="Arial" panose="020B0604020202020204" pitchFamily="34" charset="0"/>
                <a:ea typeface="Times New Roman" panose="02020603050405020304" pitchFamily="18" charset="0"/>
                <a:cs typeface="Arial" panose="020B0604020202020204" pitchFamily="34" charset="0"/>
              </a:rPr>
              <a:t>Justification</a:t>
            </a:r>
            <a:endParaRPr lang="en-GB" sz="3200" dirty="0"/>
          </a:p>
        </p:txBody>
      </p:sp>
      <p:sp>
        <p:nvSpPr>
          <p:cNvPr id="7"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1245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4043" y="254622"/>
            <a:ext cx="5647700" cy="646331"/>
          </a:xfrm>
          <a:prstGeom prst="rect">
            <a:avLst/>
          </a:prstGeom>
          <a:noFill/>
        </p:spPr>
        <p:txBody>
          <a:bodyPr wrap="none" rtlCol="0">
            <a:spAutoFit/>
          </a:bodyPr>
          <a:lstStyle/>
          <a:p>
            <a:r>
              <a:rPr lang="en-US" sz="3600" b="1" dirty="0" smtClean="0">
                <a:solidFill>
                  <a:srgbClr val="2FB5A5"/>
                </a:solidFill>
                <a:latin typeface="Arial" panose="020B0604020202020204" pitchFamily="34" charset="0"/>
                <a:cs typeface="Arial" panose="020B0604020202020204" pitchFamily="34" charset="0"/>
              </a:rPr>
              <a:t>Significance of the study</a:t>
            </a:r>
            <a:endParaRPr lang="en-US" sz="3600" b="1" dirty="0">
              <a:solidFill>
                <a:srgbClr val="2FB5A5"/>
              </a:solidFill>
              <a:latin typeface="Arial" panose="020B0604020202020204" pitchFamily="34" charset="0"/>
              <a:cs typeface="Arial" panose="020B0604020202020204" pitchFamily="34" charset="0"/>
            </a:endParaRPr>
          </a:p>
        </p:txBody>
      </p:sp>
      <p:sp>
        <p:nvSpPr>
          <p:cNvPr id="4" name="TextBox 3"/>
          <p:cNvSpPr txBox="1"/>
          <p:nvPr/>
        </p:nvSpPr>
        <p:spPr>
          <a:xfrm>
            <a:off x="537883" y="1156447"/>
            <a:ext cx="10932457" cy="1384995"/>
          </a:xfrm>
          <a:prstGeom prst="rect">
            <a:avLst/>
          </a:prstGeom>
          <a:noFill/>
        </p:spPr>
        <p:txBody>
          <a:bodyPr wrap="square" rtlCol="0">
            <a:spAutoFit/>
          </a:bodyPr>
          <a:lstStyle/>
          <a:p>
            <a:r>
              <a:rPr lang="en-GB" sz="2800" dirty="0" smtClean="0"/>
              <a:t>Creating a general but practical understanding of cyber security, policies and practices that accrue to computer security, for the future wireless networks that carry customer critical data used and generated by IoE, </a:t>
            </a:r>
            <a:r>
              <a:rPr lang="en-GB" sz="2800" dirty="0" err="1" smtClean="0"/>
              <a:t>IoT</a:t>
            </a:r>
            <a:r>
              <a:rPr lang="en-GB" sz="2800" dirty="0"/>
              <a:t>.</a:t>
            </a:r>
          </a:p>
        </p:txBody>
      </p:sp>
      <p:sp>
        <p:nvSpPr>
          <p:cNvPr id="9"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8108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869" y="1001805"/>
            <a:ext cx="11618260" cy="5047536"/>
          </a:xfrm>
          <a:prstGeom prst="rect">
            <a:avLst/>
          </a:prstGeom>
        </p:spPr>
        <p:txBody>
          <a:bodyPr wrap="square">
            <a:spAutoFit/>
          </a:bodyPr>
          <a:lstStyle/>
          <a:p>
            <a:r>
              <a:rPr lang="en-US" sz="2400" dirty="0" smtClean="0">
                <a:latin typeface="Arial" panose="020B0604020202020204" pitchFamily="34" charset="0"/>
                <a:ea typeface="Times New Roman" panose="02020603050405020304" pitchFamily="18" charset="0"/>
                <a:cs typeface="Arial" panose="020B0604020202020204" pitchFamily="34" charset="0"/>
              </a:rPr>
              <a:t>The following practical activities will be carried out during the course of the project:</a:t>
            </a:r>
          </a:p>
          <a:p>
            <a:endParaRPr lang="en-US" sz="1000" dirty="0" smtClean="0">
              <a:latin typeface="Arial" panose="020B0604020202020204" pitchFamily="34" charset="0"/>
              <a:ea typeface="Times New Roman" panose="02020603050405020304" pitchFamily="18" charset="0"/>
              <a:cs typeface="Arial" panose="020B0604020202020204" pitchFamily="34" charset="0"/>
            </a:endParaRPr>
          </a:p>
          <a:p>
            <a:pPr marL="457200" indent="-457200">
              <a:buAutoNum type="arabicPeriod"/>
            </a:pPr>
            <a:r>
              <a:rPr lang="en-US" sz="2400" dirty="0" smtClean="0">
                <a:solidFill>
                  <a:srgbClr val="000000"/>
                </a:solidFill>
                <a:latin typeface="Arial" panose="020B0604020202020204" pitchFamily="34" charset="0"/>
                <a:ea typeface="Calibri" panose="020F0502020204030204" pitchFamily="34" charset="0"/>
              </a:rPr>
              <a:t>Wireless Encryption algorithms, munged passwords with MATLAB</a:t>
            </a:r>
          </a:p>
          <a:p>
            <a:pPr marL="457200" indent="-457200">
              <a:buAutoNum type="arabicPeriod"/>
            </a:pPr>
            <a:r>
              <a:rPr lang="en-US" sz="2400" dirty="0" smtClean="0">
                <a:solidFill>
                  <a:srgbClr val="000000"/>
                </a:solidFill>
                <a:latin typeface="Arial" panose="020B0604020202020204" pitchFamily="34" charset="0"/>
                <a:ea typeface="Calibri" panose="020F0502020204030204" pitchFamily="34" charset="0"/>
              </a:rPr>
              <a:t>History of hacking and Ethical hacking.</a:t>
            </a:r>
          </a:p>
          <a:p>
            <a:pPr marL="457200" indent="-457200">
              <a:buAutoNum type="arabicPeriod"/>
            </a:pPr>
            <a:r>
              <a:rPr lang="en-US" sz="2400" dirty="0" smtClean="0">
                <a:solidFill>
                  <a:srgbClr val="000000"/>
                </a:solidFill>
                <a:latin typeface="Arial" panose="020B0604020202020204" pitchFamily="34" charset="0"/>
                <a:ea typeface="Calibri" panose="020F0502020204030204" pitchFamily="34" charset="0"/>
              </a:rPr>
              <a:t>Tools used in penetration testing, social engineering and vulnerability tests with kali </a:t>
            </a:r>
            <a:r>
              <a:rPr lang="en-US" sz="2400" dirty="0" err="1" smtClean="0">
                <a:solidFill>
                  <a:srgbClr val="000000"/>
                </a:solidFill>
                <a:latin typeface="Arial" panose="020B0604020202020204" pitchFamily="34" charset="0"/>
                <a:ea typeface="Calibri" panose="020F0502020204030204" pitchFamily="34" charset="0"/>
              </a:rPr>
              <a:t>linux</a:t>
            </a:r>
            <a:r>
              <a:rPr lang="en-US" sz="2400" dirty="0" smtClean="0">
                <a:solidFill>
                  <a:srgbClr val="000000"/>
                </a:solidFill>
                <a:latin typeface="Arial" panose="020B0604020202020204" pitchFamily="34" charset="0"/>
                <a:ea typeface="Calibri" panose="020F0502020204030204" pitchFamily="34" charset="0"/>
              </a:rPr>
              <a:t> for wireless networks.</a:t>
            </a:r>
          </a:p>
          <a:p>
            <a:pPr marL="457200" indent="-457200">
              <a:buFontTx/>
              <a:buAutoNum type="arabicPeriod"/>
            </a:pPr>
            <a:r>
              <a:rPr lang="en-US" sz="2400" dirty="0" smtClean="0">
                <a:solidFill>
                  <a:srgbClr val="000000"/>
                </a:solidFill>
                <a:latin typeface="Arial" panose="020B0604020202020204" pitchFamily="34" charset="0"/>
                <a:ea typeface="Calibri" panose="020F0502020204030204" pitchFamily="34" charset="0"/>
              </a:rPr>
              <a:t>Security models with GNS3 simulation</a:t>
            </a:r>
          </a:p>
          <a:p>
            <a:pPr marL="457200" indent="-457200">
              <a:buFontTx/>
              <a:buAutoNum type="arabicPeriod"/>
            </a:pPr>
            <a:r>
              <a:rPr lang="en-US" sz="2400" dirty="0" smtClean="0">
                <a:solidFill>
                  <a:srgbClr val="000000"/>
                </a:solidFill>
                <a:latin typeface="Arial" panose="020B0604020202020204" pitchFamily="34" charset="0"/>
                <a:ea typeface="Calibri" panose="020F0502020204030204" pitchFamily="34" charset="0"/>
              </a:rPr>
              <a:t>Security with python programming.</a:t>
            </a:r>
          </a:p>
          <a:p>
            <a:pPr marL="457200" indent="-457200">
              <a:buFontTx/>
              <a:buAutoNum type="arabicPeriod"/>
            </a:pPr>
            <a:r>
              <a:rPr lang="en-US" sz="2400" dirty="0" smtClean="0">
                <a:solidFill>
                  <a:srgbClr val="000000"/>
                </a:solidFill>
                <a:latin typeface="Arial" panose="020B0604020202020204" pitchFamily="34" charset="0"/>
                <a:ea typeface="Calibri" panose="020F0502020204030204" pitchFamily="34" charset="0"/>
              </a:rPr>
              <a:t>Security in the application layer and network layer (ipv4 and ipv6) analysis with </a:t>
            </a:r>
            <a:r>
              <a:rPr lang="en-US" sz="2400" dirty="0" err="1" smtClean="0">
                <a:solidFill>
                  <a:srgbClr val="000000"/>
                </a:solidFill>
                <a:latin typeface="Arial" panose="020B0604020202020204" pitchFamily="34" charset="0"/>
                <a:ea typeface="Calibri" panose="020F0502020204030204" pitchFamily="34" charset="0"/>
              </a:rPr>
              <a:t>wireshark</a:t>
            </a:r>
            <a:r>
              <a:rPr lang="en-US" sz="2400" dirty="0" smtClean="0">
                <a:solidFill>
                  <a:srgbClr val="000000"/>
                </a:solidFill>
                <a:latin typeface="Arial" panose="020B0604020202020204" pitchFamily="34" charset="0"/>
                <a:ea typeface="Calibri" panose="020F0502020204030204" pitchFamily="34" charset="0"/>
              </a:rPr>
              <a:t>, (software systems security).</a:t>
            </a:r>
          </a:p>
          <a:p>
            <a:pPr marL="457200" indent="-457200">
              <a:buFontTx/>
              <a:buAutoNum type="arabicPeriod"/>
            </a:pPr>
            <a:r>
              <a:rPr lang="en-US" sz="2400" dirty="0" smtClean="0">
                <a:solidFill>
                  <a:srgbClr val="000000"/>
                </a:solidFill>
                <a:latin typeface="Arial" panose="020B0604020202020204" pitchFamily="34" charset="0"/>
                <a:ea typeface="Calibri" panose="020F0502020204030204" pitchFamily="34" charset="0"/>
              </a:rPr>
              <a:t>Tools and remedies to secure hardware systems (Unix, Cisco, Juniper and </a:t>
            </a:r>
            <a:r>
              <a:rPr lang="en-US" sz="2400" dirty="0" err="1" smtClean="0">
                <a:solidFill>
                  <a:srgbClr val="000000"/>
                </a:solidFill>
                <a:latin typeface="Arial" panose="020B0604020202020204" pitchFamily="34" charset="0"/>
                <a:ea typeface="Calibri" panose="020F0502020204030204" pitchFamily="34" charset="0"/>
              </a:rPr>
              <a:t>Hauwei</a:t>
            </a:r>
            <a:r>
              <a:rPr lang="en-US" sz="2400" dirty="0" smtClean="0">
                <a:solidFill>
                  <a:srgbClr val="000000"/>
                </a:solidFill>
                <a:latin typeface="Arial" panose="020B0604020202020204" pitchFamily="34" charset="0"/>
                <a:ea typeface="Calibri" panose="020F0502020204030204" pitchFamily="34" charset="0"/>
              </a:rPr>
              <a:t> hardware systems).</a:t>
            </a:r>
          </a:p>
          <a:p>
            <a:pPr marL="457200" indent="-457200">
              <a:buFontTx/>
              <a:buAutoNum type="arabicPeriod"/>
            </a:pPr>
            <a:r>
              <a:rPr lang="en-US" sz="2400" b="1" dirty="0" smtClean="0">
                <a:solidFill>
                  <a:srgbClr val="000000"/>
                </a:solidFill>
                <a:latin typeface="Arial" panose="020B0604020202020204" pitchFamily="34" charset="0"/>
                <a:ea typeface="Calibri" panose="020F0502020204030204" pitchFamily="34" charset="0"/>
              </a:rPr>
              <a:t>5G</a:t>
            </a:r>
            <a:r>
              <a:rPr lang="en-US" sz="2400" dirty="0" smtClean="0">
                <a:solidFill>
                  <a:srgbClr val="000000"/>
                </a:solidFill>
                <a:latin typeface="Arial" panose="020B0604020202020204" pitchFamily="34" charset="0"/>
                <a:ea typeface="Calibri" panose="020F0502020204030204" pitchFamily="34" charset="0"/>
              </a:rPr>
              <a:t>, </a:t>
            </a:r>
            <a:r>
              <a:rPr lang="en-US" sz="2400" b="1" dirty="0" err="1" smtClean="0">
                <a:solidFill>
                  <a:srgbClr val="000000"/>
                </a:solidFill>
                <a:latin typeface="Arial" panose="020B0604020202020204" pitchFamily="34" charset="0"/>
                <a:ea typeface="Calibri" panose="020F0502020204030204" pitchFamily="34" charset="0"/>
              </a:rPr>
              <a:t>IoT</a:t>
            </a:r>
            <a:r>
              <a:rPr lang="en-US" sz="2400" dirty="0" smtClean="0">
                <a:solidFill>
                  <a:srgbClr val="000000"/>
                </a:solidFill>
                <a:latin typeface="Arial" panose="020B0604020202020204" pitchFamily="34" charset="0"/>
                <a:ea typeface="Calibri" panose="020F0502020204030204" pitchFamily="34" charset="0"/>
              </a:rPr>
              <a:t>, </a:t>
            </a:r>
            <a:r>
              <a:rPr lang="en-US" sz="2400" b="1" dirty="0" smtClean="0">
                <a:solidFill>
                  <a:srgbClr val="000000"/>
                </a:solidFill>
                <a:latin typeface="Arial" panose="020B0604020202020204" pitchFamily="34" charset="0"/>
                <a:ea typeface="Calibri" panose="020F0502020204030204" pitchFamily="34" charset="0"/>
              </a:rPr>
              <a:t>NFC,</a:t>
            </a:r>
            <a:r>
              <a:rPr lang="en-US" sz="2400" dirty="0" smtClean="0">
                <a:solidFill>
                  <a:srgbClr val="000000"/>
                </a:solidFill>
                <a:latin typeface="Arial" panose="020B0604020202020204" pitchFamily="34" charset="0"/>
                <a:ea typeface="Calibri" panose="020F0502020204030204" pitchFamily="34" charset="0"/>
              </a:rPr>
              <a:t> </a:t>
            </a:r>
            <a:r>
              <a:rPr lang="en-US" sz="2400" b="1" dirty="0" smtClean="0">
                <a:solidFill>
                  <a:srgbClr val="000000"/>
                </a:solidFill>
                <a:latin typeface="Arial" panose="020B0604020202020204" pitchFamily="34" charset="0"/>
                <a:ea typeface="Calibri" panose="020F0502020204030204" pitchFamily="34" charset="0"/>
              </a:rPr>
              <a:t>Smart grid </a:t>
            </a:r>
            <a:r>
              <a:rPr lang="en-US" sz="2400" dirty="0" smtClean="0">
                <a:solidFill>
                  <a:srgbClr val="000000"/>
                </a:solidFill>
                <a:latin typeface="Arial" panose="020B0604020202020204" pitchFamily="34" charset="0"/>
                <a:ea typeface="Calibri" panose="020F0502020204030204" pitchFamily="34" charset="0"/>
              </a:rPr>
              <a:t>cyber security and cloud storage security concerns.</a:t>
            </a:r>
          </a:p>
          <a:p>
            <a:pPr marL="457200" indent="-457200">
              <a:buFontTx/>
              <a:buAutoNum type="arabicPeriod"/>
            </a:pPr>
            <a:r>
              <a:rPr lang="en-US" sz="2400" dirty="0" smtClean="0">
                <a:solidFill>
                  <a:srgbClr val="000000"/>
                </a:solidFill>
                <a:latin typeface="Arial" panose="020B0604020202020204" pitchFamily="34" charset="0"/>
                <a:ea typeface="Calibri" panose="020F0502020204030204" pitchFamily="34" charset="0"/>
              </a:rPr>
              <a:t>Cyber security policies, including the </a:t>
            </a:r>
            <a:r>
              <a:rPr lang="en-US" sz="2400" b="1" dirty="0" smtClean="0">
                <a:solidFill>
                  <a:srgbClr val="000000"/>
                </a:solidFill>
                <a:latin typeface="Arial" panose="020B0604020202020204" pitchFamily="34" charset="0"/>
                <a:ea typeface="Calibri" panose="020F0502020204030204" pitchFamily="34" charset="0"/>
              </a:rPr>
              <a:t>GDPR. </a:t>
            </a:r>
            <a:r>
              <a:rPr lang="en-US" sz="2400" dirty="0" smtClean="0">
                <a:solidFill>
                  <a:srgbClr val="000000"/>
                </a:solidFill>
                <a:latin typeface="Arial" panose="020B0604020202020204" pitchFamily="34" charset="0"/>
                <a:ea typeface="Calibri" panose="020F0502020204030204" pitchFamily="34" charset="0"/>
              </a:rPr>
              <a:t>And </a:t>
            </a:r>
            <a:r>
              <a:rPr lang="en-US" sz="2400" b="1" dirty="0" smtClean="0">
                <a:solidFill>
                  <a:srgbClr val="000000"/>
                </a:solidFill>
                <a:latin typeface="Arial" panose="020B0604020202020204" pitchFamily="34" charset="0"/>
                <a:ea typeface="Calibri" panose="020F0502020204030204" pitchFamily="34" charset="0"/>
              </a:rPr>
              <a:t>UGCERT </a:t>
            </a:r>
            <a:r>
              <a:rPr lang="en-US" sz="2400" dirty="0" smtClean="0">
                <a:solidFill>
                  <a:srgbClr val="000000"/>
                </a:solidFill>
                <a:latin typeface="Arial" panose="020B0604020202020204" pitchFamily="34" charset="0"/>
                <a:ea typeface="Calibri" panose="020F0502020204030204" pitchFamily="34" charset="0"/>
              </a:rPr>
              <a:t>activity review</a:t>
            </a:r>
            <a:endParaRPr lang="en-US" sz="2400" dirty="0"/>
          </a:p>
        </p:txBody>
      </p:sp>
      <p:sp>
        <p:nvSpPr>
          <p:cNvPr id="2" name="Rectangle 1"/>
          <p:cNvSpPr/>
          <p:nvPr/>
        </p:nvSpPr>
        <p:spPr>
          <a:xfrm>
            <a:off x="4881688" y="316178"/>
            <a:ext cx="4121641" cy="584775"/>
          </a:xfrm>
          <a:prstGeom prst="rect">
            <a:avLst/>
          </a:prstGeom>
        </p:spPr>
        <p:txBody>
          <a:bodyPr wrap="none">
            <a:spAutoFit/>
          </a:bodyPr>
          <a:lstStyle/>
          <a:p>
            <a:r>
              <a:rPr lang="en-US" sz="3200" b="1" dirty="0">
                <a:solidFill>
                  <a:srgbClr val="2FB5A5"/>
                </a:solidFill>
                <a:latin typeface="Arial" panose="020B0604020202020204" pitchFamily="34" charset="0"/>
                <a:ea typeface="Times New Roman" panose="02020603050405020304" pitchFamily="18" charset="0"/>
                <a:cs typeface="Arial" panose="020B0604020202020204" pitchFamily="34" charset="0"/>
              </a:rPr>
              <a:t>Scope of the project</a:t>
            </a:r>
            <a:endParaRPr lang="en-GB" sz="3200" dirty="0"/>
          </a:p>
        </p:txBody>
      </p:sp>
      <p:sp>
        <p:nvSpPr>
          <p:cNvPr id="7"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4775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76026" y="267265"/>
            <a:ext cx="3057247" cy="646331"/>
          </a:xfrm>
          <a:prstGeom prst="rect">
            <a:avLst/>
          </a:prstGeom>
          <a:noFill/>
        </p:spPr>
        <p:txBody>
          <a:bodyPr wrap="none" rtlCol="0">
            <a:spAutoFit/>
          </a:bodyPr>
          <a:lstStyle/>
          <a:p>
            <a:r>
              <a:rPr lang="en-US" sz="3600" b="1" dirty="0" smtClean="0">
                <a:solidFill>
                  <a:srgbClr val="2FB5A5"/>
                </a:solidFill>
                <a:latin typeface="Arial" panose="020B0604020202020204" pitchFamily="34" charset="0"/>
                <a:cs typeface="Arial" panose="020B0604020202020204" pitchFamily="34" charset="0"/>
              </a:rPr>
              <a:t>Methodology</a:t>
            </a:r>
            <a:endParaRPr lang="en-US" sz="3600" b="1" dirty="0">
              <a:solidFill>
                <a:srgbClr val="2FB5A5"/>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3742571" y="1572570"/>
            <a:ext cx="5724158" cy="4552186"/>
          </a:xfrm>
          <a:prstGeom prst="rect">
            <a:avLst/>
          </a:prstGeom>
        </p:spPr>
      </p:pic>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3">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7260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9257" y="1105306"/>
            <a:ext cx="11053483" cy="4443011"/>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24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Wireless </a:t>
            </a:r>
            <a:r>
              <a:rPr lang="en-U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encryption techniques and </a:t>
            </a:r>
            <a:r>
              <a:rPr lang="en-US" sz="24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algorithms </a:t>
            </a:r>
            <a:r>
              <a:rPr lang="en-U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with </a:t>
            </a:r>
            <a:r>
              <a:rPr lang="en-US" sz="24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MATLAB</a:t>
            </a:r>
            <a:endParaRPr lang="en-US" sz="32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US" sz="24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Security </a:t>
            </a:r>
            <a:r>
              <a:rPr lang="en-U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models for software system development and industrial standards demonstration using </a:t>
            </a:r>
            <a:r>
              <a:rPr lang="en-US" sz="24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GNS3</a:t>
            </a:r>
          </a:p>
          <a:p>
            <a:pPr marL="342900" lvl="0" indent="-342900">
              <a:lnSpc>
                <a:spcPct val="150000"/>
              </a:lnSpc>
              <a:spcAft>
                <a:spcPts val="0"/>
              </a:spcAft>
              <a:buFont typeface="Symbol" panose="05050102010706020507" pitchFamily="18" charset="2"/>
              <a:buChar char=""/>
            </a:pPr>
            <a:r>
              <a:rPr lang="en-US" sz="24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Review of mobile money security system, and smart grid.</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Password hardening through character substitution and munged password application with python and </a:t>
            </a:r>
            <a:r>
              <a:rPr lang="en-US" sz="24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MATLAB</a:t>
            </a:r>
          </a:p>
          <a:p>
            <a:pPr marL="342900" lvl="0" indent="-342900">
              <a:lnSpc>
                <a:spcPct val="150000"/>
              </a:lnSpc>
              <a:spcAft>
                <a:spcPts val="0"/>
              </a:spcAft>
              <a:buFont typeface="Symbol" panose="05050102010706020507" pitchFamily="18" charset="2"/>
              <a:buChar char=""/>
            </a:pPr>
            <a:r>
              <a:rPr 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Hardware </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security configurations, and network security</a:t>
            </a:r>
            <a:endParaRPr lang="en-US"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Symbol" panose="05050102010706020507" pitchFamily="18" charset="2"/>
              <a:buChar char=""/>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Wireshark and Snort as Intrusion Prevention and Intrusion Detection tools</a:t>
            </a:r>
            <a:endParaRPr lang="en-US" sz="2400" dirty="0">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4518212" y="305206"/>
            <a:ext cx="6143028" cy="530145"/>
          </a:xfrm>
          <a:prstGeom prst="rect">
            <a:avLst/>
          </a:prstGeom>
        </p:spPr>
        <p:txBody>
          <a:bodyPr wrap="none">
            <a:spAutoFit/>
          </a:bodyPr>
          <a:lstStyle/>
          <a:p>
            <a:pPr>
              <a:lnSpc>
                <a:spcPct val="107000"/>
              </a:lnSpc>
              <a:spcAft>
                <a:spcPts val="800"/>
              </a:spcAft>
            </a:pPr>
            <a:r>
              <a:rPr lang="en-US" sz="2800" b="1" dirty="0">
                <a:solidFill>
                  <a:srgbClr val="2FB5A5"/>
                </a:solidFill>
                <a:latin typeface="Arial" panose="020B0604020202020204" pitchFamily="34" charset="0"/>
                <a:ea typeface="Calibri" panose="020F0502020204030204" pitchFamily="34" charset="0"/>
                <a:cs typeface="Times New Roman" panose="02020603050405020304" pitchFamily="18" charset="0"/>
              </a:rPr>
              <a:t>D</a:t>
            </a:r>
            <a:r>
              <a:rPr lang="en-US" sz="2800" b="1" dirty="0" smtClean="0">
                <a:solidFill>
                  <a:srgbClr val="2FB5A5"/>
                </a:solidFill>
                <a:latin typeface="Arial" panose="020B0604020202020204" pitchFamily="34" charset="0"/>
                <a:ea typeface="Calibri" panose="020F0502020204030204" pitchFamily="34" charset="0"/>
                <a:cs typeface="Times New Roman" panose="02020603050405020304" pitchFamily="18" charset="0"/>
              </a:rPr>
              <a:t>efensive </a:t>
            </a:r>
            <a:r>
              <a:rPr lang="en-US" sz="2800" b="1" dirty="0">
                <a:solidFill>
                  <a:srgbClr val="2FB5A5"/>
                </a:solidFill>
                <a:latin typeface="Arial" panose="020B0604020202020204" pitchFamily="34" charset="0"/>
                <a:ea typeface="Calibri" panose="020F0502020204030204" pitchFamily="34" charset="0"/>
                <a:cs typeface="Times New Roman" panose="02020603050405020304" pitchFamily="18" charset="0"/>
              </a:rPr>
              <a:t>cyber security approach</a:t>
            </a:r>
            <a:endParaRPr lang="en-US" sz="2800" b="1" dirty="0">
              <a:solidFill>
                <a:srgbClr val="2FB5A5"/>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1863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8212" y="273263"/>
            <a:ext cx="7678705" cy="553357"/>
          </a:xfrm>
          <a:prstGeom prst="rect">
            <a:avLst/>
          </a:prstGeom>
        </p:spPr>
        <p:txBody>
          <a:bodyPr wrap="none">
            <a:spAutoFit/>
          </a:bodyPr>
          <a:lstStyle/>
          <a:p>
            <a:pPr>
              <a:lnSpc>
                <a:spcPct val="107000"/>
              </a:lnSpc>
              <a:spcAft>
                <a:spcPts val="800"/>
              </a:spcAft>
            </a:pPr>
            <a:r>
              <a:rPr lang="en-US" sz="2800" b="1" dirty="0">
                <a:solidFill>
                  <a:srgbClr val="2FB5A5"/>
                </a:solidFill>
                <a:latin typeface="Arial" panose="020B0604020202020204" pitchFamily="34" charset="0"/>
                <a:ea typeface="Calibri" panose="020F0502020204030204" pitchFamily="34" charset="0"/>
                <a:cs typeface="Times New Roman" panose="02020603050405020304" pitchFamily="18" charset="0"/>
              </a:rPr>
              <a:t>D</a:t>
            </a:r>
            <a:r>
              <a:rPr lang="en-US" sz="2800" b="1" dirty="0" smtClean="0">
                <a:solidFill>
                  <a:srgbClr val="2FB5A5"/>
                </a:solidFill>
                <a:latin typeface="Arial" panose="020B0604020202020204" pitchFamily="34" charset="0"/>
                <a:ea typeface="Calibri" panose="020F0502020204030204" pitchFamily="34" charset="0"/>
                <a:cs typeface="Times New Roman" panose="02020603050405020304" pitchFamily="18" charset="0"/>
              </a:rPr>
              <a:t>efensive cyber </a:t>
            </a:r>
            <a:r>
              <a:rPr lang="en-US" sz="2800" b="1" dirty="0">
                <a:solidFill>
                  <a:srgbClr val="2FB5A5"/>
                </a:solidFill>
                <a:latin typeface="Arial" panose="020B0604020202020204" pitchFamily="34" charset="0"/>
                <a:ea typeface="Calibri" panose="020F0502020204030204" pitchFamily="34" charset="0"/>
                <a:cs typeface="Times New Roman" panose="02020603050405020304" pitchFamily="18" charset="0"/>
              </a:rPr>
              <a:t>security </a:t>
            </a:r>
            <a:r>
              <a:rPr lang="en-US" sz="2800" b="1" dirty="0" smtClean="0">
                <a:solidFill>
                  <a:srgbClr val="2FB5A5"/>
                </a:solidFill>
                <a:latin typeface="Arial" panose="020B0604020202020204" pitchFamily="34" charset="0"/>
                <a:ea typeface="Calibri" panose="020F0502020204030204" pitchFamily="34" charset="0"/>
                <a:cs typeface="Times New Roman" panose="02020603050405020304" pitchFamily="18" charset="0"/>
              </a:rPr>
              <a:t>approach …Cont’d</a:t>
            </a:r>
            <a:endParaRPr lang="en-US" sz="2800" b="1" dirty="0">
              <a:solidFill>
                <a:srgbClr val="2FB5A5"/>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008529" y="1099191"/>
            <a:ext cx="8982635" cy="3518912"/>
          </a:xfrm>
          <a:prstGeom prst="rect">
            <a:avLst/>
          </a:prstGeom>
        </p:spPr>
        <p:txBody>
          <a:bodyPr wrap="square">
            <a:spAutoFit/>
          </a:bodyPr>
          <a:lstStyle/>
          <a:p>
            <a:pPr marL="342900" lvl="0" indent="-342900">
              <a:lnSpc>
                <a:spcPct val="150000"/>
              </a:lnSpc>
              <a:spcAft>
                <a:spcPts val="0"/>
              </a:spcAft>
              <a:buFont typeface="Symbol" panose="05050102010706020507" pitchFamily="18" charset="2"/>
              <a:buChar char=""/>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Proposed 5G architecture, and implementation</a:t>
            </a:r>
            <a:endParaRPr lang="en-US"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Symbol" panose="05050102010706020507" pitchFamily="18" charset="2"/>
              <a:buChar char=""/>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5G services (IoT, and Cloud)</a:t>
            </a:r>
            <a:endParaRPr lang="en-US"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Symbol" panose="05050102010706020507" pitchFamily="18" charset="2"/>
              <a:buChar char=""/>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5G security architecture according to simaliance</a:t>
            </a:r>
            <a:endParaRPr lang="en-US"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Symbol" panose="05050102010706020507" pitchFamily="18" charset="2"/>
              <a:buChar char=""/>
            </a:pPr>
            <a:r>
              <a:rPr lang="en-US" sz="2400" dirty="0" err="1">
                <a:solidFill>
                  <a:srgbClr val="000000"/>
                </a:solidFill>
                <a:latin typeface="Arial" panose="020B0604020202020204" pitchFamily="34" charset="0"/>
                <a:ea typeface="Calibri" panose="020F0502020204030204" pitchFamily="34" charset="0"/>
                <a:cs typeface="Arial" panose="020B0604020202020204" pitchFamily="34" charset="0"/>
              </a:rPr>
              <a:t>IoT</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-cloud computing architecture (meeting point for IT and OT)</a:t>
            </a:r>
            <a:endParaRPr lang="en-US"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800"/>
              </a:spcAft>
              <a:buFont typeface="Symbol" panose="05050102010706020507" pitchFamily="18" charset="2"/>
              <a:buChar char=""/>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Near Field Communications-NFC</a:t>
            </a:r>
          </a:p>
          <a:p>
            <a:pPr marL="342900" lvl="0" indent="-342900">
              <a:lnSpc>
                <a:spcPct val="150000"/>
              </a:lnSpc>
              <a:spcAft>
                <a:spcPts val="800"/>
              </a:spcAft>
              <a:buFont typeface="Symbol" panose="05050102010706020507" pitchFamily="18" charset="2"/>
              <a:buChar char=""/>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Smart grid security protocols </a:t>
            </a:r>
            <a:endParaRPr lang="en-US" sz="2400" dirty="0">
              <a:latin typeface="Arial" panose="020B0604020202020204" pitchFamily="34" charset="0"/>
              <a:ea typeface="Calibri" panose="020F0502020204030204" pitchFamily="34" charset="0"/>
              <a:cs typeface="Arial" panose="020B0604020202020204" pitchFamily="34" charset="0"/>
            </a:endParaRPr>
          </a:p>
        </p:txBody>
      </p:sp>
      <p:sp>
        <p:nvSpPr>
          <p:cNvPr id="7"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2859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9941" y="1128805"/>
            <a:ext cx="10071847" cy="2858475"/>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28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Types </a:t>
            </a: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of Cyber security Threats and Attacks</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Ethical hacking and tools with </a:t>
            </a:r>
            <a:r>
              <a:rPr lang="en-US" sz="28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Kali Linux</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Contracting (</a:t>
            </a:r>
            <a:r>
              <a:rPr lang="en-US" sz="28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ROE</a:t>
            </a: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Red Team organisation</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Vulnerability testing</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Pen-testing</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Social engineering</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4678166" y="304953"/>
            <a:ext cx="6082114" cy="519886"/>
          </a:xfrm>
          <a:prstGeom prst="rect">
            <a:avLst/>
          </a:prstGeom>
        </p:spPr>
        <p:txBody>
          <a:bodyPr wrap="none">
            <a:spAutoFit/>
          </a:bodyPr>
          <a:lstStyle/>
          <a:p>
            <a:pPr>
              <a:lnSpc>
                <a:spcPct val="107000"/>
              </a:lnSpc>
              <a:spcAft>
                <a:spcPts val="800"/>
              </a:spcAft>
            </a:pPr>
            <a:r>
              <a:rPr lang="en-US" sz="2800" b="1" dirty="0">
                <a:solidFill>
                  <a:srgbClr val="2FB5A5"/>
                </a:solidFill>
                <a:latin typeface="Arial" panose="020B0604020202020204" pitchFamily="34" charset="0"/>
                <a:ea typeface="Calibri" panose="020F0502020204030204" pitchFamily="34" charset="0"/>
                <a:cs typeface="Arial" panose="020B0604020202020204" pitchFamily="34" charset="0"/>
              </a:rPr>
              <a:t>O</a:t>
            </a:r>
            <a:r>
              <a:rPr lang="en-US" sz="2800" b="1" dirty="0" smtClean="0">
                <a:solidFill>
                  <a:srgbClr val="2FB5A5"/>
                </a:solidFill>
                <a:latin typeface="Arial" panose="020B0604020202020204" pitchFamily="34" charset="0"/>
                <a:ea typeface="Calibri" panose="020F0502020204030204" pitchFamily="34" charset="0"/>
                <a:cs typeface="Arial" panose="020B0604020202020204" pitchFamily="34" charset="0"/>
              </a:rPr>
              <a:t>ffensive </a:t>
            </a:r>
            <a:r>
              <a:rPr lang="en-US" sz="2800" b="1" dirty="0">
                <a:solidFill>
                  <a:srgbClr val="2FB5A5"/>
                </a:solidFill>
                <a:latin typeface="Arial" panose="020B0604020202020204" pitchFamily="34" charset="0"/>
                <a:ea typeface="Calibri" panose="020F0502020204030204" pitchFamily="34" charset="0"/>
                <a:cs typeface="Arial" panose="020B0604020202020204" pitchFamily="34" charset="0"/>
              </a:rPr>
              <a:t>cyber security approach</a:t>
            </a:r>
          </a:p>
        </p:txBody>
      </p:sp>
      <p:sp>
        <p:nvSpPr>
          <p:cNvPr id="7"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5347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2" name="TextBox 1"/>
          <p:cNvSpPr txBox="1"/>
          <p:nvPr/>
        </p:nvSpPr>
        <p:spPr>
          <a:xfrm>
            <a:off x="4882235" y="177675"/>
            <a:ext cx="2005677"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Abstract</a:t>
            </a:r>
            <a:r>
              <a:rPr lang="en-US" sz="3200" b="1" dirty="0" smtClean="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
        <p:nvSpPr>
          <p:cNvPr id="8" name="Rectangle 7"/>
          <p:cNvSpPr/>
          <p:nvPr/>
        </p:nvSpPr>
        <p:spPr>
          <a:xfrm>
            <a:off x="174811" y="824006"/>
            <a:ext cx="11618260" cy="5632311"/>
          </a:xfrm>
          <a:prstGeom prst="rect">
            <a:avLst/>
          </a:prstGeom>
        </p:spPr>
        <p:txBody>
          <a:bodyPr wrap="square">
            <a:spAutoFit/>
          </a:bodyPr>
          <a:lstStyle/>
          <a:p>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project is a practical demonstration and research on all techniques in cyber security for wireless networks with focus on the 5G architecture which is assumed to have all the qualities of IoT, Smart-grid and Cloud storage networks, all these accrue to Big-Data, the massive amounts of data generated from IoT and other Communications, pose a security concern both in storage and transit, this report will review and demonstrate the following;</a:t>
            </a:r>
          </a:p>
          <a:p>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Encryption algorithms</a:t>
            </a:r>
            <a:b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History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hacking and Ethical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hacking</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Tools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used in penetration testing, social engineering and vulnerability tests with kali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linux</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for wireless networks</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with python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programming, MATLAB programming to develop munged passwords.</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in the application layer and network layer (ipv4 and ipv6) analysis with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wireshark</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methodologies and models of software development systems</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5G</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NFC,</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Smart grid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cyber security and cloud storage security concerns</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Cyber security policies, including the </a:t>
            </a: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GDPR</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future discussions.</a:t>
            </a:r>
          </a:p>
          <a:p>
            <a:endParaRPr lang="en-US" sz="2400" dirty="0">
              <a:latin typeface="Times New Roman" panose="02020603050405020304" pitchFamily="18" charset="0"/>
              <a:cs typeface="Times New Roman" panose="02020603050405020304" pitchFamily="18" charset="0"/>
            </a:endParaRPr>
          </a:p>
        </p:txBody>
      </p:sp>
      <p:sp>
        <p:nvSpPr>
          <p:cNvPr id="9" name="Pentagon 8"/>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0909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914" y="1001805"/>
            <a:ext cx="11109157" cy="2397451"/>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28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Attack </a:t>
            </a: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history statistics and their impact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Ug-Cert </a:t>
            </a: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operations</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GDPR</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Other policies, relating to cyber security in Uganda, and a model country</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4763011" y="319960"/>
            <a:ext cx="6740948" cy="580993"/>
          </a:xfrm>
          <a:prstGeom prst="rect">
            <a:avLst/>
          </a:prstGeom>
        </p:spPr>
        <p:txBody>
          <a:bodyPr wrap="none">
            <a:spAutoFit/>
          </a:bodyPr>
          <a:lstStyle/>
          <a:p>
            <a:pPr>
              <a:lnSpc>
                <a:spcPct val="107000"/>
              </a:lnSpc>
              <a:spcAft>
                <a:spcPts val="800"/>
              </a:spcAft>
            </a:pPr>
            <a:r>
              <a:rPr lang="en-US" sz="3200" b="1" dirty="0">
                <a:solidFill>
                  <a:srgbClr val="2FB5A5"/>
                </a:solidFill>
                <a:latin typeface="Arial" panose="020B0604020202020204" pitchFamily="34" charset="0"/>
                <a:ea typeface="Calibri" panose="020F0502020204030204" pitchFamily="34" charset="0"/>
                <a:cs typeface="Arial" panose="020B0604020202020204" pitchFamily="34" charset="0"/>
              </a:rPr>
              <a:t>Law and policy for Cyber security</a:t>
            </a:r>
          </a:p>
        </p:txBody>
      </p:sp>
      <p:sp>
        <p:nvSpPr>
          <p:cNvPr id="7"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5242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80840" y="390718"/>
            <a:ext cx="7212231" cy="646331"/>
          </a:xfrm>
          <a:prstGeom prst="rect">
            <a:avLst/>
          </a:prstGeom>
          <a:noFill/>
        </p:spPr>
        <p:txBody>
          <a:bodyPr wrap="none" rtlCol="0">
            <a:spAutoFit/>
          </a:bodyPr>
          <a:lstStyle/>
          <a:p>
            <a:r>
              <a:rPr lang="en-US" sz="3600" b="1" dirty="0" smtClean="0">
                <a:solidFill>
                  <a:srgbClr val="2FB5A5"/>
                </a:solidFill>
                <a:latin typeface="Arial" panose="020B0604020202020204" pitchFamily="34" charset="0"/>
                <a:cs typeface="Arial" panose="020B0604020202020204" pitchFamily="34" charset="0"/>
              </a:rPr>
              <a:t>Expected Results of the project </a:t>
            </a:r>
            <a:endParaRPr lang="en-US" sz="3600" b="1" dirty="0">
              <a:solidFill>
                <a:srgbClr val="2FB5A5"/>
              </a:solidFill>
              <a:latin typeface="Arial" panose="020B0604020202020204" pitchFamily="34" charset="0"/>
              <a:cs typeface="Arial" panose="020B0604020202020204" pitchFamily="34" charset="0"/>
            </a:endParaRPr>
          </a:p>
        </p:txBody>
      </p:sp>
      <p:sp>
        <p:nvSpPr>
          <p:cNvPr id="12" name="TextBox 11"/>
          <p:cNvSpPr txBox="1"/>
          <p:nvPr/>
        </p:nvSpPr>
        <p:spPr>
          <a:xfrm>
            <a:off x="657207" y="1542925"/>
            <a:ext cx="10112189" cy="3970318"/>
          </a:xfrm>
          <a:prstGeom prst="rect">
            <a:avLst/>
          </a:prstGeom>
          <a:noFill/>
        </p:spPr>
        <p:txBody>
          <a:bodyPr wrap="square" rtlCol="0">
            <a:spAutoFit/>
          </a:bodyPr>
          <a:lstStyle/>
          <a:p>
            <a:r>
              <a:rPr lang="en-US" sz="2800" b="1" dirty="0" smtClean="0">
                <a:solidFill>
                  <a:srgbClr val="2FB5A5"/>
                </a:solidFill>
                <a:latin typeface="Arial" panose="020B0604020202020204" pitchFamily="34" charset="0"/>
                <a:cs typeface="Arial" panose="020B0604020202020204" pitchFamily="34" charset="0"/>
              </a:rPr>
              <a:t>Proactive results</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5G architecture  according  to </a:t>
            </a:r>
            <a:r>
              <a:rPr lang="en-US" sz="2800" b="1" dirty="0">
                <a:latin typeface="Arial" panose="020B0604020202020204" pitchFamily="34" charset="0"/>
                <a:cs typeface="Arial" panose="020B0604020202020204" pitchFamily="34" charset="0"/>
              </a:rPr>
              <a:t>simaliance</a:t>
            </a:r>
            <a:r>
              <a:rPr lang="en-US" sz="2800" dirty="0">
                <a:latin typeface="Arial" panose="020B0604020202020204" pitchFamily="34" charset="0"/>
                <a:cs typeface="Arial" panose="020B0604020202020204" pitchFamily="34" charset="0"/>
              </a:rPr>
              <a:t> and other </a:t>
            </a:r>
            <a:r>
              <a:rPr lang="en-US" sz="2800" dirty="0" smtClean="0">
                <a:latin typeface="Arial" panose="020B0604020202020204" pitchFamily="34" charset="0"/>
                <a:cs typeface="Arial" panose="020B0604020202020204" pitchFamily="34" charset="0"/>
              </a:rPr>
              <a:t>vendors</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Security Modeling with </a:t>
            </a:r>
            <a:r>
              <a:rPr lang="en-US" sz="2800" b="1" dirty="0" smtClean="0">
                <a:latin typeface="Arial" panose="020B0604020202020204" pitchFamily="34" charset="0"/>
                <a:cs typeface="Arial" panose="020B0604020202020204" pitchFamily="34" charset="0"/>
              </a:rPr>
              <a:t>GNS3</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Wireless Encryption with </a:t>
            </a:r>
            <a:r>
              <a:rPr lang="en-US" sz="2800" b="1" dirty="0" smtClean="0">
                <a:latin typeface="Arial" panose="020B0604020202020204" pitchFamily="34" charset="0"/>
                <a:cs typeface="Arial" panose="020B0604020202020204" pitchFamily="34" charset="0"/>
              </a:rPr>
              <a:t>MATLAB</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Character substitution in  </a:t>
            </a:r>
            <a:r>
              <a:rPr lang="en-US" sz="2800" b="1" dirty="0" smtClean="0">
                <a:latin typeface="Arial" panose="020B0604020202020204" pitchFamily="34" charset="0"/>
                <a:cs typeface="Arial" panose="020B0604020202020204" pitchFamily="34" charset="0"/>
              </a:rPr>
              <a:t>MATLAB</a:t>
            </a:r>
            <a:r>
              <a:rPr lang="en-US" sz="2800" dirty="0" smtClean="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Munged password  in python</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Intrusion detection demo with </a:t>
            </a:r>
            <a:r>
              <a:rPr lang="en-US" sz="2800" b="1" dirty="0" smtClean="0">
                <a:latin typeface="Arial" panose="020B0604020202020204" pitchFamily="34" charset="0"/>
                <a:cs typeface="Arial" panose="020B0604020202020204" pitchFamily="34" charset="0"/>
              </a:rPr>
              <a:t>Snort</a:t>
            </a:r>
            <a:r>
              <a:rPr lang="en-US" sz="2800" dirty="0" smtClean="0">
                <a:latin typeface="Arial" panose="020B0604020202020204" pitchFamily="34" charset="0"/>
                <a:cs typeface="Arial" panose="020B0604020202020204" pitchFamily="34" charset="0"/>
              </a:rPr>
              <a:t>, and </a:t>
            </a:r>
            <a:r>
              <a:rPr lang="en-US" sz="2800" b="1" dirty="0" smtClean="0">
                <a:latin typeface="Arial" panose="020B0604020202020204" pitchFamily="34" charset="0"/>
                <a:cs typeface="Arial" panose="020B0604020202020204" pitchFamily="34" charset="0"/>
              </a:rPr>
              <a:t>Wireshark</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Tools use by </a:t>
            </a:r>
            <a:r>
              <a:rPr lang="en-US" sz="2800" b="1" dirty="0" smtClean="0">
                <a:latin typeface="Arial" panose="020B0604020202020204" pitchFamily="34" charset="0"/>
                <a:cs typeface="Arial" panose="020B0604020202020204" pitchFamily="34" charset="0"/>
              </a:rPr>
              <a:t>cert</a:t>
            </a:r>
            <a:r>
              <a:rPr lang="en-US" sz="2800" dirty="0" smtClean="0">
                <a:latin typeface="Arial" panose="020B0604020202020204" pitchFamily="34" charset="0"/>
                <a:cs typeface="Arial" panose="020B0604020202020204" pitchFamily="34" charset="0"/>
              </a:rPr>
              <a:t> to monitor security</a:t>
            </a:r>
          </a:p>
        </p:txBody>
      </p:sp>
      <p:sp>
        <p:nvSpPr>
          <p:cNvPr id="9"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0055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93584" y="1372987"/>
            <a:ext cx="10112189" cy="3108543"/>
          </a:xfrm>
          <a:prstGeom prst="rect">
            <a:avLst/>
          </a:prstGeom>
          <a:noFill/>
        </p:spPr>
        <p:txBody>
          <a:bodyPr wrap="square" rtlCol="0">
            <a:spAutoFit/>
          </a:bodyPr>
          <a:lstStyle/>
          <a:p>
            <a:r>
              <a:rPr lang="en-US" sz="2800" b="1" dirty="0" smtClean="0">
                <a:solidFill>
                  <a:srgbClr val="2FB5A5"/>
                </a:solidFill>
                <a:latin typeface="Arial" panose="020B0604020202020204" pitchFamily="34" charset="0"/>
                <a:cs typeface="Arial" panose="020B0604020202020204" pitchFamily="34" charset="0"/>
              </a:rPr>
              <a:t>Reactive results</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Sample of an </a:t>
            </a:r>
            <a:r>
              <a:rPr lang="en-US" sz="2800" b="1" dirty="0" smtClean="0">
                <a:latin typeface="Arial" panose="020B0604020202020204" pitchFamily="34" charset="0"/>
                <a:cs typeface="Arial" panose="020B0604020202020204" pitchFamily="34" charset="0"/>
              </a:rPr>
              <a:t>ROE</a:t>
            </a:r>
            <a:r>
              <a:rPr lang="en-US" sz="2800" dirty="0" smtClean="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Ethical hacking.</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Kali Linux tools for wireless offensive security; </a:t>
            </a:r>
            <a:r>
              <a:rPr lang="en-US" sz="2800" b="1" dirty="0" smtClean="0">
                <a:latin typeface="Arial" panose="020B0604020202020204" pitchFamily="34" charset="0"/>
                <a:cs typeface="Arial" panose="020B0604020202020204" pitchFamily="34" charset="0"/>
              </a:rPr>
              <a:t>NMAP</a:t>
            </a:r>
            <a:r>
              <a:rPr lang="en-US" sz="2800" dirty="0" smtClean="0">
                <a:latin typeface="Arial" panose="020B0604020202020204" pitchFamily="34" charset="0"/>
                <a:cs typeface="Arial" panose="020B0604020202020204" pitchFamily="34" charset="0"/>
              </a:rPr>
              <a:t>, etc.</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Vulnerability  assessment for wireless networks</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Penetration testing</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Social Engineering</a:t>
            </a:r>
          </a:p>
        </p:txBody>
      </p:sp>
      <p:sp>
        <p:nvSpPr>
          <p:cNvPr id="6" name="Pentagon 5"/>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2441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14608" y="1417126"/>
            <a:ext cx="10978463" cy="2677656"/>
          </a:xfrm>
          <a:prstGeom prst="rect">
            <a:avLst/>
          </a:prstGeom>
          <a:noFill/>
        </p:spPr>
        <p:txBody>
          <a:bodyPr wrap="square" rtlCol="0">
            <a:spAutoFit/>
          </a:bodyPr>
          <a:lstStyle/>
          <a:p>
            <a:r>
              <a:rPr lang="en-US" sz="2800" b="1" dirty="0" smtClean="0">
                <a:solidFill>
                  <a:srgbClr val="2FB5A5"/>
                </a:solidFill>
                <a:latin typeface="Arial" panose="020B0604020202020204" pitchFamily="34" charset="0"/>
                <a:cs typeface="Arial" panose="020B0604020202020204" pitchFamily="34" charset="0"/>
              </a:rPr>
              <a:t>Regulation and policies presentation</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Operation of cert</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Information policy  of Uganda </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Hacking impact in the recent past, and its damage</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Other policies relating to cyber security, GDPR, IEEE Regulations, </a:t>
            </a:r>
            <a:r>
              <a:rPr lang="en-US" sz="2800" dirty="0" err="1" smtClean="0">
                <a:latin typeface="Arial" panose="020B0604020202020204" pitchFamily="34" charset="0"/>
                <a:cs typeface="Arial" panose="020B0604020202020204" pitchFamily="34" charset="0"/>
              </a:rPr>
              <a:t>etc</a:t>
            </a:r>
            <a:endParaRPr lang="en-US" sz="2800" dirty="0" smtClean="0">
              <a:latin typeface="Arial" panose="020B0604020202020204" pitchFamily="34" charset="0"/>
              <a:cs typeface="Arial" panose="020B0604020202020204" pitchFamily="34" charset="0"/>
            </a:endParaRPr>
          </a:p>
        </p:txBody>
      </p:sp>
      <p:sp>
        <p:nvSpPr>
          <p:cNvPr id="6" name="Pentagon 5"/>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802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25496" y="1271005"/>
            <a:ext cx="10978463"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The following will be incurred as the project goes on to completion</a:t>
            </a:r>
          </a:p>
        </p:txBody>
      </p:sp>
      <p:sp>
        <p:nvSpPr>
          <p:cNvPr id="9" name="TextBox 8"/>
          <p:cNvSpPr txBox="1"/>
          <p:nvPr/>
        </p:nvSpPr>
        <p:spPr>
          <a:xfrm>
            <a:off x="4856197" y="371009"/>
            <a:ext cx="5862604" cy="523220"/>
          </a:xfrm>
          <a:prstGeom prst="rect">
            <a:avLst/>
          </a:prstGeom>
          <a:noFill/>
        </p:spPr>
        <p:txBody>
          <a:bodyPr wrap="square" rtlCol="0">
            <a:spAutoFit/>
          </a:bodyPr>
          <a:lstStyle/>
          <a:p>
            <a:r>
              <a:rPr lang="en-US" sz="2800" b="1" dirty="0" smtClean="0">
                <a:solidFill>
                  <a:srgbClr val="2FB5A5"/>
                </a:solidFill>
                <a:latin typeface="Arial" panose="020B0604020202020204" pitchFamily="34" charset="0"/>
                <a:cs typeface="Arial" panose="020B0604020202020204" pitchFamily="34" charset="0"/>
              </a:rPr>
              <a:t>Estimated budget for the project</a:t>
            </a:r>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4" name="Pentagon 13"/>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473858565"/>
              </p:ext>
            </p:extLst>
          </p:nvPr>
        </p:nvGraphicFramePr>
        <p:xfrm>
          <a:off x="1415677" y="2112776"/>
          <a:ext cx="9303124" cy="3111185"/>
        </p:xfrm>
        <a:graphic>
          <a:graphicData uri="http://schemas.openxmlformats.org/drawingml/2006/table">
            <a:tbl>
              <a:tblPr/>
              <a:tblGrid>
                <a:gridCol w="4562354">
                  <a:extLst>
                    <a:ext uri="{9D8B030D-6E8A-4147-A177-3AD203B41FA5}">
                      <a16:colId xmlns:a16="http://schemas.microsoft.com/office/drawing/2014/main" val="20001"/>
                    </a:ext>
                  </a:extLst>
                </a:gridCol>
                <a:gridCol w="850936">
                  <a:extLst>
                    <a:ext uri="{9D8B030D-6E8A-4147-A177-3AD203B41FA5}">
                      <a16:colId xmlns:a16="http://schemas.microsoft.com/office/drawing/2014/main" val="3007357907"/>
                    </a:ext>
                  </a:extLst>
                </a:gridCol>
                <a:gridCol w="3889834">
                  <a:extLst>
                    <a:ext uri="{9D8B030D-6E8A-4147-A177-3AD203B41FA5}">
                      <a16:colId xmlns:a16="http://schemas.microsoft.com/office/drawing/2014/main" val="20004"/>
                    </a:ext>
                  </a:extLst>
                </a:gridCol>
              </a:tblGrid>
              <a:tr h="397590">
                <a:tc>
                  <a:txBody>
                    <a:bodyPr/>
                    <a:lstStyle/>
                    <a:p>
                      <a:pPr marL="0" marR="0" algn="ctr">
                        <a:lnSpc>
                          <a:spcPct val="115000"/>
                        </a:lnSpc>
                        <a:spcBef>
                          <a:spcPts val="0"/>
                        </a:spcBef>
                        <a:spcAft>
                          <a:spcPts val="0"/>
                        </a:spcAft>
                      </a:pPr>
                      <a:r>
                        <a:rPr lang="en-US" sz="1400" b="1" dirty="0" smtClean="0">
                          <a:solidFill>
                            <a:srgbClr val="FFFFFF"/>
                          </a:solidFill>
                          <a:latin typeface="Times New Roman" panose="02020603050405020304" pitchFamily="18" charset="0"/>
                          <a:ea typeface="Calibri"/>
                          <a:cs typeface="Times New Roman" panose="02020603050405020304" pitchFamily="18" charset="0"/>
                        </a:rPr>
                        <a:t>Item</a:t>
                      </a: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99"/>
                    </a:solidFill>
                  </a:tcPr>
                </a:tc>
                <a:tc>
                  <a:txBody>
                    <a:bodyPr/>
                    <a:lstStyle/>
                    <a:p>
                      <a:pPr marL="0" marR="0" algn="ctr">
                        <a:lnSpc>
                          <a:spcPct val="115000"/>
                        </a:lnSpc>
                        <a:spcBef>
                          <a:spcPts val="0"/>
                        </a:spcBef>
                        <a:spcAft>
                          <a:spcPts val="0"/>
                        </a:spcAft>
                      </a:pP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99"/>
                    </a:solidFill>
                  </a:tcPr>
                </a:tc>
                <a:tc>
                  <a:txBody>
                    <a:bodyPr/>
                    <a:lstStyle/>
                    <a:p>
                      <a:pPr marL="0" marR="0" algn="ctr">
                        <a:lnSpc>
                          <a:spcPct val="115000"/>
                        </a:lnSpc>
                        <a:spcBef>
                          <a:spcPts val="0"/>
                        </a:spcBef>
                        <a:spcAft>
                          <a:spcPts val="0"/>
                        </a:spcAft>
                      </a:pPr>
                      <a:r>
                        <a:rPr lang="en-US" sz="1400" b="1" dirty="0" smtClean="0">
                          <a:solidFill>
                            <a:srgbClr val="FFFFFF"/>
                          </a:solidFill>
                          <a:latin typeface="Times New Roman" panose="02020603050405020304" pitchFamily="18" charset="0"/>
                          <a:ea typeface="Calibri"/>
                          <a:cs typeface="Times New Roman" panose="02020603050405020304" pitchFamily="18" charset="0"/>
                        </a:rPr>
                        <a:t>Amount (Uganda Shillings)</a:t>
                      </a: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99"/>
                    </a:solidFill>
                  </a:tcPr>
                </a:tc>
                <a:extLst>
                  <a:ext uri="{0D108BD9-81ED-4DB2-BD59-A6C34878D82A}">
                    <a16:rowId xmlns:a16="http://schemas.microsoft.com/office/drawing/2014/main" val="10000"/>
                  </a:ext>
                </a:extLst>
              </a:tr>
              <a:tr h="542719">
                <a:tc>
                  <a:txBody>
                    <a:bodyPr/>
                    <a:lstStyle/>
                    <a:p>
                      <a:pPr marL="0" marR="0">
                        <a:lnSpc>
                          <a:spcPct val="115000"/>
                        </a:lnSpc>
                        <a:spcBef>
                          <a:spcPts val="0"/>
                        </a:spcBef>
                        <a:spcAft>
                          <a:spcPts val="0"/>
                        </a:spcAft>
                      </a:pPr>
                      <a:r>
                        <a:rPr lang="en-US" sz="1600" dirty="0" smtClean="0">
                          <a:latin typeface="Times New Roman" panose="02020603050405020304" pitchFamily="18" charset="0"/>
                          <a:ea typeface="Calibri"/>
                          <a:cs typeface="Times New Roman" panose="02020603050405020304" pitchFamily="18" charset="0"/>
                        </a:rPr>
                        <a:t>LAPTOP</a:t>
                      </a: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400" dirty="0" smtClean="0">
                          <a:latin typeface="Times New Roman" panose="02020603050405020304" pitchFamily="18" charset="0"/>
                          <a:ea typeface="Calibri"/>
                          <a:cs typeface="Times New Roman" panose="02020603050405020304" pitchFamily="18" charset="0"/>
                        </a:rPr>
                        <a:t>2,400,000</a:t>
                      </a:r>
                    </a:p>
                    <a:p>
                      <a:pPr marL="0" marR="0">
                        <a:lnSpc>
                          <a:spcPct val="115000"/>
                        </a:lnSpc>
                        <a:spcBef>
                          <a:spcPts val="0"/>
                        </a:spcBef>
                        <a:spcAft>
                          <a:spcPts val="0"/>
                        </a:spcAft>
                      </a:pP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2719">
                <a:tc>
                  <a:txBody>
                    <a:bodyPr/>
                    <a:lstStyle/>
                    <a:p>
                      <a:pPr marL="0" marR="0">
                        <a:lnSpc>
                          <a:spcPct val="115000"/>
                        </a:lnSpc>
                        <a:spcBef>
                          <a:spcPts val="0"/>
                        </a:spcBef>
                        <a:spcAft>
                          <a:spcPts val="0"/>
                        </a:spcAft>
                      </a:pPr>
                      <a:r>
                        <a:rPr lang="en-US" sz="1600" dirty="0" smtClean="0">
                          <a:solidFill>
                            <a:srgbClr val="000000"/>
                          </a:solidFill>
                          <a:latin typeface="Times New Roman" panose="02020603050405020304" pitchFamily="18" charset="0"/>
                          <a:ea typeface="Calibri"/>
                          <a:cs typeface="Times New Roman" panose="02020603050405020304" pitchFamily="18" charset="0"/>
                        </a:rPr>
                        <a:t>TRANSPORT</a:t>
                      </a: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400" dirty="0" smtClean="0">
                          <a:latin typeface="Times New Roman" panose="02020603050405020304" pitchFamily="18" charset="0"/>
                          <a:ea typeface="Calibri"/>
                          <a:cs typeface="Times New Roman" panose="02020603050405020304" pitchFamily="18" charset="0"/>
                        </a:rPr>
                        <a:t>220,000</a:t>
                      </a:r>
                    </a:p>
                    <a:p>
                      <a:pPr marL="0" marR="0">
                        <a:lnSpc>
                          <a:spcPct val="115000"/>
                        </a:lnSpc>
                        <a:spcBef>
                          <a:spcPts val="0"/>
                        </a:spcBef>
                        <a:spcAft>
                          <a:spcPts val="0"/>
                        </a:spcAft>
                      </a:pP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2719">
                <a:tc>
                  <a:txBody>
                    <a:bodyPr/>
                    <a:lstStyle/>
                    <a:p>
                      <a:pPr marL="0" marR="0">
                        <a:lnSpc>
                          <a:spcPct val="115000"/>
                        </a:lnSpc>
                        <a:spcBef>
                          <a:spcPts val="0"/>
                        </a:spcBef>
                        <a:spcAft>
                          <a:spcPts val="0"/>
                        </a:spcAft>
                      </a:pPr>
                      <a:r>
                        <a:rPr lang="en-US" sz="1400" dirty="0" smtClean="0">
                          <a:latin typeface="Times New Roman" panose="02020603050405020304" pitchFamily="18" charset="0"/>
                          <a:ea typeface="Calibri"/>
                          <a:cs typeface="Times New Roman" panose="02020603050405020304" pitchFamily="18" charset="0"/>
                        </a:rPr>
                        <a:t>STATTIONARY FOR RESEARCH</a:t>
                      </a: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400" dirty="0" smtClean="0">
                          <a:latin typeface="Times New Roman" panose="02020603050405020304" pitchFamily="18" charset="0"/>
                          <a:ea typeface="Calibri"/>
                          <a:cs typeface="Times New Roman" panose="02020603050405020304" pitchFamily="18" charset="0"/>
                        </a:rPr>
                        <a:t>70,000</a:t>
                      </a:r>
                    </a:p>
                    <a:p>
                      <a:pPr marL="0" marR="0">
                        <a:lnSpc>
                          <a:spcPct val="115000"/>
                        </a:lnSpc>
                        <a:spcBef>
                          <a:spcPts val="0"/>
                        </a:spcBef>
                        <a:spcAft>
                          <a:spcPts val="0"/>
                        </a:spcAft>
                      </a:pP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2719">
                <a:tc>
                  <a:txBody>
                    <a:bodyPr/>
                    <a:lstStyle/>
                    <a:p>
                      <a:pPr marL="0" marR="0">
                        <a:lnSpc>
                          <a:spcPct val="115000"/>
                        </a:lnSpc>
                        <a:spcBef>
                          <a:spcPts val="0"/>
                        </a:spcBef>
                        <a:spcAft>
                          <a:spcPts val="0"/>
                        </a:spcAft>
                      </a:pPr>
                      <a:r>
                        <a:rPr lang="en-US" sz="1600" dirty="0" smtClean="0">
                          <a:latin typeface="Times New Roman" panose="02020603050405020304" pitchFamily="18" charset="0"/>
                          <a:ea typeface="Calibri"/>
                          <a:cs typeface="Times New Roman" panose="02020603050405020304" pitchFamily="18" charset="0"/>
                        </a:rPr>
                        <a:t>SOFTWARE</a:t>
                      </a: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400" dirty="0" smtClean="0">
                          <a:latin typeface="Times New Roman" panose="02020603050405020304" pitchFamily="18" charset="0"/>
                          <a:ea typeface="Calibri"/>
                          <a:cs typeface="Times New Roman" panose="02020603050405020304" pitchFamily="18" charset="0"/>
                        </a:rPr>
                        <a:t>300,000</a:t>
                      </a:r>
                    </a:p>
                    <a:p>
                      <a:pPr marL="0" marR="0">
                        <a:lnSpc>
                          <a:spcPct val="115000"/>
                        </a:lnSpc>
                        <a:spcBef>
                          <a:spcPts val="0"/>
                        </a:spcBef>
                        <a:spcAft>
                          <a:spcPts val="0"/>
                        </a:spcAft>
                      </a:pP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2719">
                <a:tc>
                  <a:txBody>
                    <a:bodyPr/>
                    <a:lstStyle/>
                    <a:p>
                      <a:pPr marL="0" marR="0">
                        <a:lnSpc>
                          <a:spcPct val="115000"/>
                        </a:lnSpc>
                        <a:spcBef>
                          <a:spcPts val="0"/>
                        </a:spcBef>
                        <a:spcAft>
                          <a:spcPts val="0"/>
                        </a:spcAft>
                      </a:pP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99"/>
                    </a:solidFill>
                  </a:tcPr>
                </a:tc>
                <a:tc>
                  <a:txBody>
                    <a:bodyPr/>
                    <a:lstStyle/>
                    <a:p>
                      <a:r>
                        <a:rPr lang="en-GB" dirty="0" smtClean="0">
                          <a:latin typeface="Times New Roman" panose="02020603050405020304" pitchFamily="18" charset="0"/>
                          <a:cs typeface="Times New Roman" panose="02020603050405020304" pitchFamily="18" charset="0"/>
                        </a:rPr>
                        <a:t>Total</a:t>
                      </a:r>
                      <a:endParaRPr lang="en-GB" dirty="0">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99"/>
                    </a:solidFill>
                  </a:tcPr>
                </a:tc>
                <a:tc>
                  <a:txBody>
                    <a:bodyPr/>
                    <a:lstStyle/>
                    <a:p>
                      <a:pPr marL="0" marR="0">
                        <a:lnSpc>
                          <a:spcPct val="115000"/>
                        </a:lnSpc>
                        <a:spcBef>
                          <a:spcPts val="0"/>
                        </a:spcBef>
                        <a:spcAft>
                          <a:spcPts val="0"/>
                        </a:spcAft>
                      </a:pPr>
                      <a:r>
                        <a:rPr lang="en-US" sz="1400" dirty="0" smtClean="0">
                          <a:latin typeface="Times New Roman" panose="02020603050405020304" pitchFamily="18" charset="0"/>
                          <a:ea typeface="Calibri"/>
                          <a:cs typeface="Times New Roman" panose="02020603050405020304" pitchFamily="18" charset="0"/>
                        </a:rPr>
                        <a:t>559,500</a:t>
                      </a:r>
                    </a:p>
                    <a:p>
                      <a:pPr marL="0" marR="0">
                        <a:lnSpc>
                          <a:spcPct val="115000"/>
                        </a:lnSpc>
                        <a:spcBef>
                          <a:spcPts val="0"/>
                        </a:spcBef>
                        <a:spcAft>
                          <a:spcPts val="0"/>
                        </a:spcAft>
                      </a:pP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99"/>
                    </a:solidFill>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879059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932396" y="254622"/>
            <a:ext cx="6133169" cy="646331"/>
          </a:xfrm>
          <a:prstGeom prst="rect">
            <a:avLst/>
          </a:prstGeom>
          <a:noFill/>
        </p:spPr>
        <p:txBody>
          <a:bodyPr wrap="square" rtlCol="0">
            <a:spAutoFit/>
          </a:bodyPr>
          <a:lstStyle/>
          <a:p>
            <a:r>
              <a:rPr lang="en-US" sz="3600" b="1" dirty="0" smtClean="0">
                <a:solidFill>
                  <a:srgbClr val="2FB5A5"/>
                </a:solidFill>
                <a:latin typeface="Arial" panose="020B0604020202020204" pitchFamily="34" charset="0"/>
                <a:cs typeface="Arial" panose="020B0604020202020204" pitchFamily="34" charset="0"/>
              </a:rPr>
              <a:t>Proposed project schedule</a:t>
            </a:r>
          </a:p>
        </p:txBody>
      </p:sp>
      <p:graphicFrame>
        <p:nvGraphicFramePr>
          <p:cNvPr id="2" name="Table 1"/>
          <p:cNvGraphicFramePr>
            <a:graphicFrameLocks noGrp="1"/>
          </p:cNvGraphicFramePr>
          <p:nvPr>
            <p:extLst>
              <p:ext uri="{D42A27DB-BD31-4B8C-83A1-F6EECF244321}">
                <p14:modId xmlns:p14="http://schemas.microsoft.com/office/powerpoint/2010/main" val="736432514"/>
              </p:ext>
            </p:extLst>
          </p:nvPr>
        </p:nvGraphicFramePr>
        <p:xfrm>
          <a:off x="640978" y="1182881"/>
          <a:ext cx="10573870" cy="4700901"/>
        </p:xfrm>
        <a:graphic>
          <a:graphicData uri="http://schemas.openxmlformats.org/drawingml/2006/table">
            <a:tbl>
              <a:tblPr>
                <a:tableStyleId>{BC89EF96-8CEA-46FF-86C4-4CE0E7609802}</a:tableStyleId>
              </a:tblPr>
              <a:tblGrid>
                <a:gridCol w="2099159">
                  <a:extLst>
                    <a:ext uri="{9D8B030D-6E8A-4147-A177-3AD203B41FA5}">
                      <a16:colId xmlns:a16="http://schemas.microsoft.com/office/drawing/2014/main" val="2465216387"/>
                    </a:ext>
                  </a:extLst>
                </a:gridCol>
                <a:gridCol w="778439">
                  <a:extLst>
                    <a:ext uri="{9D8B030D-6E8A-4147-A177-3AD203B41FA5}">
                      <a16:colId xmlns:a16="http://schemas.microsoft.com/office/drawing/2014/main" val="851433883"/>
                    </a:ext>
                  </a:extLst>
                </a:gridCol>
                <a:gridCol w="767002">
                  <a:extLst>
                    <a:ext uri="{9D8B030D-6E8A-4147-A177-3AD203B41FA5}">
                      <a16:colId xmlns:a16="http://schemas.microsoft.com/office/drawing/2014/main" val="330418565"/>
                    </a:ext>
                  </a:extLst>
                </a:gridCol>
                <a:gridCol w="743718">
                  <a:extLst>
                    <a:ext uri="{9D8B030D-6E8A-4147-A177-3AD203B41FA5}">
                      <a16:colId xmlns:a16="http://schemas.microsoft.com/office/drawing/2014/main" val="4146273063"/>
                    </a:ext>
                  </a:extLst>
                </a:gridCol>
                <a:gridCol w="743717">
                  <a:extLst>
                    <a:ext uri="{9D8B030D-6E8A-4147-A177-3AD203B41FA5}">
                      <a16:colId xmlns:a16="http://schemas.microsoft.com/office/drawing/2014/main" val="715273827"/>
                    </a:ext>
                  </a:extLst>
                </a:gridCol>
                <a:gridCol w="829947">
                  <a:extLst>
                    <a:ext uri="{9D8B030D-6E8A-4147-A177-3AD203B41FA5}">
                      <a16:colId xmlns:a16="http://schemas.microsoft.com/office/drawing/2014/main" val="3665211518"/>
                    </a:ext>
                  </a:extLst>
                </a:gridCol>
                <a:gridCol w="778439">
                  <a:extLst>
                    <a:ext uri="{9D8B030D-6E8A-4147-A177-3AD203B41FA5}">
                      <a16:colId xmlns:a16="http://schemas.microsoft.com/office/drawing/2014/main" val="523251091"/>
                    </a:ext>
                  </a:extLst>
                </a:gridCol>
                <a:gridCol w="1076252">
                  <a:extLst>
                    <a:ext uri="{9D8B030D-6E8A-4147-A177-3AD203B41FA5}">
                      <a16:colId xmlns:a16="http://schemas.microsoft.com/office/drawing/2014/main" val="3241209022"/>
                    </a:ext>
                  </a:extLst>
                </a:gridCol>
                <a:gridCol w="852553">
                  <a:extLst>
                    <a:ext uri="{9D8B030D-6E8A-4147-A177-3AD203B41FA5}">
                      <a16:colId xmlns:a16="http://schemas.microsoft.com/office/drawing/2014/main" val="3592090202"/>
                    </a:ext>
                  </a:extLst>
                </a:gridCol>
                <a:gridCol w="997671">
                  <a:extLst>
                    <a:ext uri="{9D8B030D-6E8A-4147-A177-3AD203B41FA5}">
                      <a16:colId xmlns:a16="http://schemas.microsoft.com/office/drawing/2014/main" val="3896849228"/>
                    </a:ext>
                  </a:extLst>
                </a:gridCol>
                <a:gridCol w="906973">
                  <a:extLst>
                    <a:ext uri="{9D8B030D-6E8A-4147-A177-3AD203B41FA5}">
                      <a16:colId xmlns:a16="http://schemas.microsoft.com/office/drawing/2014/main" val="1772803766"/>
                    </a:ext>
                  </a:extLst>
                </a:gridCol>
              </a:tblGrid>
              <a:tr h="464549">
                <a:tc rowSpan="2">
                  <a:txBody>
                    <a:bodyPr/>
                    <a:lstStyle/>
                    <a:p>
                      <a:pPr algn="ctr" hangingPunct="0">
                        <a:lnSpc>
                          <a:spcPct val="300000"/>
                        </a:lnSpc>
                        <a:spcAft>
                          <a:spcPts val="0"/>
                        </a:spcAft>
                      </a:pPr>
                      <a:r>
                        <a:rPr lang="en-US" sz="1200" kern="100" dirty="0" smtClean="0">
                          <a:effectLst/>
                        </a:rPr>
                        <a:t>2018/2019</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gridSpan="5">
                  <a:txBody>
                    <a:bodyPr/>
                    <a:lstStyle/>
                    <a:p>
                      <a:pPr algn="ctr" hangingPunct="0">
                        <a:lnSpc>
                          <a:spcPct val="150000"/>
                        </a:lnSpc>
                        <a:spcAft>
                          <a:spcPts val="0"/>
                        </a:spcAft>
                      </a:pPr>
                      <a:r>
                        <a:rPr lang="en-US" sz="1200" kern="100" dirty="0" smtClean="0">
                          <a:effectLst/>
                        </a:rPr>
                        <a:t>2018</a:t>
                      </a:r>
                      <a:endParaRPr lang="en-US" sz="1100" kern="100" dirty="0">
                        <a:effectLst/>
                      </a:endParaRPr>
                    </a:p>
                  </a:txBody>
                  <a:tcPr marL="65405"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hangingPunct="0">
                        <a:lnSpc>
                          <a:spcPct val="150000"/>
                        </a:lnSpc>
                        <a:spcAft>
                          <a:spcPts val="0"/>
                        </a:spcAft>
                      </a:pPr>
                      <a:r>
                        <a:rPr lang="en-US" sz="1200" kern="100" dirty="0" smtClean="0">
                          <a:effectLst/>
                        </a:rPr>
                        <a:t>2019</a:t>
                      </a:r>
                      <a:endParaRPr lang="en-US" sz="1100" kern="100" dirty="0">
                        <a:effectLst/>
                      </a:endParaRPr>
                    </a:p>
                  </a:txBody>
                  <a:tcPr marL="65405"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40609061"/>
                  </a:ext>
                </a:extLst>
              </a:tr>
              <a:tr h="586506">
                <a:tc vMerge="1">
                  <a:txBody>
                    <a:bodyPr/>
                    <a:lstStyle/>
                    <a:p>
                      <a:pPr algn="ct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Aug</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Sept</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Oct</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Nov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marL="0" marR="0" lvl="0" indent="0" algn="ctr" defTabSz="914400" rtl="0" eaLnBrk="1" fontAlgn="auto" latinLnBrk="0" hangingPunct="0">
                        <a:lnSpc>
                          <a:spcPct val="150000"/>
                        </a:lnSpc>
                        <a:spcBef>
                          <a:spcPts val="0"/>
                        </a:spcBef>
                        <a:spcAft>
                          <a:spcPts val="0"/>
                        </a:spcAft>
                        <a:buClrTx/>
                        <a:buSzTx/>
                        <a:buFontTx/>
                        <a:buNone/>
                        <a:tabLst/>
                        <a:defRPr/>
                      </a:pPr>
                      <a:r>
                        <a:rPr lang="en-US" sz="1100" kern="100" dirty="0" smtClean="0">
                          <a:effectLst/>
                        </a:rPr>
                        <a:t>Dec</a:t>
                      </a:r>
                      <a:endParaRPr lang="en-US" sz="1050" kern="100" dirty="0" smtClean="0">
                        <a:effectLst/>
                      </a:endParaRPr>
                    </a:p>
                    <a:p>
                      <a:pPr algn="ct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Jan</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Feb</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March</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April</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marL="0" marR="0" lvl="0" indent="0" algn="ctr" defTabSz="914400" rtl="0" eaLnBrk="1" fontAlgn="auto" latinLnBrk="0" hangingPunct="0">
                        <a:lnSpc>
                          <a:spcPct val="150000"/>
                        </a:lnSpc>
                        <a:spcBef>
                          <a:spcPts val="0"/>
                        </a:spcBef>
                        <a:spcAft>
                          <a:spcPts val="0"/>
                        </a:spcAft>
                        <a:buClrTx/>
                        <a:buSzTx/>
                        <a:buFontTx/>
                        <a:buNone/>
                        <a:tabLst/>
                        <a:defRPr/>
                      </a:pPr>
                      <a:r>
                        <a:rPr lang="en-US" sz="1100" kern="100" dirty="0" smtClean="0">
                          <a:effectLst/>
                        </a:rPr>
                        <a:t>May</a:t>
                      </a:r>
                      <a:endParaRPr lang="en-US" sz="1050" kern="100" dirty="0" smtClean="0">
                        <a:effectLst/>
                      </a:endParaRPr>
                    </a:p>
                    <a:p>
                      <a:pPr algn="ct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3124877200"/>
                  </a:ext>
                </a:extLst>
              </a:tr>
              <a:tr h="363489">
                <a:tc>
                  <a:txBody>
                    <a:bodyPr/>
                    <a:lstStyle/>
                    <a:p>
                      <a:pPr hangingPunct="0">
                        <a:lnSpc>
                          <a:spcPct val="150000"/>
                        </a:lnSpc>
                        <a:spcAft>
                          <a:spcPts val="0"/>
                        </a:spcAft>
                      </a:pPr>
                      <a:r>
                        <a:rPr lang="en-US" sz="1200" kern="100" dirty="0" smtClean="0">
                          <a:effectLst/>
                        </a:rPr>
                        <a:t>Research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gridSpan="3">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373296717"/>
                  </a:ext>
                </a:extLst>
              </a:tr>
              <a:tr h="363489">
                <a:tc>
                  <a:txBody>
                    <a:bodyPr/>
                    <a:lstStyle/>
                    <a:p>
                      <a:pPr hangingPunct="0">
                        <a:lnSpc>
                          <a:spcPct val="150000"/>
                        </a:lnSpc>
                        <a:spcAft>
                          <a:spcPts val="0"/>
                        </a:spcAft>
                      </a:pPr>
                      <a:r>
                        <a:rPr lang="en-US" sz="1100" kern="100" dirty="0" err="1"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Matlab</a:t>
                      </a:r>
                      <a:r>
                        <a:rPr lang="en-US" sz="11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programming</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gridSpan="3">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2603474625"/>
                  </a:ext>
                </a:extLst>
              </a:tr>
              <a:tr h="363489">
                <a:tc>
                  <a:txBody>
                    <a:bodyPr/>
                    <a:lstStyle/>
                    <a:p>
                      <a:pPr hangingPunct="0">
                        <a:lnSpc>
                          <a:spcPct val="150000"/>
                        </a:lnSpc>
                        <a:spcAft>
                          <a:spcPts val="0"/>
                        </a:spcAft>
                      </a:pPr>
                      <a:r>
                        <a:rPr lang="en-US" sz="1200" kern="100">
                          <a:effectLst/>
                        </a:rPr>
                        <a:t>Proposal writing</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chemeClr val="accent1">
                        <a:lumMod val="75000"/>
                      </a:schemeClr>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4106020167"/>
                  </a:ext>
                </a:extLst>
              </a:tr>
              <a:tr h="363489">
                <a:tc>
                  <a:txBody>
                    <a:bodyPr/>
                    <a:lstStyle/>
                    <a:p>
                      <a:pPr hangingPunct="0">
                        <a:lnSpc>
                          <a:spcPct val="150000"/>
                        </a:lnSpc>
                        <a:spcAft>
                          <a:spcPts val="0"/>
                        </a:spcAft>
                      </a:pPr>
                      <a:r>
                        <a:rPr lang="en-US" sz="1200" kern="100" dirty="0" smtClean="0">
                          <a:solidFill>
                            <a:schemeClr val="tx1"/>
                          </a:solidFill>
                          <a:effectLst/>
                          <a:latin typeface="+mn-lt"/>
                          <a:ea typeface="+mn-ea"/>
                          <a:cs typeface="+mn-cs"/>
                        </a:rPr>
                        <a:t>Presentation</a:t>
                      </a:r>
                      <a:r>
                        <a:rPr lang="en-US" sz="1200" kern="100" baseline="0" dirty="0" smtClean="0">
                          <a:solidFill>
                            <a:schemeClr val="tx1"/>
                          </a:solidFill>
                          <a:effectLst/>
                          <a:latin typeface="+mn-lt"/>
                          <a:ea typeface="+mn-ea"/>
                          <a:cs typeface="+mn-cs"/>
                        </a:rPr>
                        <a:t> of Topic</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gridSpan="2">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1407764771"/>
                  </a:ext>
                </a:extLst>
              </a:tr>
              <a:tr h="363489">
                <a:tc>
                  <a:txBody>
                    <a:bodyPr/>
                    <a:lstStyle/>
                    <a:p>
                      <a:pPr hangingPunct="0">
                        <a:lnSpc>
                          <a:spcPct val="150000"/>
                        </a:lnSpc>
                        <a:spcAft>
                          <a:spcPts val="0"/>
                        </a:spcAft>
                      </a:pPr>
                      <a:r>
                        <a:rPr lang="en-US" sz="11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Introduction to Cyber security</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gridSpan="2">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869145519"/>
                  </a:ext>
                </a:extLst>
              </a:tr>
              <a:tr h="363489">
                <a:tc>
                  <a:txBody>
                    <a:bodyPr/>
                    <a:lstStyle/>
                    <a:p>
                      <a:pPr hangingPunct="0">
                        <a:lnSpc>
                          <a:spcPct val="150000"/>
                        </a:lnSpc>
                        <a:spcAft>
                          <a:spcPts val="0"/>
                        </a:spcAft>
                      </a:pPr>
                      <a:r>
                        <a:rPr lang="en-US" sz="11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Python programming</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gridSpan="3">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70C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70C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70C0"/>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3434421723"/>
                  </a:ext>
                </a:extLst>
              </a:tr>
              <a:tr h="363489">
                <a:tc>
                  <a:txBody>
                    <a:bodyPr/>
                    <a:lstStyle/>
                    <a:p>
                      <a:pPr hangingPunct="0">
                        <a:lnSpc>
                          <a:spcPct val="150000"/>
                        </a:lnSpc>
                        <a:spcAft>
                          <a:spcPts val="0"/>
                        </a:spcAft>
                      </a:pPr>
                      <a:r>
                        <a:rPr lang="en-US" sz="1200" kern="100" dirty="0" smtClean="0">
                          <a:solidFill>
                            <a:schemeClr val="tx1"/>
                          </a:solidFill>
                          <a:effectLst/>
                          <a:latin typeface="+mn-lt"/>
                          <a:ea typeface="+mn-ea"/>
                          <a:cs typeface="+mn-cs"/>
                        </a:rPr>
                        <a:t>Kali</a:t>
                      </a:r>
                      <a:r>
                        <a:rPr lang="en-US" sz="1200" kern="100" baseline="0" dirty="0" smtClean="0">
                          <a:solidFill>
                            <a:schemeClr val="tx1"/>
                          </a:solidFill>
                          <a:effectLst/>
                          <a:latin typeface="+mn-lt"/>
                          <a:ea typeface="+mn-ea"/>
                          <a:cs typeface="+mn-cs"/>
                        </a:rPr>
                        <a:t> Linux</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3012103401"/>
                  </a:ext>
                </a:extLst>
              </a:tr>
              <a:tr h="363489">
                <a:tc>
                  <a:txBody>
                    <a:bodyPr/>
                    <a:lstStyle/>
                    <a:p>
                      <a:pPr hangingPunct="0">
                        <a:lnSpc>
                          <a:spcPct val="150000"/>
                        </a:lnSpc>
                        <a:spcAft>
                          <a:spcPts val="0"/>
                        </a:spcAft>
                      </a:pPr>
                      <a:r>
                        <a:rPr lang="en-US" sz="11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Policy research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gridSpan="2">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3476925004"/>
                  </a:ext>
                </a:extLst>
              </a:tr>
              <a:tr h="378445">
                <a:tc>
                  <a:txBody>
                    <a:bodyPr/>
                    <a:lstStyle/>
                    <a:p>
                      <a:pPr marL="0" marR="0" lvl="0" indent="0" algn="l" defTabSz="914400" rtl="0" eaLnBrk="1" fontAlgn="auto" latinLnBrk="0" hangingPunct="0">
                        <a:lnSpc>
                          <a:spcPct val="150000"/>
                        </a:lnSpc>
                        <a:spcBef>
                          <a:spcPts val="0"/>
                        </a:spcBef>
                        <a:spcAft>
                          <a:spcPts val="0"/>
                        </a:spcAft>
                        <a:buClrTx/>
                        <a:buSzTx/>
                        <a:buFontTx/>
                        <a:buNone/>
                        <a:tabLst/>
                        <a:defRPr/>
                      </a:pPr>
                      <a:r>
                        <a:rPr lang="en-US" sz="1050" kern="100" dirty="0" smtClean="0">
                          <a:effectLst/>
                        </a:rPr>
                        <a:t>Presentation</a:t>
                      </a:r>
                      <a:endParaRPr lang="en-US" sz="10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70C0"/>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1093188402"/>
                  </a:ext>
                </a:extLst>
              </a:tr>
              <a:tr h="363489">
                <a:tc>
                  <a:txBody>
                    <a:bodyPr/>
                    <a:lstStyle/>
                    <a:p>
                      <a:pPr marL="0" marR="0" lvl="0" indent="0" algn="l" defTabSz="914400" rtl="0" eaLnBrk="1" fontAlgn="auto" latinLnBrk="0" hangingPunct="0">
                        <a:lnSpc>
                          <a:spcPct val="150000"/>
                        </a:lnSpc>
                        <a:spcBef>
                          <a:spcPts val="0"/>
                        </a:spcBef>
                        <a:spcAft>
                          <a:spcPts val="0"/>
                        </a:spcAft>
                        <a:buClrTx/>
                        <a:buSzTx/>
                        <a:buFontTx/>
                        <a:buNone/>
                        <a:tabLst/>
                        <a:defRPr/>
                      </a:pPr>
                      <a:r>
                        <a:rPr lang="en-US" sz="1100" kern="100" dirty="0" smtClean="0">
                          <a:effectLst/>
                        </a:rPr>
                        <a:t>Report Writing</a:t>
                      </a:r>
                      <a:endParaRPr lang="en-US" sz="10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extLst>
                  <a:ext uri="{0D108BD9-81ED-4DB2-BD59-A6C34878D82A}">
                    <a16:rowId xmlns:a16="http://schemas.microsoft.com/office/drawing/2014/main" val="392603090"/>
                  </a:ext>
                </a:extLst>
              </a:tr>
            </a:tbl>
          </a:graphicData>
        </a:graphic>
      </p:graphicFrame>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9733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89867" y="355733"/>
            <a:ext cx="3911445" cy="646331"/>
          </a:xfrm>
          <a:prstGeom prst="rect">
            <a:avLst/>
          </a:prstGeom>
          <a:noFill/>
        </p:spPr>
        <p:txBody>
          <a:bodyPr wrap="square" rtlCol="0">
            <a:spAutoFit/>
          </a:bodyPr>
          <a:lstStyle/>
          <a:p>
            <a:r>
              <a:rPr lang="en-US" sz="3600" b="1" dirty="0" smtClean="0">
                <a:solidFill>
                  <a:srgbClr val="2FB5A5"/>
                </a:solidFill>
                <a:latin typeface="Arial" panose="020B0604020202020204" pitchFamily="34" charset="0"/>
                <a:cs typeface="Arial" panose="020B0604020202020204" pitchFamily="34" charset="0"/>
              </a:rPr>
              <a:t>References</a:t>
            </a:r>
            <a:r>
              <a:rPr lang="en-US" sz="3600" dirty="0" smtClean="0">
                <a:latin typeface="Arial" panose="020B0604020202020204" pitchFamily="34" charset="0"/>
                <a:cs typeface="Arial" panose="020B0604020202020204" pitchFamily="34" charset="0"/>
              </a:rPr>
              <a:t> </a:t>
            </a:r>
          </a:p>
        </p:txBody>
      </p:sp>
      <p:sp>
        <p:nvSpPr>
          <p:cNvPr id="2" name="Rectangle 1"/>
          <p:cNvSpPr/>
          <p:nvPr/>
        </p:nvSpPr>
        <p:spPr>
          <a:xfrm>
            <a:off x="606767" y="1749505"/>
            <a:ext cx="6024021" cy="369332"/>
          </a:xfrm>
          <a:prstGeom prst="rect">
            <a:avLst/>
          </a:prstGeom>
        </p:spPr>
        <p:txBody>
          <a:bodyPr wrap="none">
            <a:spAutoFit/>
          </a:bodyPr>
          <a:lstStyle/>
          <a:p>
            <a:r>
              <a:rPr lang="en-US" dirty="0">
                <a:latin typeface="DejaVuSansMono"/>
              </a:rPr>
              <a:t>https://www.offensive-security.com/kali-linux-arm-images/</a:t>
            </a:r>
            <a:endParaRPr lang="en-US" dirty="0"/>
          </a:p>
        </p:txBody>
      </p:sp>
      <p:sp>
        <p:nvSpPr>
          <p:cNvPr id="3" name="Rectangle 2"/>
          <p:cNvSpPr/>
          <p:nvPr/>
        </p:nvSpPr>
        <p:spPr>
          <a:xfrm>
            <a:off x="606767" y="2035024"/>
            <a:ext cx="6053901" cy="369332"/>
          </a:xfrm>
          <a:prstGeom prst="rect">
            <a:avLst/>
          </a:prstGeom>
        </p:spPr>
        <p:txBody>
          <a:bodyPr wrap="none">
            <a:spAutoFit/>
          </a:bodyPr>
          <a:lstStyle/>
          <a:p>
            <a:r>
              <a:rPr lang="en-US" dirty="0">
                <a:latin typeface="DejaVuSansMono"/>
              </a:rPr>
              <a:t>https://github.com/offensive-security/kali-arm-build-scripts</a:t>
            </a:r>
            <a:endParaRPr lang="en-US" dirty="0"/>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61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382324" y="2706710"/>
            <a:ext cx="4379495" cy="1015663"/>
          </a:xfrm>
          <a:prstGeom prst="rect">
            <a:avLst/>
          </a:prstGeom>
          <a:noFill/>
        </p:spPr>
        <p:txBody>
          <a:bodyPr wrap="square" rtlCol="0">
            <a:spAutoFit/>
          </a:bodyPr>
          <a:lstStyle/>
          <a:p>
            <a:r>
              <a:rPr lang="en-US" sz="6000" b="1" dirty="0" smtClean="0">
                <a:solidFill>
                  <a:srgbClr val="2FB5A5"/>
                </a:solidFill>
                <a:latin typeface="Arial" panose="020B0604020202020204" pitchFamily="34" charset="0"/>
                <a:cs typeface="Arial" panose="020B0604020202020204" pitchFamily="34" charset="0"/>
              </a:rPr>
              <a:t>Thank you</a:t>
            </a:r>
          </a:p>
        </p:txBody>
      </p:sp>
      <p:sp>
        <p:nvSpPr>
          <p:cNvPr id="6" name="Pentagon 5"/>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9761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9463" y="973015"/>
            <a:ext cx="11793072" cy="5262979"/>
          </a:xfrm>
          <a:prstGeom prst="rect">
            <a:avLst/>
          </a:prstGeom>
        </p:spPr>
        <p:txBody>
          <a:bodyPr wrap="square">
            <a:spAutoFit/>
          </a:bodyPr>
          <a:lstStyle/>
          <a:p>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worth acknowledging that, the high data rates required for the increasing demands for real-time communication, VR and AR, Big-data, NFC and IoT, not forgetting streaming services have been </a:t>
            </a: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achieved, and will be even better in the near future. </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As I speak, 5G is on trial in most parts of Africa. However, to a narrow view, there are three-four fundamental requirements for a modern communication network, which include, Data rate/throughput capacity, Processing power of </a:t>
            </a: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network equipment</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Redundancy and ether channels, </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cyber-security that contribute to QoS Realization. I have singled out cyber-security to be my center of discussion, all said, the security of the huge amounts of data put on the network; in transit, and in cloud and other storage servers on the network has to be handled with great concern.</a:t>
            </a:r>
            <a:b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062643" y="254621"/>
            <a:ext cx="2612895"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0349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896412" y="1395720"/>
            <a:ext cx="3571688" cy="3457176"/>
          </a:xfrm>
          <a:prstGeom prst="rect">
            <a:avLst/>
          </a:prstGeom>
        </p:spPr>
      </p:pic>
      <p:sp>
        <p:nvSpPr>
          <p:cNvPr id="8" name="TextBox 7"/>
          <p:cNvSpPr txBox="1"/>
          <p:nvPr/>
        </p:nvSpPr>
        <p:spPr>
          <a:xfrm>
            <a:off x="5062643" y="254621"/>
            <a:ext cx="4331314"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Background…cont’d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3">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8817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18212" y="900953"/>
            <a:ext cx="5562510" cy="5384170"/>
          </a:xfrm>
          <a:prstGeom prst="rect">
            <a:avLst/>
          </a:prstGeom>
        </p:spPr>
      </p:pic>
      <p:sp>
        <p:nvSpPr>
          <p:cNvPr id="8" name="TextBox 7"/>
          <p:cNvSpPr txBox="1"/>
          <p:nvPr/>
        </p:nvSpPr>
        <p:spPr>
          <a:xfrm>
            <a:off x="5062643" y="254621"/>
            <a:ext cx="3979166" cy="646331"/>
          </a:xfrm>
          <a:prstGeom prst="rect">
            <a:avLst/>
          </a:prstGeom>
          <a:noFill/>
        </p:spPr>
        <p:txBody>
          <a:bodyPr wrap="none" rtlCol="0">
            <a:spAutoFit/>
          </a:bodyPr>
          <a:lstStyle/>
          <a:p>
            <a:r>
              <a:rPr lang="en-US" sz="3600" b="1" dirty="0" smtClean="0">
                <a:solidFill>
                  <a:srgbClr val="2FB5A5"/>
                </a:solidFill>
              </a:rPr>
              <a:t>Background…cont’d</a:t>
            </a:r>
            <a:endParaRPr lang="en-US" sz="3600" b="1" dirty="0">
              <a:solidFill>
                <a:srgbClr val="2FB5A5"/>
              </a:solidFill>
              <a:latin typeface="Arial" panose="020B0604020202020204" pitchFamily="34" charset="0"/>
              <a:cs typeface="Arial" panose="020B0604020202020204" pitchFamily="34" charset="0"/>
            </a:endParaRPr>
          </a:p>
        </p:txBody>
      </p:sp>
      <p:sp>
        <p:nvSpPr>
          <p:cNvPr id="2" name="TextBox 1"/>
          <p:cNvSpPr txBox="1"/>
          <p:nvPr/>
        </p:nvSpPr>
        <p:spPr>
          <a:xfrm>
            <a:off x="851928" y="1749505"/>
            <a:ext cx="2572307" cy="369332"/>
          </a:xfrm>
          <a:prstGeom prst="rect">
            <a:avLst/>
          </a:prstGeom>
          <a:noFill/>
        </p:spPr>
        <p:txBody>
          <a:bodyPr wrap="none" rtlCol="0">
            <a:spAutoFit/>
          </a:bodyPr>
          <a:lstStyle/>
          <a:p>
            <a:r>
              <a:rPr lang="en-GB" dirty="0" smtClean="0"/>
              <a:t>Insert some details on 5G</a:t>
            </a:r>
            <a:endParaRPr lang="en-GB" dirty="0"/>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3">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5686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2643" y="254621"/>
            <a:ext cx="3979166" cy="646331"/>
          </a:xfrm>
          <a:prstGeom prst="rect">
            <a:avLst/>
          </a:prstGeom>
          <a:noFill/>
        </p:spPr>
        <p:txBody>
          <a:bodyPr wrap="none" rtlCol="0">
            <a:spAutoFit/>
          </a:bodyPr>
          <a:lstStyle/>
          <a:p>
            <a:r>
              <a:rPr lang="en-US" sz="3600" b="1" dirty="0" smtClean="0">
                <a:solidFill>
                  <a:srgbClr val="2FB5A5"/>
                </a:solidFill>
              </a:rPr>
              <a:t>Background…cont’d</a:t>
            </a:r>
            <a:endParaRPr lang="en-US" sz="3600" b="1" dirty="0">
              <a:solidFill>
                <a:srgbClr val="2FB5A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518212" y="912420"/>
            <a:ext cx="5562510" cy="5384170"/>
          </a:xfrm>
          <a:prstGeom prst="rect">
            <a:avLst/>
          </a:prstGeom>
        </p:spPr>
      </p:pic>
      <p:sp>
        <p:nvSpPr>
          <p:cNvPr id="9"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3">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087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18212" y="972593"/>
            <a:ext cx="5438178" cy="5263824"/>
          </a:xfrm>
          <a:prstGeom prst="rect">
            <a:avLst/>
          </a:prstGeom>
        </p:spPr>
      </p:pic>
      <p:sp>
        <p:nvSpPr>
          <p:cNvPr id="8" name="TextBox 7"/>
          <p:cNvSpPr txBox="1"/>
          <p:nvPr/>
        </p:nvSpPr>
        <p:spPr>
          <a:xfrm>
            <a:off x="5062643" y="254621"/>
            <a:ext cx="3979166" cy="646331"/>
          </a:xfrm>
          <a:prstGeom prst="rect">
            <a:avLst/>
          </a:prstGeom>
          <a:noFill/>
        </p:spPr>
        <p:txBody>
          <a:bodyPr wrap="none" rtlCol="0">
            <a:spAutoFit/>
          </a:bodyPr>
          <a:lstStyle/>
          <a:p>
            <a:r>
              <a:rPr lang="en-US" sz="3600" b="1" dirty="0" smtClean="0">
                <a:solidFill>
                  <a:srgbClr val="2FB5A5"/>
                </a:solidFill>
              </a:rPr>
              <a:t>Background…cont’d</a:t>
            </a:r>
            <a:endParaRPr lang="en-US" sz="3600" b="1" dirty="0">
              <a:solidFill>
                <a:srgbClr val="2FB5A5"/>
              </a:solidFill>
              <a:latin typeface="Arial" panose="020B0604020202020204" pitchFamily="34" charset="0"/>
              <a:cs typeface="Arial" panose="020B0604020202020204" pitchFamily="34" charset="0"/>
            </a:endParaRPr>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3">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9051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18212" y="900953"/>
            <a:ext cx="5586204" cy="5407105"/>
          </a:xfrm>
          <a:prstGeom prst="rect">
            <a:avLst/>
          </a:prstGeom>
        </p:spPr>
      </p:pic>
      <p:sp>
        <p:nvSpPr>
          <p:cNvPr id="8" name="TextBox 7"/>
          <p:cNvSpPr txBox="1"/>
          <p:nvPr/>
        </p:nvSpPr>
        <p:spPr>
          <a:xfrm>
            <a:off x="5062643" y="254621"/>
            <a:ext cx="3979166" cy="646331"/>
          </a:xfrm>
          <a:prstGeom prst="rect">
            <a:avLst/>
          </a:prstGeom>
          <a:noFill/>
        </p:spPr>
        <p:txBody>
          <a:bodyPr wrap="none" rtlCol="0">
            <a:spAutoFit/>
          </a:bodyPr>
          <a:lstStyle/>
          <a:p>
            <a:r>
              <a:rPr lang="en-US" sz="3600" b="1" dirty="0" smtClean="0">
                <a:solidFill>
                  <a:srgbClr val="2FB5A5"/>
                </a:solidFill>
              </a:rPr>
              <a:t>Background…cont’d</a:t>
            </a:r>
            <a:endParaRPr lang="en-US" sz="3600" b="1" dirty="0">
              <a:solidFill>
                <a:srgbClr val="2FB5A5"/>
              </a:solidFill>
              <a:latin typeface="Arial" panose="020B0604020202020204" pitchFamily="34" charset="0"/>
              <a:cs typeface="Arial" panose="020B0604020202020204" pitchFamily="34" charset="0"/>
            </a:endParaRPr>
          </a:p>
        </p:txBody>
      </p:sp>
      <p:sp>
        <p:nvSpPr>
          <p:cNvPr id="2" name="TextBox 1"/>
          <p:cNvSpPr txBox="1"/>
          <p:nvPr/>
        </p:nvSpPr>
        <p:spPr>
          <a:xfrm>
            <a:off x="1504823" y="2554941"/>
            <a:ext cx="2492862" cy="369332"/>
          </a:xfrm>
          <a:prstGeom prst="rect">
            <a:avLst/>
          </a:prstGeom>
          <a:noFill/>
        </p:spPr>
        <p:txBody>
          <a:bodyPr wrap="none" rtlCol="0">
            <a:spAutoFit/>
          </a:bodyPr>
          <a:lstStyle/>
          <a:p>
            <a:r>
              <a:rPr lang="en-GB" dirty="0" smtClean="0"/>
              <a:t>Insert Your data for cisco</a:t>
            </a:r>
            <a:endParaRPr lang="en-GB" dirty="0"/>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3">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946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18212" y="800100"/>
            <a:ext cx="5690399" cy="5507958"/>
          </a:xfrm>
          <a:prstGeom prst="rect">
            <a:avLst/>
          </a:prstGeom>
        </p:spPr>
      </p:pic>
      <p:sp>
        <p:nvSpPr>
          <p:cNvPr id="8" name="TextBox 7"/>
          <p:cNvSpPr txBox="1"/>
          <p:nvPr/>
        </p:nvSpPr>
        <p:spPr>
          <a:xfrm>
            <a:off x="5062643" y="254621"/>
            <a:ext cx="3979166" cy="646331"/>
          </a:xfrm>
          <a:prstGeom prst="rect">
            <a:avLst/>
          </a:prstGeom>
          <a:noFill/>
        </p:spPr>
        <p:txBody>
          <a:bodyPr wrap="none" rtlCol="0">
            <a:spAutoFit/>
          </a:bodyPr>
          <a:lstStyle/>
          <a:p>
            <a:r>
              <a:rPr lang="en-US" sz="3600" b="1" dirty="0" smtClean="0">
                <a:solidFill>
                  <a:srgbClr val="2FB5A5"/>
                </a:solidFill>
              </a:rPr>
              <a:t>Background…cont’d</a:t>
            </a:r>
            <a:endParaRPr lang="en-US" sz="3600" b="1" dirty="0">
              <a:solidFill>
                <a:srgbClr val="2FB5A5"/>
              </a:solidFill>
              <a:latin typeface="Arial" panose="020B0604020202020204" pitchFamily="34" charset="0"/>
              <a:cs typeface="Arial" panose="020B0604020202020204" pitchFamily="34" charset="0"/>
            </a:endParaRPr>
          </a:p>
        </p:txBody>
      </p:sp>
      <p:sp>
        <p:nvSpPr>
          <p:cNvPr id="9"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3">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0781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1326</Words>
  <Application>Microsoft Office PowerPoint</Application>
  <PresentationFormat>Widescreen</PresentationFormat>
  <Paragraphs>257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DejaVuSansMono</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newman</dc:creator>
  <cp:lastModifiedBy>Muhanguzi Tobias</cp:lastModifiedBy>
  <cp:revision>34</cp:revision>
  <dcterms:created xsi:type="dcterms:W3CDTF">2018-11-25T07:35:05Z</dcterms:created>
  <dcterms:modified xsi:type="dcterms:W3CDTF">2018-11-28T13:59:32Z</dcterms:modified>
</cp:coreProperties>
</file>