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9" r:id="rId5"/>
    <p:sldId id="261" r:id="rId6"/>
    <p:sldId id="260" r:id="rId7"/>
    <p:sldId id="259" r:id="rId8"/>
    <p:sldId id="262" r:id="rId9"/>
    <p:sldId id="263" r:id="rId10"/>
    <p:sldId id="264" r:id="rId11"/>
    <p:sldId id="265" r:id="rId12"/>
    <p:sldId id="266" r:id="rId13"/>
    <p:sldId id="267" r:id="rId14"/>
    <p:sldId id="268"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48" y="1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2.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F62620E8-6831-44AC-9199-7A50D33661E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9A88F45-75FB-41B1-A332-DA9A985B55DA}">
      <dgm:prSet/>
      <dgm:spPr/>
      <dgm:t>
        <a:bodyPr/>
        <a:lstStyle/>
        <a:p>
          <a:r>
            <a:rPr lang="en-US" b="0" i="0"/>
            <a:t>Lending Club Data</a:t>
          </a:r>
          <a:endParaRPr lang="en-US"/>
        </a:p>
      </dgm:t>
    </dgm:pt>
    <dgm:pt modelId="{FF757034-78B0-498E-B252-0BF7B3ECCDA8}" type="parTrans" cxnId="{4DC0BEFE-0613-4089-8B2A-611D7D7208B5}">
      <dgm:prSet/>
      <dgm:spPr/>
      <dgm:t>
        <a:bodyPr/>
        <a:lstStyle/>
        <a:p>
          <a:endParaRPr lang="en-US"/>
        </a:p>
      </dgm:t>
    </dgm:pt>
    <dgm:pt modelId="{9FB1DE7D-C35C-46C6-B599-DADD2C7D77B5}" type="sibTrans" cxnId="{4DC0BEFE-0613-4089-8B2A-611D7D7208B5}">
      <dgm:prSet/>
      <dgm:spPr/>
      <dgm:t>
        <a:bodyPr/>
        <a:lstStyle/>
        <a:p>
          <a:endParaRPr lang="en-US"/>
        </a:p>
      </dgm:t>
    </dgm:pt>
    <dgm:pt modelId="{11627705-33E7-4954-A5B2-813FFB0A530C}">
      <dgm:prSet/>
      <dgm:spPr/>
      <dgm:t>
        <a:bodyPr/>
        <a:lstStyle/>
        <a:p>
          <a:r>
            <a:rPr lang="en-US" b="0" i="0"/>
            <a:t>Loan Data</a:t>
          </a:r>
          <a:endParaRPr lang="en-US"/>
        </a:p>
      </dgm:t>
    </dgm:pt>
    <dgm:pt modelId="{4F8B1506-BD75-4DD1-A432-F47ACE2DAA6A}" type="parTrans" cxnId="{33AAA347-A3B0-437D-818E-025FFA48EBF6}">
      <dgm:prSet/>
      <dgm:spPr/>
      <dgm:t>
        <a:bodyPr/>
        <a:lstStyle/>
        <a:p>
          <a:endParaRPr lang="en-US"/>
        </a:p>
      </dgm:t>
    </dgm:pt>
    <dgm:pt modelId="{937579B0-B76F-4A36-9487-B97DCFC80A25}" type="sibTrans" cxnId="{33AAA347-A3B0-437D-818E-025FFA48EBF6}">
      <dgm:prSet/>
      <dgm:spPr/>
      <dgm:t>
        <a:bodyPr/>
        <a:lstStyle/>
        <a:p>
          <a:endParaRPr lang="en-US"/>
        </a:p>
      </dgm:t>
    </dgm:pt>
    <dgm:pt modelId="{85F0DA1E-A80D-4A21-8A2A-45932CB5566D}">
      <dgm:prSet/>
      <dgm:spPr/>
      <dgm:t>
        <a:bodyPr/>
        <a:lstStyle/>
        <a:p>
          <a:r>
            <a:rPr lang="en-US" b="0" i="0"/>
            <a:t>Goal: Predict Loan Defaults using set of variables</a:t>
          </a:r>
          <a:endParaRPr lang="en-US"/>
        </a:p>
      </dgm:t>
    </dgm:pt>
    <dgm:pt modelId="{870B4DE0-FD1B-4C83-84A6-58BF3892EB91}" type="parTrans" cxnId="{E15386F1-ECBD-4488-A80A-278A52FE3EA0}">
      <dgm:prSet/>
      <dgm:spPr/>
      <dgm:t>
        <a:bodyPr/>
        <a:lstStyle/>
        <a:p>
          <a:endParaRPr lang="en-US"/>
        </a:p>
      </dgm:t>
    </dgm:pt>
    <dgm:pt modelId="{D9292F0D-3355-403D-9354-6C3C4C61F687}" type="sibTrans" cxnId="{E15386F1-ECBD-4488-A80A-278A52FE3EA0}">
      <dgm:prSet/>
      <dgm:spPr/>
      <dgm:t>
        <a:bodyPr/>
        <a:lstStyle/>
        <a:p>
          <a:endParaRPr lang="en-US"/>
        </a:p>
      </dgm:t>
    </dgm:pt>
    <dgm:pt modelId="{7F868F86-1482-4FE5-9528-4E14FF8F48C5}">
      <dgm:prSet/>
      <dgm:spPr/>
      <dgm:t>
        <a:bodyPr/>
        <a:lstStyle/>
        <a:p>
          <a:r>
            <a:rPr lang="en-US" b="0" i="0"/>
            <a:t>Process : Statistical Learning Models </a:t>
          </a:r>
          <a:endParaRPr lang="en-US"/>
        </a:p>
      </dgm:t>
    </dgm:pt>
    <dgm:pt modelId="{3CD29783-08F2-4740-A9D2-52942CADF03C}" type="parTrans" cxnId="{554336C9-CE18-4A04-8603-4DC86F6E73E8}">
      <dgm:prSet/>
      <dgm:spPr/>
      <dgm:t>
        <a:bodyPr/>
        <a:lstStyle/>
        <a:p>
          <a:endParaRPr lang="en-US"/>
        </a:p>
      </dgm:t>
    </dgm:pt>
    <dgm:pt modelId="{890C9973-31AB-4F48-93D7-05E3FE04EC74}" type="sibTrans" cxnId="{554336C9-CE18-4A04-8603-4DC86F6E73E8}">
      <dgm:prSet/>
      <dgm:spPr/>
      <dgm:t>
        <a:bodyPr/>
        <a:lstStyle/>
        <a:p>
          <a:endParaRPr lang="en-US"/>
        </a:p>
      </dgm:t>
    </dgm:pt>
    <dgm:pt modelId="{2CBA51E3-29A6-4422-AFEA-2A59CC571EDA}" type="pres">
      <dgm:prSet presAssocID="{F62620E8-6831-44AC-9199-7A50D33661E8}" presName="root" presStyleCnt="0">
        <dgm:presLayoutVars>
          <dgm:dir/>
          <dgm:resizeHandles val="exact"/>
        </dgm:presLayoutVars>
      </dgm:prSet>
      <dgm:spPr/>
    </dgm:pt>
    <dgm:pt modelId="{139DC5AF-91E2-4994-8F07-ED06616B6F22}" type="pres">
      <dgm:prSet presAssocID="{69A88F45-75FB-41B1-A332-DA9A985B55DA}" presName="compNode" presStyleCnt="0"/>
      <dgm:spPr/>
    </dgm:pt>
    <dgm:pt modelId="{36CE9C30-2969-40AF-8DF7-102B83C176AC}" type="pres">
      <dgm:prSet presAssocID="{69A88F45-75FB-41B1-A332-DA9A985B55DA}" presName="bgRect" presStyleLbl="bgShp" presStyleIdx="0" presStyleCnt="4"/>
      <dgm:spPr/>
    </dgm:pt>
    <dgm:pt modelId="{B0E79491-376D-4002-8A10-6C0C91797A0D}" type="pres">
      <dgm:prSet presAssocID="{69A88F45-75FB-41B1-A332-DA9A985B55D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A00B8841-9CE2-4153-A4AB-4C924829E550}" type="pres">
      <dgm:prSet presAssocID="{69A88F45-75FB-41B1-A332-DA9A985B55DA}" presName="spaceRect" presStyleCnt="0"/>
      <dgm:spPr/>
    </dgm:pt>
    <dgm:pt modelId="{649255F8-B1AD-4799-80C2-5FED5022F14A}" type="pres">
      <dgm:prSet presAssocID="{69A88F45-75FB-41B1-A332-DA9A985B55DA}" presName="parTx" presStyleLbl="revTx" presStyleIdx="0" presStyleCnt="4">
        <dgm:presLayoutVars>
          <dgm:chMax val="0"/>
          <dgm:chPref val="0"/>
        </dgm:presLayoutVars>
      </dgm:prSet>
      <dgm:spPr/>
    </dgm:pt>
    <dgm:pt modelId="{CE3A904F-EA65-4752-A9DB-B670A8C29EC4}" type="pres">
      <dgm:prSet presAssocID="{9FB1DE7D-C35C-46C6-B599-DADD2C7D77B5}" presName="sibTrans" presStyleCnt="0"/>
      <dgm:spPr/>
    </dgm:pt>
    <dgm:pt modelId="{3A35342D-EFE9-4895-8C99-C0723BB6C6B3}" type="pres">
      <dgm:prSet presAssocID="{11627705-33E7-4954-A5B2-813FFB0A530C}" presName="compNode" presStyleCnt="0"/>
      <dgm:spPr/>
    </dgm:pt>
    <dgm:pt modelId="{B56544A5-2329-45C0-BF00-4D546D18C71D}" type="pres">
      <dgm:prSet presAssocID="{11627705-33E7-4954-A5B2-813FFB0A530C}" presName="bgRect" presStyleLbl="bgShp" presStyleIdx="1" presStyleCnt="4"/>
      <dgm:spPr/>
    </dgm:pt>
    <dgm:pt modelId="{9E9C24D2-B28F-4E2D-9AF1-B742E0262D0D}" type="pres">
      <dgm:prSet presAssocID="{11627705-33E7-4954-A5B2-813FFB0A530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C3F0CAB9-9B42-4BCF-98D9-481AE8471699}" type="pres">
      <dgm:prSet presAssocID="{11627705-33E7-4954-A5B2-813FFB0A530C}" presName="spaceRect" presStyleCnt="0"/>
      <dgm:spPr/>
    </dgm:pt>
    <dgm:pt modelId="{A9610E4E-B207-4BFB-B1A7-0F434378EEF8}" type="pres">
      <dgm:prSet presAssocID="{11627705-33E7-4954-A5B2-813FFB0A530C}" presName="parTx" presStyleLbl="revTx" presStyleIdx="1" presStyleCnt="4">
        <dgm:presLayoutVars>
          <dgm:chMax val="0"/>
          <dgm:chPref val="0"/>
        </dgm:presLayoutVars>
      </dgm:prSet>
      <dgm:spPr/>
    </dgm:pt>
    <dgm:pt modelId="{F3AEF47F-452B-4104-80A5-AB60E5630FF6}" type="pres">
      <dgm:prSet presAssocID="{937579B0-B76F-4A36-9487-B97DCFC80A25}" presName="sibTrans" presStyleCnt="0"/>
      <dgm:spPr/>
    </dgm:pt>
    <dgm:pt modelId="{EE3CF174-6A8C-4253-8A36-FB487B252E33}" type="pres">
      <dgm:prSet presAssocID="{85F0DA1E-A80D-4A21-8A2A-45932CB5566D}" presName="compNode" presStyleCnt="0"/>
      <dgm:spPr/>
    </dgm:pt>
    <dgm:pt modelId="{13BBD0C4-9E4D-4F23-839B-4401C609AD28}" type="pres">
      <dgm:prSet presAssocID="{85F0DA1E-A80D-4A21-8A2A-45932CB5566D}" presName="bgRect" presStyleLbl="bgShp" presStyleIdx="2" presStyleCnt="4"/>
      <dgm:spPr/>
    </dgm:pt>
    <dgm:pt modelId="{5AB1964A-B016-40FD-AACB-D3A11D2ADF40}" type="pres">
      <dgm:prSet presAssocID="{85F0DA1E-A80D-4A21-8A2A-45932CB5566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wnward trend"/>
        </a:ext>
      </dgm:extLst>
    </dgm:pt>
    <dgm:pt modelId="{576414C1-6422-46B8-8BED-CF3834F27007}" type="pres">
      <dgm:prSet presAssocID="{85F0DA1E-A80D-4A21-8A2A-45932CB5566D}" presName="spaceRect" presStyleCnt="0"/>
      <dgm:spPr/>
    </dgm:pt>
    <dgm:pt modelId="{02ADE02C-E5F5-4940-8F17-71EAF713FE85}" type="pres">
      <dgm:prSet presAssocID="{85F0DA1E-A80D-4A21-8A2A-45932CB5566D}" presName="parTx" presStyleLbl="revTx" presStyleIdx="2" presStyleCnt="4">
        <dgm:presLayoutVars>
          <dgm:chMax val="0"/>
          <dgm:chPref val="0"/>
        </dgm:presLayoutVars>
      </dgm:prSet>
      <dgm:spPr/>
    </dgm:pt>
    <dgm:pt modelId="{707BECFA-DFEF-4718-B7EF-F22438F10F9C}" type="pres">
      <dgm:prSet presAssocID="{D9292F0D-3355-403D-9354-6C3C4C61F687}" presName="sibTrans" presStyleCnt="0"/>
      <dgm:spPr/>
    </dgm:pt>
    <dgm:pt modelId="{7B93BC40-51B1-4B1A-99A9-5FD154AA1A4E}" type="pres">
      <dgm:prSet presAssocID="{7F868F86-1482-4FE5-9528-4E14FF8F48C5}" presName="compNode" presStyleCnt="0"/>
      <dgm:spPr/>
    </dgm:pt>
    <dgm:pt modelId="{E69B7961-0269-4922-9AF1-BC7AD61363C9}" type="pres">
      <dgm:prSet presAssocID="{7F868F86-1482-4FE5-9528-4E14FF8F48C5}" presName="bgRect" presStyleLbl="bgShp" presStyleIdx="3" presStyleCnt="4"/>
      <dgm:spPr/>
    </dgm:pt>
    <dgm:pt modelId="{5A9A026B-601C-45BE-BA2C-99BAF699F6EC}" type="pres">
      <dgm:prSet presAssocID="{7F868F86-1482-4FE5-9528-4E14FF8F48C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1FDA729D-E3A7-4B64-8CF7-A5FAAF347BDE}" type="pres">
      <dgm:prSet presAssocID="{7F868F86-1482-4FE5-9528-4E14FF8F48C5}" presName="spaceRect" presStyleCnt="0"/>
      <dgm:spPr/>
    </dgm:pt>
    <dgm:pt modelId="{F70E08BB-A507-4F29-B42F-D3013FC8F77A}" type="pres">
      <dgm:prSet presAssocID="{7F868F86-1482-4FE5-9528-4E14FF8F48C5}" presName="parTx" presStyleLbl="revTx" presStyleIdx="3" presStyleCnt="4">
        <dgm:presLayoutVars>
          <dgm:chMax val="0"/>
          <dgm:chPref val="0"/>
        </dgm:presLayoutVars>
      </dgm:prSet>
      <dgm:spPr/>
    </dgm:pt>
  </dgm:ptLst>
  <dgm:cxnLst>
    <dgm:cxn modelId="{ADAB4A16-49D3-40ED-9920-7F76E839E262}" type="presOf" srcId="{11627705-33E7-4954-A5B2-813FFB0A530C}" destId="{A9610E4E-B207-4BFB-B1A7-0F434378EEF8}" srcOrd="0" destOrd="0" presId="urn:microsoft.com/office/officeart/2018/2/layout/IconVerticalSolidList"/>
    <dgm:cxn modelId="{431E5433-D586-4570-9654-BA1C702916D8}" type="presOf" srcId="{7F868F86-1482-4FE5-9528-4E14FF8F48C5}" destId="{F70E08BB-A507-4F29-B42F-D3013FC8F77A}" srcOrd="0" destOrd="0" presId="urn:microsoft.com/office/officeart/2018/2/layout/IconVerticalSolidList"/>
    <dgm:cxn modelId="{33AAA347-A3B0-437D-818E-025FFA48EBF6}" srcId="{F62620E8-6831-44AC-9199-7A50D33661E8}" destId="{11627705-33E7-4954-A5B2-813FFB0A530C}" srcOrd="1" destOrd="0" parTransId="{4F8B1506-BD75-4DD1-A432-F47ACE2DAA6A}" sibTransId="{937579B0-B76F-4A36-9487-B97DCFC80A25}"/>
    <dgm:cxn modelId="{894F6083-4D0D-4C35-9AC9-106801BCECDD}" type="presOf" srcId="{85F0DA1E-A80D-4A21-8A2A-45932CB5566D}" destId="{02ADE02C-E5F5-4940-8F17-71EAF713FE85}" srcOrd="0" destOrd="0" presId="urn:microsoft.com/office/officeart/2018/2/layout/IconVerticalSolidList"/>
    <dgm:cxn modelId="{DB73C9C5-EFC6-43B4-BCEF-347B8D44EFB6}" type="presOf" srcId="{F62620E8-6831-44AC-9199-7A50D33661E8}" destId="{2CBA51E3-29A6-4422-AFEA-2A59CC571EDA}" srcOrd="0" destOrd="0" presId="urn:microsoft.com/office/officeart/2018/2/layout/IconVerticalSolidList"/>
    <dgm:cxn modelId="{554336C9-CE18-4A04-8603-4DC86F6E73E8}" srcId="{F62620E8-6831-44AC-9199-7A50D33661E8}" destId="{7F868F86-1482-4FE5-9528-4E14FF8F48C5}" srcOrd="3" destOrd="0" parTransId="{3CD29783-08F2-4740-A9D2-52942CADF03C}" sibTransId="{890C9973-31AB-4F48-93D7-05E3FE04EC74}"/>
    <dgm:cxn modelId="{E8FB71C9-F0F4-42E8-8762-33FB0A5951A3}" type="presOf" srcId="{69A88F45-75FB-41B1-A332-DA9A985B55DA}" destId="{649255F8-B1AD-4799-80C2-5FED5022F14A}" srcOrd="0" destOrd="0" presId="urn:microsoft.com/office/officeart/2018/2/layout/IconVerticalSolidList"/>
    <dgm:cxn modelId="{E15386F1-ECBD-4488-A80A-278A52FE3EA0}" srcId="{F62620E8-6831-44AC-9199-7A50D33661E8}" destId="{85F0DA1E-A80D-4A21-8A2A-45932CB5566D}" srcOrd="2" destOrd="0" parTransId="{870B4DE0-FD1B-4C83-84A6-58BF3892EB91}" sibTransId="{D9292F0D-3355-403D-9354-6C3C4C61F687}"/>
    <dgm:cxn modelId="{4DC0BEFE-0613-4089-8B2A-611D7D7208B5}" srcId="{F62620E8-6831-44AC-9199-7A50D33661E8}" destId="{69A88F45-75FB-41B1-A332-DA9A985B55DA}" srcOrd="0" destOrd="0" parTransId="{FF757034-78B0-498E-B252-0BF7B3ECCDA8}" sibTransId="{9FB1DE7D-C35C-46C6-B599-DADD2C7D77B5}"/>
    <dgm:cxn modelId="{ED89F8F5-EC30-4C8F-A2E1-58B31DAA992C}" type="presParOf" srcId="{2CBA51E3-29A6-4422-AFEA-2A59CC571EDA}" destId="{139DC5AF-91E2-4994-8F07-ED06616B6F22}" srcOrd="0" destOrd="0" presId="urn:microsoft.com/office/officeart/2018/2/layout/IconVerticalSolidList"/>
    <dgm:cxn modelId="{BC48C48B-16BA-40E1-AA90-A9B4FC75A08E}" type="presParOf" srcId="{139DC5AF-91E2-4994-8F07-ED06616B6F22}" destId="{36CE9C30-2969-40AF-8DF7-102B83C176AC}" srcOrd="0" destOrd="0" presId="urn:microsoft.com/office/officeart/2018/2/layout/IconVerticalSolidList"/>
    <dgm:cxn modelId="{E7171057-9AAF-4D03-ADAE-29334D1859FA}" type="presParOf" srcId="{139DC5AF-91E2-4994-8F07-ED06616B6F22}" destId="{B0E79491-376D-4002-8A10-6C0C91797A0D}" srcOrd="1" destOrd="0" presId="urn:microsoft.com/office/officeart/2018/2/layout/IconVerticalSolidList"/>
    <dgm:cxn modelId="{A7F5F79E-832B-4926-8EFA-CD3F32E0E4CB}" type="presParOf" srcId="{139DC5AF-91E2-4994-8F07-ED06616B6F22}" destId="{A00B8841-9CE2-4153-A4AB-4C924829E550}" srcOrd="2" destOrd="0" presId="urn:microsoft.com/office/officeart/2018/2/layout/IconVerticalSolidList"/>
    <dgm:cxn modelId="{9C4B9742-0D0E-4F4C-A847-8D1776C7538A}" type="presParOf" srcId="{139DC5AF-91E2-4994-8F07-ED06616B6F22}" destId="{649255F8-B1AD-4799-80C2-5FED5022F14A}" srcOrd="3" destOrd="0" presId="urn:microsoft.com/office/officeart/2018/2/layout/IconVerticalSolidList"/>
    <dgm:cxn modelId="{CA0FF0FE-9C33-4BE7-AFAB-EBB0A0C438DA}" type="presParOf" srcId="{2CBA51E3-29A6-4422-AFEA-2A59CC571EDA}" destId="{CE3A904F-EA65-4752-A9DB-B670A8C29EC4}" srcOrd="1" destOrd="0" presId="urn:microsoft.com/office/officeart/2018/2/layout/IconVerticalSolidList"/>
    <dgm:cxn modelId="{CB194825-6659-4209-8228-FFC5C6513EE7}" type="presParOf" srcId="{2CBA51E3-29A6-4422-AFEA-2A59CC571EDA}" destId="{3A35342D-EFE9-4895-8C99-C0723BB6C6B3}" srcOrd="2" destOrd="0" presId="urn:microsoft.com/office/officeart/2018/2/layout/IconVerticalSolidList"/>
    <dgm:cxn modelId="{F1897182-14BE-4D23-ADCC-A3AB8FDA8BC1}" type="presParOf" srcId="{3A35342D-EFE9-4895-8C99-C0723BB6C6B3}" destId="{B56544A5-2329-45C0-BF00-4D546D18C71D}" srcOrd="0" destOrd="0" presId="urn:microsoft.com/office/officeart/2018/2/layout/IconVerticalSolidList"/>
    <dgm:cxn modelId="{3717E26A-67AB-4F80-AE33-E4E34CDA0365}" type="presParOf" srcId="{3A35342D-EFE9-4895-8C99-C0723BB6C6B3}" destId="{9E9C24D2-B28F-4E2D-9AF1-B742E0262D0D}" srcOrd="1" destOrd="0" presId="urn:microsoft.com/office/officeart/2018/2/layout/IconVerticalSolidList"/>
    <dgm:cxn modelId="{A8853506-5213-4D27-9854-9C954AEDA41A}" type="presParOf" srcId="{3A35342D-EFE9-4895-8C99-C0723BB6C6B3}" destId="{C3F0CAB9-9B42-4BCF-98D9-481AE8471699}" srcOrd="2" destOrd="0" presId="urn:microsoft.com/office/officeart/2018/2/layout/IconVerticalSolidList"/>
    <dgm:cxn modelId="{63A3CB2F-51DD-425E-80CD-A6FAD98CD04E}" type="presParOf" srcId="{3A35342D-EFE9-4895-8C99-C0723BB6C6B3}" destId="{A9610E4E-B207-4BFB-B1A7-0F434378EEF8}" srcOrd="3" destOrd="0" presId="urn:microsoft.com/office/officeart/2018/2/layout/IconVerticalSolidList"/>
    <dgm:cxn modelId="{77E8B7C5-A8A3-48DD-815F-E79A02CE6580}" type="presParOf" srcId="{2CBA51E3-29A6-4422-AFEA-2A59CC571EDA}" destId="{F3AEF47F-452B-4104-80A5-AB60E5630FF6}" srcOrd="3" destOrd="0" presId="urn:microsoft.com/office/officeart/2018/2/layout/IconVerticalSolidList"/>
    <dgm:cxn modelId="{EBC11AD6-DF1A-48A2-AE1E-51C979919126}" type="presParOf" srcId="{2CBA51E3-29A6-4422-AFEA-2A59CC571EDA}" destId="{EE3CF174-6A8C-4253-8A36-FB487B252E33}" srcOrd="4" destOrd="0" presId="urn:microsoft.com/office/officeart/2018/2/layout/IconVerticalSolidList"/>
    <dgm:cxn modelId="{0CA97127-E7A8-4C30-84C4-A90FFA3311BB}" type="presParOf" srcId="{EE3CF174-6A8C-4253-8A36-FB487B252E33}" destId="{13BBD0C4-9E4D-4F23-839B-4401C609AD28}" srcOrd="0" destOrd="0" presId="urn:microsoft.com/office/officeart/2018/2/layout/IconVerticalSolidList"/>
    <dgm:cxn modelId="{2374D4F2-A302-44A3-952A-5E9490A60BA4}" type="presParOf" srcId="{EE3CF174-6A8C-4253-8A36-FB487B252E33}" destId="{5AB1964A-B016-40FD-AACB-D3A11D2ADF40}" srcOrd="1" destOrd="0" presId="urn:microsoft.com/office/officeart/2018/2/layout/IconVerticalSolidList"/>
    <dgm:cxn modelId="{FBF91005-CF99-4478-B071-216AD4AE3885}" type="presParOf" srcId="{EE3CF174-6A8C-4253-8A36-FB487B252E33}" destId="{576414C1-6422-46B8-8BED-CF3834F27007}" srcOrd="2" destOrd="0" presId="urn:microsoft.com/office/officeart/2018/2/layout/IconVerticalSolidList"/>
    <dgm:cxn modelId="{EA0D545B-905A-497F-B0DC-9BF3A82D3543}" type="presParOf" srcId="{EE3CF174-6A8C-4253-8A36-FB487B252E33}" destId="{02ADE02C-E5F5-4940-8F17-71EAF713FE85}" srcOrd="3" destOrd="0" presId="urn:microsoft.com/office/officeart/2018/2/layout/IconVerticalSolidList"/>
    <dgm:cxn modelId="{53905216-2173-478B-865A-996566A7E671}" type="presParOf" srcId="{2CBA51E3-29A6-4422-AFEA-2A59CC571EDA}" destId="{707BECFA-DFEF-4718-B7EF-F22438F10F9C}" srcOrd="5" destOrd="0" presId="urn:microsoft.com/office/officeart/2018/2/layout/IconVerticalSolidList"/>
    <dgm:cxn modelId="{84AFA3D5-3202-4A5C-9295-52D2AF922AFE}" type="presParOf" srcId="{2CBA51E3-29A6-4422-AFEA-2A59CC571EDA}" destId="{7B93BC40-51B1-4B1A-99A9-5FD154AA1A4E}" srcOrd="6" destOrd="0" presId="urn:microsoft.com/office/officeart/2018/2/layout/IconVerticalSolidList"/>
    <dgm:cxn modelId="{E2DE6D69-5FC6-43F5-B5C0-02AAEA04D8D4}" type="presParOf" srcId="{7B93BC40-51B1-4B1A-99A9-5FD154AA1A4E}" destId="{E69B7961-0269-4922-9AF1-BC7AD61363C9}" srcOrd="0" destOrd="0" presId="urn:microsoft.com/office/officeart/2018/2/layout/IconVerticalSolidList"/>
    <dgm:cxn modelId="{61217C2F-7830-4C9F-AAA8-FBF8705F6E7C}" type="presParOf" srcId="{7B93BC40-51B1-4B1A-99A9-5FD154AA1A4E}" destId="{5A9A026B-601C-45BE-BA2C-99BAF699F6EC}" srcOrd="1" destOrd="0" presId="urn:microsoft.com/office/officeart/2018/2/layout/IconVerticalSolidList"/>
    <dgm:cxn modelId="{8BA20BD2-8261-4023-B709-16E1F39DD028}" type="presParOf" srcId="{7B93BC40-51B1-4B1A-99A9-5FD154AA1A4E}" destId="{1FDA729D-E3A7-4B64-8CF7-A5FAAF347BDE}" srcOrd="2" destOrd="0" presId="urn:microsoft.com/office/officeart/2018/2/layout/IconVerticalSolidList"/>
    <dgm:cxn modelId="{792E8B14-0227-4D5D-862E-A075611D09D9}" type="presParOf" srcId="{7B93BC40-51B1-4B1A-99A9-5FD154AA1A4E}" destId="{F70E08BB-A507-4F29-B42F-D3013FC8F77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B7EA266-BE1B-425D-8BFD-D740E29D5FAA}" type="doc">
      <dgm:prSet loTypeId="urn:microsoft.com/office/officeart/2018/2/layout/IconVerticalSolidList" loCatId="icon" qsTypeId="urn:microsoft.com/office/officeart/2005/8/quickstyle/simple1" qsCatId="simple" csTypeId="urn:microsoft.com/office/officeart/2018/5/colors/Iconchunking_neutralicontext_colorful2" csCatId="colorful" phldr="1"/>
      <dgm:spPr/>
      <dgm:t>
        <a:bodyPr/>
        <a:lstStyle/>
        <a:p>
          <a:endParaRPr lang="en-US"/>
        </a:p>
      </dgm:t>
    </dgm:pt>
    <dgm:pt modelId="{29347C62-515D-4CD9-A26B-0B91F3331DC6}">
      <dgm:prSet/>
      <dgm:spPr/>
      <dgm:t>
        <a:bodyPr/>
        <a:lstStyle/>
        <a:p>
          <a:r>
            <a:rPr lang="en-US" b="0" i="0"/>
            <a:t>Using statistical models that assign probability to classified classes, help allocate operational risk capital by identifying level of customer riskiness. The method of segmenting customer into buckets using the scorecard approach, identifies:</a:t>
          </a:r>
          <a:endParaRPr lang="en-US"/>
        </a:p>
      </dgm:t>
    </dgm:pt>
    <dgm:pt modelId="{0C3CFB87-2ED8-4093-AD48-96658D86B931}" type="parTrans" cxnId="{02CC03DB-174E-41C8-A81E-4D642FA85577}">
      <dgm:prSet/>
      <dgm:spPr/>
      <dgm:t>
        <a:bodyPr/>
        <a:lstStyle/>
        <a:p>
          <a:endParaRPr lang="en-US"/>
        </a:p>
      </dgm:t>
    </dgm:pt>
    <dgm:pt modelId="{7A7B955D-82CC-4EB5-A055-9157019C2298}" type="sibTrans" cxnId="{02CC03DB-174E-41C8-A81E-4D642FA85577}">
      <dgm:prSet/>
      <dgm:spPr/>
      <dgm:t>
        <a:bodyPr/>
        <a:lstStyle/>
        <a:p>
          <a:endParaRPr lang="en-US"/>
        </a:p>
      </dgm:t>
    </dgm:pt>
    <dgm:pt modelId="{4865B781-B3EF-4EF1-B875-84473EA599F9}">
      <dgm:prSet/>
      <dgm:spPr/>
      <dgm:t>
        <a:bodyPr/>
        <a:lstStyle/>
        <a:p>
          <a:r>
            <a:rPr lang="en-US" b="0" i="0"/>
            <a:t>Level of operational and default risk a financial entity is willing to take, </a:t>
          </a:r>
          <a:endParaRPr lang="en-US"/>
        </a:p>
      </dgm:t>
    </dgm:pt>
    <dgm:pt modelId="{50DB4A6F-1D31-4C80-9B0E-8D07B3B789B9}" type="parTrans" cxnId="{E7C1782E-A4E1-4A55-9F9F-7DAEC9CA7E5A}">
      <dgm:prSet/>
      <dgm:spPr/>
      <dgm:t>
        <a:bodyPr/>
        <a:lstStyle/>
        <a:p>
          <a:endParaRPr lang="en-US"/>
        </a:p>
      </dgm:t>
    </dgm:pt>
    <dgm:pt modelId="{4AD2CDE0-6FF9-4B68-B218-F2388FB84B0C}" type="sibTrans" cxnId="{E7C1782E-A4E1-4A55-9F9F-7DAEC9CA7E5A}">
      <dgm:prSet/>
      <dgm:spPr/>
      <dgm:t>
        <a:bodyPr/>
        <a:lstStyle/>
        <a:p>
          <a:endParaRPr lang="en-US"/>
        </a:p>
      </dgm:t>
    </dgm:pt>
    <dgm:pt modelId="{0E14C899-BA88-4FD7-9E71-574389F0F563}">
      <dgm:prSet/>
      <dgm:spPr/>
      <dgm:t>
        <a:bodyPr/>
        <a:lstStyle/>
        <a:p>
          <a:r>
            <a:rPr lang="en-US" b="0" i="0"/>
            <a:t>The customer base to choose</a:t>
          </a:r>
          <a:endParaRPr lang="en-US"/>
        </a:p>
      </dgm:t>
    </dgm:pt>
    <dgm:pt modelId="{8FC23C48-8027-46A2-AE20-6A6CF148D980}" type="parTrans" cxnId="{FA78B7C2-D0EB-4861-AB85-F44B6B6E3BF8}">
      <dgm:prSet/>
      <dgm:spPr/>
      <dgm:t>
        <a:bodyPr/>
        <a:lstStyle/>
        <a:p>
          <a:endParaRPr lang="en-US"/>
        </a:p>
      </dgm:t>
    </dgm:pt>
    <dgm:pt modelId="{CD0AC524-597B-4437-BB3E-F7E727BD1F47}" type="sibTrans" cxnId="{FA78B7C2-D0EB-4861-AB85-F44B6B6E3BF8}">
      <dgm:prSet/>
      <dgm:spPr/>
      <dgm:t>
        <a:bodyPr/>
        <a:lstStyle/>
        <a:p>
          <a:endParaRPr lang="en-US"/>
        </a:p>
      </dgm:t>
    </dgm:pt>
    <dgm:pt modelId="{06F9592C-5B5E-4452-909E-6E2A21692917}">
      <dgm:prSet/>
      <dgm:spPr/>
      <dgm:t>
        <a:bodyPr/>
        <a:lstStyle/>
        <a:p>
          <a:r>
            <a:rPr lang="en-US" b="0" i="0"/>
            <a:t>The appropriate interest rate to charge and price loan/credit product repayments.</a:t>
          </a:r>
          <a:endParaRPr lang="en-US"/>
        </a:p>
      </dgm:t>
    </dgm:pt>
    <dgm:pt modelId="{BA6996ED-69D9-44BD-9344-83921131BCC1}" type="parTrans" cxnId="{5A4948EF-A3A2-465E-8046-0BAF4C3CB8E0}">
      <dgm:prSet/>
      <dgm:spPr/>
      <dgm:t>
        <a:bodyPr/>
        <a:lstStyle/>
        <a:p>
          <a:endParaRPr lang="en-US"/>
        </a:p>
      </dgm:t>
    </dgm:pt>
    <dgm:pt modelId="{C8A9BDFE-A657-44AA-BADD-267E6CE658D6}" type="sibTrans" cxnId="{5A4948EF-A3A2-465E-8046-0BAF4C3CB8E0}">
      <dgm:prSet/>
      <dgm:spPr/>
      <dgm:t>
        <a:bodyPr/>
        <a:lstStyle/>
        <a:p>
          <a:endParaRPr lang="en-US"/>
        </a:p>
      </dgm:t>
    </dgm:pt>
    <dgm:pt modelId="{43242A13-F7F8-4A47-B6B0-09DDF373B045}" type="pres">
      <dgm:prSet presAssocID="{CB7EA266-BE1B-425D-8BFD-D740E29D5FAA}" presName="root" presStyleCnt="0">
        <dgm:presLayoutVars>
          <dgm:dir/>
          <dgm:resizeHandles val="exact"/>
        </dgm:presLayoutVars>
      </dgm:prSet>
      <dgm:spPr/>
    </dgm:pt>
    <dgm:pt modelId="{82428F8A-0C5C-4A81-BC1D-B340B63FB332}" type="pres">
      <dgm:prSet presAssocID="{29347C62-515D-4CD9-A26B-0B91F3331DC6}" presName="compNode" presStyleCnt="0"/>
      <dgm:spPr/>
    </dgm:pt>
    <dgm:pt modelId="{49373CD6-F2AC-49AA-8871-8ED52A8C3F86}" type="pres">
      <dgm:prSet presAssocID="{29347C62-515D-4CD9-A26B-0B91F3331DC6}" presName="bgRect" presStyleLbl="bgShp" presStyleIdx="0" presStyleCnt="4"/>
      <dgm:spPr/>
    </dgm:pt>
    <dgm:pt modelId="{29DBD25E-3AE1-49BC-A2BB-D92A6FC92666}" type="pres">
      <dgm:prSet presAssocID="{29347C62-515D-4CD9-A26B-0B91F3331DC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A87F8AF9-43FB-4D70-86B0-0855C9F05C0B}" type="pres">
      <dgm:prSet presAssocID="{29347C62-515D-4CD9-A26B-0B91F3331DC6}" presName="spaceRect" presStyleCnt="0"/>
      <dgm:spPr/>
    </dgm:pt>
    <dgm:pt modelId="{75715A0F-2E21-4D1D-988D-337336F23EC4}" type="pres">
      <dgm:prSet presAssocID="{29347C62-515D-4CD9-A26B-0B91F3331DC6}" presName="parTx" presStyleLbl="revTx" presStyleIdx="0" presStyleCnt="4">
        <dgm:presLayoutVars>
          <dgm:chMax val="0"/>
          <dgm:chPref val="0"/>
        </dgm:presLayoutVars>
      </dgm:prSet>
      <dgm:spPr/>
    </dgm:pt>
    <dgm:pt modelId="{766EA73D-5E29-4435-963D-4013E04C5BB5}" type="pres">
      <dgm:prSet presAssocID="{7A7B955D-82CC-4EB5-A055-9157019C2298}" presName="sibTrans" presStyleCnt="0"/>
      <dgm:spPr/>
    </dgm:pt>
    <dgm:pt modelId="{31F07B4E-1CB7-405B-A7C7-C19805151D68}" type="pres">
      <dgm:prSet presAssocID="{4865B781-B3EF-4EF1-B875-84473EA599F9}" presName="compNode" presStyleCnt="0"/>
      <dgm:spPr/>
    </dgm:pt>
    <dgm:pt modelId="{CAC49C5C-AF7C-4F9A-A3A3-44017A48D2DA}" type="pres">
      <dgm:prSet presAssocID="{4865B781-B3EF-4EF1-B875-84473EA599F9}" presName="bgRect" presStyleLbl="bgShp" presStyleIdx="1" presStyleCnt="4"/>
      <dgm:spPr/>
    </dgm:pt>
    <dgm:pt modelId="{B22806D7-1A04-44DF-AB94-4EF80E5527BF}" type="pres">
      <dgm:prSet presAssocID="{4865B781-B3EF-4EF1-B875-84473EA599F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itcoin"/>
        </a:ext>
      </dgm:extLst>
    </dgm:pt>
    <dgm:pt modelId="{E0CE55EE-E238-488F-9887-ACFF526DA3D2}" type="pres">
      <dgm:prSet presAssocID="{4865B781-B3EF-4EF1-B875-84473EA599F9}" presName="spaceRect" presStyleCnt="0"/>
      <dgm:spPr/>
    </dgm:pt>
    <dgm:pt modelId="{D0346DE4-2DB0-4F6E-8F0A-016F05C47FB7}" type="pres">
      <dgm:prSet presAssocID="{4865B781-B3EF-4EF1-B875-84473EA599F9}" presName="parTx" presStyleLbl="revTx" presStyleIdx="1" presStyleCnt="4">
        <dgm:presLayoutVars>
          <dgm:chMax val="0"/>
          <dgm:chPref val="0"/>
        </dgm:presLayoutVars>
      </dgm:prSet>
      <dgm:spPr/>
    </dgm:pt>
    <dgm:pt modelId="{F3ECEF2B-EBC0-450C-AA90-B7BDEB5D8E63}" type="pres">
      <dgm:prSet presAssocID="{4AD2CDE0-6FF9-4B68-B218-F2388FB84B0C}" presName="sibTrans" presStyleCnt="0"/>
      <dgm:spPr/>
    </dgm:pt>
    <dgm:pt modelId="{3309C072-5D37-45CB-B78B-85E9991E6E84}" type="pres">
      <dgm:prSet presAssocID="{0E14C899-BA88-4FD7-9E71-574389F0F563}" presName="compNode" presStyleCnt="0"/>
      <dgm:spPr/>
    </dgm:pt>
    <dgm:pt modelId="{DFCC92AE-8BF8-4159-9E2D-81D7512623EA}" type="pres">
      <dgm:prSet presAssocID="{0E14C899-BA88-4FD7-9E71-574389F0F563}" presName="bgRect" presStyleLbl="bgShp" presStyleIdx="2" presStyleCnt="4"/>
      <dgm:spPr/>
    </dgm:pt>
    <dgm:pt modelId="{CA9A8EDD-0FC3-4BBE-917E-17E1548071CB}" type="pres">
      <dgm:prSet presAssocID="{0E14C899-BA88-4FD7-9E71-574389F0F56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commerce"/>
        </a:ext>
      </dgm:extLst>
    </dgm:pt>
    <dgm:pt modelId="{DC870745-1E22-4393-BF43-9382CCB4DCA9}" type="pres">
      <dgm:prSet presAssocID="{0E14C899-BA88-4FD7-9E71-574389F0F563}" presName="spaceRect" presStyleCnt="0"/>
      <dgm:spPr/>
    </dgm:pt>
    <dgm:pt modelId="{284AAA2F-CDF2-4459-ABCA-B5A7005CB4E8}" type="pres">
      <dgm:prSet presAssocID="{0E14C899-BA88-4FD7-9E71-574389F0F563}" presName="parTx" presStyleLbl="revTx" presStyleIdx="2" presStyleCnt="4">
        <dgm:presLayoutVars>
          <dgm:chMax val="0"/>
          <dgm:chPref val="0"/>
        </dgm:presLayoutVars>
      </dgm:prSet>
      <dgm:spPr/>
    </dgm:pt>
    <dgm:pt modelId="{BD7726CF-E695-467C-A715-E9EFD0C9E3A3}" type="pres">
      <dgm:prSet presAssocID="{CD0AC524-597B-4437-BB3E-F7E727BD1F47}" presName="sibTrans" presStyleCnt="0"/>
      <dgm:spPr/>
    </dgm:pt>
    <dgm:pt modelId="{49344AF5-A021-40E2-99BB-A0818794A6C8}" type="pres">
      <dgm:prSet presAssocID="{06F9592C-5B5E-4452-909E-6E2A21692917}" presName="compNode" presStyleCnt="0"/>
      <dgm:spPr/>
    </dgm:pt>
    <dgm:pt modelId="{AA66A899-A50E-469A-A972-9C5D3ADC0B00}" type="pres">
      <dgm:prSet presAssocID="{06F9592C-5B5E-4452-909E-6E2A21692917}" presName="bgRect" presStyleLbl="bgShp" presStyleIdx="3" presStyleCnt="4"/>
      <dgm:spPr/>
    </dgm:pt>
    <dgm:pt modelId="{FCBFE3D8-0F65-4154-9A4D-1736B316ACFA}" type="pres">
      <dgm:prSet presAssocID="{06F9592C-5B5E-4452-909E-6E2A2169291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llar"/>
        </a:ext>
      </dgm:extLst>
    </dgm:pt>
    <dgm:pt modelId="{6B796B2E-85C5-41BD-A5BD-C2AE7A741941}" type="pres">
      <dgm:prSet presAssocID="{06F9592C-5B5E-4452-909E-6E2A21692917}" presName="spaceRect" presStyleCnt="0"/>
      <dgm:spPr/>
    </dgm:pt>
    <dgm:pt modelId="{D0446F31-383A-40BB-BD2F-44A8298A9F2D}" type="pres">
      <dgm:prSet presAssocID="{06F9592C-5B5E-4452-909E-6E2A21692917}" presName="parTx" presStyleLbl="revTx" presStyleIdx="3" presStyleCnt="4">
        <dgm:presLayoutVars>
          <dgm:chMax val="0"/>
          <dgm:chPref val="0"/>
        </dgm:presLayoutVars>
      </dgm:prSet>
      <dgm:spPr/>
    </dgm:pt>
  </dgm:ptLst>
  <dgm:cxnLst>
    <dgm:cxn modelId="{E7C1782E-A4E1-4A55-9F9F-7DAEC9CA7E5A}" srcId="{CB7EA266-BE1B-425D-8BFD-D740E29D5FAA}" destId="{4865B781-B3EF-4EF1-B875-84473EA599F9}" srcOrd="1" destOrd="0" parTransId="{50DB4A6F-1D31-4C80-9B0E-8D07B3B789B9}" sibTransId="{4AD2CDE0-6FF9-4B68-B218-F2388FB84B0C}"/>
    <dgm:cxn modelId="{70558A42-56C2-42A3-BBDA-49CB74270460}" type="presOf" srcId="{29347C62-515D-4CD9-A26B-0B91F3331DC6}" destId="{75715A0F-2E21-4D1D-988D-337336F23EC4}" srcOrd="0" destOrd="0" presId="urn:microsoft.com/office/officeart/2018/2/layout/IconVerticalSolidList"/>
    <dgm:cxn modelId="{1BF28366-19D6-4CA3-974E-66C6BCC8347C}" type="presOf" srcId="{06F9592C-5B5E-4452-909E-6E2A21692917}" destId="{D0446F31-383A-40BB-BD2F-44A8298A9F2D}" srcOrd="0" destOrd="0" presId="urn:microsoft.com/office/officeart/2018/2/layout/IconVerticalSolidList"/>
    <dgm:cxn modelId="{C33AEA9E-32E5-40C0-A826-D6086B98C83B}" type="presOf" srcId="{CB7EA266-BE1B-425D-8BFD-D740E29D5FAA}" destId="{43242A13-F7F8-4A47-B6B0-09DDF373B045}" srcOrd="0" destOrd="0" presId="urn:microsoft.com/office/officeart/2018/2/layout/IconVerticalSolidList"/>
    <dgm:cxn modelId="{5E74C2B0-EC28-4452-8CC8-B1BBFA253F13}" type="presOf" srcId="{0E14C899-BA88-4FD7-9E71-574389F0F563}" destId="{284AAA2F-CDF2-4459-ABCA-B5A7005CB4E8}" srcOrd="0" destOrd="0" presId="urn:microsoft.com/office/officeart/2018/2/layout/IconVerticalSolidList"/>
    <dgm:cxn modelId="{8EECF1B0-BCC4-4E3A-8006-68C39F64D58F}" type="presOf" srcId="{4865B781-B3EF-4EF1-B875-84473EA599F9}" destId="{D0346DE4-2DB0-4F6E-8F0A-016F05C47FB7}" srcOrd="0" destOrd="0" presId="urn:microsoft.com/office/officeart/2018/2/layout/IconVerticalSolidList"/>
    <dgm:cxn modelId="{FA78B7C2-D0EB-4861-AB85-F44B6B6E3BF8}" srcId="{CB7EA266-BE1B-425D-8BFD-D740E29D5FAA}" destId="{0E14C899-BA88-4FD7-9E71-574389F0F563}" srcOrd="2" destOrd="0" parTransId="{8FC23C48-8027-46A2-AE20-6A6CF148D980}" sibTransId="{CD0AC524-597B-4437-BB3E-F7E727BD1F47}"/>
    <dgm:cxn modelId="{02CC03DB-174E-41C8-A81E-4D642FA85577}" srcId="{CB7EA266-BE1B-425D-8BFD-D740E29D5FAA}" destId="{29347C62-515D-4CD9-A26B-0B91F3331DC6}" srcOrd="0" destOrd="0" parTransId="{0C3CFB87-2ED8-4093-AD48-96658D86B931}" sibTransId="{7A7B955D-82CC-4EB5-A055-9157019C2298}"/>
    <dgm:cxn modelId="{5A4948EF-A3A2-465E-8046-0BAF4C3CB8E0}" srcId="{CB7EA266-BE1B-425D-8BFD-D740E29D5FAA}" destId="{06F9592C-5B5E-4452-909E-6E2A21692917}" srcOrd="3" destOrd="0" parTransId="{BA6996ED-69D9-44BD-9344-83921131BCC1}" sibTransId="{C8A9BDFE-A657-44AA-BADD-267E6CE658D6}"/>
    <dgm:cxn modelId="{F736153A-A41D-44C7-AF2B-1B84CA7568D2}" type="presParOf" srcId="{43242A13-F7F8-4A47-B6B0-09DDF373B045}" destId="{82428F8A-0C5C-4A81-BC1D-B340B63FB332}" srcOrd="0" destOrd="0" presId="urn:microsoft.com/office/officeart/2018/2/layout/IconVerticalSolidList"/>
    <dgm:cxn modelId="{CCCDF89A-2A4A-4D36-B3C9-CBFBA802BCEA}" type="presParOf" srcId="{82428F8A-0C5C-4A81-BC1D-B340B63FB332}" destId="{49373CD6-F2AC-49AA-8871-8ED52A8C3F86}" srcOrd="0" destOrd="0" presId="urn:microsoft.com/office/officeart/2018/2/layout/IconVerticalSolidList"/>
    <dgm:cxn modelId="{052E83F1-4B82-49F1-AC1A-987E1C58F1B4}" type="presParOf" srcId="{82428F8A-0C5C-4A81-BC1D-B340B63FB332}" destId="{29DBD25E-3AE1-49BC-A2BB-D92A6FC92666}" srcOrd="1" destOrd="0" presId="urn:microsoft.com/office/officeart/2018/2/layout/IconVerticalSolidList"/>
    <dgm:cxn modelId="{AAD67622-D4A0-4B18-8CE7-367A35715222}" type="presParOf" srcId="{82428F8A-0C5C-4A81-BC1D-B340B63FB332}" destId="{A87F8AF9-43FB-4D70-86B0-0855C9F05C0B}" srcOrd="2" destOrd="0" presId="urn:microsoft.com/office/officeart/2018/2/layout/IconVerticalSolidList"/>
    <dgm:cxn modelId="{91034566-BF71-4373-A6DA-7167CF9C97A4}" type="presParOf" srcId="{82428F8A-0C5C-4A81-BC1D-B340B63FB332}" destId="{75715A0F-2E21-4D1D-988D-337336F23EC4}" srcOrd="3" destOrd="0" presId="urn:microsoft.com/office/officeart/2018/2/layout/IconVerticalSolidList"/>
    <dgm:cxn modelId="{97883971-D596-43AC-B3C7-527A242D3361}" type="presParOf" srcId="{43242A13-F7F8-4A47-B6B0-09DDF373B045}" destId="{766EA73D-5E29-4435-963D-4013E04C5BB5}" srcOrd="1" destOrd="0" presId="urn:microsoft.com/office/officeart/2018/2/layout/IconVerticalSolidList"/>
    <dgm:cxn modelId="{57E09F57-B293-48AA-8809-20153CF9207B}" type="presParOf" srcId="{43242A13-F7F8-4A47-B6B0-09DDF373B045}" destId="{31F07B4E-1CB7-405B-A7C7-C19805151D68}" srcOrd="2" destOrd="0" presId="urn:microsoft.com/office/officeart/2018/2/layout/IconVerticalSolidList"/>
    <dgm:cxn modelId="{BBAF7D88-C271-4E5B-BD43-E87006227E23}" type="presParOf" srcId="{31F07B4E-1CB7-405B-A7C7-C19805151D68}" destId="{CAC49C5C-AF7C-4F9A-A3A3-44017A48D2DA}" srcOrd="0" destOrd="0" presId="urn:microsoft.com/office/officeart/2018/2/layout/IconVerticalSolidList"/>
    <dgm:cxn modelId="{224BF22C-425D-48B3-9505-3D7F9AE291AB}" type="presParOf" srcId="{31F07B4E-1CB7-405B-A7C7-C19805151D68}" destId="{B22806D7-1A04-44DF-AB94-4EF80E5527BF}" srcOrd="1" destOrd="0" presId="urn:microsoft.com/office/officeart/2018/2/layout/IconVerticalSolidList"/>
    <dgm:cxn modelId="{5C7F7DEE-4B62-431D-8158-D092F4A4572B}" type="presParOf" srcId="{31F07B4E-1CB7-405B-A7C7-C19805151D68}" destId="{E0CE55EE-E238-488F-9887-ACFF526DA3D2}" srcOrd="2" destOrd="0" presId="urn:microsoft.com/office/officeart/2018/2/layout/IconVerticalSolidList"/>
    <dgm:cxn modelId="{D5F1D8C8-4459-42E0-A637-180DAC1BE94B}" type="presParOf" srcId="{31F07B4E-1CB7-405B-A7C7-C19805151D68}" destId="{D0346DE4-2DB0-4F6E-8F0A-016F05C47FB7}" srcOrd="3" destOrd="0" presId="urn:microsoft.com/office/officeart/2018/2/layout/IconVerticalSolidList"/>
    <dgm:cxn modelId="{0F05C6F3-6FBF-423D-8B94-FD2316D01861}" type="presParOf" srcId="{43242A13-F7F8-4A47-B6B0-09DDF373B045}" destId="{F3ECEF2B-EBC0-450C-AA90-B7BDEB5D8E63}" srcOrd="3" destOrd="0" presId="urn:microsoft.com/office/officeart/2018/2/layout/IconVerticalSolidList"/>
    <dgm:cxn modelId="{F2033ACC-7EB1-48A7-BB7B-31AA9F84F757}" type="presParOf" srcId="{43242A13-F7F8-4A47-B6B0-09DDF373B045}" destId="{3309C072-5D37-45CB-B78B-85E9991E6E84}" srcOrd="4" destOrd="0" presId="urn:microsoft.com/office/officeart/2018/2/layout/IconVerticalSolidList"/>
    <dgm:cxn modelId="{CEE34E19-054D-4C15-B4B4-37BB66D5D8D3}" type="presParOf" srcId="{3309C072-5D37-45CB-B78B-85E9991E6E84}" destId="{DFCC92AE-8BF8-4159-9E2D-81D7512623EA}" srcOrd="0" destOrd="0" presId="urn:microsoft.com/office/officeart/2018/2/layout/IconVerticalSolidList"/>
    <dgm:cxn modelId="{76AFAEE0-0259-49E9-909A-927039F4D31F}" type="presParOf" srcId="{3309C072-5D37-45CB-B78B-85E9991E6E84}" destId="{CA9A8EDD-0FC3-4BBE-917E-17E1548071CB}" srcOrd="1" destOrd="0" presId="urn:microsoft.com/office/officeart/2018/2/layout/IconVerticalSolidList"/>
    <dgm:cxn modelId="{8AB2DD4C-4321-4275-9875-ADAD6AEC9189}" type="presParOf" srcId="{3309C072-5D37-45CB-B78B-85E9991E6E84}" destId="{DC870745-1E22-4393-BF43-9382CCB4DCA9}" srcOrd="2" destOrd="0" presId="urn:microsoft.com/office/officeart/2018/2/layout/IconVerticalSolidList"/>
    <dgm:cxn modelId="{2FA59DA5-0F76-4059-9677-21870E2645AB}" type="presParOf" srcId="{3309C072-5D37-45CB-B78B-85E9991E6E84}" destId="{284AAA2F-CDF2-4459-ABCA-B5A7005CB4E8}" srcOrd="3" destOrd="0" presId="urn:microsoft.com/office/officeart/2018/2/layout/IconVerticalSolidList"/>
    <dgm:cxn modelId="{C51E44BA-903D-4ED1-A425-83189728B0E0}" type="presParOf" srcId="{43242A13-F7F8-4A47-B6B0-09DDF373B045}" destId="{BD7726CF-E695-467C-A715-E9EFD0C9E3A3}" srcOrd="5" destOrd="0" presId="urn:microsoft.com/office/officeart/2018/2/layout/IconVerticalSolidList"/>
    <dgm:cxn modelId="{CB648B93-95C0-48E8-8A29-5C8A54293D54}" type="presParOf" srcId="{43242A13-F7F8-4A47-B6B0-09DDF373B045}" destId="{49344AF5-A021-40E2-99BB-A0818794A6C8}" srcOrd="6" destOrd="0" presId="urn:microsoft.com/office/officeart/2018/2/layout/IconVerticalSolidList"/>
    <dgm:cxn modelId="{6F1E69A0-EB9E-49EC-9560-D52139632462}" type="presParOf" srcId="{49344AF5-A021-40E2-99BB-A0818794A6C8}" destId="{AA66A899-A50E-469A-A972-9C5D3ADC0B00}" srcOrd="0" destOrd="0" presId="urn:microsoft.com/office/officeart/2018/2/layout/IconVerticalSolidList"/>
    <dgm:cxn modelId="{2853CD51-0783-4518-8CD6-9FB6AEEDB36C}" type="presParOf" srcId="{49344AF5-A021-40E2-99BB-A0818794A6C8}" destId="{FCBFE3D8-0F65-4154-9A4D-1736B316ACFA}" srcOrd="1" destOrd="0" presId="urn:microsoft.com/office/officeart/2018/2/layout/IconVerticalSolidList"/>
    <dgm:cxn modelId="{608AB97E-11DF-4EFE-A2F1-A1CCAC17304C}" type="presParOf" srcId="{49344AF5-A021-40E2-99BB-A0818794A6C8}" destId="{6B796B2E-85C5-41BD-A5BD-C2AE7A741941}" srcOrd="2" destOrd="0" presId="urn:microsoft.com/office/officeart/2018/2/layout/IconVerticalSolidList"/>
    <dgm:cxn modelId="{701F1DB6-9BE8-4B91-8664-ECA9B53C02DD}" type="presParOf" srcId="{49344AF5-A021-40E2-99BB-A0818794A6C8}" destId="{D0446F31-383A-40BB-BD2F-44A8298A9F2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CE9C30-2969-40AF-8DF7-102B83C176AC}">
      <dsp:nvSpPr>
        <dsp:cNvPr id="0" name=""/>
        <dsp:cNvSpPr/>
      </dsp:nvSpPr>
      <dsp:spPr>
        <a:xfrm>
          <a:off x="0" y="1897"/>
          <a:ext cx="6496050" cy="961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E79491-376D-4002-8A10-6C0C91797A0D}">
      <dsp:nvSpPr>
        <dsp:cNvPr id="0" name=""/>
        <dsp:cNvSpPr/>
      </dsp:nvSpPr>
      <dsp:spPr>
        <a:xfrm>
          <a:off x="290922" y="218286"/>
          <a:ext cx="528950" cy="5289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49255F8-B1AD-4799-80C2-5FED5022F14A}">
      <dsp:nvSpPr>
        <dsp:cNvPr id="0" name=""/>
        <dsp:cNvSpPr/>
      </dsp:nvSpPr>
      <dsp:spPr>
        <a:xfrm>
          <a:off x="1110795" y="1897"/>
          <a:ext cx="5385254" cy="961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3" tIns="101783" rIns="101783" bIns="101783" numCol="1" spcCol="1270" anchor="ctr" anchorCtr="0">
          <a:noAutofit/>
        </a:bodyPr>
        <a:lstStyle/>
        <a:p>
          <a:pPr marL="0" lvl="0" indent="0" algn="l" defTabSz="977900">
            <a:lnSpc>
              <a:spcPct val="90000"/>
            </a:lnSpc>
            <a:spcBef>
              <a:spcPct val="0"/>
            </a:spcBef>
            <a:spcAft>
              <a:spcPct val="35000"/>
            </a:spcAft>
            <a:buNone/>
          </a:pPr>
          <a:r>
            <a:rPr lang="en-US" sz="2200" b="0" i="0" kern="1200"/>
            <a:t>Lending Club Data</a:t>
          </a:r>
          <a:endParaRPr lang="en-US" sz="2200" kern="1200"/>
        </a:p>
      </dsp:txBody>
      <dsp:txXfrm>
        <a:off x="1110795" y="1897"/>
        <a:ext cx="5385254" cy="961727"/>
      </dsp:txXfrm>
    </dsp:sp>
    <dsp:sp modelId="{B56544A5-2329-45C0-BF00-4D546D18C71D}">
      <dsp:nvSpPr>
        <dsp:cNvPr id="0" name=""/>
        <dsp:cNvSpPr/>
      </dsp:nvSpPr>
      <dsp:spPr>
        <a:xfrm>
          <a:off x="0" y="1204056"/>
          <a:ext cx="6496050" cy="961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9C24D2-B28F-4E2D-9AF1-B742E0262D0D}">
      <dsp:nvSpPr>
        <dsp:cNvPr id="0" name=""/>
        <dsp:cNvSpPr/>
      </dsp:nvSpPr>
      <dsp:spPr>
        <a:xfrm>
          <a:off x="290922" y="1420445"/>
          <a:ext cx="528950" cy="5289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9610E4E-B207-4BFB-B1A7-0F434378EEF8}">
      <dsp:nvSpPr>
        <dsp:cNvPr id="0" name=""/>
        <dsp:cNvSpPr/>
      </dsp:nvSpPr>
      <dsp:spPr>
        <a:xfrm>
          <a:off x="1110795" y="1204056"/>
          <a:ext cx="5385254" cy="961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3" tIns="101783" rIns="101783" bIns="101783" numCol="1" spcCol="1270" anchor="ctr" anchorCtr="0">
          <a:noAutofit/>
        </a:bodyPr>
        <a:lstStyle/>
        <a:p>
          <a:pPr marL="0" lvl="0" indent="0" algn="l" defTabSz="977900">
            <a:lnSpc>
              <a:spcPct val="90000"/>
            </a:lnSpc>
            <a:spcBef>
              <a:spcPct val="0"/>
            </a:spcBef>
            <a:spcAft>
              <a:spcPct val="35000"/>
            </a:spcAft>
            <a:buNone/>
          </a:pPr>
          <a:r>
            <a:rPr lang="en-US" sz="2200" b="0" i="0" kern="1200"/>
            <a:t>Loan Data</a:t>
          </a:r>
          <a:endParaRPr lang="en-US" sz="2200" kern="1200"/>
        </a:p>
      </dsp:txBody>
      <dsp:txXfrm>
        <a:off x="1110795" y="1204056"/>
        <a:ext cx="5385254" cy="961727"/>
      </dsp:txXfrm>
    </dsp:sp>
    <dsp:sp modelId="{13BBD0C4-9E4D-4F23-839B-4401C609AD28}">
      <dsp:nvSpPr>
        <dsp:cNvPr id="0" name=""/>
        <dsp:cNvSpPr/>
      </dsp:nvSpPr>
      <dsp:spPr>
        <a:xfrm>
          <a:off x="0" y="2406215"/>
          <a:ext cx="6496050" cy="961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B1964A-B016-40FD-AACB-D3A11D2ADF40}">
      <dsp:nvSpPr>
        <dsp:cNvPr id="0" name=""/>
        <dsp:cNvSpPr/>
      </dsp:nvSpPr>
      <dsp:spPr>
        <a:xfrm>
          <a:off x="290922" y="2622604"/>
          <a:ext cx="528950" cy="5289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2ADE02C-E5F5-4940-8F17-71EAF713FE85}">
      <dsp:nvSpPr>
        <dsp:cNvPr id="0" name=""/>
        <dsp:cNvSpPr/>
      </dsp:nvSpPr>
      <dsp:spPr>
        <a:xfrm>
          <a:off x="1110795" y="2406215"/>
          <a:ext cx="5385254" cy="961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3" tIns="101783" rIns="101783" bIns="101783" numCol="1" spcCol="1270" anchor="ctr" anchorCtr="0">
          <a:noAutofit/>
        </a:bodyPr>
        <a:lstStyle/>
        <a:p>
          <a:pPr marL="0" lvl="0" indent="0" algn="l" defTabSz="977900">
            <a:lnSpc>
              <a:spcPct val="90000"/>
            </a:lnSpc>
            <a:spcBef>
              <a:spcPct val="0"/>
            </a:spcBef>
            <a:spcAft>
              <a:spcPct val="35000"/>
            </a:spcAft>
            <a:buNone/>
          </a:pPr>
          <a:r>
            <a:rPr lang="en-US" sz="2200" b="0" i="0" kern="1200"/>
            <a:t>Goal: Predict Loan Defaults using set of variables</a:t>
          </a:r>
          <a:endParaRPr lang="en-US" sz="2200" kern="1200"/>
        </a:p>
      </dsp:txBody>
      <dsp:txXfrm>
        <a:off x="1110795" y="2406215"/>
        <a:ext cx="5385254" cy="961727"/>
      </dsp:txXfrm>
    </dsp:sp>
    <dsp:sp modelId="{E69B7961-0269-4922-9AF1-BC7AD61363C9}">
      <dsp:nvSpPr>
        <dsp:cNvPr id="0" name=""/>
        <dsp:cNvSpPr/>
      </dsp:nvSpPr>
      <dsp:spPr>
        <a:xfrm>
          <a:off x="0" y="3608375"/>
          <a:ext cx="6496050" cy="961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9A026B-601C-45BE-BA2C-99BAF699F6EC}">
      <dsp:nvSpPr>
        <dsp:cNvPr id="0" name=""/>
        <dsp:cNvSpPr/>
      </dsp:nvSpPr>
      <dsp:spPr>
        <a:xfrm>
          <a:off x="290922" y="3824763"/>
          <a:ext cx="528950" cy="52895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70E08BB-A507-4F29-B42F-D3013FC8F77A}">
      <dsp:nvSpPr>
        <dsp:cNvPr id="0" name=""/>
        <dsp:cNvSpPr/>
      </dsp:nvSpPr>
      <dsp:spPr>
        <a:xfrm>
          <a:off x="1110795" y="3608375"/>
          <a:ext cx="5385254" cy="961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3" tIns="101783" rIns="101783" bIns="101783" numCol="1" spcCol="1270" anchor="ctr" anchorCtr="0">
          <a:noAutofit/>
        </a:bodyPr>
        <a:lstStyle/>
        <a:p>
          <a:pPr marL="0" lvl="0" indent="0" algn="l" defTabSz="977900">
            <a:lnSpc>
              <a:spcPct val="90000"/>
            </a:lnSpc>
            <a:spcBef>
              <a:spcPct val="0"/>
            </a:spcBef>
            <a:spcAft>
              <a:spcPct val="35000"/>
            </a:spcAft>
            <a:buNone/>
          </a:pPr>
          <a:r>
            <a:rPr lang="en-US" sz="2200" b="0" i="0" kern="1200"/>
            <a:t>Process : Statistical Learning Models </a:t>
          </a:r>
          <a:endParaRPr lang="en-US" sz="2200" kern="1200"/>
        </a:p>
      </dsp:txBody>
      <dsp:txXfrm>
        <a:off x="1110795" y="3608375"/>
        <a:ext cx="5385254" cy="9617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373CD6-F2AC-49AA-8871-8ED52A8C3F86}">
      <dsp:nvSpPr>
        <dsp:cNvPr id="0" name=""/>
        <dsp:cNvSpPr/>
      </dsp:nvSpPr>
      <dsp:spPr>
        <a:xfrm>
          <a:off x="0" y="3073"/>
          <a:ext cx="10895369" cy="67331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DBD25E-3AE1-49BC-A2BB-D92A6FC92666}">
      <dsp:nvSpPr>
        <dsp:cNvPr id="0" name=""/>
        <dsp:cNvSpPr/>
      </dsp:nvSpPr>
      <dsp:spPr>
        <a:xfrm>
          <a:off x="203677" y="154569"/>
          <a:ext cx="370684" cy="37032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5715A0F-2E21-4D1D-988D-337336F23EC4}">
      <dsp:nvSpPr>
        <dsp:cNvPr id="0" name=""/>
        <dsp:cNvSpPr/>
      </dsp:nvSpPr>
      <dsp:spPr>
        <a:xfrm>
          <a:off x="778039" y="3073"/>
          <a:ext cx="10093764" cy="715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713" tIns="75713" rIns="75713" bIns="75713" numCol="1" spcCol="1270" anchor="ctr" anchorCtr="0">
          <a:noAutofit/>
        </a:bodyPr>
        <a:lstStyle/>
        <a:p>
          <a:pPr marL="0" lvl="0" indent="0" algn="l" defTabSz="622300">
            <a:lnSpc>
              <a:spcPct val="90000"/>
            </a:lnSpc>
            <a:spcBef>
              <a:spcPct val="0"/>
            </a:spcBef>
            <a:spcAft>
              <a:spcPct val="35000"/>
            </a:spcAft>
            <a:buNone/>
          </a:pPr>
          <a:r>
            <a:rPr lang="en-US" sz="1400" b="0" i="0" kern="1200"/>
            <a:t>Using statistical models that assign probability to classified classes, help allocate operational risk capital by identifying level of customer riskiness. The method of segmenting customer into buckets using the scorecard approach, identifies:</a:t>
          </a:r>
          <a:endParaRPr lang="en-US" sz="1400" kern="1200"/>
        </a:p>
      </dsp:txBody>
      <dsp:txXfrm>
        <a:off x="778039" y="3073"/>
        <a:ext cx="10093764" cy="715395"/>
      </dsp:txXfrm>
    </dsp:sp>
    <dsp:sp modelId="{CAC49C5C-AF7C-4F9A-A3A3-44017A48D2DA}">
      <dsp:nvSpPr>
        <dsp:cNvPr id="0" name=""/>
        <dsp:cNvSpPr/>
      </dsp:nvSpPr>
      <dsp:spPr>
        <a:xfrm>
          <a:off x="0" y="897318"/>
          <a:ext cx="10895369" cy="673313"/>
        </a:xfrm>
        <a:prstGeom prst="roundRect">
          <a:avLst>
            <a:gd name="adj" fmla="val 10000"/>
          </a:avLst>
        </a:prstGeom>
        <a:solidFill>
          <a:schemeClr val="accent2">
            <a:hueOff val="451605"/>
            <a:satOff val="-2211"/>
            <a:lumOff val="1242"/>
            <a:alphaOff val="0"/>
          </a:schemeClr>
        </a:solidFill>
        <a:ln>
          <a:noFill/>
        </a:ln>
        <a:effectLst/>
      </dsp:spPr>
      <dsp:style>
        <a:lnRef idx="0">
          <a:scrgbClr r="0" g="0" b="0"/>
        </a:lnRef>
        <a:fillRef idx="1">
          <a:scrgbClr r="0" g="0" b="0"/>
        </a:fillRef>
        <a:effectRef idx="0">
          <a:scrgbClr r="0" g="0" b="0"/>
        </a:effectRef>
        <a:fontRef idx="minor"/>
      </dsp:style>
    </dsp:sp>
    <dsp:sp modelId="{B22806D7-1A04-44DF-AB94-4EF80E5527BF}">
      <dsp:nvSpPr>
        <dsp:cNvPr id="0" name=""/>
        <dsp:cNvSpPr/>
      </dsp:nvSpPr>
      <dsp:spPr>
        <a:xfrm>
          <a:off x="203677" y="1048813"/>
          <a:ext cx="370684" cy="37032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0346DE4-2DB0-4F6E-8F0A-016F05C47FB7}">
      <dsp:nvSpPr>
        <dsp:cNvPr id="0" name=""/>
        <dsp:cNvSpPr/>
      </dsp:nvSpPr>
      <dsp:spPr>
        <a:xfrm>
          <a:off x="778039" y="897318"/>
          <a:ext cx="10093764" cy="715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713" tIns="75713" rIns="75713" bIns="75713" numCol="1" spcCol="1270" anchor="ctr" anchorCtr="0">
          <a:noAutofit/>
        </a:bodyPr>
        <a:lstStyle/>
        <a:p>
          <a:pPr marL="0" lvl="0" indent="0" algn="l" defTabSz="622300">
            <a:lnSpc>
              <a:spcPct val="90000"/>
            </a:lnSpc>
            <a:spcBef>
              <a:spcPct val="0"/>
            </a:spcBef>
            <a:spcAft>
              <a:spcPct val="35000"/>
            </a:spcAft>
            <a:buNone/>
          </a:pPr>
          <a:r>
            <a:rPr lang="en-US" sz="1400" b="0" i="0" kern="1200"/>
            <a:t>Level of operational and default risk a financial entity is willing to take, </a:t>
          </a:r>
          <a:endParaRPr lang="en-US" sz="1400" kern="1200"/>
        </a:p>
      </dsp:txBody>
      <dsp:txXfrm>
        <a:off x="778039" y="897318"/>
        <a:ext cx="10093764" cy="715395"/>
      </dsp:txXfrm>
    </dsp:sp>
    <dsp:sp modelId="{DFCC92AE-8BF8-4159-9E2D-81D7512623EA}">
      <dsp:nvSpPr>
        <dsp:cNvPr id="0" name=""/>
        <dsp:cNvSpPr/>
      </dsp:nvSpPr>
      <dsp:spPr>
        <a:xfrm>
          <a:off x="0" y="1791562"/>
          <a:ext cx="10895369" cy="673313"/>
        </a:xfrm>
        <a:prstGeom prst="roundRect">
          <a:avLst>
            <a:gd name="adj" fmla="val 10000"/>
          </a:avLst>
        </a:prstGeom>
        <a:solidFill>
          <a:schemeClr val="accent2">
            <a:hueOff val="903209"/>
            <a:satOff val="-4421"/>
            <a:lumOff val="2483"/>
            <a:alphaOff val="0"/>
          </a:schemeClr>
        </a:solidFill>
        <a:ln>
          <a:noFill/>
        </a:ln>
        <a:effectLst/>
      </dsp:spPr>
      <dsp:style>
        <a:lnRef idx="0">
          <a:scrgbClr r="0" g="0" b="0"/>
        </a:lnRef>
        <a:fillRef idx="1">
          <a:scrgbClr r="0" g="0" b="0"/>
        </a:fillRef>
        <a:effectRef idx="0">
          <a:scrgbClr r="0" g="0" b="0"/>
        </a:effectRef>
        <a:fontRef idx="minor"/>
      </dsp:style>
    </dsp:sp>
    <dsp:sp modelId="{CA9A8EDD-0FC3-4BBE-917E-17E1548071CB}">
      <dsp:nvSpPr>
        <dsp:cNvPr id="0" name=""/>
        <dsp:cNvSpPr/>
      </dsp:nvSpPr>
      <dsp:spPr>
        <a:xfrm>
          <a:off x="203677" y="1943058"/>
          <a:ext cx="370684" cy="37032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84AAA2F-CDF2-4459-ABCA-B5A7005CB4E8}">
      <dsp:nvSpPr>
        <dsp:cNvPr id="0" name=""/>
        <dsp:cNvSpPr/>
      </dsp:nvSpPr>
      <dsp:spPr>
        <a:xfrm>
          <a:off x="778039" y="1791562"/>
          <a:ext cx="10093764" cy="715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713" tIns="75713" rIns="75713" bIns="75713" numCol="1" spcCol="1270" anchor="ctr" anchorCtr="0">
          <a:noAutofit/>
        </a:bodyPr>
        <a:lstStyle/>
        <a:p>
          <a:pPr marL="0" lvl="0" indent="0" algn="l" defTabSz="622300">
            <a:lnSpc>
              <a:spcPct val="90000"/>
            </a:lnSpc>
            <a:spcBef>
              <a:spcPct val="0"/>
            </a:spcBef>
            <a:spcAft>
              <a:spcPct val="35000"/>
            </a:spcAft>
            <a:buNone/>
          </a:pPr>
          <a:r>
            <a:rPr lang="en-US" sz="1400" b="0" i="0" kern="1200"/>
            <a:t>The customer base to choose</a:t>
          </a:r>
          <a:endParaRPr lang="en-US" sz="1400" kern="1200"/>
        </a:p>
      </dsp:txBody>
      <dsp:txXfrm>
        <a:off x="778039" y="1791562"/>
        <a:ext cx="10093764" cy="715395"/>
      </dsp:txXfrm>
    </dsp:sp>
    <dsp:sp modelId="{AA66A899-A50E-469A-A972-9C5D3ADC0B00}">
      <dsp:nvSpPr>
        <dsp:cNvPr id="0" name=""/>
        <dsp:cNvSpPr/>
      </dsp:nvSpPr>
      <dsp:spPr>
        <a:xfrm>
          <a:off x="0" y="2685807"/>
          <a:ext cx="10895369" cy="673313"/>
        </a:xfrm>
        <a:prstGeom prst="roundRect">
          <a:avLst>
            <a:gd name="adj" fmla="val 10000"/>
          </a:avLst>
        </a:prstGeom>
        <a:solidFill>
          <a:schemeClr val="accent2">
            <a:hueOff val="1354814"/>
            <a:satOff val="-6632"/>
            <a:lumOff val="3725"/>
            <a:alphaOff val="0"/>
          </a:schemeClr>
        </a:solidFill>
        <a:ln>
          <a:noFill/>
        </a:ln>
        <a:effectLst/>
      </dsp:spPr>
      <dsp:style>
        <a:lnRef idx="0">
          <a:scrgbClr r="0" g="0" b="0"/>
        </a:lnRef>
        <a:fillRef idx="1">
          <a:scrgbClr r="0" g="0" b="0"/>
        </a:fillRef>
        <a:effectRef idx="0">
          <a:scrgbClr r="0" g="0" b="0"/>
        </a:effectRef>
        <a:fontRef idx="minor"/>
      </dsp:style>
    </dsp:sp>
    <dsp:sp modelId="{FCBFE3D8-0F65-4154-9A4D-1736B316ACFA}">
      <dsp:nvSpPr>
        <dsp:cNvPr id="0" name=""/>
        <dsp:cNvSpPr/>
      </dsp:nvSpPr>
      <dsp:spPr>
        <a:xfrm>
          <a:off x="203677" y="2837303"/>
          <a:ext cx="370684" cy="37032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0446F31-383A-40BB-BD2F-44A8298A9F2D}">
      <dsp:nvSpPr>
        <dsp:cNvPr id="0" name=""/>
        <dsp:cNvSpPr/>
      </dsp:nvSpPr>
      <dsp:spPr>
        <a:xfrm>
          <a:off x="778039" y="2685807"/>
          <a:ext cx="10093764" cy="715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713" tIns="75713" rIns="75713" bIns="75713" numCol="1" spcCol="1270" anchor="ctr" anchorCtr="0">
          <a:noAutofit/>
        </a:bodyPr>
        <a:lstStyle/>
        <a:p>
          <a:pPr marL="0" lvl="0" indent="0" algn="l" defTabSz="622300">
            <a:lnSpc>
              <a:spcPct val="90000"/>
            </a:lnSpc>
            <a:spcBef>
              <a:spcPct val="0"/>
            </a:spcBef>
            <a:spcAft>
              <a:spcPct val="35000"/>
            </a:spcAft>
            <a:buNone/>
          </a:pPr>
          <a:r>
            <a:rPr lang="en-US" sz="1400" b="0" i="0" kern="1200"/>
            <a:t>The appropriate interest rate to charge and price loan/credit product repayments.</a:t>
          </a:r>
          <a:endParaRPr lang="en-US" sz="1400" kern="1200"/>
        </a:p>
      </dsp:txBody>
      <dsp:txXfrm>
        <a:off x="778039" y="2685807"/>
        <a:ext cx="10093764" cy="71539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11/24/2019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11/24/2019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11/24/2019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11/24/2019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11/24/2019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11/24/2019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png"/><Relationship Id="rId7"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41A07-A01C-4656-97AD-7A49CBC0084C}"/>
              </a:ext>
            </a:extLst>
          </p:cNvPr>
          <p:cNvSpPr>
            <a:spLocks noGrp="1"/>
          </p:cNvSpPr>
          <p:nvPr>
            <p:ph type="ctrTitle"/>
          </p:nvPr>
        </p:nvSpPr>
        <p:spPr/>
        <p:txBody>
          <a:bodyPr/>
          <a:lstStyle/>
          <a:p>
            <a:r>
              <a:rPr lang="en-US" dirty="0"/>
              <a:t>Statistical Learning on Credit Data</a:t>
            </a:r>
          </a:p>
        </p:txBody>
      </p:sp>
      <p:sp>
        <p:nvSpPr>
          <p:cNvPr id="3" name="Subtitle 2">
            <a:extLst>
              <a:ext uri="{FF2B5EF4-FFF2-40B4-BE49-F238E27FC236}">
                <a16:creationId xmlns:a16="http://schemas.microsoft.com/office/drawing/2014/main" id="{334C9C7D-E182-413C-B7B5-3B30710A4375}"/>
              </a:ext>
            </a:extLst>
          </p:cNvPr>
          <p:cNvSpPr>
            <a:spLocks noGrp="1"/>
          </p:cNvSpPr>
          <p:nvPr>
            <p:ph type="subTitle" idx="1"/>
          </p:nvPr>
        </p:nvSpPr>
        <p:spPr/>
        <p:txBody>
          <a:bodyPr/>
          <a:lstStyle/>
          <a:p>
            <a:r>
              <a:rPr lang="en-US" dirty="0"/>
              <a:t>Build Models to Predict Loan defaults</a:t>
            </a:r>
          </a:p>
        </p:txBody>
      </p:sp>
      <p:sp>
        <p:nvSpPr>
          <p:cNvPr id="4" name="TextBox 3">
            <a:extLst>
              <a:ext uri="{FF2B5EF4-FFF2-40B4-BE49-F238E27FC236}">
                <a16:creationId xmlns:a16="http://schemas.microsoft.com/office/drawing/2014/main" id="{31393C00-AD03-459E-9992-75BFBDCF1EEE}"/>
              </a:ext>
            </a:extLst>
          </p:cNvPr>
          <p:cNvSpPr txBox="1"/>
          <p:nvPr/>
        </p:nvSpPr>
        <p:spPr>
          <a:xfrm>
            <a:off x="8868793" y="5907803"/>
            <a:ext cx="3739600" cy="646331"/>
          </a:xfrm>
          <a:prstGeom prst="rect">
            <a:avLst/>
          </a:prstGeom>
          <a:noFill/>
        </p:spPr>
        <p:txBody>
          <a:bodyPr wrap="square" rtlCol="0">
            <a:spAutoFit/>
          </a:bodyPr>
          <a:lstStyle/>
          <a:p>
            <a:r>
              <a:rPr lang="en-US" dirty="0"/>
              <a:t>Firas Obeid</a:t>
            </a:r>
          </a:p>
          <a:p>
            <a:r>
              <a:rPr lang="en-US" dirty="0"/>
              <a:t>Ex Treasury Dealer</a:t>
            </a:r>
          </a:p>
        </p:txBody>
      </p:sp>
    </p:spTree>
    <p:extLst>
      <p:ext uri="{BB962C8B-B14F-4D97-AF65-F5344CB8AC3E}">
        <p14:creationId xmlns:p14="http://schemas.microsoft.com/office/powerpoint/2010/main" val="3252334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68945-FB47-4DFE-88AC-0D6092E666BC}"/>
              </a:ext>
            </a:extLst>
          </p:cNvPr>
          <p:cNvSpPr>
            <a:spLocks noGrp="1"/>
          </p:cNvSpPr>
          <p:nvPr>
            <p:ph type="title"/>
          </p:nvPr>
        </p:nvSpPr>
        <p:spPr>
          <a:xfrm>
            <a:off x="646112" y="452718"/>
            <a:ext cx="4165580" cy="1400530"/>
          </a:xfrm>
        </p:spPr>
        <p:txBody>
          <a:bodyPr>
            <a:normAutofit/>
          </a:bodyPr>
          <a:lstStyle/>
          <a:p>
            <a:r>
              <a:rPr lang="en-US" dirty="0"/>
              <a:t>Model Stability</a:t>
            </a:r>
          </a:p>
        </p:txBody>
      </p:sp>
      <p:sp>
        <p:nvSpPr>
          <p:cNvPr id="73" name="Freeform: Shape 72">
            <a:extLst>
              <a:ext uri="{FF2B5EF4-FFF2-40B4-BE49-F238E27FC236}">
                <a16:creationId xmlns:a16="http://schemas.microsoft.com/office/drawing/2014/main" id="{7DAA46B9-B7E8-4487-B28E-C63A6EB7AA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7191 h 6985200"/>
              <a:gd name="connsiteX6" fmla="*/ 1 w 6858001"/>
              <a:gd name="connsiteY6" fmla="*/ 887191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7191"/>
                </a:lnTo>
                <a:lnTo>
                  <a:pt x="1" y="887191"/>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75" name="Freeform 23">
            <a:extLst>
              <a:ext uri="{FF2B5EF4-FFF2-40B4-BE49-F238E27FC236}">
                <a16:creationId xmlns:a16="http://schemas.microsoft.com/office/drawing/2014/main" id="{C866818C-1E5F-475A-B310-3C06B555FB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124" name="Picture 4">
            <a:extLst>
              <a:ext uri="{FF2B5EF4-FFF2-40B4-BE49-F238E27FC236}">
                <a16:creationId xmlns:a16="http://schemas.microsoft.com/office/drawing/2014/main" id="{B23B1249-3C61-4623-8E96-5BA3667D3CB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135815" y="647699"/>
            <a:ext cx="5366660" cy="2683330"/>
          </a:xfrm>
          <a:prstGeom prst="rect">
            <a:avLst/>
          </a:prstGeom>
          <a:noFill/>
          <a:effectLst/>
          <a:extLst>
            <a:ext uri="{909E8E84-426E-40DD-AFC4-6F175D3DCCD1}">
              <a14:hiddenFill xmlns:a14="http://schemas.microsoft.com/office/drawing/2010/main">
                <a:solidFill>
                  <a:srgbClr val="FFFFFF"/>
                </a:solidFill>
              </a14:hiddenFill>
            </a:ext>
          </a:extLst>
        </p:spPr>
      </p:pic>
      <p:sp>
        <p:nvSpPr>
          <p:cNvPr id="77" name="Rectangle 76">
            <a:extLst>
              <a:ext uri="{FF2B5EF4-FFF2-40B4-BE49-F238E27FC236}">
                <a16:creationId xmlns:a16="http://schemas.microsoft.com/office/drawing/2014/main" id="{D12AFDE8-E1ED-4A49-B8B3-4953F4B8A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879607F4-396D-4DAD-BAEB-547A4510E274}"/>
              </a:ext>
            </a:extLst>
          </p:cNvPr>
          <p:cNvSpPr>
            <a:spLocks noGrp="1"/>
          </p:cNvSpPr>
          <p:nvPr>
            <p:ph idx="1"/>
          </p:nvPr>
        </p:nvSpPr>
        <p:spPr>
          <a:xfrm>
            <a:off x="646113" y="2052918"/>
            <a:ext cx="4165146" cy="4195481"/>
          </a:xfrm>
        </p:spPr>
        <p:txBody>
          <a:bodyPr>
            <a:normAutofit/>
          </a:bodyPr>
          <a:lstStyle/>
          <a:p>
            <a:r>
              <a:rPr lang="en-US" dirty="0"/>
              <a:t>For high-bias models, the performance of the model on the validation set is similar to the performance on the training set.</a:t>
            </a:r>
          </a:p>
          <a:p>
            <a:r>
              <a:rPr lang="en-US" dirty="0"/>
              <a:t>For high-variance models, the performance of the model on the validation set is far worse than the performance on the training set.</a:t>
            </a:r>
          </a:p>
          <a:p>
            <a:pPr marL="0" indent="0">
              <a:buNone/>
            </a:pPr>
            <a:endParaRPr lang="en-US" dirty="0"/>
          </a:p>
        </p:txBody>
      </p:sp>
      <p:pic>
        <p:nvPicPr>
          <p:cNvPr id="5122" name="Picture 2">
            <a:extLst>
              <a:ext uri="{FF2B5EF4-FFF2-40B4-BE49-F238E27FC236}">
                <a16:creationId xmlns:a16="http://schemas.microsoft.com/office/drawing/2014/main" id="{1C48A23E-5E84-4586-863C-A8F664B7CE7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097718" y="3526971"/>
            <a:ext cx="5442854" cy="2721427"/>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8509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F9CE9E-2EF8-486C-A442-1042AADD214C}"/>
              </a:ext>
            </a:extLst>
          </p:cNvPr>
          <p:cNvSpPr>
            <a:spLocks noGrp="1"/>
          </p:cNvSpPr>
          <p:nvPr>
            <p:ph type="title"/>
          </p:nvPr>
        </p:nvSpPr>
        <p:spPr>
          <a:xfrm>
            <a:off x="648931" y="629266"/>
            <a:ext cx="4166510" cy="1622321"/>
          </a:xfrm>
        </p:spPr>
        <p:txBody>
          <a:bodyPr>
            <a:normAutofit/>
          </a:bodyPr>
          <a:lstStyle/>
          <a:p>
            <a:r>
              <a:rPr lang="en-US">
                <a:solidFill>
                  <a:srgbClr val="EBEBEB"/>
                </a:solidFill>
              </a:rPr>
              <a:t>Model Deployment</a:t>
            </a:r>
          </a:p>
        </p:txBody>
      </p:sp>
      <p:sp>
        <p:nvSpPr>
          <p:cNvPr id="11"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3" name="Freeform: Shape 12">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4" name="Picture 3">
            <a:extLst>
              <a:ext uri="{FF2B5EF4-FFF2-40B4-BE49-F238E27FC236}">
                <a16:creationId xmlns:a16="http://schemas.microsoft.com/office/drawing/2014/main" id="{8915F4B2-48D4-4F01-B0A9-154E716F3D28}"/>
              </a:ext>
            </a:extLst>
          </p:cNvPr>
          <p:cNvPicPr>
            <a:picLocks noChangeAspect="1"/>
          </p:cNvPicPr>
          <p:nvPr/>
        </p:nvPicPr>
        <p:blipFill>
          <a:blip r:embed="rId2"/>
          <a:stretch>
            <a:fillRect/>
          </a:stretch>
        </p:blipFill>
        <p:spPr>
          <a:xfrm>
            <a:off x="6893748" y="647698"/>
            <a:ext cx="3850376" cy="5562601"/>
          </a:xfrm>
          <a:prstGeom prst="rect">
            <a:avLst/>
          </a:prstGeom>
          <a:effectLst/>
        </p:spPr>
      </p:pic>
      <p:sp>
        <p:nvSpPr>
          <p:cNvPr id="15" name="Rectangle 14">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183A672-3EF8-4A1E-A895-2ACB67B8CEC9}"/>
              </a:ext>
            </a:extLst>
          </p:cNvPr>
          <p:cNvSpPr>
            <a:spLocks noGrp="1"/>
          </p:cNvSpPr>
          <p:nvPr>
            <p:ph idx="1"/>
          </p:nvPr>
        </p:nvSpPr>
        <p:spPr>
          <a:xfrm>
            <a:off x="648931" y="2438400"/>
            <a:ext cx="4166509" cy="3785419"/>
          </a:xfrm>
        </p:spPr>
        <p:txBody>
          <a:bodyPr>
            <a:normAutofit/>
          </a:bodyPr>
          <a:lstStyle/>
          <a:p>
            <a:r>
              <a:rPr lang="en-US">
                <a:solidFill>
                  <a:srgbClr val="EBEBEB"/>
                </a:solidFill>
              </a:rPr>
              <a:t>Probability of Default from model predictions</a:t>
            </a:r>
          </a:p>
          <a:p>
            <a:r>
              <a:rPr lang="en-US">
                <a:solidFill>
                  <a:srgbClr val="EBEBEB"/>
                </a:solidFill>
              </a:rPr>
              <a:t>Use Probabilities of observations to assign buckets that group customers according to default rate</a:t>
            </a:r>
          </a:p>
        </p:txBody>
      </p:sp>
    </p:spTree>
    <p:extLst>
      <p:ext uri="{BB962C8B-B14F-4D97-AF65-F5344CB8AC3E}">
        <p14:creationId xmlns:p14="http://schemas.microsoft.com/office/powerpoint/2010/main" val="2624404850"/>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C1CA8-09F2-4855-99A5-EC129149D87A}"/>
              </a:ext>
            </a:extLst>
          </p:cNvPr>
          <p:cNvSpPr>
            <a:spLocks noGrp="1"/>
          </p:cNvSpPr>
          <p:nvPr>
            <p:ph type="title"/>
          </p:nvPr>
        </p:nvSpPr>
        <p:spPr/>
        <p:txBody>
          <a:bodyPr/>
          <a:lstStyle/>
          <a:p>
            <a:r>
              <a:rPr lang="en-US" dirty="0"/>
              <a:t>Scorecard (Segmentation &amp; Pricing)</a:t>
            </a:r>
          </a:p>
        </p:txBody>
      </p:sp>
      <p:sp>
        <p:nvSpPr>
          <p:cNvPr id="3" name="Content Placeholder 2">
            <a:extLst>
              <a:ext uri="{FF2B5EF4-FFF2-40B4-BE49-F238E27FC236}">
                <a16:creationId xmlns:a16="http://schemas.microsoft.com/office/drawing/2014/main" id="{B7670D4A-328A-4D44-BEE8-816717654C05}"/>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3862E2FC-2F5C-40BF-95B9-070FC9A3B647}"/>
              </a:ext>
            </a:extLst>
          </p:cNvPr>
          <p:cNvPicPr>
            <a:picLocks noChangeAspect="1"/>
          </p:cNvPicPr>
          <p:nvPr/>
        </p:nvPicPr>
        <p:blipFill>
          <a:blip r:embed="rId2"/>
          <a:stretch>
            <a:fillRect/>
          </a:stretch>
        </p:blipFill>
        <p:spPr>
          <a:xfrm>
            <a:off x="1103312" y="2052918"/>
            <a:ext cx="3152775" cy="3695700"/>
          </a:xfrm>
          <a:prstGeom prst="rect">
            <a:avLst/>
          </a:prstGeom>
        </p:spPr>
      </p:pic>
      <p:pic>
        <p:nvPicPr>
          <p:cNvPr id="6146" name="Picture 2">
            <a:extLst>
              <a:ext uri="{FF2B5EF4-FFF2-40B4-BE49-F238E27FC236}">
                <a16:creationId xmlns:a16="http://schemas.microsoft.com/office/drawing/2014/main" id="{140C197B-0D46-4866-87B1-416BFFBB93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9132" y="2174315"/>
            <a:ext cx="6433566" cy="3952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7671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23D66-7E5F-44B8-8FF6-696B040F9BA0}"/>
              </a:ext>
            </a:extLst>
          </p:cNvPr>
          <p:cNvSpPr>
            <a:spLocks noGrp="1"/>
          </p:cNvSpPr>
          <p:nvPr>
            <p:ph type="title"/>
          </p:nvPr>
        </p:nvSpPr>
        <p:spPr>
          <a:xfrm>
            <a:off x="646112" y="452718"/>
            <a:ext cx="4165580" cy="1400530"/>
          </a:xfrm>
        </p:spPr>
        <p:txBody>
          <a:bodyPr>
            <a:normAutofit/>
          </a:bodyPr>
          <a:lstStyle/>
          <a:p>
            <a:pPr>
              <a:lnSpc>
                <a:spcPct val="90000"/>
              </a:lnSpc>
            </a:pPr>
            <a:r>
              <a:rPr lang="en-US" sz="2900"/>
              <a:t>Scorecard (Segmentation &amp; Pricing)</a:t>
            </a:r>
          </a:p>
        </p:txBody>
      </p:sp>
      <p:sp>
        <p:nvSpPr>
          <p:cNvPr id="71" name="Freeform: Shape 70">
            <a:extLst>
              <a:ext uri="{FF2B5EF4-FFF2-40B4-BE49-F238E27FC236}">
                <a16:creationId xmlns:a16="http://schemas.microsoft.com/office/drawing/2014/main" id="{7DAA46B9-B7E8-4487-B28E-C63A6EB7AA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7191 h 6985200"/>
              <a:gd name="connsiteX6" fmla="*/ 1 w 6858001"/>
              <a:gd name="connsiteY6" fmla="*/ 887191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7191"/>
                </a:lnTo>
                <a:lnTo>
                  <a:pt x="1" y="887191"/>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73" name="Freeform 23">
            <a:extLst>
              <a:ext uri="{FF2B5EF4-FFF2-40B4-BE49-F238E27FC236}">
                <a16:creationId xmlns:a16="http://schemas.microsoft.com/office/drawing/2014/main" id="{C866818C-1E5F-475A-B310-3C06B555FB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7170" name="Picture 2">
            <a:extLst>
              <a:ext uri="{FF2B5EF4-FFF2-40B4-BE49-F238E27FC236}">
                <a16:creationId xmlns:a16="http://schemas.microsoft.com/office/drawing/2014/main" id="{3DE57002-28D0-4B1D-84FF-FDA51E20F04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735821" y="647699"/>
            <a:ext cx="5256062" cy="2683330"/>
          </a:xfrm>
          <a:prstGeom prst="rect">
            <a:avLst/>
          </a:prstGeom>
          <a:noFill/>
          <a:effectLst/>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D12AFDE8-E1ED-4A49-B8B3-4953F4B8A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EB1973D8-F2ED-4834-977F-8F9151AE5BE5}"/>
              </a:ext>
            </a:extLst>
          </p:cNvPr>
          <p:cNvSpPr>
            <a:spLocks noGrp="1"/>
          </p:cNvSpPr>
          <p:nvPr>
            <p:ph idx="1"/>
          </p:nvPr>
        </p:nvSpPr>
        <p:spPr>
          <a:xfrm>
            <a:off x="646113" y="2052918"/>
            <a:ext cx="4165146" cy="4195481"/>
          </a:xfrm>
        </p:spPr>
        <p:txBody>
          <a:bodyPr>
            <a:normAutofit/>
          </a:bodyPr>
          <a:lstStyle/>
          <a:p>
            <a:r>
              <a:rPr lang="en-US" dirty="0"/>
              <a:t>Mean Loan amount per bucket</a:t>
            </a:r>
          </a:p>
          <a:p>
            <a:endParaRPr lang="en-US" dirty="0"/>
          </a:p>
          <a:p>
            <a:endParaRPr lang="en-US" dirty="0"/>
          </a:p>
          <a:p>
            <a:endParaRPr lang="en-US" dirty="0"/>
          </a:p>
          <a:p>
            <a:endParaRPr lang="en-US" dirty="0"/>
          </a:p>
          <a:p>
            <a:r>
              <a:rPr lang="en-US" dirty="0"/>
              <a:t>Interest Rate Proposed per Bucket</a:t>
            </a:r>
          </a:p>
        </p:txBody>
      </p:sp>
      <p:pic>
        <p:nvPicPr>
          <p:cNvPr id="4" name="Picture 4">
            <a:extLst>
              <a:ext uri="{FF2B5EF4-FFF2-40B4-BE49-F238E27FC236}">
                <a16:creationId xmlns:a16="http://schemas.microsoft.com/office/drawing/2014/main" id="{A4B706BD-AFC6-439A-AE94-A0D5AF2C31B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766691" y="3526971"/>
            <a:ext cx="5212317" cy="2721427"/>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1095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A808F-DBCF-43C2-A978-4311EDCE4EA5}"/>
              </a:ext>
            </a:extLst>
          </p:cNvPr>
          <p:cNvSpPr>
            <a:spLocks noGrp="1"/>
          </p:cNvSpPr>
          <p:nvPr>
            <p:ph type="title"/>
          </p:nvPr>
        </p:nvSpPr>
        <p:spPr/>
        <p:txBody>
          <a:bodyPr/>
          <a:lstStyle/>
          <a:p>
            <a:r>
              <a:rPr lang="en-US" dirty="0"/>
              <a:t>Bucket NPV </a:t>
            </a:r>
          </a:p>
        </p:txBody>
      </p:sp>
      <p:pic>
        <p:nvPicPr>
          <p:cNvPr id="8194" name="Picture 2">
            <a:extLst>
              <a:ext uri="{FF2B5EF4-FFF2-40B4-BE49-F238E27FC236}">
                <a16:creationId xmlns:a16="http://schemas.microsoft.com/office/drawing/2014/main" id="{629B21F7-9E3C-4700-B477-3D43AABA734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23725" y="1418654"/>
            <a:ext cx="6904790" cy="419576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0BA48D67-46C1-4C2F-A52F-935F44C09479}"/>
              </a:ext>
            </a:extLst>
          </p:cNvPr>
          <p:cNvPicPr>
            <a:picLocks noChangeAspect="1"/>
          </p:cNvPicPr>
          <p:nvPr/>
        </p:nvPicPr>
        <p:blipFill>
          <a:blip r:embed="rId3"/>
          <a:stretch>
            <a:fillRect/>
          </a:stretch>
        </p:blipFill>
        <p:spPr>
          <a:xfrm>
            <a:off x="1966327" y="4555134"/>
            <a:ext cx="1020713" cy="1974409"/>
          </a:xfrm>
          <a:prstGeom prst="rect">
            <a:avLst/>
          </a:prstGeom>
        </p:spPr>
      </p:pic>
      <p:pic>
        <p:nvPicPr>
          <p:cNvPr id="5" name="Picture 4">
            <a:extLst>
              <a:ext uri="{FF2B5EF4-FFF2-40B4-BE49-F238E27FC236}">
                <a16:creationId xmlns:a16="http://schemas.microsoft.com/office/drawing/2014/main" id="{95C38E47-6A32-481A-8E93-B38A75B9665C}"/>
              </a:ext>
            </a:extLst>
          </p:cNvPr>
          <p:cNvPicPr>
            <a:picLocks noChangeAspect="1"/>
          </p:cNvPicPr>
          <p:nvPr/>
        </p:nvPicPr>
        <p:blipFill>
          <a:blip r:embed="rId4"/>
          <a:stretch>
            <a:fillRect/>
          </a:stretch>
        </p:blipFill>
        <p:spPr>
          <a:xfrm>
            <a:off x="803719" y="1516721"/>
            <a:ext cx="3742753" cy="1974410"/>
          </a:xfrm>
          <a:prstGeom prst="rect">
            <a:avLst/>
          </a:prstGeom>
        </p:spPr>
      </p:pic>
      <p:sp>
        <p:nvSpPr>
          <p:cNvPr id="6" name="Arrow: Down 5">
            <a:extLst>
              <a:ext uri="{FF2B5EF4-FFF2-40B4-BE49-F238E27FC236}">
                <a16:creationId xmlns:a16="http://schemas.microsoft.com/office/drawing/2014/main" id="{2514072F-59F2-42F6-86B3-37B9F75EF2ED}"/>
              </a:ext>
            </a:extLst>
          </p:cNvPr>
          <p:cNvSpPr/>
          <p:nvPr/>
        </p:nvSpPr>
        <p:spPr>
          <a:xfrm>
            <a:off x="2206752" y="3608832"/>
            <a:ext cx="633984" cy="7802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6548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26">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6"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4ED87445-1E4D-4748-A2F0-80371E825BD9}"/>
              </a:ext>
            </a:extLst>
          </p:cNvPr>
          <p:cNvSpPr>
            <a:spLocks noGrp="1"/>
          </p:cNvSpPr>
          <p:nvPr>
            <p:ph type="title"/>
          </p:nvPr>
        </p:nvSpPr>
        <p:spPr>
          <a:xfrm>
            <a:off x="648930" y="629267"/>
            <a:ext cx="9252154" cy="1016654"/>
          </a:xfrm>
        </p:spPr>
        <p:txBody>
          <a:bodyPr>
            <a:normAutofit/>
          </a:bodyPr>
          <a:lstStyle/>
          <a:p>
            <a:r>
              <a:rPr lang="en-US">
                <a:solidFill>
                  <a:srgbClr val="EBEBEB"/>
                </a:solidFill>
              </a:rPr>
              <a:t>Conclusion</a:t>
            </a:r>
          </a:p>
        </p:txBody>
      </p:sp>
      <p:sp>
        <p:nvSpPr>
          <p:cNvPr id="37" name="Rectangle 30">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8" name="Freeform: Shape 32">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22" name="Content Placeholder 2">
            <a:extLst>
              <a:ext uri="{FF2B5EF4-FFF2-40B4-BE49-F238E27FC236}">
                <a16:creationId xmlns:a16="http://schemas.microsoft.com/office/drawing/2014/main" id="{E035CAA1-3B1D-4169-BC59-91DB47D1A29D}"/>
              </a:ext>
            </a:extLst>
          </p:cNvPr>
          <p:cNvGraphicFramePr>
            <a:graphicFrameLocks noGrp="1"/>
          </p:cNvGraphicFramePr>
          <p:nvPr>
            <p:ph idx="1"/>
            <p:extLst>
              <p:ext uri="{D42A27DB-BD31-4B8C-83A1-F6EECF244321}">
                <p14:modId xmlns:p14="http://schemas.microsoft.com/office/powerpoint/2010/main" val="1210730028"/>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07391880"/>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4727C4-7458-4E22-BCC9-51B550304ABE}"/>
              </a:ext>
            </a:extLst>
          </p:cNvPr>
          <p:cNvSpPr>
            <a:spLocks noGrp="1"/>
          </p:cNvSpPr>
          <p:nvPr>
            <p:ph type="title"/>
          </p:nvPr>
        </p:nvSpPr>
        <p:spPr>
          <a:xfrm>
            <a:off x="643855" y="1447800"/>
            <a:ext cx="3108626" cy="4572000"/>
          </a:xfrm>
        </p:spPr>
        <p:txBody>
          <a:bodyPr anchor="ctr">
            <a:normAutofit/>
          </a:bodyPr>
          <a:lstStyle/>
          <a:p>
            <a:r>
              <a:rPr lang="en-US" sz="3200">
                <a:solidFill>
                  <a:srgbClr val="F2F2F2"/>
                </a:solidFill>
              </a:rPr>
              <a:t>Problem Identification</a:t>
            </a:r>
          </a:p>
        </p:txBody>
      </p:sp>
      <p:sp>
        <p:nvSpPr>
          <p:cNvPr id="12" name="Freeform: Shape 11">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16" name="Rectangle 15">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05E5E416-7DE3-4119-A269-BA05532775E2}"/>
              </a:ext>
            </a:extLst>
          </p:cNvPr>
          <p:cNvGraphicFramePr>
            <a:graphicFrameLocks noGrp="1"/>
          </p:cNvGraphicFramePr>
          <p:nvPr>
            <p:ph idx="1"/>
            <p:extLst>
              <p:ext uri="{D42A27DB-BD31-4B8C-83A1-F6EECF244321}">
                <p14:modId xmlns:p14="http://schemas.microsoft.com/office/powerpoint/2010/main" val="3568773558"/>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70096005"/>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8C5F46-9B78-44ED-AD6A-16698F08DC4A}"/>
              </a:ext>
            </a:extLst>
          </p:cNvPr>
          <p:cNvSpPr>
            <a:spLocks noGrp="1"/>
          </p:cNvSpPr>
          <p:nvPr>
            <p:ph type="title"/>
          </p:nvPr>
        </p:nvSpPr>
        <p:spPr>
          <a:xfrm>
            <a:off x="648931" y="629266"/>
            <a:ext cx="4166510" cy="1622321"/>
          </a:xfrm>
        </p:spPr>
        <p:txBody>
          <a:bodyPr>
            <a:normAutofit/>
          </a:bodyPr>
          <a:lstStyle/>
          <a:p>
            <a:r>
              <a:rPr lang="en-US">
                <a:solidFill>
                  <a:srgbClr val="EBEBEB"/>
                </a:solidFill>
              </a:rPr>
              <a:t>Data Preparation</a:t>
            </a:r>
          </a:p>
        </p:txBody>
      </p:sp>
      <p:sp>
        <p:nvSpPr>
          <p:cNvPr id="14"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6" name="Freeform: Shape 15">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7" name="Picture 6">
            <a:extLst>
              <a:ext uri="{FF2B5EF4-FFF2-40B4-BE49-F238E27FC236}">
                <a16:creationId xmlns:a16="http://schemas.microsoft.com/office/drawing/2014/main" id="{D432DB75-EE3C-40CA-AA42-7DF1C1605CD3}"/>
              </a:ext>
            </a:extLst>
          </p:cNvPr>
          <p:cNvPicPr>
            <a:picLocks noChangeAspect="1"/>
          </p:cNvPicPr>
          <p:nvPr/>
        </p:nvPicPr>
        <p:blipFill>
          <a:blip r:embed="rId2"/>
          <a:stretch>
            <a:fillRect/>
          </a:stretch>
        </p:blipFill>
        <p:spPr>
          <a:xfrm>
            <a:off x="6459291" y="647698"/>
            <a:ext cx="4719291" cy="5562601"/>
          </a:xfrm>
          <a:prstGeom prst="rect">
            <a:avLst/>
          </a:prstGeom>
          <a:effectLst/>
        </p:spPr>
      </p:pic>
      <p:sp>
        <p:nvSpPr>
          <p:cNvPr id="18" name="Rectangle 17">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EB16E316-386D-45C5-88DD-C5B086E17A10}"/>
              </a:ext>
            </a:extLst>
          </p:cNvPr>
          <p:cNvSpPr>
            <a:spLocks noGrp="1"/>
          </p:cNvSpPr>
          <p:nvPr>
            <p:ph idx="1"/>
          </p:nvPr>
        </p:nvSpPr>
        <p:spPr>
          <a:xfrm>
            <a:off x="648931" y="2438400"/>
            <a:ext cx="4166509" cy="3785419"/>
          </a:xfrm>
        </p:spPr>
        <p:txBody>
          <a:bodyPr>
            <a:normAutofit/>
          </a:bodyPr>
          <a:lstStyle/>
          <a:p>
            <a:r>
              <a:rPr lang="en-US">
                <a:solidFill>
                  <a:srgbClr val="EBEBEB"/>
                </a:solidFill>
              </a:rPr>
              <a:t>Identify data types</a:t>
            </a:r>
          </a:p>
          <a:p>
            <a:r>
              <a:rPr lang="en-US">
                <a:solidFill>
                  <a:srgbClr val="EBEBEB"/>
                </a:solidFill>
              </a:rPr>
              <a:t>Fill missing values</a:t>
            </a:r>
          </a:p>
          <a:p>
            <a:r>
              <a:rPr lang="en-US">
                <a:solidFill>
                  <a:srgbClr val="EBEBEB"/>
                </a:solidFill>
              </a:rPr>
              <a:t>Convert nonnumeric variables</a:t>
            </a:r>
          </a:p>
          <a:p>
            <a:r>
              <a:rPr lang="en-US">
                <a:solidFill>
                  <a:srgbClr val="EBEBEB"/>
                </a:solidFill>
              </a:rPr>
              <a:t>Drop unnecessary variables</a:t>
            </a:r>
          </a:p>
        </p:txBody>
      </p:sp>
    </p:spTree>
    <p:extLst>
      <p:ext uri="{BB962C8B-B14F-4D97-AF65-F5344CB8AC3E}">
        <p14:creationId xmlns:p14="http://schemas.microsoft.com/office/powerpoint/2010/main" val="2535153037"/>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0FBDB7B2-A677-4EA2-99BD-0E9B4F553D71}"/>
              </a:ext>
            </a:extLst>
          </p:cNvPr>
          <p:cNvSpPr>
            <a:spLocks noGrp="1"/>
          </p:cNvSpPr>
          <p:nvPr>
            <p:ph type="title"/>
          </p:nvPr>
        </p:nvSpPr>
        <p:spPr>
          <a:xfrm>
            <a:off x="648930" y="629267"/>
            <a:ext cx="9252154" cy="1016654"/>
          </a:xfrm>
        </p:spPr>
        <p:txBody>
          <a:bodyPr>
            <a:normAutofit/>
          </a:bodyPr>
          <a:lstStyle/>
          <a:p>
            <a:r>
              <a:rPr lang="en-US">
                <a:solidFill>
                  <a:srgbClr val="EBEBEB"/>
                </a:solidFill>
              </a:rPr>
              <a:t>Statistical Models</a:t>
            </a:r>
          </a:p>
        </p:txBody>
      </p:sp>
      <p:sp useBgFill="1">
        <p:nvSpPr>
          <p:cNvPr id="17" name="Freeform: Shape 16">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a16="http://schemas.microsoft.com/office/drawing/2014/main" id="{985E8419-3D01-443E-9F5D-99A37F4F7992}"/>
              </a:ext>
            </a:extLst>
          </p:cNvPr>
          <p:cNvSpPr>
            <a:spLocks noGrp="1"/>
          </p:cNvSpPr>
          <p:nvPr>
            <p:ph idx="1"/>
          </p:nvPr>
        </p:nvSpPr>
        <p:spPr>
          <a:xfrm>
            <a:off x="648931" y="2548281"/>
            <a:ext cx="5122606" cy="3658689"/>
          </a:xfrm>
        </p:spPr>
        <p:txBody>
          <a:bodyPr>
            <a:normAutofit/>
          </a:bodyPr>
          <a:lstStyle/>
          <a:p>
            <a:pPr>
              <a:lnSpc>
                <a:spcPct val="90000"/>
              </a:lnSpc>
            </a:pPr>
            <a:r>
              <a:rPr lang="en-US" dirty="0"/>
              <a:t>“As far as the laws of mathematics refer to reality, they are not certain; and as far as they are certain, they do not refer to reality.”~ Einstein</a:t>
            </a:r>
          </a:p>
          <a:p>
            <a:pPr>
              <a:lnSpc>
                <a:spcPct val="90000"/>
              </a:lnSpc>
            </a:pPr>
            <a:endParaRPr lang="en-US" dirty="0"/>
          </a:p>
          <a:p>
            <a:pPr>
              <a:lnSpc>
                <a:spcPct val="90000"/>
              </a:lnSpc>
            </a:pPr>
            <a:endParaRPr lang="en-US" dirty="0"/>
          </a:p>
          <a:p>
            <a:pPr>
              <a:lnSpc>
                <a:spcPct val="90000"/>
              </a:lnSpc>
            </a:pPr>
            <a:endParaRPr lang="en-US" dirty="0"/>
          </a:p>
          <a:p>
            <a:pPr>
              <a:lnSpc>
                <a:spcPct val="90000"/>
              </a:lnSpc>
            </a:pPr>
            <a:r>
              <a:rPr lang="en-US" dirty="0"/>
              <a:t>Many machine learning algorithms are stochastic because they explicitly use randomness during optimization or learning.</a:t>
            </a:r>
          </a:p>
          <a:p>
            <a:pPr>
              <a:lnSpc>
                <a:spcPct val="90000"/>
              </a:lnSpc>
            </a:pPr>
            <a:endParaRPr lang="en-US" dirty="0"/>
          </a:p>
        </p:txBody>
      </p:sp>
      <p:pic>
        <p:nvPicPr>
          <p:cNvPr id="6" name="Picture 5">
            <a:extLst>
              <a:ext uri="{FF2B5EF4-FFF2-40B4-BE49-F238E27FC236}">
                <a16:creationId xmlns:a16="http://schemas.microsoft.com/office/drawing/2014/main" id="{50C8803A-E06C-4419-9D81-6D6D191DDB82}"/>
              </a:ext>
            </a:extLst>
          </p:cNvPr>
          <p:cNvPicPr>
            <a:picLocks noChangeAspect="1"/>
          </p:cNvPicPr>
          <p:nvPr/>
        </p:nvPicPr>
        <p:blipFill>
          <a:blip r:embed="rId2"/>
          <a:stretch>
            <a:fillRect/>
          </a:stretch>
        </p:blipFill>
        <p:spPr>
          <a:xfrm>
            <a:off x="6091916" y="2934609"/>
            <a:ext cx="5451627" cy="2889362"/>
          </a:xfrm>
          <a:prstGeom prst="rect">
            <a:avLst/>
          </a:prstGeom>
          <a:effectLst/>
        </p:spPr>
      </p:pic>
    </p:spTree>
    <p:extLst>
      <p:ext uri="{BB962C8B-B14F-4D97-AF65-F5344CB8AC3E}">
        <p14:creationId xmlns:p14="http://schemas.microsoft.com/office/powerpoint/2010/main" val="413376929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1" name="Picture 30">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3" name="Oval 32">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5" name="Picture 34">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7" name="Picture 36">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9" name="Rectangle 38">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Picture 4" descr="&#10;&#10;Description automatically generated">
            <a:extLst>
              <a:ext uri="{FF2B5EF4-FFF2-40B4-BE49-F238E27FC236}">
                <a16:creationId xmlns:a16="http://schemas.microsoft.com/office/drawing/2014/main" id="{0D2353D9-059E-4214-8821-0513DE2E3BD9}"/>
              </a:ext>
            </a:extLst>
          </p:cNvPr>
          <p:cNvPicPr>
            <a:picLocks noChangeAspect="1"/>
          </p:cNvPicPr>
          <p:nvPr/>
        </p:nvPicPr>
        <p:blipFill rotWithShape="1">
          <a:blip r:embed="rId7"/>
          <a:srcRect t="3083" r="-1" b="12449"/>
          <a:stretch/>
        </p:blipFill>
        <p:spPr>
          <a:xfrm>
            <a:off x="1" y="-5"/>
            <a:ext cx="12191695" cy="5020241"/>
          </a:xfrm>
          <a:custGeom>
            <a:avLst/>
            <a:gdLst>
              <a:gd name="connsiteX0" fmla="*/ 0 w 12191695"/>
              <a:gd name="connsiteY0" fmla="*/ 0 h 5020241"/>
              <a:gd name="connsiteX1" fmla="*/ 12191695 w 12191695"/>
              <a:gd name="connsiteY1" fmla="*/ 0 h 5020241"/>
              <a:gd name="connsiteX2" fmla="*/ 12191695 w 12191695"/>
              <a:gd name="connsiteY2" fmla="*/ 4057991 h 5020241"/>
              <a:gd name="connsiteX3" fmla="*/ 11914945 w 12191695"/>
              <a:gd name="connsiteY3" fmla="*/ 4110187 h 5020241"/>
              <a:gd name="connsiteX4" fmla="*/ 11639412 w 12191695"/>
              <a:gd name="connsiteY4" fmla="*/ 4159931 h 5020241"/>
              <a:gd name="connsiteX5" fmla="*/ 11362661 w 12191695"/>
              <a:gd name="connsiteY5" fmla="*/ 4208624 h 5020241"/>
              <a:gd name="connsiteX6" fmla="*/ 11084690 w 12191695"/>
              <a:gd name="connsiteY6" fmla="*/ 4250310 h 5020241"/>
              <a:gd name="connsiteX7" fmla="*/ 10807939 w 12191695"/>
              <a:gd name="connsiteY7" fmla="*/ 4292347 h 5020241"/>
              <a:gd name="connsiteX8" fmla="*/ 10529968 w 12191695"/>
              <a:gd name="connsiteY8" fmla="*/ 4331582 h 5020241"/>
              <a:gd name="connsiteX9" fmla="*/ 10255655 w 12191695"/>
              <a:gd name="connsiteY9" fmla="*/ 4365211 h 5020241"/>
              <a:gd name="connsiteX10" fmla="*/ 9977684 w 12191695"/>
              <a:gd name="connsiteY10" fmla="*/ 4397089 h 5020241"/>
              <a:gd name="connsiteX11" fmla="*/ 9700933 w 12191695"/>
              <a:gd name="connsiteY11" fmla="*/ 4426165 h 5020241"/>
              <a:gd name="connsiteX12" fmla="*/ 9429058 w 12191695"/>
              <a:gd name="connsiteY12" fmla="*/ 4451387 h 5020241"/>
              <a:gd name="connsiteX13" fmla="*/ 9153526 w 12191695"/>
              <a:gd name="connsiteY13" fmla="*/ 4476609 h 5020241"/>
              <a:gd name="connsiteX14" fmla="*/ 8881651 w 12191695"/>
              <a:gd name="connsiteY14" fmla="*/ 4497628 h 5020241"/>
              <a:gd name="connsiteX15" fmla="*/ 8609776 w 12191695"/>
              <a:gd name="connsiteY15" fmla="*/ 4514092 h 5020241"/>
              <a:gd name="connsiteX16" fmla="*/ 8339121 w 12191695"/>
              <a:gd name="connsiteY16" fmla="*/ 4531258 h 5020241"/>
              <a:gd name="connsiteX17" fmla="*/ 8070903 w 12191695"/>
              <a:gd name="connsiteY17" fmla="*/ 4545620 h 5020241"/>
              <a:gd name="connsiteX18" fmla="*/ 7805124 w 12191695"/>
              <a:gd name="connsiteY18" fmla="*/ 4555779 h 5020241"/>
              <a:gd name="connsiteX19" fmla="*/ 7539345 w 12191695"/>
              <a:gd name="connsiteY19" fmla="*/ 4564537 h 5020241"/>
              <a:gd name="connsiteX20" fmla="*/ 7276005 w 12191695"/>
              <a:gd name="connsiteY20" fmla="*/ 4572944 h 5020241"/>
              <a:gd name="connsiteX21" fmla="*/ 7016322 w 12191695"/>
              <a:gd name="connsiteY21" fmla="*/ 4576798 h 5020241"/>
              <a:gd name="connsiteX22" fmla="*/ 6756639 w 12191695"/>
              <a:gd name="connsiteY22" fmla="*/ 4581001 h 5020241"/>
              <a:gd name="connsiteX23" fmla="*/ 6500613 w 12191695"/>
              <a:gd name="connsiteY23" fmla="*/ 4583103 h 5020241"/>
              <a:gd name="connsiteX24" fmla="*/ 6247026 w 12191695"/>
              <a:gd name="connsiteY24" fmla="*/ 4581001 h 5020241"/>
              <a:gd name="connsiteX25" fmla="*/ 5995877 w 12191695"/>
              <a:gd name="connsiteY25" fmla="*/ 4581001 h 5020241"/>
              <a:gd name="connsiteX26" fmla="*/ 5747167 w 12191695"/>
              <a:gd name="connsiteY26" fmla="*/ 4576798 h 5020241"/>
              <a:gd name="connsiteX27" fmla="*/ 5503333 w 12191695"/>
              <a:gd name="connsiteY27" fmla="*/ 4570492 h 5020241"/>
              <a:gd name="connsiteX28" fmla="*/ 5261938 w 12191695"/>
              <a:gd name="connsiteY28" fmla="*/ 4564537 h 5020241"/>
              <a:gd name="connsiteX29" fmla="*/ 5025418 w 12191695"/>
              <a:gd name="connsiteY29" fmla="*/ 4557881 h 5020241"/>
              <a:gd name="connsiteX30" fmla="*/ 4790118 w 12191695"/>
              <a:gd name="connsiteY30" fmla="*/ 4547722 h 5020241"/>
              <a:gd name="connsiteX31" fmla="*/ 4558477 w 12191695"/>
              <a:gd name="connsiteY31" fmla="*/ 4536862 h 5020241"/>
              <a:gd name="connsiteX32" fmla="*/ 4331710 w 12191695"/>
              <a:gd name="connsiteY32" fmla="*/ 4527054 h 5020241"/>
              <a:gd name="connsiteX33" fmla="*/ 3889152 w 12191695"/>
              <a:gd name="connsiteY33" fmla="*/ 4499379 h 5020241"/>
              <a:gd name="connsiteX34" fmla="*/ 3464881 w 12191695"/>
              <a:gd name="connsiteY34" fmla="*/ 4469954 h 5020241"/>
              <a:gd name="connsiteX35" fmla="*/ 3057678 w 12191695"/>
              <a:gd name="connsiteY35" fmla="*/ 4439126 h 5020241"/>
              <a:gd name="connsiteX36" fmla="*/ 2672421 w 12191695"/>
              <a:gd name="connsiteY36" fmla="*/ 4405147 h 5020241"/>
              <a:gd name="connsiteX37" fmla="*/ 2304232 w 12191695"/>
              <a:gd name="connsiteY37" fmla="*/ 4369765 h 5020241"/>
              <a:gd name="connsiteX38" fmla="*/ 1962864 w 12191695"/>
              <a:gd name="connsiteY38" fmla="*/ 4331582 h 5020241"/>
              <a:gd name="connsiteX39" fmla="*/ 1642223 w 12191695"/>
              <a:gd name="connsiteY39" fmla="*/ 4294099 h 5020241"/>
              <a:gd name="connsiteX40" fmla="*/ 1347183 w 12191695"/>
              <a:gd name="connsiteY40" fmla="*/ 4256616 h 5020241"/>
              <a:gd name="connsiteX41" fmla="*/ 1076528 w 12191695"/>
              <a:gd name="connsiteY41" fmla="*/ 4221235 h 5020241"/>
              <a:gd name="connsiteX42" fmla="*/ 836351 w 12191695"/>
              <a:gd name="connsiteY42" fmla="*/ 4187605 h 5020241"/>
              <a:gd name="connsiteX43" fmla="*/ 619339 w 12191695"/>
              <a:gd name="connsiteY43" fmla="*/ 4155727 h 5020241"/>
              <a:gd name="connsiteX44" fmla="*/ 436464 w 12191695"/>
              <a:gd name="connsiteY44" fmla="*/ 4129104 h 5020241"/>
              <a:gd name="connsiteX45" fmla="*/ 282848 w 12191695"/>
              <a:gd name="connsiteY45" fmla="*/ 4103881 h 5020241"/>
              <a:gd name="connsiteX46" fmla="*/ 71932 w 12191695"/>
              <a:gd name="connsiteY46" fmla="*/ 4067800 h 5020241"/>
              <a:gd name="connsiteX47" fmla="*/ 1 w 12191695"/>
              <a:gd name="connsiteY47" fmla="*/ 4055539 h 5020241"/>
              <a:gd name="connsiteX48" fmla="*/ 1 w 12191695"/>
              <a:gd name="connsiteY48" fmla="*/ 5020241 h 5020241"/>
              <a:gd name="connsiteX49" fmla="*/ 0 w 12191695"/>
              <a:gd name="connsiteY49" fmla="*/ 5020241 h 5020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p:spPr>
      </p:pic>
      <p:sp>
        <p:nvSpPr>
          <p:cNvPr id="41"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40000"/>
            </a:schemeClr>
          </a:solidFill>
          <a:ln>
            <a:noFill/>
          </a:ln>
        </p:spPr>
        <p:txBody>
          <a:bodyPr rtlCol="0" anchor="ctr"/>
          <a:lstStyle/>
          <a:p>
            <a:pPr algn="ctr"/>
            <a:endParaRPr lang="en-US">
              <a:solidFill>
                <a:schemeClr val="tx1"/>
              </a:solidFill>
            </a:endParaRPr>
          </a:p>
        </p:txBody>
      </p:sp>
      <p:sp>
        <p:nvSpPr>
          <p:cNvPr id="43" name="Freeform: Shape 42">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5D3A69-7FF7-4E47-9200-CDE5A28FD82E}"/>
              </a:ext>
            </a:extLst>
          </p:cNvPr>
          <p:cNvSpPr>
            <a:spLocks noGrp="1"/>
          </p:cNvSpPr>
          <p:nvPr>
            <p:ph type="title"/>
          </p:nvPr>
        </p:nvSpPr>
        <p:spPr>
          <a:xfrm>
            <a:off x="636916" y="4854346"/>
            <a:ext cx="10407602" cy="868026"/>
          </a:xfrm>
        </p:spPr>
        <p:txBody>
          <a:bodyPr vert="horz" lIns="91440" tIns="45720" rIns="91440" bIns="45720" rtlCol="0" anchor="b">
            <a:normAutofit/>
          </a:bodyPr>
          <a:lstStyle/>
          <a:p>
            <a:r>
              <a:rPr lang="en-US" sz="4800">
                <a:solidFill>
                  <a:srgbClr val="EBEBEB"/>
                </a:solidFill>
              </a:rPr>
              <a:t>Model Interpretation</a:t>
            </a:r>
          </a:p>
        </p:txBody>
      </p:sp>
      <p:sp>
        <p:nvSpPr>
          <p:cNvPr id="3" name="Text Placeholder 2">
            <a:extLst>
              <a:ext uri="{FF2B5EF4-FFF2-40B4-BE49-F238E27FC236}">
                <a16:creationId xmlns:a16="http://schemas.microsoft.com/office/drawing/2014/main" id="{2223D780-88D0-44B3-86BE-7EDB2150BCC5}"/>
              </a:ext>
            </a:extLst>
          </p:cNvPr>
          <p:cNvSpPr>
            <a:spLocks noGrp="1"/>
          </p:cNvSpPr>
          <p:nvPr>
            <p:ph type="body" idx="1"/>
          </p:nvPr>
        </p:nvSpPr>
        <p:spPr>
          <a:xfrm>
            <a:off x="636917" y="5722374"/>
            <a:ext cx="10407602" cy="487924"/>
          </a:xfrm>
        </p:spPr>
        <p:txBody>
          <a:bodyPr vert="horz" lIns="91440" tIns="45720" rIns="91440" bIns="45720" rtlCol="0" anchor="t">
            <a:normAutofit/>
          </a:bodyPr>
          <a:lstStyle/>
          <a:p>
            <a:r>
              <a:rPr lang="en-US">
                <a:solidFill>
                  <a:schemeClr val="tx2">
                    <a:lumMod val="40000"/>
                    <a:lumOff val="60000"/>
                  </a:schemeClr>
                </a:solidFill>
              </a:rPr>
              <a:t>Are we using blackboxes?</a:t>
            </a:r>
            <a:endParaRPr lang="en-US" dirty="0">
              <a:solidFill>
                <a:schemeClr val="tx2">
                  <a:lumMod val="40000"/>
                  <a:lumOff val="60000"/>
                </a:schemeClr>
              </a:solidFill>
            </a:endParaRPr>
          </a:p>
        </p:txBody>
      </p:sp>
    </p:spTree>
    <p:extLst>
      <p:ext uri="{BB962C8B-B14F-4D97-AF65-F5344CB8AC3E}">
        <p14:creationId xmlns:p14="http://schemas.microsoft.com/office/powerpoint/2010/main" val="1186847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1" name="Picture 70">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3" name="Picture 72">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5" name="Oval 74">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7" name="Picture 76">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9" name="Picture 78">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81" name="Rectangle 80">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83" name="Rectangle 82">
            <a:extLst>
              <a:ext uri="{FF2B5EF4-FFF2-40B4-BE49-F238E27FC236}">
                <a16:creationId xmlns:a16="http://schemas.microsoft.com/office/drawing/2014/main" id="{20F6071B-48FA-4685-A9C9-A7B21E1C14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28D8CCCC-4FEC-4CAF-AAE9-22ED54EF54AD}"/>
              </a:ext>
            </a:extLst>
          </p:cNvPr>
          <p:cNvPicPr>
            <a:picLocks noGrp="1" noChangeAspect="1" noChangeArrowheads="1"/>
          </p:cNvPicPr>
          <p:nvPr>
            <p:ph idx="1"/>
          </p:nvPr>
        </p:nvPicPr>
        <p:blipFill>
          <a:blip r:embed="rId6">
            <a:extLst>
              <a:ext uri="{28A0092B-C50C-407E-A947-70E740481C1C}">
                <a14:useLocalDpi xmlns:a14="http://schemas.microsoft.com/office/drawing/2010/main" val="0"/>
              </a:ext>
            </a:extLst>
          </a:blip>
          <a:stretch>
            <a:fillRect/>
          </a:stretch>
        </p:blipFill>
        <p:spPr bwMode="auto">
          <a:xfrm>
            <a:off x="182880" y="1211828"/>
            <a:ext cx="11560205" cy="2237699"/>
          </a:xfrm>
          <a:prstGeom prst="rect">
            <a:avLst/>
          </a:prstGeom>
          <a:noFill/>
          <a:effectLst/>
          <a:extLst>
            <a:ext uri="{909E8E84-426E-40DD-AFC4-6F175D3DCCD1}">
              <a14:hiddenFill xmlns:a14="http://schemas.microsoft.com/office/drawing/2010/main">
                <a:solidFill>
                  <a:srgbClr val="FFFFFF"/>
                </a:solidFill>
              </a14:hiddenFill>
            </a:ext>
          </a:extLst>
        </p:spPr>
      </p:pic>
      <p:sp>
        <p:nvSpPr>
          <p:cNvPr id="85" name="Rectangle 84">
            <a:extLst>
              <a:ext uri="{FF2B5EF4-FFF2-40B4-BE49-F238E27FC236}">
                <a16:creationId xmlns:a16="http://schemas.microsoft.com/office/drawing/2014/main" id="{8C56044C-1580-4C45-8AA3-F2A07478B4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7" name="Freeform: Shape 86">
            <a:extLst>
              <a:ext uri="{FF2B5EF4-FFF2-40B4-BE49-F238E27FC236}">
                <a16:creationId xmlns:a16="http://schemas.microsoft.com/office/drawing/2014/main" id="{51A8E3CE-561F-42BE-B6A2-FBE96F9A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3579207"/>
            <a:ext cx="12191696" cy="3278793"/>
          </a:xfrm>
          <a:custGeom>
            <a:avLst/>
            <a:gdLst>
              <a:gd name="connsiteX0" fmla="*/ 1 w 12191696"/>
              <a:gd name="connsiteY0" fmla="*/ 0 h 3278793"/>
              <a:gd name="connsiteX1" fmla="*/ 71932 w 12191696"/>
              <a:gd name="connsiteY1" fmla="*/ 12261 h 3278793"/>
              <a:gd name="connsiteX2" fmla="*/ 282849 w 12191696"/>
              <a:gd name="connsiteY2" fmla="*/ 48343 h 3278793"/>
              <a:gd name="connsiteX3" fmla="*/ 436464 w 12191696"/>
              <a:gd name="connsiteY3" fmla="*/ 73565 h 3278793"/>
              <a:gd name="connsiteX4" fmla="*/ 619339 w 12191696"/>
              <a:gd name="connsiteY4" fmla="*/ 100188 h 3278793"/>
              <a:gd name="connsiteX5" fmla="*/ 836351 w 12191696"/>
              <a:gd name="connsiteY5" fmla="*/ 132066 h 3278793"/>
              <a:gd name="connsiteX6" fmla="*/ 1076528 w 12191696"/>
              <a:gd name="connsiteY6" fmla="*/ 165696 h 3278793"/>
              <a:gd name="connsiteX7" fmla="*/ 1347183 w 12191696"/>
              <a:gd name="connsiteY7" fmla="*/ 201077 h 3278793"/>
              <a:gd name="connsiteX8" fmla="*/ 1642223 w 12191696"/>
              <a:gd name="connsiteY8" fmla="*/ 238560 h 3278793"/>
              <a:gd name="connsiteX9" fmla="*/ 1962864 w 12191696"/>
              <a:gd name="connsiteY9" fmla="*/ 276043 h 3278793"/>
              <a:gd name="connsiteX10" fmla="*/ 2304232 w 12191696"/>
              <a:gd name="connsiteY10" fmla="*/ 314227 h 3278793"/>
              <a:gd name="connsiteX11" fmla="*/ 2672421 w 12191696"/>
              <a:gd name="connsiteY11" fmla="*/ 349608 h 3278793"/>
              <a:gd name="connsiteX12" fmla="*/ 3057678 w 12191696"/>
              <a:gd name="connsiteY12" fmla="*/ 383588 h 3278793"/>
              <a:gd name="connsiteX13" fmla="*/ 3464881 w 12191696"/>
              <a:gd name="connsiteY13" fmla="*/ 414415 h 3278793"/>
              <a:gd name="connsiteX14" fmla="*/ 3889152 w 12191696"/>
              <a:gd name="connsiteY14" fmla="*/ 443841 h 3278793"/>
              <a:gd name="connsiteX15" fmla="*/ 4331710 w 12191696"/>
              <a:gd name="connsiteY15" fmla="*/ 471515 h 3278793"/>
              <a:gd name="connsiteX16" fmla="*/ 4558476 w 12191696"/>
              <a:gd name="connsiteY16" fmla="*/ 481324 h 3278793"/>
              <a:gd name="connsiteX17" fmla="*/ 4790118 w 12191696"/>
              <a:gd name="connsiteY17" fmla="*/ 492183 h 3278793"/>
              <a:gd name="connsiteX18" fmla="*/ 5025418 w 12191696"/>
              <a:gd name="connsiteY18" fmla="*/ 502342 h 3278793"/>
              <a:gd name="connsiteX19" fmla="*/ 5261937 w 12191696"/>
              <a:gd name="connsiteY19" fmla="*/ 508998 h 3278793"/>
              <a:gd name="connsiteX20" fmla="*/ 5503333 w 12191696"/>
              <a:gd name="connsiteY20" fmla="*/ 514953 h 3278793"/>
              <a:gd name="connsiteX21" fmla="*/ 5747166 w 12191696"/>
              <a:gd name="connsiteY21" fmla="*/ 521259 h 3278793"/>
              <a:gd name="connsiteX22" fmla="*/ 5995877 w 12191696"/>
              <a:gd name="connsiteY22" fmla="*/ 525463 h 3278793"/>
              <a:gd name="connsiteX23" fmla="*/ 6247026 w 12191696"/>
              <a:gd name="connsiteY23" fmla="*/ 525463 h 3278793"/>
              <a:gd name="connsiteX24" fmla="*/ 6500613 w 12191696"/>
              <a:gd name="connsiteY24" fmla="*/ 527565 h 3278793"/>
              <a:gd name="connsiteX25" fmla="*/ 6756639 w 12191696"/>
              <a:gd name="connsiteY25" fmla="*/ 525463 h 3278793"/>
              <a:gd name="connsiteX26" fmla="*/ 7016322 w 12191696"/>
              <a:gd name="connsiteY26" fmla="*/ 521259 h 3278793"/>
              <a:gd name="connsiteX27" fmla="*/ 7276005 w 12191696"/>
              <a:gd name="connsiteY27" fmla="*/ 517406 h 3278793"/>
              <a:gd name="connsiteX28" fmla="*/ 7539345 w 12191696"/>
              <a:gd name="connsiteY28" fmla="*/ 508998 h 3278793"/>
              <a:gd name="connsiteX29" fmla="*/ 7805124 w 12191696"/>
              <a:gd name="connsiteY29" fmla="*/ 500241 h 3278793"/>
              <a:gd name="connsiteX30" fmla="*/ 8070903 w 12191696"/>
              <a:gd name="connsiteY30" fmla="*/ 490082 h 3278793"/>
              <a:gd name="connsiteX31" fmla="*/ 8339121 w 12191696"/>
              <a:gd name="connsiteY31" fmla="*/ 475719 h 3278793"/>
              <a:gd name="connsiteX32" fmla="*/ 8609776 w 12191696"/>
              <a:gd name="connsiteY32" fmla="*/ 458554 h 3278793"/>
              <a:gd name="connsiteX33" fmla="*/ 8881651 w 12191696"/>
              <a:gd name="connsiteY33" fmla="*/ 442089 h 3278793"/>
              <a:gd name="connsiteX34" fmla="*/ 9153526 w 12191696"/>
              <a:gd name="connsiteY34" fmla="*/ 421071 h 3278793"/>
              <a:gd name="connsiteX35" fmla="*/ 9429058 w 12191696"/>
              <a:gd name="connsiteY35" fmla="*/ 395849 h 3278793"/>
              <a:gd name="connsiteX36" fmla="*/ 9700933 w 12191696"/>
              <a:gd name="connsiteY36" fmla="*/ 370626 h 3278793"/>
              <a:gd name="connsiteX37" fmla="*/ 9977684 w 12191696"/>
              <a:gd name="connsiteY37" fmla="*/ 341551 h 3278793"/>
              <a:gd name="connsiteX38" fmla="*/ 10255655 w 12191696"/>
              <a:gd name="connsiteY38" fmla="*/ 309673 h 3278793"/>
              <a:gd name="connsiteX39" fmla="*/ 10529968 w 12191696"/>
              <a:gd name="connsiteY39" fmla="*/ 276043 h 3278793"/>
              <a:gd name="connsiteX40" fmla="*/ 10807939 w 12191696"/>
              <a:gd name="connsiteY40" fmla="*/ 236809 h 3278793"/>
              <a:gd name="connsiteX41" fmla="*/ 11084690 w 12191696"/>
              <a:gd name="connsiteY41" fmla="*/ 194772 h 3278793"/>
              <a:gd name="connsiteX42" fmla="*/ 11362661 w 12191696"/>
              <a:gd name="connsiteY42" fmla="*/ 153085 h 3278793"/>
              <a:gd name="connsiteX43" fmla="*/ 11639412 w 12191696"/>
              <a:gd name="connsiteY43" fmla="*/ 104392 h 3278793"/>
              <a:gd name="connsiteX44" fmla="*/ 11914945 w 12191696"/>
              <a:gd name="connsiteY44" fmla="*/ 54648 h 3278793"/>
              <a:gd name="connsiteX45" fmla="*/ 12191696 w 12191696"/>
              <a:gd name="connsiteY45" fmla="*/ 2452 h 3278793"/>
              <a:gd name="connsiteX46" fmla="*/ 12191696 w 12191696"/>
              <a:gd name="connsiteY46" fmla="*/ 2802467 h 3278793"/>
              <a:gd name="connsiteX47" fmla="*/ 12191695 w 12191696"/>
              <a:gd name="connsiteY47" fmla="*/ 2802467 h 3278793"/>
              <a:gd name="connsiteX48" fmla="*/ 12191695 w 12191696"/>
              <a:gd name="connsiteY48" fmla="*/ 3278793 h 3278793"/>
              <a:gd name="connsiteX49" fmla="*/ 0 w 12191696"/>
              <a:gd name="connsiteY49" fmla="*/ 3278793 h 3278793"/>
              <a:gd name="connsiteX50" fmla="*/ 0 w 12191696"/>
              <a:gd name="connsiteY50" fmla="*/ 2134639 h 3278793"/>
              <a:gd name="connsiteX51" fmla="*/ 1 w 12191696"/>
              <a:gd name="connsiteY51" fmla="*/ 2134639 h 3278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1696" h="3278793">
                <a:moveTo>
                  <a:pt x="1" y="0"/>
                </a:moveTo>
                <a:lnTo>
                  <a:pt x="71932" y="12261"/>
                </a:lnTo>
                <a:lnTo>
                  <a:pt x="282849" y="48343"/>
                </a:lnTo>
                <a:lnTo>
                  <a:pt x="436464" y="73565"/>
                </a:lnTo>
                <a:lnTo>
                  <a:pt x="619339" y="100188"/>
                </a:lnTo>
                <a:lnTo>
                  <a:pt x="836351" y="132066"/>
                </a:lnTo>
                <a:lnTo>
                  <a:pt x="1076528" y="165696"/>
                </a:lnTo>
                <a:lnTo>
                  <a:pt x="1347183"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3" y="514953"/>
                </a:lnTo>
                <a:lnTo>
                  <a:pt x="5747166"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802467"/>
                </a:lnTo>
                <a:lnTo>
                  <a:pt x="12191695" y="2802467"/>
                </a:lnTo>
                <a:lnTo>
                  <a:pt x="12191695" y="3278793"/>
                </a:lnTo>
                <a:lnTo>
                  <a:pt x="0" y="3278793"/>
                </a:lnTo>
                <a:lnTo>
                  <a:pt x="0" y="2134639"/>
                </a:lnTo>
                <a:lnTo>
                  <a:pt x="1" y="2134639"/>
                </a:lnTo>
                <a:close/>
              </a:path>
            </a:pathLst>
          </a:custGeom>
          <a:ln>
            <a:noFill/>
          </a:ln>
        </p:spPr>
        <p:style>
          <a:lnRef idx="0">
            <a:scrgbClr r="0" g="0" b="0"/>
          </a:lnRef>
          <a:fillRef idx="1003">
            <a:schemeClr val="dk2"/>
          </a:fillRef>
          <a:effectRef idx="0">
            <a:scrgbClr r="0" g="0" b="0"/>
          </a:effectRef>
          <a:fontRef idx="major"/>
        </p:style>
      </p:sp>
      <p:sp>
        <p:nvSpPr>
          <p:cNvPr id="2" name="Title 1">
            <a:extLst>
              <a:ext uri="{FF2B5EF4-FFF2-40B4-BE49-F238E27FC236}">
                <a16:creationId xmlns:a16="http://schemas.microsoft.com/office/drawing/2014/main" id="{CDB3D276-1BA1-496D-84A3-AE8DEC016A0D}"/>
              </a:ext>
            </a:extLst>
          </p:cNvPr>
          <p:cNvSpPr>
            <a:spLocks noGrp="1"/>
          </p:cNvSpPr>
          <p:nvPr>
            <p:ph type="title"/>
          </p:nvPr>
        </p:nvSpPr>
        <p:spPr>
          <a:xfrm>
            <a:off x="636916" y="4371849"/>
            <a:ext cx="9149350" cy="1350523"/>
          </a:xfrm>
        </p:spPr>
        <p:txBody>
          <a:bodyPr vert="horz" lIns="91440" tIns="45720" rIns="91440" bIns="45720" rtlCol="0" anchor="b">
            <a:normAutofit/>
          </a:bodyPr>
          <a:lstStyle/>
          <a:p>
            <a:r>
              <a:rPr lang="en-US" sz="5600" b="0" i="0" kern="1200" dirty="0">
                <a:solidFill>
                  <a:srgbClr val="EBEBEB"/>
                </a:solidFill>
                <a:latin typeface="+mj-lt"/>
                <a:ea typeface="+mj-ea"/>
                <a:cs typeface="+mj-cs"/>
              </a:rPr>
              <a:t>Tree Based Model - GBM</a:t>
            </a:r>
          </a:p>
        </p:txBody>
      </p:sp>
      <p:sp>
        <p:nvSpPr>
          <p:cNvPr id="89" name="Freeform 16">
            <a:extLst>
              <a:ext uri="{FF2B5EF4-FFF2-40B4-BE49-F238E27FC236}">
                <a16:creationId xmlns:a16="http://schemas.microsoft.com/office/drawing/2014/main" id="{7DE548AA-7E1A-497C-8B79-C74F42ACF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40" y="3280011"/>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663009594"/>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0B13FF8-2B3C-4BC1-B3E4-254B3F8C3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B8915F-CC75-492E-B128-0B5B86C89813}"/>
              </a:ext>
            </a:extLst>
          </p:cNvPr>
          <p:cNvSpPr>
            <a:spLocks noGrp="1"/>
          </p:cNvSpPr>
          <p:nvPr>
            <p:ph type="title"/>
          </p:nvPr>
        </p:nvSpPr>
        <p:spPr>
          <a:xfrm>
            <a:off x="635223" y="629266"/>
            <a:ext cx="3116690" cy="5594554"/>
          </a:xfrm>
        </p:spPr>
        <p:txBody>
          <a:bodyPr anchor="ctr">
            <a:normAutofit/>
          </a:bodyPr>
          <a:lstStyle/>
          <a:p>
            <a:r>
              <a:rPr lang="en-US" sz="4800">
                <a:solidFill>
                  <a:srgbClr val="EBEBEB"/>
                </a:solidFill>
              </a:rPr>
              <a:t>Tree Based Model - GBM</a:t>
            </a:r>
          </a:p>
        </p:txBody>
      </p:sp>
      <p:sp>
        <p:nvSpPr>
          <p:cNvPr id="11" name="Freeform 7">
            <a:extLst>
              <a:ext uri="{FF2B5EF4-FFF2-40B4-BE49-F238E27FC236}">
                <a16:creationId xmlns:a16="http://schemas.microsoft.com/office/drawing/2014/main" id="{B9C1207E-FFD8-4821-AFE6-71C7243609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3" name="Freeform: Shape 12">
            <a:extLst>
              <a:ext uri="{FF2B5EF4-FFF2-40B4-BE49-F238E27FC236}">
                <a16:creationId xmlns:a16="http://schemas.microsoft.com/office/drawing/2014/main" id="{2B199503-2632-490F-8EB2-759D88708F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15" name="Rectangle 14">
            <a:extLst>
              <a:ext uri="{FF2B5EF4-FFF2-40B4-BE49-F238E27FC236}">
                <a16:creationId xmlns:a16="http://schemas.microsoft.com/office/drawing/2014/main" id="{F11C7CB4-0228-486A-931A-262ABB670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E58CEB33-732C-48D4-8E67-04ADB6E5963E}"/>
              </a:ext>
            </a:extLst>
          </p:cNvPr>
          <p:cNvSpPr>
            <a:spLocks noGrp="1"/>
          </p:cNvSpPr>
          <p:nvPr>
            <p:ph idx="1"/>
          </p:nvPr>
        </p:nvSpPr>
        <p:spPr>
          <a:xfrm>
            <a:off x="5048452" y="1410459"/>
            <a:ext cx="6495847" cy="1885146"/>
          </a:xfrm>
        </p:spPr>
        <p:txBody>
          <a:bodyPr>
            <a:normAutofit/>
          </a:bodyPr>
          <a:lstStyle/>
          <a:p>
            <a:r>
              <a:rPr lang="en-US" b="1" dirty="0"/>
              <a:t>LIME (Local Interpretable Model Agnostic Explanations)</a:t>
            </a:r>
          </a:p>
          <a:p>
            <a:endParaRPr lang="en-US" dirty="0"/>
          </a:p>
        </p:txBody>
      </p:sp>
      <p:pic>
        <p:nvPicPr>
          <p:cNvPr id="4" name="Picture 3">
            <a:extLst>
              <a:ext uri="{FF2B5EF4-FFF2-40B4-BE49-F238E27FC236}">
                <a16:creationId xmlns:a16="http://schemas.microsoft.com/office/drawing/2014/main" id="{4B9EFBB2-329F-4237-8FC5-8926D4819AE2}"/>
              </a:ext>
            </a:extLst>
          </p:cNvPr>
          <p:cNvPicPr>
            <a:picLocks noChangeAspect="1"/>
          </p:cNvPicPr>
          <p:nvPr/>
        </p:nvPicPr>
        <p:blipFill>
          <a:blip r:embed="rId2"/>
          <a:stretch>
            <a:fillRect/>
          </a:stretch>
        </p:blipFill>
        <p:spPr>
          <a:xfrm>
            <a:off x="4628310" y="2828544"/>
            <a:ext cx="8807193" cy="2796283"/>
          </a:xfrm>
          <a:prstGeom prst="rect">
            <a:avLst/>
          </a:prstGeom>
          <a:effectLst/>
        </p:spPr>
      </p:pic>
    </p:spTree>
    <p:extLst>
      <p:ext uri="{BB962C8B-B14F-4D97-AF65-F5344CB8AC3E}">
        <p14:creationId xmlns:p14="http://schemas.microsoft.com/office/powerpoint/2010/main" val="4217267971"/>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82" name="Picture 81">
            <a:extLst>
              <a:ext uri="{FF2B5EF4-FFF2-40B4-BE49-F238E27FC236}">
                <a16:creationId xmlns:a16="http://schemas.microsoft.com/office/drawing/2014/main" id="{412E3267-7ABE-412B-8580-47EC0D1F61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84" name="Picture 83">
            <a:extLst>
              <a:ext uri="{FF2B5EF4-FFF2-40B4-BE49-F238E27FC236}">
                <a16:creationId xmlns:a16="http://schemas.microsoft.com/office/drawing/2014/main" id="{20B62C5A-2250-4380-AB23-DB87446CCED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86" name="Oval 85">
            <a:extLst>
              <a:ext uri="{FF2B5EF4-FFF2-40B4-BE49-F238E27FC236}">
                <a16:creationId xmlns:a16="http://schemas.microsoft.com/office/drawing/2014/main" id="{D42CF425-7213-4F89-B0FF-4C2BDDD9C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88" name="Picture 87">
            <a:extLst>
              <a:ext uri="{FF2B5EF4-FFF2-40B4-BE49-F238E27FC236}">
                <a16:creationId xmlns:a16="http://schemas.microsoft.com/office/drawing/2014/main" id="{D35DA97D-88F8-4249-B650-4FC9FD50A3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90" name="Picture 89">
            <a:extLst>
              <a:ext uri="{FF2B5EF4-FFF2-40B4-BE49-F238E27FC236}">
                <a16:creationId xmlns:a16="http://schemas.microsoft.com/office/drawing/2014/main" id="{43F38673-6E30-4BAE-AC67-0B283EBF42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92" name="Rectangle 91">
            <a:extLst>
              <a:ext uri="{FF2B5EF4-FFF2-40B4-BE49-F238E27FC236}">
                <a16:creationId xmlns:a16="http://schemas.microsoft.com/office/drawing/2014/main" id="{202A25CB-1ED1-4C87-AB49-8D3BC684D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F6E3580-DDC4-4695-85FD-3FE2C5D8DE37}"/>
              </a:ext>
            </a:extLst>
          </p:cNvPr>
          <p:cNvSpPr>
            <a:spLocks noGrp="1"/>
          </p:cNvSpPr>
          <p:nvPr>
            <p:ph type="title"/>
          </p:nvPr>
        </p:nvSpPr>
        <p:spPr>
          <a:xfrm>
            <a:off x="7400518" y="1447800"/>
            <a:ext cx="4143781" cy="3096987"/>
          </a:xfrm>
        </p:spPr>
        <p:txBody>
          <a:bodyPr vert="horz" lIns="91440" tIns="45720" rIns="91440" bIns="45720" rtlCol="0" anchor="b">
            <a:normAutofit/>
          </a:bodyPr>
          <a:lstStyle/>
          <a:p>
            <a:r>
              <a:rPr lang="en-US" sz="5400"/>
              <a:t>Neural Network</a:t>
            </a:r>
          </a:p>
        </p:txBody>
      </p:sp>
      <p:sp>
        <p:nvSpPr>
          <p:cNvPr id="3" name="Content Placeholder 2">
            <a:extLst>
              <a:ext uri="{FF2B5EF4-FFF2-40B4-BE49-F238E27FC236}">
                <a16:creationId xmlns:a16="http://schemas.microsoft.com/office/drawing/2014/main" id="{78B0EA07-8106-40EE-ABDE-C059113FDF54}"/>
              </a:ext>
            </a:extLst>
          </p:cNvPr>
          <p:cNvSpPr>
            <a:spLocks noGrp="1"/>
          </p:cNvSpPr>
          <p:nvPr>
            <p:ph idx="1"/>
          </p:nvPr>
        </p:nvSpPr>
        <p:spPr>
          <a:xfrm>
            <a:off x="7400518" y="4740729"/>
            <a:ext cx="4143781" cy="1469570"/>
          </a:xfrm>
        </p:spPr>
        <p:txBody>
          <a:bodyPr vert="horz" lIns="91440" tIns="45720" rIns="91440" bIns="45720" rtlCol="0" anchor="t">
            <a:normAutofit/>
          </a:bodyPr>
          <a:lstStyle/>
          <a:p>
            <a:pPr marL="0" indent="0">
              <a:buNone/>
            </a:pPr>
            <a:r>
              <a:rPr lang="en-US" sz="1800" cap="all">
                <a:solidFill>
                  <a:schemeClr val="bg2">
                    <a:lumMod val="40000"/>
                    <a:lumOff val="60000"/>
                  </a:schemeClr>
                </a:solidFill>
              </a:rPr>
              <a:t>Fitted on Important Identified variables by previous model</a:t>
            </a:r>
          </a:p>
        </p:txBody>
      </p:sp>
      <p:sp>
        <p:nvSpPr>
          <p:cNvPr id="94" name="Freeform: Shape 93">
            <a:extLst>
              <a:ext uri="{FF2B5EF4-FFF2-40B4-BE49-F238E27FC236}">
                <a16:creationId xmlns:a16="http://schemas.microsoft.com/office/drawing/2014/main" id="{D68108A9-1C65-4950-B8D3-D53A8ED97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995919" cy="6858000"/>
          </a:xfrm>
          <a:custGeom>
            <a:avLst/>
            <a:gdLst>
              <a:gd name="connsiteX0" fmla="*/ 5651204 w 6995919"/>
              <a:gd name="connsiteY0" fmla="*/ 0 h 6858000"/>
              <a:gd name="connsiteX1" fmla="*/ 6994742 w 6995919"/>
              <a:gd name="connsiteY1" fmla="*/ 0 h 6858000"/>
              <a:gd name="connsiteX2" fmla="*/ 6969697 w 6995919"/>
              <a:gd name="connsiteY2" fmla="*/ 155676 h 6858000"/>
              <a:gd name="connsiteX3" fmla="*/ 6945828 w 6995919"/>
              <a:gd name="connsiteY3" fmla="*/ 310667 h 6858000"/>
              <a:gd name="connsiteX4" fmla="*/ 6922464 w 6995919"/>
              <a:gd name="connsiteY4" fmla="*/ 466344 h 6858000"/>
              <a:gd name="connsiteX5" fmla="*/ 6902461 w 6995919"/>
              <a:gd name="connsiteY5" fmla="*/ 622706 h 6858000"/>
              <a:gd name="connsiteX6" fmla="*/ 6882290 w 6995919"/>
              <a:gd name="connsiteY6" fmla="*/ 778383 h 6858000"/>
              <a:gd name="connsiteX7" fmla="*/ 6863464 w 6995919"/>
              <a:gd name="connsiteY7" fmla="*/ 934745 h 6858000"/>
              <a:gd name="connsiteX8" fmla="*/ 6847328 w 6995919"/>
              <a:gd name="connsiteY8" fmla="*/ 1089050 h 6858000"/>
              <a:gd name="connsiteX9" fmla="*/ 6832032 w 6995919"/>
              <a:gd name="connsiteY9" fmla="*/ 1245413 h 6858000"/>
              <a:gd name="connsiteX10" fmla="*/ 6818080 w 6995919"/>
              <a:gd name="connsiteY10" fmla="*/ 1401089 h 6858000"/>
              <a:gd name="connsiteX11" fmla="*/ 6805978 w 6995919"/>
              <a:gd name="connsiteY11" fmla="*/ 1554023 h 6858000"/>
              <a:gd name="connsiteX12" fmla="*/ 6793875 w 6995919"/>
              <a:gd name="connsiteY12" fmla="*/ 1709013 h 6858000"/>
              <a:gd name="connsiteX13" fmla="*/ 6783790 w 6995919"/>
              <a:gd name="connsiteY13" fmla="*/ 1861947 h 6858000"/>
              <a:gd name="connsiteX14" fmla="*/ 6775890 w 6995919"/>
              <a:gd name="connsiteY14" fmla="*/ 2014880 h 6858000"/>
              <a:gd name="connsiteX15" fmla="*/ 6767653 w 6995919"/>
              <a:gd name="connsiteY15" fmla="*/ 2167128 h 6858000"/>
              <a:gd name="connsiteX16" fmla="*/ 6760762 w 6995919"/>
              <a:gd name="connsiteY16" fmla="*/ 2318004 h 6858000"/>
              <a:gd name="connsiteX17" fmla="*/ 6755887 w 6995919"/>
              <a:gd name="connsiteY17" fmla="*/ 2467508 h 6858000"/>
              <a:gd name="connsiteX18" fmla="*/ 6751685 w 6995919"/>
              <a:gd name="connsiteY18" fmla="*/ 2617013 h 6858000"/>
              <a:gd name="connsiteX19" fmla="*/ 6747651 w 6995919"/>
              <a:gd name="connsiteY19" fmla="*/ 2765145 h 6858000"/>
              <a:gd name="connsiteX20" fmla="*/ 6745802 w 6995919"/>
              <a:gd name="connsiteY20" fmla="*/ 2911221 h 6858000"/>
              <a:gd name="connsiteX21" fmla="*/ 6743785 w 6995919"/>
              <a:gd name="connsiteY21" fmla="*/ 3057296 h 6858000"/>
              <a:gd name="connsiteX22" fmla="*/ 6742776 w 6995919"/>
              <a:gd name="connsiteY22" fmla="*/ 3201314 h 6858000"/>
              <a:gd name="connsiteX23" fmla="*/ 6743785 w 6995919"/>
              <a:gd name="connsiteY23" fmla="*/ 3343960 h 6858000"/>
              <a:gd name="connsiteX24" fmla="*/ 6743785 w 6995919"/>
              <a:gd name="connsiteY24" fmla="*/ 3485235 h 6858000"/>
              <a:gd name="connsiteX25" fmla="*/ 6745802 w 6995919"/>
              <a:gd name="connsiteY25" fmla="*/ 3625138 h 6858000"/>
              <a:gd name="connsiteX26" fmla="*/ 6748827 w 6995919"/>
              <a:gd name="connsiteY26" fmla="*/ 3762298 h 6858000"/>
              <a:gd name="connsiteX27" fmla="*/ 6751685 w 6995919"/>
              <a:gd name="connsiteY27" fmla="*/ 3898087 h 6858000"/>
              <a:gd name="connsiteX28" fmla="*/ 6754879 w 6995919"/>
              <a:gd name="connsiteY28" fmla="*/ 4031132 h 6858000"/>
              <a:gd name="connsiteX29" fmla="*/ 6759753 w 6995919"/>
              <a:gd name="connsiteY29" fmla="*/ 4163491 h 6858000"/>
              <a:gd name="connsiteX30" fmla="*/ 6764964 w 6995919"/>
              <a:gd name="connsiteY30" fmla="*/ 4293793 h 6858000"/>
              <a:gd name="connsiteX31" fmla="*/ 6769670 w 6995919"/>
              <a:gd name="connsiteY31" fmla="*/ 4421352 h 6858000"/>
              <a:gd name="connsiteX32" fmla="*/ 6782950 w 6995919"/>
              <a:gd name="connsiteY32" fmla="*/ 4670298 h 6858000"/>
              <a:gd name="connsiteX33" fmla="*/ 6797069 w 6995919"/>
              <a:gd name="connsiteY33" fmla="*/ 4908956 h 6858000"/>
              <a:gd name="connsiteX34" fmla="*/ 6811861 w 6995919"/>
              <a:gd name="connsiteY34" fmla="*/ 5138013 h 6858000"/>
              <a:gd name="connsiteX35" fmla="*/ 6828166 w 6995919"/>
              <a:gd name="connsiteY35" fmla="*/ 5354726 h 6858000"/>
              <a:gd name="connsiteX36" fmla="*/ 6845143 w 6995919"/>
              <a:gd name="connsiteY36" fmla="*/ 5561838 h 6858000"/>
              <a:gd name="connsiteX37" fmla="*/ 6863464 w 6995919"/>
              <a:gd name="connsiteY37" fmla="*/ 5753862 h 6858000"/>
              <a:gd name="connsiteX38" fmla="*/ 6881450 w 6995919"/>
              <a:gd name="connsiteY38" fmla="*/ 5934227 h 6858000"/>
              <a:gd name="connsiteX39" fmla="*/ 6899435 w 6995919"/>
              <a:gd name="connsiteY39" fmla="*/ 6100191 h 6858000"/>
              <a:gd name="connsiteX40" fmla="*/ 6916412 w 6995919"/>
              <a:gd name="connsiteY40" fmla="*/ 6252438 h 6858000"/>
              <a:gd name="connsiteX41" fmla="*/ 6932549 w 6995919"/>
              <a:gd name="connsiteY41" fmla="*/ 6387541 h 6858000"/>
              <a:gd name="connsiteX42" fmla="*/ 6947845 w 6995919"/>
              <a:gd name="connsiteY42" fmla="*/ 6509613 h 6858000"/>
              <a:gd name="connsiteX43" fmla="*/ 6960620 w 6995919"/>
              <a:gd name="connsiteY43" fmla="*/ 6612483 h 6858000"/>
              <a:gd name="connsiteX44" fmla="*/ 6972722 w 6995919"/>
              <a:gd name="connsiteY44" fmla="*/ 6698894 h 6858000"/>
              <a:gd name="connsiteX45" fmla="*/ 6990036 w 6995919"/>
              <a:gd name="connsiteY45" fmla="*/ 6817538 h 6858000"/>
              <a:gd name="connsiteX46" fmla="*/ 6995919 w 6995919"/>
              <a:gd name="connsiteY46" fmla="*/ 6858000 h 6858000"/>
              <a:gd name="connsiteX47" fmla="*/ 6090565 w 6995919"/>
              <a:gd name="connsiteY47" fmla="*/ 6858000 h 6858000"/>
              <a:gd name="connsiteX48" fmla="*/ 6090565 w 6995919"/>
              <a:gd name="connsiteY48" fmla="*/ 6858000 h 6858000"/>
              <a:gd name="connsiteX49" fmla="*/ 0 w 6995919"/>
              <a:gd name="connsiteY49" fmla="*/ 6858000 h 6858000"/>
              <a:gd name="connsiteX50" fmla="*/ 0 w 6995919"/>
              <a:gd name="connsiteY50" fmla="*/ 0 h 6858000"/>
              <a:gd name="connsiteX51" fmla="*/ 5651204 w 6995919"/>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995919" h="6858000">
                <a:moveTo>
                  <a:pt x="5651204" y="0"/>
                </a:moveTo>
                <a:lnTo>
                  <a:pt x="6994742" y="0"/>
                </a:lnTo>
                <a:lnTo>
                  <a:pt x="6969697" y="155676"/>
                </a:lnTo>
                <a:lnTo>
                  <a:pt x="6945828" y="310667"/>
                </a:lnTo>
                <a:lnTo>
                  <a:pt x="6922464" y="466344"/>
                </a:lnTo>
                <a:lnTo>
                  <a:pt x="6902461" y="622706"/>
                </a:lnTo>
                <a:lnTo>
                  <a:pt x="6882290" y="778383"/>
                </a:lnTo>
                <a:lnTo>
                  <a:pt x="6863464" y="934745"/>
                </a:lnTo>
                <a:lnTo>
                  <a:pt x="6847328" y="1089050"/>
                </a:lnTo>
                <a:lnTo>
                  <a:pt x="6832032" y="1245413"/>
                </a:lnTo>
                <a:lnTo>
                  <a:pt x="6818080" y="1401089"/>
                </a:lnTo>
                <a:lnTo>
                  <a:pt x="6805978" y="1554023"/>
                </a:lnTo>
                <a:lnTo>
                  <a:pt x="6793875" y="1709013"/>
                </a:lnTo>
                <a:lnTo>
                  <a:pt x="6783790" y="1861947"/>
                </a:lnTo>
                <a:lnTo>
                  <a:pt x="6775890" y="2014880"/>
                </a:lnTo>
                <a:lnTo>
                  <a:pt x="6767653" y="2167128"/>
                </a:lnTo>
                <a:lnTo>
                  <a:pt x="6760762" y="2318004"/>
                </a:lnTo>
                <a:lnTo>
                  <a:pt x="6755887" y="2467508"/>
                </a:lnTo>
                <a:lnTo>
                  <a:pt x="6751685" y="2617013"/>
                </a:lnTo>
                <a:lnTo>
                  <a:pt x="6747651" y="2765145"/>
                </a:lnTo>
                <a:lnTo>
                  <a:pt x="6745802" y="2911221"/>
                </a:lnTo>
                <a:lnTo>
                  <a:pt x="6743785" y="3057296"/>
                </a:lnTo>
                <a:lnTo>
                  <a:pt x="6742776" y="3201314"/>
                </a:lnTo>
                <a:lnTo>
                  <a:pt x="6743785" y="3343960"/>
                </a:lnTo>
                <a:lnTo>
                  <a:pt x="6743785" y="3485235"/>
                </a:lnTo>
                <a:lnTo>
                  <a:pt x="6745802" y="3625138"/>
                </a:lnTo>
                <a:lnTo>
                  <a:pt x="6748827" y="3762298"/>
                </a:lnTo>
                <a:lnTo>
                  <a:pt x="6751685" y="3898087"/>
                </a:lnTo>
                <a:lnTo>
                  <a:pt x="6754879" y="4031132"/>
                </a:lnTo>
                <a:lnTo>
                  <a:pt x="6759753" y="4163491"/>
                </a:lnTo>
                <a:lnTo>
                  <a:pt x="6764964" y="4293793"/>
                </a:lnTo>
                <a:lnTo>
                  <a:pt x="6769670" y="4421352"/>
                </a:lnTo>
                <a:lnTo>
                  <a:pt x="6782950" y="4670298"/>
                </a:lnTo>
                <a:lnTo>
                  <a:pt x="6797069" y="4908956"/>
                </a:lnTo>
                <a:lnTo>
                  <a:pt x="6811861" y="5138013"/>
                </a:lnTo>
                <a:lnTo>
                  <a:pt x="6828166" y="5354726"/>
                </a:lnTo>
                <a:lnTo>
                  <a:pt x="6845143" y="5561838"/>
                </a:lnTo>
                <a:lnTo>
                  <a:pt x="6863464" y="5753862"/>
                </a:lnTo>
                <a:lnTo>
                  <a:pt x="6881450" y="5934227"/>
                </a:lnTo>
                <a:lnTo>
                  <a:pt x="6899435" y="6100191"/>
                </a:lnTo>
                <a:lnTo>
                  <a:pt x="6916412" y="6252438"/>
                </a:lnTo>
                <a:lnTo>
                  <a:pt x="6932549" y="6387541"/>
                </a:lnTo>
                <a:lnTo>
                  <a:pt x="6947845" y="6509613"/>
                </a:lnTo>
                <a:lnTo>
                  <a:pt x="6960620" y="6612483"/>
                </a:lnTo>
                <a:lnTo>
                  <a:pt x="6972722" y="6698894"/>
                </a:lnTo>
                <a:lnTo>
                  <a:pt x="6990036" y="6817538"/>
                </a:lnTo>
                <a:lnTo>
                  <a:pt x="6995919" y="6858000"/>
                </a:lnTo>
                <a:lnTo>
                  <a:pt x="6090565" y="6858000"/>
                </a:lnTo>
                <a:lnTo>
                  <a:pt x="6090565" y="6858000"/>
                </a:lnTo>
                <a:lnTo>
                  <a:pt x="0" y="6858000"/>
                </a:lnTo>
                <a:lnTo>
                  <a:pt x="0" y="0"/>
                </a:lnTo>
                <a:lnTo>
                  <a:pt x="565120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40232F73-DDED-4EB2-9FE4-AFC35E6F988F}"/>
              </a:ext>
            </a:extLst>
          </p:cNvPr>
          <p:cNvPicPr>
            <a:picLocks noChangeAspect="1"/>
          </p:cNvPicPr>
          <p:nvPr/>
        </p:nvPicPr>
        <p:blipFill>
          <a:blip r:embed="rId7"/>
          <a:stretch>
            <a:fillRect/>
          </a:stretch>
        </p:blipFill>
        <p:spPr>
          <a:xfrm>
            <a:off x="643855" y="1002268"/>
            <a:ext cx="4506536" cy="1667418"/>
          </a:xfrm>
          <a:prstGeom prst="rect">
            <a:avLst/>
          </a:prstGeom>
          <a:effectLst/>
        </p:spPr>
      </p:pic>
      <p:sp>
        <p:nvSpPr>
          <p:cNvPr id="96" name="Freeform 27">
            <a:extLst>
              <a:ext uri="{FF2B5EF4-FFF2-40B4-BE49-F238E27FC236}">
                <a16:creationId xmlns:a16="http://schemas.microsoft.com/office/drawing/2014/main" id="{6F1C2839-EFB8-47B3-9488-B0F191886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49646"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3074" name="Picture 2">
            <a:extLst>
              <a:ext uri="{FF2B5EF4-FFF2-40B4-BE49-F238E27FC236}">
                <a16:creationId xmlns:a16="http://schemas.microsoft.com/office/drawing/2014/main" id="{4AC7D1FF-8E12-4088-BDB4-631814D9E062}"/>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7173" r="-1" b="-1"/>
          <a:stretch/>
        </p:blipFill>
        <p:spPr bwMode="auto">
          <a:xfrm>
            <a:off x="-243803" y="3429000"/>
            <a:ext cx="6995919" cy="2743759"/>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2263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AD3C8201-66B8-46E0-A49C-719A6E3029AB}"/>
              </a:ext>
            </a:extLst>
          </p:cNvPr>
          <p:cNvSpPr>
            <a:spLocks noGrp="1"/>
          </p:cNvSpPr>
          <p:nvPr>
            <p:ph type="title"/>
          </p:nvPr>
        </p:nvSpPr>
        <p:spPr>
          <a:xfrm>
            <a:off x="806195" y="804672"/>
            <a:ext cx="3521359" cy="5248656"/>
          </a:xfrm>
        </p:spPr>
        <p:txBody>
          <a:bodyPr anchor="ctr">
            <a:normAutofit/>
          </a:bodyPr>
          <a:lstStyle/>
          <a:p>
            <a:pPr algn="ctr"/>
            <a:r>
              <a:rPr lang="en-US"/>
              <a:t>Logistic Regression – NN Interpreter</a:t>
            </a:r>
          </a:p>
        </p:txBody>
      </p:sp>
      <p:sp>
        <p:nvSpPr>
          <p:cNvPr id="3" name="Content Placeholder 2">
            <a:extLst>
              <a:ext uri="{FF2B5EF4-FFF2-40B4-BE49-F238E27FC236}">
                <a16:creationId xmlns:a16="http://schemas.microsoft.com/office/drawing/2014/main" id="{0947E8F3-B0F5-4E34-9D5B-CA5D2F06B3D6}"/>
              </a:ext>
            </a:extLst>
          </p:cNvPr>
          <p:cNvSpPr>
            <a:spLocks noGrp="1"/>
          </p:cNvSpPr>
          <p:nvPr>
            <p:ph idx="1"/>
          </p:nvPr>
        </p:nvSpPr>
        <p:spPr>
          <a:xfrm>
            <a:off x="4975861" y="804671"/>
            <a:ext cx="6399930" cy="5248657"/>
          </a:xfrm>
        </p:spPr>
        <p:txBody>
          <a:bodyPr anchor="ctr">
            <a:normAutofit/>
          </a:bodyPr>
          <a:lstStyle/>
          <a:p>
            <a:r>
              <a:rPr lang="en-US" dirty="0"/>
              <a:t>Number of Iterations/Epochs: * Solution: Make epochs = </a:t>
            </a:r>
            <a:r>
              <a:rPr lang="en-US" dirty="0" err="1"/>
              <a:t>max_iter</a:t>
            </a:r>
            <a:r>
              <a:rPr lang="en-US" dirty="0"/>
              <a:t> </a:t>
            </a:r>
          </a:p>
          <a:p>
            <a:endParaRPr lang="en-US" dirty="0"/>
          </a:p>
          <a:p>
            <a:endParaRPr lang="en-US" dirty="0"/>
          </a:p>
          <a:p>
            <a:r>
              <a:rPr lang="en-US" dirty="0"/>
              <a:t>Optimizer : * Solution: Optimizer = '</a:t>
            </a:r>
            <a:r>
              <a:rPr lang="en-US" dirty="0" err="1"/>
              <a:t>sgd</a:t>
            </a:r>
            <a:r>
              <a:rPr lang="en-US" dirty="0"/>
              <a:t>' (stochastic gradient </a:t>
            </a:r>
            <a:r>
              <a:rPr lang="en-US" dirty="0" err="1"/>
              <a:t>decsent</a:t>
            </a:r>
            <a:r>
              <a:rPr lang="en-US" dirty="0"/>
              <a:t>            Solver = 'sag' (stochastic average gradient descent)</a:t>
            </a:r>
          </a:p>
          <a:p>
            <a:endParaRPr lang="en-US" dirty="0"/>
          </a:p>
          <a:p>
            <a:endParaRPr lang="en-US" dirty="0"/>
          </a:p>
          <a:p>
            <a:r>
              <a:rPr lang="en-US" dirty="0"/>
              <a:t>Regularization: * Solution: l2 in both</a:t>
            </a:r>
          </a:p>
          <a:p>
            <a:r>
              <a:rPr lang="en-US" dirty="0"/>
              <a:t>The L2 regularization (also called Ridge): For l2 / Ridge, as the </a:t>
            </a:r>
            <a:r>
              <a:rPr lang="en-US" dirty="0" err="1"/>
              <a:t>penalisation</a:t>
            </a:r>
            <a:r>
              <a:rPr lang="en-US" dirty="0"/>
              <a:t> increases, the coefficients approach but do not equal zero, hence no variable is ever excluded!</a:t>
            </a:r>
          </a:p>
        </p:txBody>
      </p:sp>
    </p:spTree>
    <p:extLst>
      <p:ext uri="{BB962C8B-B14F-4D97-AF65-F5344CB8AC3E}">
        <p14:creationId xmlns:p14="http://schemas.microsoft.com/office/powerpoint/2010/main" val="16147440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0</TotalTime>
  <Words>387</Words>
  <Application>Microsoft Office PowerPoint</Application>
  <PresentationFormat>Widescreen</PresentationFormat>
  <Paragraphs>56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Ion</vt:lpstr>
      <vt:lpstr>Statistical Learning on Credit Data</vt:lpstr>
      <vt:lpstr>Problem Identification</vt:lpstr>
      <vt:lpstr>Data Preparation</vt:lpstr>
      <vt:lpstr>Statistical Models</vt:lpstr>
      <vt:lpstr>Model Interpretation</vt:lpstr>
      <vt:lpstr>Tree Based Model - GBM</vt:lpstr>
      <vt:lpstr>Tree Based Model - GBM</vt:lpstr>
      <vt:lpstr>Neural Network</vt:lpstr>
      <vt:lpstr>Logistic Regression – NN Interpreter</vt:lpstr>
      <vt:lpstr>Model Stability</vt:lpstr>
      <vt:lpstr>Model Deployment</vt:lpstr>
      <vt:lpstr>Scorecard (Segmentation &amp; Pricing)</vt:lpstr>
      <vt:lpstr>Scorecard (Segmentation &amp; Pricing)</vt:lpstr>
      <vt:lpstr>Bucket NPV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Learning on Credit Data</dc:title>
  <dc:creator>Obeid, Firas</dc:creator>
  <cp:lastModifiedBy>Obeid, Firas</cp:lastModifiedBy>
  <cp:revision>1</cp:revision>
  <dcterms:created xsi:type="dcterms:W3CDTF">2019-11-24T15:47:47Z</dcterms:created>
  <dcterms:modified xsi:type="dcterms:W3CDTF">2019-11-24T15:48:14Z</dcterms:modified>
</cp:coreProperties>
</file>