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68" r:id="rId4"/>
    <p:sldId id="258" r:id="rId5"/>
    <p:sldId id="269" r:id="rId6"/>
    <p:sldId id="278" r:id="rId7"/>
    <p:sldId id="279" r:id="rId8"/>
    <p:sldId id="280" r:id="rId9"/>
    <p:sldId id="281" r:id="rId10"/>
    <p:sldId id="270" r:id="rId11"/>
    <p:sldId id="271" r:id="rId12"/>
    <p:sldId id="272" r:id="rId13"/>
    <p:sldId id="273" r:id="rId14"/>
    <p:sldId id="274" r:id="rId15"/>
    <p:sldId id="275" r:id="rId16"/>
    <p:sldId id="276" r:id="rId17"/>
    <p:sldId id="277" r:id="rId18"/>
    <p:sldId id="282" r:id="rId19"/>
    <p:sldId id="283" r:id="rId20"/>
    <p:sldId id="284" r:id="rId21"/>
    <p:sldId id="285" r:id="rId22"/>
    <p:sldId id="286" r:id="rId23"/>
    <p:sldId id="287" r:id="rId24"/>
    <p:sldId id="288" r:id="rId25"/>
    <p:sldId id="289" r:id="rId26"/>
    <p:sldId id="256" r:id="rId27"/>
    <p:sldId id="257" r:id="rId28"/>
    <p:sldId id="264" r:id="rId29"/>
    <p:sldId id="259" r:id="rId30"/>
    <p:sldId id="260" r:id="rId31"/>
    <p:sldId id="262" r:id="rId32"/>
    <p:sldId id="263" r:id="rId33"/>
    <p:sldId id="261" r:id="rId34"/>
    <p:sldId id="291" r:id="rId35"/>
    <p:sldId id="292" r:id="rId36"/>
    <p:sldId id="293" r:id="rId37"/>
    <p:sldId id="294" r:id="rId38"/>
    <p:sldId id="295" r:id="rId39"/>
    <p:sldId id="296" r:id="rId40"/>
    <p:sldId id="297" r:id="rId41"/>
    <p:sldId id="298" r:id="rId42"/>
    <p:sldId id="265"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20ETF\New%20Microsoft%20Excel%20Workshee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20ETF\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ETF Benchmark</a:t>
            </a:r>
            <a:r>
              <a:rPr lang="en-US" baseline="0"/>
              <a:t> Comparison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Sheet1!$E$4</c:f>
              <c:strCache>
                <c:ptCount val="1"/>
                <c:pt idx="0">
                  <c:v>Large</c:v>
                </c:pt>
              </c:strCache>
            </c:strRef>
          </c:tx>
          <c:spPr>
            <a:solidFill>
              <a:schemeClr val="accent1"/>
            </a:solidFill>
            <a:ln>
              <a:noFill/>
            </a:ln>
            <a:effectLst/>
          </c:spPr>
          <c:invertIfNegative val="0"/>
          <c:cat>
            <c:strRef>
              <c:f>Sheet1!$F$3:$M$3</c:f>
              <c:strCache>
                <c:ptCount val="6"/>
                <c:pt idx="0">
                  <c:v>ROBO</c:v>
                </c:pt>
                <c:pt idx="1">
                  <c:v>ROBO - STOX</c:v>
                </c:pt>
                <c:pt idx="2">
                  <c:v>AIA</c:v>
                </c:pt>
                <c:pt idx="3">
                  <c:v>S&amp;P Asia 50</c:v>
                </c:pt>
                <c:pt idx="4">
                  <c:v>AIRR</c:v>
                </c:pt>
                <c:pt idx="5">
                  <c:v>RBA-AIRR 50</c:v>
                </c:pt>
              </c:strCache>
            </c:strRef>
          </c:cat>
          <c:val>
            <c:numRef>
              <c:f>Sheet1!$F$4:$M$4</c:f>
              <c:numCache>
                <c:formatCode>0.00%</c:formatCode>
                <c:ptCount val="6"/>
                <c:pt idx="0">
                  <c:v>0.25409999999999999</c:v>
                </c:pt>
                <c:pt idx="1">
                  <c:v>0.74070000000000003</c:v>
                </c:pt>
                <c:pt idx="2">
                  <c:v>0.99370000000000003</c:v>
                </c:pt>
                <c:pt idx="3">
                  <c:v>0.81620000000000004</c:v>
                </c:pt>
                <c:pt idx="4">
                  <c:v>0</c:v>
                </c:pt>
                <c:pt idx="5">
                  <c:v>0.77049999999999996</c:v>
                </c:pt>
              </c:numCache>
            </c:numRef>
          </c:val>
          <c:extLst>
            <c:ext xmlns:c16="http://schemas.microsoft.com/office/drawing/2014/chart" uri="{C3380CC4-5D6E-409C-BE32-E72D297353CC}">
              <c16:uniqueId val="{00000000-9162-4ADE-9EA4-D892D1B6BD13}"/>
            </c:ext>
          </c:extLst>
        </c:ser>
        <c:ser>
          <c:idx val="1"/>
          <c:order val="1"/>
          <c:tx>
            <c:strRef>
              <c:f>Sheet1!$E$5</c:f>
              <c:strCache>
                <c:ptCount val="1"/>
                <c:pt idx="0">
                  <c:v>Mid</c:v>
                </c:pt>
              </c:strCache>
            </c:strRef>
          </c:tx>
          <c:spPr>
            <a:solidFill>
              <a:schemeClr val="accent2"/>
            </a:solidFill>
            <a:ln>
              <a:noFill/>
            </a:ln>
            <a:effectLst/>
          </c:spPr>
          <c:invertIfNegative val="0"/>
          <c:cat>
            <c:strRef>
              <c:f>Sheet1!$F$3:$M$3</c:f>
              <c:strCache>
                <c:ptCount val="6"/>
                <c:pt idx="0">
                  <c:v>ROBO</c:v>
                </c:pt>
                <c:pt idx="1">
                  <c:v>ROBO - STOX</c:v>
                </c:pt>
                <c:pt idx="2">
                  <c:v>AIA</c:v>
                </c:pt>
                <c:pt idx="3">
                  <c:v>S&amp;P Asia 50</c:v>
                </c:pt>
                <c:pt idx="4">
                  <c:v>AIRR</c:v>
                </c:pt>
                <c:pt idx="5">
                  <c:v>RBA-AIRR 50</c:v>
                </c:pt>
              </c:strCache>
            </c:strRef>
          </c:cat>
          <c:val>
            <c:numRef>
              <c:f>Sheet1!$F$5:$M$5</c:f>
              <c:numCache>
                <c:formatCode>0.00%</c:formatCode>
                <c:ptCount val="6"/>
                <c:pt idx="0">
                  <c:v>0.44080000000000003</c:v>
                </c:pt>
                <c:pt idx="1">
                  <c:v>0.189</c:v>
                </c:pt>
                <c:pt idx="2">
                  <c:v>6.3E-3</c:v>
                </c:pt>
                <c:pt idx="3">
                  <c:v>0.17949999999999999</c:v>
                </c:pt>
                <c:pt idx="4">
                  <c:v>0.35039999999999999</c:v>
                </c:pt>
                <c:pt idx="5">
                  <c:v>0.17430000000000001</c:v>
                </c:pt>
              </c:numCache>
            </c:numRef>
          </c:val>
          <c:extLst>
            <c:ext xmlns:c16="http://schemas.microsoft.com/office/drawing/2014/chart" uri="{C3380CC4-5D6E-409C-BE32-E72D297353CC}">
              <c16:uniqueId val="{00000001-9162-4ADE-9EA4-D892D1B6BD13}"/>
            </c:ext>
          </c:extLst>
        </c:ser>
        <c:ser>
          <c:idx val="2"/>
          <c:order val="2"/>
          <c:tx>
            <c:strRef>
              <c:f>Sheet1!$E$6</c:f>
              <c:strCache>
                <c:ptCount val="1"/>
                <c:pt idx="0">
                  <c:v>Small</c:v>
                </c:pt>
              </c:strCache>
            </c:strRef>
          </c:tx>
          <c:spPr>
            <a:solidFill>
              <a:schemeClr val="accent3"/>
            </a:solidFill>
            <a:ln>
              <a:noFill/>
            </a:ln>
            <a:effectLst/>
          </c:spPr>
          <c:invertIfNegative val="0"/>
          <c:cat>
            <c:strRef>
              <c:f>Sheet1!$F$3:$M$3</c:f>
              <c:strCache>
                <c:ptCount val="6"/>
                <c:pt idx="0">
                  <c:v>ROBO</c:v>
                </c:pt>
                <c:pt idx="1">
                  <c:v>ROBO - STOX</c:v>
                </c:pt>
                <c:pt idx="2">
                  <c:v>AIA</c:v>
                </c:pt>
                <c:pt idx="3">
                  <c:v>S&amp;P Asia 50</c:v>
                </c:pt>
                <c:pt idx="4">
                  <c:v>AIRR</c:v>
                </c:pt>
                <c:pt idx="5">
                  <c:v>RBA-AIRR 50</c:v>
                </c:pt>
              </c:strCache>
            </c:strRef>
          </c:cat>
          <c:val>
            <c:numRef>
              <c:f>Sheet1!$F$6:$M$6</c:f>
              <c:numCache>
                <c:formatCode>0.00%</c:formatCode>
                <c:ptCount val="6"/>
                <c:pt idx="0">
                  <c:v>0.3019</c:v>
                </c:pt>
                <c:pt idx="1">
                  <c:v>6.1800000000000001E-2</c:v>
                </c:pt>
                <c:pt idx="2">
                  <c:v>0</c:v>
                </c:pt>
                <c:pt idx="3">
                  <c:v>4.3E-3</c:v>
                </c:pt>
                <c:pt idx="4">
                  <c:v>0.58509999999999995</c:v>
                </c:pt>
                <c:pt idx="5">
                  <c:v>5.3499999999999999E-2</c:v>
                </c:pt>
              </c:numCache>
            </c:numRef>
          </c:val>
          <c:extLst>
            <c:ext xmlns:c16="http://schemas.microsoft.com/office/drawing/2014/chart" uri="{C3380CC4-5D6E-409C-BE32-E72D297353CC}">
              <c16:uniqueId val="{00000002-9162-4ADE-9EA4-D892D1B6BD13}"/>
            </c:ext>
          </c:extLst>
        </c:ser>
        <c:dLbls>
          <c:showLegendKey val="0"/>
          <c:showVal val="0"/>
          <c:showCatName val="0"/>
          <c:showSerName val="0"/>
          <c:showPercent val="0"/>
          <c:showBubbleSize val="0"/>
        </c:dLbls>
        <c:gapWidth val="219"/>
        <c:overlap val="-27"/>
        <c:axId val="530731727"/>
        <c:axId val="486701487"/>
      </c:barChart>
      <c:catAx>
        <c:axId val="530731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701487"/>
        <c:crosses val="autoZero"/>
        <c:auto val="1"/>
        <c:lblAlgn val="ctr"/>
        <c:lblOffset val="100"/>
        <c:noMultiLvlLbl val="0"/>
      </c:catAx>
      <c:valAx>
        <c:axId val="4867014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731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ETF Benchmark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Sheet1!$O$4</c:f>
              <c:strCache>
                <c:ptCount val="1"/>
                <c:pt idx="0">
                  <c:v>Large</c:v>
                </c:pt>
              </c:strCache>
            </c:strRef>
          </c:tx>
          <c:spPr>
            <a:solidFill>
              <a:schemeClr val="accent1"/>
            </a:solidFill>
            <a:ln>
              <a:noFill/>
            </a:ln>
            <a:effectLst/>
          </c:spPr>
          <c:invertIfNegative val="0"/>
          <c:cat>
            <c:strRef>
              <c:f>Sheet1!$P$3:$T$3</c:f>
              <c:strCache>
                <c:ptCount val="4"/>
                <c:pt idx="0">
                  <c:v>QQQ</c:v>
                </c:pt>
                <c:pt idx="1">
                  <c:v>Nasdaq 100</c:v>
                </c:pt>
                <c:pt idx="2">
                  <c:v>VGT</c:v>
                </c:pt>
                <c:pt idx="3">
                  <c:v>MSCI IT</c:v>
                </c:pt>
              </c:strCache>
            </c:strRef>
          </c:cat>
          <c:val>
            <c:numRef>
              <c:f>Sheet1!$P$4:$T$4</c:f>
              <c:numCache>
                <c:formatCode>0.00%</c:formatCode>
                <c:ptCount val="4"/>
                <c:pt idx="0">
                  <c:v>0.99460000000000004</c:v>
                </c:pt>
                <c:pt idx="1">
                  <c:v>0.99709999999999999</c:v>
                </c:pt>
                <c:pt idx="2">
                  <c:v>0.86550000000000005</c:v>
                </c:pt>
                <c:pt idx="3">
                  <c:v>0.89580000000000004</c:v>
                </c:pt>
              </c:numCache>
            </c:numRef>
          </c:val>
          <c:extLst>
            <c:ext xmlns:c16="http://schemas.microsoft.com/office/drawing/2014/chart" uri="{C3380CC4-5D6E-409C-BE32-E72D297353CC}">
              <c16:uniqueId val="{00000000-9204-4790-831E-68858006141C}"/>
            </c:ext>
          </c:extLst>
        </c:ser>
        <c:ser>
          <c:idx val="1"/>
          <c:order val="1"/>
          <c:tx>
            <c:strRef>
              <c:f>Sheet1!$O$5</c:f>
              <c:strCache>
                <c:ptCount val="1"/>
                <c:pt idx="0">
                  <c:v>Mid</c:v>
                </c:pt>
              </c:strCache>
            </c:strRef>
          </c:tx>
          <c:spPr>
            <a:solidFill>
              <a:schemeClr val="accent2"/>
            </a:solidFill>
            <a:ln>
              <a:noFill/>
            </a:ln>
            <a:effectLst/>
          </c:spPr>
          <c:invertIfNegative val="0"/>
          <c:cat>
            <c:strRef>
              <c:f>Sheet1!$P$3:$T$3</c:f>
              <c:strCache>
                <c:ptCount val="4"/>
                <c:pt idx="0">
                  <c:v>QQQ</c:v>
                </c:pt>
                <c:pt idx="1">
                  <c:v>Nasdaq 100</c:v>
                </c:pt>
                <c:pt idx="2">
                  <c:v>VGT</c:v>
                </c:pt>
                <c:pt idx="3">
                  <c:v>MSCI IT</c:v>
                </c:pt>
              </c:strCache>
            </c:strRef>
          </c:cat>
          <c:val>
            <c:numRef>
              <c:f>Sheet1!$P$5:$T$5</c:f>
              <c:numCache>
                <c:formatCode>0.00%</c:formatCode>
                <c:ptCount val="4"/>
                <c:pt idx="0">
                  <c:v>5.4000000000000003E-3</c:v>
                </c:pt>
                <c:pt idx="1">
                  <c:v>2.8999999999999998E-3</c:v>
                </c:pt>
                <c:pt idx="2">
                  <c:v>0.1096</c:v>
                </c:pt>
                <c:pt idx="3">
                  <c:v>8.5900000000000004E-2</c:v>
                </c:pt>
              </c:numCache>
            </c:numRef>
          </c:val>
          <c:extLst>
            <c:ext xmlns:c16="http://schemas.microsoft.com/office/drawing/2014/chart" uri="{C3380CC4-5D6E-409C-BE32-E72D297353CC}">
              <c16:uniqueId val="{00000001-9204-4790-831E-68858006141C}"/>
            </c:ext>
          </c:extLst>
        </c:ser>
        <c:ser>
          <c:idx val="2"/>
          <c:order val="2"/>
          <c:tx>
            <c:strRef>
              <c:f>Sheet1!$O$6</c:f>
              <c:strCache>
                <c:ptCount val="1"/>
                <c:pt idx="0">
                  <c:v>Small</c:v>
                </c:pt>
              </c:strCache>
            </c:strRef>
          </c:tx>
          <c:spPr>
            <a:solidFill>
              <a:schemeClr val="accent3"/>
            </a:solidFill>
            <a:ln>
              <a:noFill/>
            </a:ln>
            <a:effectLst/>
          </c:spPr>
          <c:invertIfNegative val="0"/>
          <c:cat>
            <c:strRef>
              <c:f>Sheet1!$P$3:$T$3</c:f>
              <c:strCache>
                <c:ptCount val="4"/>
                <c:pt idx="0">
                  <c:v>QQQ</c:v>
                </c:pt>
                <c:pt idx="1">
                  <c:v>Nasdaq 100</c:v>
                </c:pt>
                <c:pt idx="2">
                  <c:v>VGT</c:v>
                </c:pt>
                <c:pt idx="3">
                  <c:v>MSCI IT</c:v>
                </c:pt>
              </c:strCache>
            </c:strRef>
          </c:cat>
          <c:val>
            <c:numRef>
              <c:f>Sheet1!$P$6:$T$6</c:f>
              <c:numCache>
                <c:formatCode>0.00%</c:formatCode>
                <c:ptCount val="4"/>
                <c:pt idx="0">
                  <c:v>0</c:v>
                </c:pt>
                <c:pt idx="1">
                  <c:v>0</c:v>
                </c:pt>
                <c:pt idx="2">
                  <c:v>2.3300000000000001E-2</c:v>
                </c:pt>
                <c:pt idx="3">
                  <c:v>1.72E-2</c:v>
                </c:pt>
              </c:numCache>
            </c:numRef>
          </c:val>
          <c:extLst>
            <c:ext xmlns:c16="http://schemas.microsoft.com/office/drawing/2014/chart" uri="{C3380CC4-5D6E-409C-BE32-E72D297353CC}">
              <c16:uniqueId val="{00000002-9204-4790-831E-68858006141C}"/>
            </c:ext>
          </c:extLst>
        </c:ser>
        <c:dLbls>
          <c:showLegendKey val="0"/>
          <c:showVal val="0"/>
          <c:showCatName val="0"/>
          <c:showSerName val="0"/>
          <c:showPercent val="0"/>
          <c:showBubbleSize val="0"/>
        </c:dLbls>
        <c:gapWidth val="219"/>
        <c:overlap val="-27"/>
        <c:axId val="499196591"/>
        <c:axId val="499194511"/>
      </c:barChart>
      <c:catAx>
        <c:axId val="499196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194511"/>
        <c:crosses val="autoZero"/>
        <c:auto val="1"/>
        <c:lblAlgn val="ctr"/>
        <c:lblOffset val="100"/>
        <c:noMultiLvlLbl val="0"/>
      </c:catAx>
      <c:valAx>
        <c:axId val="4991945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196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0.41903</cdr:x>
      <cdr:y>0.12232</cdr:y>
    </cdr:from>
    <cdr:to>
      <cdr:x>0.58097</cdr:x>
      <cdr:y>0.19389</cdr:y>
    </cdr:to>
    <cdr:sp macro="" textlink="">
      <cdr:nvSpPr>
        <cdr:cNvPr id="2" name="TextBox 10"/>
        <cdr:cNvSpPr txBox="1"/>
      </cdr:nvSpPr>
      <cdr:spPr>
        <a:xfrm xmlns:a="http://schemas.openxmlformats.org/drawingml/2006/main">
          <a:off x="3967508" y="631128"/>
          <a:ext cx="1533378"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TE = 0.22%</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2790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202C94-A4CC-4185-84E8-217DB2FC0D6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34658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113144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2204156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613417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4246936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883279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688461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5808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2047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202C94-A4CC-4185-84E8-217DB2FC0D6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138436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02C94-A4CC-4185-84E8-217DB2FC0D6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126307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02C94-A4CC-4185-84E8-217DB2FC0D6C}"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410245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202C94-A4CC-4185-84E8-217DB2FC0D6C}"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69201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02C94-A4CC-4185-84E8-217DB2FC0D6C}"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307800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202C94-A4CC-4185-84E8-217DB2FC0D6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292537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202C94-A4CC-4185-84E8-217DB2FC0D6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281EF-46F2-4764-AB83-7B0EE278BFA9}" type="slidenum">
              <a:rPr lang="en-US" smtClean="0"/>
              <a:t>‹#›</a:t>
            </a:fld>
            <a:endParaRPr lang="en-US"/>
          </a:p>
        </p:txBody>
      </p:sp>
    </p:spTree>
    <p:extLst>
      <p:ext uri="{BB962C8B-B14F-4D97-AF65-F5344CB8AC3E}">
        <p14:creationId xmlns:p14="http://schemas.microsoft.com/office/powerpoint/2010/main" val="156820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202C94-A4CC-4185-84E8-217DB2FC0D6C}" type="datetimeFigureOut">
              <a:rPr lang="en-US" smtClean="0"/>
              <a:t>4/30/2019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3281EF-46F2-4764-AB83-7B0EE278BFA9}" type="slidenum">
              <a:rPr lang="en-US" smtClean="0"/>
              <a:t>‹#›</a:t>
            </a:fld>
            <a:endParaRPr lang="en-US"/>
          </a:p>
        </p:txBody>
      </p:sp>
    </p:spTree>
    <p:extLst>
      <p:ext uri="{BB962C8B-B14F-4D97-AF65-F5344CB8AC3E}">
        <p14:creationId xmlns:p14="http://schemas.microsoft.com/office/powerpoint/2010/main" val="1800438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334C-2D4E-4E1D-9AE3-DD1DED0793A4}"/>
              </a:ext>
            </a:extLst>
          </p:cNvPr>
          <p:cNvSpPr>
            <a:spLocks noGrp="1"/>
          </p:cNvSpPr>
          <p:nvPr>
            <p:ph type="ctrTitle"/>
          </p:nvPr>
        </p:nvSpPr>
        <p:spPr/>
        <p:txBody>
          <a:bodyPr anchor="ctr"/>
          <a:lstStyle/>
          <a:p>
            <a:r>
              <a:rPr lang="en-US" dirty="0"/>
              <a:t>ANALYSIS ON ETF </a:t>
            </a:r>
          </a:p>
        </p:txBody>
      </p:sp>
      <p:sp>
        <p:nvSpPr>
          <p:cNvPr id="3" name="Subtitle 2">
            <a:extLst>
              <a:ext uri="{FF2B5EF4-FFF2-40B4-BE49-F238E27FC236}">
                <a16:creationId xmlns:a16="http://schemas.microsoft.com/office/drawing/2014/main" id="{2ED6C9F3-45FC-4B6E-8216-79CF264F3E9F}"/>
              </a:ext>
            </a:extLst>
          </p:cNvPr>
          <p:cNvSpPr>
            <a:spLocks noGrp="1"/>
          </p:cNvSpPr>
          <p:nvPr>
            <p:ph type="subTitle" idx="1"/>
          </p:nvPr>
        </p:nvSpPr>
        <p:spPr>
          <a:xfrm>
            <a:off x="1524000" y="3602037"/>
            <a:ext cx="9144000" cy="2221713"/>
          </a:xfrm>
        </p:spPr>
        <p:txBody>
          <a:bodyPr>
            <a:normAutofit/>
          </a:bodyPr>
          <a:lstStyle/>
          <a:p>
            <a:r>
              <a:rPr lang="en-US" dirty="0"/>
              <a:t>TEAM MEMBERS :</a:t>
            </a:r>
          </a:p>
          <a:p>
            <a:r>
              <a:rPr lang="en-US" dirty="0"/>
              <a:t> </a:t>
            </a:r>
            <a:br>
              <a:rPr lang="en-US" dirty="0"/>
            </a:br>
            <a:r>
              <a:rPr lang="en-US" dirty="0"/>
              <a:t>DEEP BORKAR </a:t>
            </a:r>
            <a:br>
              <a:rPr lang="en-US" dirty="0"/>
            </a:br>
            <a:r>
              <a:rPr lang="en-US" dirty="0"/>
              <a:t>FIRAS OBEID </a:t>
            </a:r>
            <a:br>
              <a:rPr lang="en-US" dirty="0"/>
            </a:br>
            <a:r>
              <a:rPr lang="en-US" dirty="0"/>
              <a:t>PARTH PATEL </a:t>
            </a:r>
            <a:br>
              <a:rPr lang="en-US" dirty="0"/>
            </a:br>
            <a:r>
              <a:rPr lang="en-US" dirty="0"/>
              <a:t>DHIVYA RAO </a:t>
            </a:r>
          </a:p>
        </p:txBody>
      </p:sp>
    </p:spTree>
    <p:extLst>
      <p:ext uri="{BB962C8B-B14F-4D97-AF65-F5344CB8AC3E}">
        <p14:creationId xmlns:p14="http://schemas.microsoft.com/office/powerpoint/2010/main" val="321452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B4E6-0E54-4A21-9FA7-95BE9704220F}"/>
              </a:ext>
            </a:extLst>
          </p:cNvPr>
          <p:cNvSpPr>
            <a:spLocks noGrp="1"/>
          </p:cNvSpPr>
          <p:nvPr>
            <p:ph type="title"/>
          </p:nvPr>
        </p:nvSpPr>
        <p:spPr/>
        <p:txBody>
          <a:bodyPr/>
          <a:lstStyle/>
          <a:p>
            <a:r>
              <a:rPr lang="en-US" b="1" dirty="0"/>
              <a:t>QQQ INVESCO </a:t>
            </a:r>
            <a:br>
              <a:rPr lang="en-US" b="1" dirty="0"/>
            </a:br>
            <a:endParaRPr lang="en-US" dirty="0"/>
          </a:p>
        </p:txBody>
      </p:sp>
      <p:sp>
        <p:nvSpPr>
          <p:cNvPr id="3" name="Content Placeholder 2">
            <a:extLst>
              <a:ext uri="{FF2B5EF4-FFF2-40B4-BE49-F238E27FC236}">
                <a16:creationId xmlns:a16="http://schemas.microsoft.com/office/drawing/2014/main" id="{FDF3C237-4922-4B40-B389-F37143B373D2}"/>
              </a:ext>
            </a:extLst>
          </p:cNvPr>
          <p:cNvSpPr>
            <a:spLocks noGrp="1"/>
          </p:cNvSpPr>
          <p:nvPr>
            <p:ph idx="1"/>
          </p:nvPr>
        </p:nvSpPr>
        <p:spPr/>
        <p:txBody>
          <a:bodyPr>
            <a:normAutofit fontScale="85000" lnSpcReduction="20000"/>
          </a:bodyPr>
          <a:lstStyle/>
          <a:p>
            <a:pPr marL="0" indent="0">
              <a:buNone/>
            </a:pPr>
            <a:r>
              <a:rPr lang="en-US" b="1" dirty="0"/>
              <a:t>FUND DESCRIPTION </a:t>
            </a:r>
          </a:p>
          <a:p>
            <a:r>
              <a:rPr lang="en-US" dirty="0"/>
              <a:t>Major Investments -   Large Companies in Non Banking sector </a:t>
            </a:r>
          </a:p>
          <a:p>
            <a:r>
              <a:rPr lang="en-US" dirty="0"/>
              <a:t>Issuer of Fund – Invesco QQQ Trust 	</a:t>
            </a:r>
          </a:p>
          <a:p>
            <a:r>
              <a:rPr lang="en-US" dirty="0"/>
              <a:t>Index Followed - NASAQ 100 Index</a:t>
            </a:r>
          </a:p>
          <a:p>
            <a:r>
              <a:rPr lang="en-US" dirty="0"/>
              <a:t>Inception Date -  10 </a:t>
            </a:r>
            <a:r>
              <a:rPr lang="en-US" dirty="0" err="1"/>
              <a:t>th</a:t>
            </a:r>
            <a:r>
              <a:rPr lang="en-US" dirty="0"/>
              <a:t> March 1999</a:t>
            </a:r>
          </a:p>
          <a:p>
            <a:r>
              <a:rPr lang="en-US" dirty="0"/>
              <a:t>Expense Ratio - 0.20%</a:t>
            </a:r>
          </a:p>
          <a:p>
            <a:r>
              <a:rPr lang="en-US" dirty="0"/>
              <a:t>Average Daily Share Volume -  28,885,912 shares</a:t>
            </a:r>
          </a:p>
          <a:p>
            <a:r>
              <a:rPr lang="en-US" dirty="0"/>
              <a:t> Average Daily Collection -  $5.18 Billion</a:t>
            </a:r>
          </a:p>
          <a:p>
            <a:endParaRPr lang="en-US" dirty="0"/>
          </a:p>
        </p:txBody>
      </p:sp>
    </p:spTree>
    <p:extLst>
      <p:ext uri="{BB962C8B-B14F-4D97-AF65-F5344CB8AC3E}">
        <p14:creationId xmlns:p14="http://schemas.microsoft.com/office/powerpoint/2010/main" val="341179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5630CC-27D5-4E2C-AA69-55DE5AFC9179}"/>
              </a:ext>
            </a:extLst>
          </p:cNvPr>
          <p:cNvSpPr>
            <a:spLocks noGrp="1"/>
          </p:cNvSpPr>
          <p:nvPr>
            <p:ph idx="1"/>
          </p:nvPr>
        </p:nvSpPr>
        <p:spPr>
          <a:xfrm>
            <a:off x="838200" y="571500"/>
            <a:ext cx="10515600" cy="5605463"/>
          </a:xfrm>
        </p:spPr>
        <p:txBody>
          <a:bodyPr anchor="ctr">
            <a:normAutofit fontScale="92500" lnSpcReduction="20000"/>
          </a:bodyPr>
          <a:lstStyle/>
          <a:p>
            <a:pPr marL="0" indent="0">
              <a:buNone/>
            </a:pPr>
            <a:endParaRPr lang="en-US" b="1" dirty="0"/>
          </a:p>
          <a:p>
            <a:pPr marL="0" indent="0">
              <a:buNone/>
            </a:pPr>
            <a:endParaRPr lang="en-US" b="1" dirty="0"/>
          </a:p>
          <a:p>
            <a:pPr marL="0" indent="0">
              <a:buNone/>
            </a:pPr>
            <a:r>
              <a:rPr lang="en-US" b="1" dirty="0"/>
              <a:t>ASSET ALLOCATION </a:t>
            </a:r>
          </a:p>
          <a:p>
            <a:pPr marL="0" indent="0">
              <a:buNone/>
            </a:pPr>
            <a:br>
              <a:rPr lang="en-US" sz="1800" b="1" dirty="0"/>
            </a:br>
            <a:endParaRPr lang="en-US" sz="2600" b="1" dirty="0"/>
          </a:p>
          <a:p>
            <a:pPr lvl="1"/>
            <a:r>
              <a:rPr lang="en-US" sz="2600" dirty="0"/>
              <a:t>Net Assets Worth </a:t>
            </a:r>
            <a:r>
              <a:rPr lang="en-US" dirty="0"/>
              <a:t>$74,002,284,009</a:t>
            </a:r>
            <a:endParaRPr lang="en-US" sz="2600" dirty="0"/>
          </a:p>
          <a:p>
            <a:pPr marL="457200" lvl="1" indent="0">
              <a:buNone/>
            </a:pPr>
            <a:endParaRPr lang="en-US" sz="2600" dirty="0"/>
          </a:p>
          <a:p>
            <a:pPr lvl="1"/>
            <a:r>
              <a:rPr lang="en-US" sz="2600" dirty="0"/>
              <a:t>Outstanding Shares Of </a:t>
            </a:r>
            <a:r>
              <a:rPr lang="en-US" dirty="0"/>
              <a:t>399.05M</a:t>
            </a:r>
            <a:endParaRPr lang="en-US" sz="2600" dirty="0"/>
          </a:p>
          <a:p>
            <a:pPr marL="457200" lvl="1" indent="0">
              <a:buNone/>
            </a:pPr>
            <a:endParaRPr lang="en-US" sz="2600" dirty="0"/>
          </a:p>
          <a:p>
            <a:pPr lvl="1"/>
            <a:r>
              <a:rPr lang="en-US" sz="2600" dirty="0"/>
              <a:t>Net Asset Value : </a:t>
            </a:r>
            <a:r>
              <a:rPr lang="en-US" dirty="0"/>
              <a:t> $190.45</a:t>
            </a:r>
            <a:endParaRPr lang="en-US" sz="2600" dirty="0"/>
          </a:p>
          <a:p>
            <a:pPr lvl="1"/>
            <a:endParaRPr lang="en-US" sz="2600" b="1" dirty="0"/>
          </a:p>
          <a:p>
            <a:pPr marL="457200" lvl="1" indent="0">
              <a:buNone/>
            </a:pPr>
            <a:br>
              <a:rPr lang="en-US" sz="1800" b="1" dirty="0"/>
            </a:br>
            <a:br>
              <a:rPr lang="en-US" sz="1800" b="1" dirty="0"/>
            </a:br>
            <a:endParaRPr lang="en-US" sz="1800" b="1" dirty="0"/>
          </a:p>
          <a:p>
            <a:pPr marL="0" indent="0">
              <a:buNone/>
            </a:pPr>
            <a:endParaRPr lang="en-US" b="1" dirty="0"/>
          </a:p>
          <a:p>
            <a:endParaRPr lang="en-US" dirty="0"/>
          </a:p>
        </p:txBody>
      </p:sp>
    </p:spTree>
    <p:extLst>
      <p:ext uri="{BB962C8B-B14F-4D97-AF65-F5344CB8AC3E}">
        <p14:creationId xmlns:p14="http://schemas.microsoft.com/office/powerpoint/2010/main" val="191787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QQ SECTOR/INDUSTRY BREAKDOWN  Technology  Consumer  Cyclicals  Healthcare  Consumer  Non-  Cyclicals  Industrials  Telecommunications  Services  utilities  Financials  QQQ  60.49%  21.01%  9.03%  3.12%  0.80%  0.37%  0.29%  segment  Benchmark  26.80%  12.43%  14.48%  7.84%  9.110/0  2.32%  2.59%  14.92%  QQQ TOP 10 HOLDINGS  Microsoft Corporation  Apple Inc.  Amazon.com, Inc.  Facebook, Inc. Class A  Alphabet Inc. Class C  Alphabet Inc. Class A  Intel Corporation  Cisco Systems, Inc.  Comcast Corporation Class A  PepsiCo, Inc.  Total Top 10 weighting  10.560/0  10.310/0  9.960/0  4.96%  4.74%  3.060/0  2.930/0  2.290/0  2.100/0  55.070/0 ">
            <a:extLst>
              <a:ext uri="{FF2B5EF4-FFF2-40B4-BE49-F238E27FC236}">
                <a16:creationId xmlns:a16="http://schemas.microsoft.com/office/drawing/2014/main" id="{F83C1496-8CAB-44EA-ADA0-3E6699838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
            <a:ext cx="10153649" cy="652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75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489B7-B2C2-459B-8C80-3B33161EE8D4}"/>
              </a:ext>
            </a:extLst>
          </p:cNvPr>
          <p:cNvSpPr>
            <a:spLocks noGrp="1"/>
          </p:cNvSpPr>
          <p:nvPr>
            <p:ph idx="1"/>
          </p:nvPr>
        </p:nvSpPr>
        <p:spPr>
          <a:xfrm>
            <a:off x="838200" y="638175"/>
            <a:ext cx="10515600" cy="5538788"/>
          </a:xfrm>
        </p:spPr>
        <p:txBody>
          <a:bodyPr>
            <a:normAutofit lnSpcReduction="10000"/>
          </a:bodyPr>
          <a:lstStyle/>
          <a:p>
            <a:r>
              <a:rPr lang="en-US" b="1" dirty="0"/>
              <a:t>RISK LEVEL OF FUND </a:t>
            </a:r>
          </a:p>
          <a:p>
            <a:r>
              <a:rPr lang="en-US" dirty="0"/>
              <a:t>Beta –  1.29</a:t>
            </a:r>
            <a:br>
              <a:rPr lang="en-US" dirty="0"/>
            </a:br>
            <a:endParaRPr lang="en-US" dirty="0"/>
          </a:p>
          <a:p>
            <a:r>
              <a:rPr lang="en-US" dirty="0"/>
              <a:t>Standard deviation of 27.95 %</a:t>
            </a:r>
          </a:p>
          <a:p>
            <a:endParaRPr lang="en-US" dirty="0"/>
          </a:p>
          <a:p>
            <a:r>
              <a:rPr lang="en-US" dirty="0"/>
              <a:t>Sharpe Ratio - 0.19% </a:t>
            </a:r>
            <a:br>
              <a:rPr lang="en-US" dirty="0"/>
            </a:br>
            <a:endParaRPr lang="en-US" dirty="0"/>
          </a:p>
          <a:p>
            <a:r>
              <a:rPr lang="en-US" dirty="0"/>
              <a:t>Treynor Ratio –  10.76</a:t>
            </a:r>
            <a:br>
              <a:rPr lang="en-US" dirty="0"/>
            </a:br>
            <a:endParaRPr lang="en-US" dirty="0"/>
          </a:p>
          <a:p>
            <a:r>
              <a:rPr lang="en-US" dirty="0"/>
              <a:t>Nasdaq Risk Assessment tool –  101</a:t>
            </a:r>
            <a:br>
              <a:rPr lang="en-US" dirty="0"/>
            </a:br>
            <a:endParaRPr lang="en-US" dirty="0"/>
          </a:p>
          <a:p>
            <a:r>
              <a:rPr lang="en-US" dirty="0"/>
              <a:t>Not FDIC Insured  and Not Bank Guaranteed</a:t>
            </a:r>
          </a:p>
          <a:p>
            <a:endParaRPr lang="en-US" dirty="0"/>
          </a:p>
          <a:p>
            <a:endParaRPr lang="en-US" dirty="0"/>
          </a:p>
        </p:txBody>
      </p:sp>
    </p:spTree>
    <p:extLst>
      <p:ext uri="{BB962C8B-B14F-4D97-AF65-F5344CB8AC3E}">
        <p14:creationId xmlns:p14="http://schemas.microsoft.com/office/powerpoint/2010/main" val="265457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D5D7-9E97-4694-BE76-7944E8D61C23}"/>
              </a:ext>
            </a:extLst>
          </p:cNvPr>
          <p:cNvSpPr>
            <a:spLocks noGrp="1"/>
          </p:cNvSpPr>
          <p:nvPr>
            <p:ph type="title"/>
          </p:nvPr>
        </p:nvSpPr>
        <p:spPr/>
        <p:txBody>
          <a:bodyPr>
            <a:normAutofit fontScale="90000"/>
          </a:bodyPr>
          <a:lstStyle/>
          <a:p>
            <a:br>
              <a:rPr lang="en-US" b="1" dirty="0"/>
            </a:br>
            <a:r>
              <a:rPr lang="en-US" b="1" dirty="0"/>
              <a:t>AIRR: FIRST TRUST RBA AMERICAN INDUSTRIAL RENAISSANCE ETF</a:t>
            </a:r>
            <a:br>
              <a:rPr lang="en-US" dirty="0"/>
            </a:br>
            <a:endParaRPr lang="en-US" dirty="0"/>
          </a:p>
        </p:txBody>
      </p:sp>
      <p:sp>
        <p:nvSpPr>
          <p:cNvPr id="3" name="Content Placeholder 2">
            <a:extLst>
              <a:ext uri="{FF2B5EF4-FFF2-40B4-BE49-F238E27FC236}">
                <a16:creationId xmlns:a16="http://schemas.microsoft.com/office/drawing/2014/main" id="{2716D4F6-D422-4ED5-B22E-953E264C923C}"/>
              </a:ext>
            </a:extLst>
          </p:cNvPr>
          <p:cNvSpPr>
            <a:spLocks noGrp="1"/>
          </p:cNvSpPr>
          <p:nvPr>
            <p:ph idx="1"/>
          </p:nvPr>
        </p:nvSpPr>
        <p:spPr/>
        <p:txBody>
          <a:bodyPr>
            <a:normAutofit fontScale="85000" lnSpcReduction="20000"/>
          </a:bodyPr>
          <a:lstStyle/>
          <a:p>
            <a:pPr marL="0" indent="0">
              <a:buNone/>
            </a:pPr>
            <a:r>
              <a:rPr lang="en-US" b="1" dirty="0"/>
              <a:t>FUND DESCRIPTION </a:t>
            </a:r>
          </a:p>
          <a:p>
            <a:r>
              <a:rPr lang="en-US" dirty="0"/>
              <a:t>Major Investments -   Industrial and Commercial banking Sector </a:t>
            </a:r>
          </a:p>
          <a:p>
            <a:r>
              <a:rPr lang="en-US" dirty="0"/>
              <a:t>Issuer of Fund – First Trust  	</a:t>
            </a:r>
          </a:p>
          <a:p>
            <a:r>
              <a:rPr lang="en-US" dirty="0"/>
              <a:t>Index Followed - Richard Bernstein Advisors American Industrial Renaissance Index</a:t>
            </a:r>
          </a:p>
          <a:p>
            <a:r>
              <a:rPr lang="en-US" dirty="0"/>
              <a:t>Inception Date -  03/10/14</a:t>
            </a:r>
          </a:p>
          <a:p>
            <a:r>
              <a:rPr lang="en-US" dirty="0"/>
              <a:t>Expense Ratio - 0.95%</a:t>
            </a:r>
          </a:p>
          <a:p>
            <a:r>
              <a:rPr lang="en-US" dirty="0"/>
              <a:t>Average Daily Share Volume -  23,565</a:t>
            </a:r>
          </a:p>
          <a:p>
            <a:r>
              <a:rPr lang="en-US" dirty="0"/>
              <a:t> Average Daily Collection -  $594.14K.</a:t>
            </a:r>
          </a:p>
          <a:p>
            <a:endParaRPr lang="en-US" dirty="0"/>
          </a:p>
        </p:txBody>
      </p:sp>
    </p:spTree>
    <p:extLst>
      <p:ext uri="{BB962C8B-B14F-4D97-AF65-F5344CB8AC3E}">
        <p14:creationId xmlns:p14="http://schemas.microsoft.com/office/powerpoint/2010/main" val="269575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49E03-00CD-4DE1-9813-2E72708E6C2C}"/>
              </a:ext>
            </a:extLst>
          </p:cNvPr>
          <p:cNvSpPr>
            <a:spLocks noGrp="1"/>
          </p:cNvSpPr>
          <p:nvPr>
            <p:ph idx="1"/>
          </p:nvPr>
        </p:nvSpPr>
        <p:spPr>
          <a:xfrm>
            <a:off x="838200" y="710214"/>
            <a:ext cx="10515600" cy="5466749"/>
          </a:xfrm>
        </p:spPr>
        <p:txBody>
          <a:bodyPr>
            <a:normAutofit fontScale="92500" lnSpcReduction="20000"/>
          </a:bodyPr>
          <a:lstStyle/>
          <a:p>
            <a:pPr marL="0" indent="0">
              <a:buNone/>
            </a:pPr>
            <a:endParaRPr lang="en-US" b="1" dirty="0"/>
          </a:p>
          <a:p>
            <a:pPr marL="0" indent="0">
              <a:buNone/>
            </a:pPr>
            <a:endParaRPr lang="en-US" b="1" dirty="0"/>
          </a:p>
          <a:p>
            <a:pPr marL="0" indent="0">
              <a:buNone/>
            </a:pPr>
            <a:r>
              <a:rPr lang="en-US" b="1" dirty="0"/>
              <a:t>ASSET ALLOCATION </a:t>
            </a:r>
          </a:p>
          <a:p>
            <a:pPr marL="0" indent="0">
              <a:buNone/>
            </a:pPr>
            <a:br>
              <a:rPr lang="en-US" sz="1800" b="1" dirty="0"/>
            </a:br>
            <a:endParaRPr lang="en-US" sz="2600" b="1" dirty="0"/>
          </a:p>
          <a:p>
            <a:pPr lvl="1"/>
            <a:r>
              <a:rPr lang="en-US" sz="2600" dirty="0"/>
              <a:t>Net Assets Worth </a:t>
            </a:r>
            <a:r>
              <a:rPr lang="en-US" dirty="0"/>
              <a:t>$79,762,067 </a:t>
            </a:r>
            <a:endParaRPr lang="en-US" sz="2600" dirty="0"/>
          </a:p>
          <a:p>
            <a:pPr marL="457200" lvl="1" indent="0">
              <a:buNone/>
            </a:pPr>
            <a:endParaRPr lang="en-US" sz="2600" dirty="0"/>
          </a:p>
          <a:p>
            <a:pPr lvl="1"/>
            <a:r>
              <a:rPr lang="en-US" sz="2600" dirty="0"/>
              <a:t>Outstanding Shares Of </a:t>
            </a:r>
            <a:r>
              <a:rPr lang="en-US" dirty="0"/>
              <a:t>3,100,002</a:t>
            </a:r>
            <a:endParaRPr lang="en-US" sz="2600" dirty="0"/>
          </a:p>
          <a:p>
            <a:pPr marL="457200" lvl="1" indent="0">
              <a:buNone/>
            </a:pPr>
            <a:endParaRPr lang="en-US" sz="2600" dirty="0"/>
          </a:p>
          <a:p>
            <a:pPr lvl="1"/>
            <a:r>
              <a:rPr lang="en-US" sz="2600" dirty="0"/>
              <a:t>Net Asset Value : </a:t>
            </a:r>
            <a:r>
              <a:rPr lang="en-US" dirty="0"/>
              <a:t>$25.73</a:t>
            </a:r>
            <a:endParaRPr lang="en-US" sz="2600" dirty="0"/>
          </a:p>
          <a:p>
            <a:pPr lvl="1"/>
            <a:endParaRPr lang="en-US" sz="2600" b="1" dirty="0"/>
          </a:p>
          <a:p>
            <a:pPr marL="457200" lvl="1" indent="0">
              <a:buNone/>
            </a:pPr>
            <a:br>
              <a:rPr lang="en-US" sz="1800" b="1" dirty="0"/>
            </a:br>
            <a:br>
              <a:rPr lang="en-US" sz="1800" b="1" dirty="0"/>
            </a:br>
            <a:endParaRPr lang="en-US" sz="1800" b="1" dirty="0"/>
          </a:p>
          <a:p>
            <a:pPr marL="0" indent="0">
              <a:buNone/>
            </a:pPr>
            <a:endParaRPr lang="en-US" b="1" dirty="0"/>
          </a:p>
        </p:txBody>
      </p:sp>
    </p:spTree>
    <p:extLst>
      <p:ext uri="{BB962C8B-B14F-4D97-AF65-F5344CB8AC3E}">
        <p14:creationId xmlns:p14="http://schemas.microsoft.com/office/powerpoint/2010/main" val="1588560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IRR SECTOR/INDUSTRY BREAKDOWN  Machinery,  Equipment  Components  Construction  Engineering  Professional  Commercial  Services  Banking  Services  Metals &amp;  Mining  Containers  Packaging  Automobiles  &amp; Auto  Pa rts  A/RR  40.45%  28.83%  11.44%  10.77%  5.71%  1.90%  0.90%  segment  Benchmark  24.31%  1.40%  17.05%  0.03%  1.09%  AIRR TOP 10 HOLDINGS  EMCOR Group, Inc.  Federal Signal Corporation  Tetra Tech, Inc.  Primoris Services Corporation  RBC Bearings Incorporated  Generac Holdings Inc.  Quanta Services, Inc.  US Ecology, Inc.  Comfort Systems USA, Inc.  Mueller Water Products, Inc. Class A  Total Top 10 weighting  3.16%  3.16%  3.14%  3.12%  3.08%  3.03%  3.00%  3.00%  2.99%  2.99%  30.67% ">
            <a:extLst>
              <a:ext uri="{FF2B5EF4-FFF2-40B4-BE49-F238E27FC236}">
                <a16:creationId xmlns:a16="http://schemas.microsoft.com/office/drawing/2014/main" id="{512529EB-1967-4ACE-B1AE-67F76D4DB5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39936" y="643467"/>
            <a:ext cx="703271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9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132518E-510C-4CB9-8C47-FAF476FF023D}"/>
              </a:ext>
            </a:extLst>
          </p:cNvPr>
          <p:cNvSpPr>
            <a:spLocks noGrp="1"/>
          </p:cNvSpPr>
          <p:nvPr>
            <p:ph idx="1"/>
          </p:nvPr>
        </p:nvSpPr>
        <p:spPr>
          <a:xfrm>
            <a:off x="838200" y="533400"/>
            <a:ext cx="10515600" cy="5643563"/>
          </a:xfrm>
        </p:spPr>
        <p:txBody>
          <a:bodyPr>
            <a:normAutofit/>
          </a:bodyPr>
          <a:lstStyle/>
          <a:p>
            <a:pPr marL="0" indent="0">
              <a:buNone/>
            </a:pPr>
            <a:r>
              <a:rPr lang="en-US" b="1" dirty="0"/>
              <a:t>RISK LEVEL OF FUND </a:t>
            </a:r>
          </a:p>
          <a:p>
            <a:r>
              <a:rPr lang="en-US" dirty="0"/>
              <a:t>Beta –  1.26</a:t>
            </a:r>
            <a:br>
              <a:rPr lang="en-US" dirty="0"/>
            </a:br>
            <a:endParaRPr lang="en-US" dirty="0"/>
          </a:p>
          <a:p>
            <a:r>
              <a:rPr lang="en-US" dirty="0"/>
              <a:t>Standard deviation of 19.62 %</a:t>
            </a:r>
            <a:br>
              <a:rPr lang="en-US" dirty="0"/>
            </a:br>
            <a:endParaRPr lang="en-US" dirty="0"/>
          </a:p>
          <a:p>
            <a:r>
              <a:rPr lang="en-US" dirty="0"/>
              <a:t>Sharpe Ratio - 0.6 %</a:t>
            </a:r>
            <a:br>
              <a:rPr lang="en-US" dirty="0"/>
            </a:br>
            <a:endParaRPr lang="en-US" dirty="0"/>
          </a:p>
          <a:p>
            <a:r>
              <a:rPr lang="en-US" dirty="0"/>
              <a:t>Treynor Ratio –  8.35%</a:t>
            </a:r>
            <a:br>
              <a:rPr lang="en-US" dirty="0"/>
            </a:br>
            <a:endParaRPr lang="en-US" dirty="0"/>
          </a:p>
          <a:p>
            <a:r>
              <a:rPr lang="en-US" dirty="0"/>
              <a:t>Nasdaq Risk Assessment tool –  96</a:t>
            </a:r>
            <a:br>
              <a:rPr lang="en-US" dirty="0"/>
            </a:br>
            <a:endParaRPr lang="en-US" dirty="0"/>
          </a:p>
          <a:p>
            <a:r>
              <a:rPr lang="en-US" dirty="0"/>
              <a:t>Not FDIC Insured  and Not Bank Guaranteed</a:t>
            </a:r>
          </a:p>
          <a:p>
            <a:endParaRPr lang="en-US" dirty="0"/>
          </a:p>
        </p:txBody>
      </p:sp>
    </p:spTree>
    <p:extLst>
      <p:ext uri="{BB962C8B-B14F-4D97-AF65-F5344CB8AC3E}">
        <p14:creationId xmlns:p14="http://schemas.microsoft.com/office/powerpoint/2010/main" val="315472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B89C-015D-4700-8750-1F5C717E9F9D}"/>
              </a:ext>
            </a:extLst>
          </p:cNvPr>
          <p:cNvSpPr>
            <a:spLocks noGrp="1"/>
          </p:cNvSpPr>
          <p:nvPr>
            <p:ph type="title"/>
          </p:nvPr>
        </p:nvSpPr>
        <p:spPr>
          <a:xfrm>
            <a:off x="838200" y="365126"/>
            <a:ext cx="10515600" cy="1197344"/>
          </a:xfrm>
        </p:spPr>
        <p:txBody>
          <a:bodyPr>
            <a:normAutofit fontScale="90000"/>
          </a:bodyPr>
          <a:lstStyle/>
          <a:p>
            <a:r>
              <a:rPr lang="en-US" b="1" dirty="0"/>
              <a:t>ISHARE S&amp;P ASIA ETF</a:t>
            </a:r>
            <a:br>
              <a:rPr lang="en-US" b="1" dirty="0"/>
            </a:br>
            <a:endParaRPr lang="en-US" b="1" dirty="0"/>
          </a:p>
        </p:txBody>
      </p:sp>
      <p:sp>
        <p:nvSpPr>
          <p:cNvPr id="3" name="Content Placeholder 2">
            <a:extLst>
              <a:ext uri="{FF2B5EF4-FFF2-40B4-BE49-F238E27FC236}">
                <a16:creationId xmlns:a16="http://schemas.microsoft.com/office/drawing/2014/main" id="{4CE2418A-0B73-478B-9212-BA148E672097}"/>
              </a:ext>
            </a:extLst>
          </p:cNvPr>
          <p:cNvSpPr>
            <a:spLocks noGrp="1"/>
          </p:cNvSpPr>
          <p:nvPr>
            <p:ph idx="1"/>
          </p:nvPr>
        </p:nvSpPr>
        <p:spPr>
          <a:xfrm>
            <a:off x="838200" y="1331650"/>
            <a:ext cx="10515600" cy="4845313"/>
          </a:xfrm>
        </p:spPr>
        <p:txBody>
          <a:bodyPr/>
          <a:lstStyle/>
          <a:p>
            <a:pPr marL="0" indent="0">
              <a:buNone/>
            </a:pPr>
            <a:r>
              <a:rPr lang="en-US" b="1" dirty="0"/>
              <a:t>FUND DESCRIPTION </a:t>
            </a:r>
          </a:p>
          <a:p>
            <a:r>
              <a:rPr lang="en-US" dirty="0"/>
              <a:t>Major Investments -   Large Companies in Asia </a:t>
            </a:r>
          </a:p>
          <a:p>
            <a:r>
              <a:rPr lang="en-US" dirty="0"/>
              <a:t>Issuer of Fund – BlackRock Trust 	</a:t>
            </a:r>
          </a:p>
          <a:p>
            <a:r>
              <a:rPr lang="en-US" dirty="0"/>
              <a:t>Index Followed - S&amp;P Asia 50 Index</a:t>
            </a:r>
          </a:p>
          <a:p>
            <a:r>
              <a:rPr lang="en-US" dirty="0"/>
              <a:t>Inception Date -  11/13/07</a:t>
            </a:r>
          </a:p>
          <a:p>
            <a:r>
              <a:rPr lang="en-US" dirty="0"/>
              <a:t>Expense Ratio - 0.50%</a:t>
            </a:r>
          </a:p>
          <a:p>
            <a:r>
              <a:rPr lang="en-US" dirty="0"/>
              <a:t>Average Daily Share Volume -  48,554 shares</a:t>
            </a:r>
          </a:p>
          <a:p>
            <a:r>
              <a:rPr lang="en-US" dirty="0"/>
              <a:t> Average Daily Collection -  $2.99M</a:t>
            </a:r>
          </a:p>
          <a:p>
            <a:endParaRPr lang="en-US" dirty="0"/>
          </a:p>
          <a:p>
            <a:endParaRPr lang="en-US" dirty="0"/>
          </a:p>
        </p:txBody>
      </p:sp>
    </p:spTree>
    <p:extLst>
      <p:ext uri="{BB962C8B-B14F-4D97-AF65-F5344CB8AC3E}">
        <p14:creationId xmlns:p14="http://schemas.microsoft.com/office/powerpoint/2010/main" val="365539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6D5DC-3E80-4F50-8F73-3A0176295EB7}"/>
              </a:ext>
            </a:extLst>
          </p:cNvPr>
          <p:cNvSpPr>
            <a:spLocks noGrp="1"/>
          </p:cNvSpPr>
          <p:nvPr>
            <p:ph idx="1"/>
          </p:nvPr>
        </p:nvSpPr>
        <p:spPr>
          <a:xfrm>
            <a:off x="838200" y="594804"/>
            <a:ext cx="10515600" cy="5582159"/>
          </a:xfrm>
        </p:spPr>
        <p:txBody>
          <a:bodyPr>
            <a:normAutofit fontScale="92500" lnSpcReduction="20000"/>
          </a:bodyPr>
          <a:lstStyle/>
          <a:p>
            <a:pPr marL="0" indent="0">
              <a:buNone/>
            </a:pPr>
            <a:endParaRPr lang="en-US" b="1" dirty="0"/>
          </a:p>
          <a:p>
            <a:pPr marL="0" indent="0">
              <a:buNone/>
            </a:pPr>
            <a:endParaRPr lang="en-US" b="1" dirty="0"/>
          </a:p>
          <a:p>
            <a:pPr marL="0" indent="0">
              <a:buNone/>
            </a:pPr>
            <a:r>
              <a:rPr lang="en-US" b="1" dirty="0"/>
              <a:t>ASSET ALLOCATION </a:t>
            </a:r>
          </a:p>
          <a:p>
            <a:pPr marL="0" indent="0">
              <a:buNone/>
            </a:pPr>
            <a:br>
              <a:rPr lang="en-US" sz="1800" b="1" dirty="0"/>
            </a:br>
            <a:endParaRPr lang="en-US" sz="2600" b="1" dirty="0"/>
          </a:p>
          <a:p>
            <a:pPr lvl="1"/>
            <a:r>
              <a:rPr lang="en-US" sz="2600" dirty="0"/>
              <a:t>Net Assets Worth </a:t>
            </a:r>
            <a:r>
              <a:rPr lang="en-US" b="1" dirty="0"/>
              <a:t>1.09B</a:t>
            </a:r>
            <a:endParaRPr lang="en-US" sz="2600" dirty="0"/>
          </a:p>
          <a:p>
            <a:pPr marL="457200" lvl="1" indent="0">
              <a:buNone/>
            </a:pPr>
            <a:endParaRPr lang="en-US" sz="2600" dirty="0"/>
          </a:p>
          <a:p>
            <a:pPr lvl="1"/>
            <a:r>
              <a:rPr lang="en-US" sz="2600" dirty="0"/>
              <a:t>Outstanding Shares Of </a:t>
            </a:r>
            <a:r>
              <a:rPr lang="en-US" dirty="0"/>
              <a:t>604,700,000</a:t>
            </a:r>
          </a:p>
          <a:p>
            <a:pPr marL="457200" lvl="1" indent="0">
              <a:buNone/>
            </a:pPr>
            <a:endParaRPr lang="en-US" sz="2600" dirty="0"/>
          </a:p>
          <a:p>
            <a:pPr lvl="1"/>
            <a:r>
              <a:rPr lang="en-US" sz="2600" dirty="0"/>
              <a:t>Net Asset Value  </a:t>
            </a:r>
            <a:r>
              <a:rPr lang="en-US" dirty="0"/>
              <a:t>$62.70</a:t>
            </a:r>
            <a:endParaRPr lang="en-US" sz="2600" dirty="0"/>
          </a:p>
          <a:p>
            <a:pPr lvl="1"/>
            <a:endParaRPr lang="en-US" sz="2600" b="1" dirty="0"/>
          </a:p>
          <a:p>
            <a:pPr marL="457200" lvl="1" indent="0">
              <a:buNone/>
            </a:pPr>
            <a:br>
              <a:rPr lang="en-US" sz="1800" b="1" dirty="0"/>
            </a:br>
            <a:br>
              <a:rPr lang="en-US" sz="1800" b="1" dirty="0"/>
            </a:br>
            <a:endParaRPr lang="en-US" sz="1800" b="1" dirty="0"/>
          </a:p>
          <a:p>
            <a:pPr marL="0" indent="0">
              <a:buNone/>
            </a:pPr>
            <a:endParaRPr lang="en-US" b="1" dirty="0"/>
          </a:p>
          <a:p>
            <a:endParaRPr lang="en-US" dirty="0"/>
          </a:p>
        </p:txBody>
      </p:sp>
    </p:spTree>
    <p:extLst>
      <p:ext uri="{BB962C8B-B14F-4D97-AF65-F5344CB8AC3E}">
        <p14:creationId xmlns:p14="http://schemas.microsoft.com/office/powerpoint/2010/main" val="333832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E95F-3140-4624-AC98-8E14C3308B6B}"/>
              </a:ext>
            </a:extLst>
          </p:cNvPr>
          <p:cNvSpPr>
            <a:spLocks noGrp="1"/>
          </p:cNvSpPr>
          <p:nvPr>
            <p:ph type="title"/>
          </p:nvPr>
        </p:nvSpPr>
        <p:spPr>
          <a:xfrm>
            <a:off x="838200" y="963877"/>
            <a:ext cx="3494362" cy="4930246"/>
          </a:xfrm>
        </p:spPr>
        <p:txBody>
          <a:bodyPr>
            <a:normAutofit/>
          </a:bodyPr>
          <a:lstStyle/>
          <a:p>
            <a:pPr algn="r"/>
            <a:r>
              <a:rPr lang="en-US" sz="4100" b="1">
                <a:solidFill>
                  <a:schemeClr val="accent1"/>
                </a:solidFill>
              </a:rPr>
              <a:t>INTRODUCTION TO ETF </a:t>
            </a:r>
          </a:p>
        </p:txBody>
      </p:sp>
      <p:sp>
        <p:nvSpPr>
          <p:cNvPr id="3" name="Content Placeholder 2">
            <a:extLst>
              <a:ext uri="{FF2B5EF4-FFF2-40B4-BE49-F238E27FC236}">
                <a16:creationId xmlns:a16="http://schemas.microsoft.com/office/drawing/2014/main" id="{CED80BA1-8363-486B-A693-14B9F861755C}"/>
              </a:ext>
            </a:extLst>
          </p:cNvPr>
          <p:cNvSpPr>
            <a:spLocks noGrp="1"/>
          </p:cNvSpPr>
          <p:nvPr>
            <p:ph idx="1"/>
          </p:nvPr>
        </p:nvSpPr>
        <p:spPr>
          <a:xfrm>
            <a:off x="4976031" y="963877"/>
            <a:ext cx="6377769" cy="4930246"/>
          </a:xfrm>
        </p:spPr>
        <p:txBody>
          <a:bodyPr anchor="ctr">
            <a:normAutofit/>
          </a:bodyPr>
          <a:lstStyle/>
          <a:p>
            <a:pPr marL="0" indent="0">
              <a:buNone/>
            </a:pPr>
            <a:endParaRPr lang="en-US" sz="2400" dirty="0"/>
          </a:p>
          <a:p>
            <a:pPr marL="0" indent="0">
              <a:buNone/>
            </a:pPr>
            <a:r>
              <a:rPr lang="en-US" sz="2400" dirty="0"/>
              <a:t>An Exchange-Traded Fund (ETF) is a security that tracks an index or basket of securities and is traded on an exchange. </a:t>
            </a:r>
          </a:p>
          <a:p>
            <a:pPr marL="0" indent="0">
              <a:buNone/>
            </a:pPr>
            <a:r>
              <a:rPr lang="en-US" sz="2400" dirty="0"/>
              <a:t>ETFs are traded just like stocks, experiencing price fluctuations throughout the day.</a:t>
            </a:r>
          </a:p>
        </p:txBody>
      </p:sp>
    </p:spTree>
    <p:extLst>
      <p:ext uri="{BB962C8B-B14F-4D97-AF65-F5344CB8AC3E}">
        <p14:creationId xmlns:p14="http://schemas.microsoft.com/office/powerpoint/2010/main" val="3240735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5EF7D9F-DFDE-4E17-9B77-9D4861FF4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18" y="753625"/>
            <a:ext cx="10408105" cy="5687367"/>
          </a:xfrm>
          <a:prstGeom prst="rect">
            <a:avLst/>
          </a:prstGeom>
        </p:spPr>
      </p:pic>
    </p:spTree>
    <p:extLst>
      <p:ext uri="{BB962C8B-B14F-4D97-AF65-F5344CB8AC3E}">
        <p14:creationId xmlns:p14="http://schemas.microsoft.com/office/powerpoint/2010/main" val="3731982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99BF4-C69C-4B54-BA5A-1F4003E7D8E1}"/>
              </a:ext>
            </a:extLst>
          </p:cNvPr>
          <p:cNvSpPr>
            <a:spLocks noGrp="1"/>
          </p:cNvSpPr>
          <p:nvPr>
            <p:ph idx="1"/>
          </p:nvPr>
        </p:nvSpPr>
        <p:spPr>
          <a:xfrm>
            <a:off x="838200" y="461639"/>
            <a:ext cx="10515600" cy="5715324"/>
          </a:xfrm>
        </p:spPr>
        <p:txBody>
          <a:bodyPr>
            <a:normAutofit/>
          </a:bodyPr>
          <a:lstStyle/>
          <a:p>
            <a:pPr marL="0" indent="0">
              <a:buNone/>
            </a:pPr>
            <a:r>
              <a:rPr lang="en-US" b="1" dirty="0"/>
              <a:t>RISK LEVEL OF FUND </a:t>
            </a:r>
          </a:p>
          <a:p>
            <a:r>
              <a:rPr lang="en-US" dirty="0"/>
              <a:t>Beta –  1.09</a:t>
            </a:r>
            <a:br>
              <a:rPr lang="en-US" dirty="0"/>
            </a:br>
            <a:endParaRPr lang="en-US" dirty="0"/>
          </a:p>
          <a:p>
            <a:r>
              <a:rPr lang="en-US" dirty="0"/>
              <a:t>Standard deviation of 13.7 %</a:t>
            </a:r>
            <a:br>
              <a:rPr lang="en-US" dirty="0"/>
            </a:br>
            <a:endParaRPr lang="en-US" dirty="0"/>
          </a:p>
          <a:p>
            <a:r>
              <a:rPr lang="en-US" dirty="0"/>
              <a:t>Sharpe Ratio - 0.95 %</a:t>
            </a:r>
            <a:br>
              <a:rPr lang="en-US" dirty="0"/>
            </a:br>
            <a:endParaRPr lang="en-US" dirty="0"/>
          </a:p>
          <a:p>
            <a:r>
              <a:rPr lang="en-US" dirty="0"/>
              <a:t>Treynor Ratio –  11.91%</a:t>
            </a:r>
            <a:br>
              <a:rPr lang="en-US" dirty="0"/>
            </a:br>
            <a:endParaRPr lang="en-US" dirty="0"/>
          </a:p>
          <a:p>
            <a:r>
              <a:rPr lang="en-US" dirty="0"/>
              <a:t>Nasdaq Risk Assessment tool –  74</a:t>
            </a:r>
            <a:br>
              <a:rPr lang="en-US" dirty="0"/>
            </a:br>
            <a:endParaRPr lang="en-US" dirty="0"/>
          </a:p>
          <a:p>
            <a:r>
              <a:rPr lang="en-US" dirty="0"/>
              <a:t>Not FDIC Insured  and Not Bank Guaranteed</a:t>
            </a:r>
          </a:p>
          <a:p>
            <a:endParaRPr lang="en-US" dirty="0"/>
          </a:p>
          <a:p>
            <a:endParaRPr lang="en-US" dirty="0"/>
          </a:p>
        </p:txBody>
      </p:sp>
    </p:spTree>
    <p:extLst>
      <p:ext uri="{BB962C8B-B14F-4D97-AF65-F5344CB8AC3E}">
        <p14:creationId xmlns:p14="http://schemas.microsoft.com/office/powerpoint/2010/main" val="359472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266B44-37E6-4CF4-9521-6CB04CDF51C7}"/>
              </a:ext>
            </a:extLst>
          </p:cNvPr>
          <p:cNvSpPr>
            <a:spLocks noGrp="1"/>
          </p:cNvSpPr>
          <p:nvPr>
            <p:ph type="title"/>
          </p:nvPr>
        </p:nvSpPr>
        <p:spPr>
          <a:xfrm>
            <a:off x="838200" y="365125"/>
            <a:ext cx="10515600" cy="1325563"/>
          </a:xfrm>
        </p:spPr>
        <p:txBody>
          <a:bodyPr/>
          <a:lstStyle/>
          <a:p>
            <a:r>
              <a:rPr lang="en-US" b="1" dirty="0"/>
              <a:t>VANGUARD INFORMATION TECHNOLOGY ETF (VGT)</a:t>
            </a:r>
          </a:p>
        </p:txBody>
      </p:sp>
      <p:sp>
        <p:nvSpPr>
          <p:cNvPr id="5" name="Content Placeholder 4">
            <a:extLst>
              <a:ext uri="{FF2B5EF4-FFF2-40B4-BE49-F238E27FC236}">
                <a16:creationId xmlns:a16="http://schemas.microsoft.com/office/drawing/2014/main" id="{74AFE41A-FABA-4B75-8D61-6893F21F8A38}"/>
              </a:ext>
            </a:extLst>
          </p:cNvPr>
          <p:cNvSpPr>
            <a:spLocks noGrp="1"/>
          </p:cNvSpPr>
          <p:nvPr>
            <p:ph idx="1"/>
          </p:nvPr>
        </p:nvSpPr>
        <p:spPr>
          <a:xfrm>
            <a:off x="838200" y="1788607"/>
            <a:ext cx="10515600" cy="4589323"/>
          </a:xfrm>
        </p:spPr>
        <p:txBody>
          <a:bodyPr>
            <a:normAutofit lnSpcReduction="10000"/>
          </a:bodyPr>
          <a:lstStyle/>
          <a:p>
            <a:pPr marL="0" indent="0">
              <a:buNone/>
            </a:pPr>
            <a:r>
              <a:rPr lang="en-US" b="1" dirty="0"/>
              <a:t>FUND DESCRIPTION </a:t>
            </a:r>
          </a:p>
          <a:p>
            <a:r>
              <a:rPr lang="en-US" dirty="0"/>
              <a:t>Major Investments – Information Technology Companies </a:t>
            </a:r>
          </a:p>
          <a:p>
            <a:r>
              <a:rPr lang="en-US" dirty="0"/>
              <a:t>Issuer of Fund – Vanguard	</a:t>
            </a:r>
          </a:p>
          <a:p>
            <a:r>
              <a:rPr lang="en-US" dirty="0"/>
              <a:t>Index Followed - MSCI US Investable Market Information Technology</a:t>
            </a:r>
          </a:p>
          <a:p>
            <a:pPr marL="0" indent="0">
              <a:buNone/>
            </a:pPr>
            <a:r>
              <a:rPr lang="en-US" dirty="0"/>
              <a:t>                                  25/50 Index</a:t>
            </a:r>
          </a:p>
          <a:p>
            <a:r>
              <a:rPr lang="en-US" dirty="0"/>
              <a:t>Inception Date - 01/26/04</a:t>
            </a:r>
          </a:p>
          <a:p>
            <a:r>
              <a:rPr lang="en-US" dirty="0"/>
              <a:t>Expense Ratio – 0.10%</a:t>
            </a:r>
          </a:p>
          <a:p>
            <a:r>
              <a:rPr lang="en-US" dirty="0"/>
              <a:t>Average Daily Share Volume - 556,092 shares</a:t>
            </a:r>
          </a:p>
          <a:p>
            <a:r>
              <a:rPr lang="en-US" dirty="0"/>
              <a:t> Average Daily Collection - $111.89M</a:t>
            </a:r>
          </a:p>
          <a:p>
            <a:endParaRPr lang="en-US" dirty="0"/>
          </a:p>
          <a:p>
            <a:endParaRPr lang="en-US" dirty="0"/>
          </a:p>
          <a:p>
            <a:endParaRPr lang="en-US" dirty="0"/>
          </a:p>
        </p:txBody>
      </p:sp>
    </p:spTree>
    <p:extLst>
      <p:ext uri="{BB962C8B-B14F-4D97-AF65-F5344CB8AC3E}">
        <p14:creationId xmlns:p14="http://schemas.microsoft.com/office/powerpoint/2010/main" val="292716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C4311-C88A-4B6C-B6C1-CEC9D50E7836}"/>
              </a:ext>
            </a:extLst>
          </p:cNvPr>
          <p:cNvSpPr>
            <a:spLocks noGrp="1"/>
          </p:cNvSpPr>
          <p:nvPr>
            <p:ph idx="1"/>
          </p:nvPr>
        </p:nvSpPr>
        <p:spPr>
          <a:xfrm>
            <a:off x="462224" y="522514"/>
            <a:ext cx="10891576" cy="5654449"/>
          </a:xfrm>
        </p:spPr>
        <p:txBody>
          <a:bodyPr>
            <a:normAutofit lnSpcReduction="10000"/>
          </a:bodyPr>
          <a:lstStyle/>
          <a:p>
            <a:pPr marL="0" indent="0">
              <a:buNone/>
            </a:pPr>
            <a:endParaRPr lang="en-US" b="1" dirty="0"/>
          </a:p>
          <a:p>
            <a:pPr marL="0" indent="0">
              <a:buNone/>
            </a:pPr>
            <a:r>
              <a:rPr lang="en-US" b="1" dirty="0"/>
              <a:t>ASSET ALLOCATION </a:t>
            </a:r>
          </a:p>
          <a:p>
            <a:pPr marL="0" indent="0">
              <a:buNone/>
            </a:pPr>
            <a:br>
              <a:rPr lang="en-US" sz="1800" b="1" dirty="0"/>
            </a:br>
            <a:endParaRPr lang="en-US" sz="2600" b="1" dirty="0"/>
          </a:p>
          <a:p>
            <a:pPr lvl="1"/>
            <a:r>
              <a:rPr lang="en-US" sz="2600" dirty="0"/>
              <a:t>Net Assets Worth </a:t>
            </a:r>
            <a:r>
              <a:rPr lang="en-US" b="1" dirty="0"/>
              <a:t>21.57B</a:t>
            </a:r>
            <a:endParaRPr lang="en-US" sz="2600" dirty="0"/>
          </a:p>
          <a:p>
            <a:pPr marL="457200" lvl="1" indent="0">
              <a:buNone/>
            </a:pPr>
            <a:endParaRPr lang="en-US" sz="2600" dirty="0"/>
          </a:p>
          <a:p>
            <a:pPr lvl="1"/>
            <a:r>
              <a:rPr lang="en-US" sz="2600" dirty="0"/>
              <a:t>Outstanding Shares Of </a:t>
            </a:r>
            <a:r>
              <a:rPr lang="en-US" dirty="0"/>
              <a:t>759,206,416</a:t>
            </a:r>
          </a:p>
          <a:p>
            <a:pPr marL="457200" lvl="1" indent="0">
              <a:buNone/>
            </a:pPr>
            <a:endParaRPr lang="en-US" sz="2600" dirty="0"/>
          </a:p>
          <a:p>
            <a:pPr lvl="1"/>
            <a:r>
              <a:rPr lang="en-US" sz="2600" dirty="0"/>
              <a:t>Net Asset Value  $</a:t>
            </a:r>
            <a:r>
              <a:rPr lang="en-US" b="1" dirty="0"/>
              <a:t>212.95</a:t>
            </a:r>
            <a:endParaRPr lang="en-US" sz="2600" dirty="0"/>
          </a:p>
          <a:p>
            <a:pPr marL="457200" lvl="1" indent="0">
              <a:buNone/>
            </a:pPr>
            <a:endParaRPr lang="en-US" sz="2600" b="1" dirty="0"/>
          </a:p>
          <a:p>
            <a:pPr marL="457200" lvl="1" indent="0">
              <a:buNone/>
            </a:pPr>
            <a:br>
              <a:rPr lang="en-US" sz="1800" b="1" dirty="0"/>
            </a:br>
            <a:br>
              <a:rPr lang="en-US" sz="1800" b="1" dirty="0"/>
            </a:br>
            <a:endParaRPr lang="en-US" sz="1800" b="1" dirty="0"/>
          </a:p>
          <a:p>
            <a:pPr marL="0" indent="0">
              <a:buNone/>
            </a:pPr>
            <a:endParaRPr lang="en-US" b="1" dirty="0"/>
          </a:p>
          <a:p>
            <a:endParaRPr lang="en-US" dirty="0"/>
          </a:p>
          <a:p>
            <a:endParaRPr lang="en-US" dirty="0"/>
          </a:p>
        </p:txBody>
      </p:sp>
    </p:spTree>
    <p:extLst>
      <p:ext uri="{BB962C8B-B14F-4D97-AF65-F5344CB8AC3E}">
        <p14:creationId xmlns:p14="http://schemas.microsoft.com/office/powerpoint/2010/main" val="346663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45EE5191-E09B-43A1-A82B-A90F785C8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8" y="271305"/>
            <a:ext cx="10711543" cy="6280220"/>
          </a:xfrm>
          <a:prstGeom prst="rect">
            <a:avLst/>
          </a:prstGeom>
        </p:spPr>
      </p:pic>
    </p:spTree>
    <p:extLst>
      <p:ext uri="{BB962C8B-B14F-4D97-AF65-F5344CB8AC3E}">
        <p14:creationId xmlns:p14="http://schemas.microsoft.com/office/powerpoint/2010/main" val="82724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DE6A9-BCA0-47F2-B808-D6FF8DC8697A}"/>
              </a:ext>
            </a:extLst>
          </p:cNvPr>
          <p:cNvSpPr>
            <a:spLocks noGrp="1"/>
          </p:cNvSpPr>
          <p:nvPr>
            <p:ph idx="1"/>
          </p:nvPr>
        </p:nvSpPr>
        <p:spPr>
          <a:xfrm>
            <a:off x="838200" y="512466"/>
            <a:ext cx="10515600" cy="5664497"/>
          </a:xfrm>
        </p:spPr>
        <p:txBody>
          <a:bodyPr>
            <a:normAutofit/>
          </a:bodyPr>
          <a:lstStyle/>
          <a:p>
            <a:pPr marL="0" indent="0">
              <a:buNone/>
            </a:pPr>
            <a:r>
              <a:rPr lang="en-US" b="1" dirty="0"/>
              <a:t>RISK LEVEL OF FUND </a:t>
            </a:r>
          </a:p>
          <a:p>
            <a:r>
              <a:rPr lang="en-US" dirty="0"/>
              <a:t>Beta –  0.97</a:t>
            </a:r>
            <a:br>
              <a:rPr lang="en-US" dirty="0"/>
            </a:br>
            <a:endParaRPr lang="en-US" dirty="0"/>
          </a:p>
          <a:p>
            <a:r>
              <a:rPr lang="en-US" dirty="0"/>
              <a:t>Standard deviation of 15.97%</a:t>
            </a:r>
            <a:br>
              <a:rPr lang="en-US" dirty="0"/>
            </a:br>
            <a:endParaRPr lang="en-US" dirty="0"/>
          </a:p>
          <a:p>
            <a:r>
              <a:rPr lang="en-US" dirty="0"/>
              <a:t>Sharpe Ratio - 1.21 %</a:t>
            </a:r>
            <a:br>
              <a:rPr lang="en-US" dirty="0"/>
            </a:br>
            <a:endParaRPr lang="en-US" dirty="0"/>
          </a:p>
          <a:p>
            <a:r>
              <a:rPr lang="en-US" dirty="0"/>
              <a:t>Treynor Ratio –  20.33%</a:t>
            </a:r>
            <a:br>
              <a:rPr lang="en-US" dirty="0"/>
            </a:br>
            <a:endParaRPr lang="en-US" dirty="0"/>
          </a:p>
          <a:p>
            <a:r>
              <a:rPr lang="en-US" dirty="0"/>
              <a:t>Nasdaq Risk Assessment tool –  104</a:t>
            </a:r>
            <a:br>
              <a:rPr lang="en-US" dirty="0"/>
            </a:br>
            <a:endParaRPr lang="en-US" dirty="0"/>
          </a:p>
          <a:p>
            <a:r>
              <a:rPr lang="en-US" dirty="0"/>
              <a:t>Not FDIC Insured  and Not Bank Guaranteed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42461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2A44-0FAD-454C-B17A-08722DA67070}"/>
              </a:ext>
            </a:extLst>
          </p:cNvPr>
          <p:cNvSpPr>
            <a:spLocks noGrp="1"/>
          </p:cNvSpPr>
          <p:nvPr>
            <p:ph type="ctrTitle"/>
          </p:nvPr>
        </p:nvSpPr>
        <p:spPr/>
        <p:txBody>
          <a:bodyPr>
            <a:normAutofit/>
          </a:bodyPr>
          <a:lstStyle/>
          <a:p>
            <a:r>
              <a:rPr lang="en-US" sz="7200" b="1" dirty="0">
                <a:solidFill>
                  <a:srgbClr val="C00000"/>
                </a:solidFill>
              </a:rPr>
              <a:t>Cross – Sectional and Time-Series data</a:t>
            </a:r>
            <a:endParaRPr lang="en-US" sz="7200" b="1" dirty="0"/>
          </a:p>
        </p:txBody>
      </p:sp>
      <p:sp>
        <p:nvSpPr>
          <p:cNvPr id="3" name="Subtitle 2">
            <a:extLst>
              <a:ext uri="{FF2B5EF4-FFF2-40B4-BE49-F238E27FC236}">
                <a16:creationId xmlns:a16="http://schemas.microsoft.com/office/drawing/2014/main" id="{8CDF7E07-95C6-4B79-AC94-9EC9BE94DF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334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Rectangle 18">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4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B77DA767-A8B4-4258-9D48-F38CE95DB70E}"/>
              </a:ext>
            </a:extLst>
          </p:cNvPr>
          <p:cNvPicPr>
            <a:picLocks noGrp="1" noChangeAspect="1"/>
          </p:cNvPicPr>
          <p:nvPr>
            <p:ph idx="1"/>
          </p:nvPr>
        </p:nvPicPr>
        <p:blipFill>
          <a:blip r:embed="rId3"/>
          <a:stretch>
            <a:fillRect/>
          </a:stretch>
        </p:blipFill>
        <p:spPr>
          <a:xfrm>
            <a:off x="764837" y="643467"/>
            <a:ext cx="10662326" cy="5571066"/>
          </a:xfrm>
          <a:prstGeom prst="rect">
            <a:avLst/>
          </a:prstGeom>
        </p:spPr>
      </p:pic>
    </p:spTree>
    <p:extLst>
      <p:ext uri="{BB962C8B-B14F-4D97-AF65-F5344CB8AC3E}">
        <p14:creationId xmlns:p14="http://schemas.microsoft.com/office/powerpoint/2010/main" val="875317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FAAAEEF-2542-4D71-A776-59D25B412A80}"/>
              </a:ext>
            </a:extLst>
          </p:cNvPr>
          <p:cNvPicPr>
            <a:picLocks noGrp="1" noChangeAspect="1"/>
          </p:cNvPicPr>
          <p:nvPr>
            <p:ph idx="1"/>
          </p:nvPr>
        </p:nvPicPr>
        <p:blipFill>
          <a:blip r:embed="rId3"/>
          <a:stretch>
            <a:fillRect/>
          </a:stretch>
        </p:blipFill>
        <p:spPr>
          <a:xfrm>
            <a:off x="764837" y="643467"/>
            <a:ext cx="10662326" cy="5571066"/>
          </a:xfrm>
          <a:prstGeom prst="rect">
            <a:avLst/>
          </a:prstGeom>
        </p:spPr>
      </p:pic>
    </p:spTree>
    <p:extLst>
      <p:ext uri="{BB962C8B-B14F-4D97-AF65-F5344CB8AC3E}">
        <p14:creationId xmlns:p14="http://schemas.microsoft.com/office/powerpoint/2010/main" val="1437579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Rectangle 18">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92B6F54B-21D2-4A04-9EFF-9C72EEBF48C8}"/>
              </a:ext>
            </a:extLst>
          </p:cNvPr>
          <p:cNvPicPr>
            <a:picLocks noGrp="1" noChangeAspect="1"/>
          </p:cNvPicPr>
          <p:nvPr>
            <p:ph idx="1"/>
          </p:nvPr>
        </p:nvPicPr>
        <p:blipFill>
          <a:blip r:embed="rId3"/>
          <a:stretch>
            <a:fillRect/>
          </a:stretch>
        </p:blipFill>
        <p:spPr>
          <a:xfrm>
            <a:off x="764837" y="643467"/>
            <a:ext cx="10662326" cy="5571066"/>
          </a:xfrm>
          <a:prstGeom prst="rect">
            <a:avLst/>
          </a:prstGeom>
        </p:spPr>
      </p:pic>
    </p:spTree>
    <p:extLst>
      <p:ext uri="{BB962C8B-B14F-4D97-AF65-F5344CB8AC3E}">
        <p14:creationId xmlns:p14="http://schemas.microsoft.com/office/powerpoint/2010/main" val="29684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id="{0884CEF4-998A-410E-B5FF-3CC70153E6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750200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910E3F6-06E7-4D32-AC08-032ED0009948}"/>
              </a:ext>
            </a:extLst>
          </p:cNvPr>
          <p:cNvGraphicFramePr>
            <a:graphicFrameLocks noGrp="1"/>
          </p:cNvGraphicFramePr>
          <p:nvPr>
            <p:ph idx="1"/>
            <p:extLst>
              <p:ext uri="{D42A27DB-BD31-4B8C-83A1-F6EECF244321}">
                <p14:modId xmlns:p14="http://schemas.microsoft.com/office/powerpoint/2010/main" val="2311779754"/>
              </p:ext>
            </p:extLst>
          </p:nvPr>
        </p:nvGraphicFramePr>
        <p:xfrm>
          <a:off x="1484310" y="2167345"/>
          <a:ext cx="4614646" cy="3302000"/>
        </p:xfrm>
        <a:graphic>
          <a:graphicData uri="http://schemas.openxmlformats.org/drawingml/2006/table">
            <a:tbl>
              <a:tblPr firstRow="1" bandRow="1">
                <a:tableStyleId>{5C22544A-7EE6-4342-B048-85BDC9FD1C3A}</a:tableStyleId>
              </a:tblPr>
              <a:tblGrid>
                <a:gridCol w="4614646">
                  <a:extLst>
                    <a:ext uri="{9D8B030D-6E8A-4147-A177-3AD203B41FA5}">
                      <a16:colId xmlns:a16="http://schemas.microsoft.com/office/drawing/2014/main" val="1450630849"/>
                    </a:ext>
                  </a:extLst>
                </a:gridCol>
              </a:tblGrid>
              <a:tr h="370840">
                <a:tc>
                  <a:txBody>
                    <a:bodyPr/>
                    <a:lstStyle/>
                    <a:p>
                      <a:pPr algn="ctr"/>
                      <a:r>
                        <a:rPr lang="en-US" dirty="0"/>
                        <a:t>Z-Value</a:t>
                      </a:r>
                    </a:p>
                  </a:txBody>
                  <a:tcPr/>
                </a:tc>
                <a:extLst>
                  <a:ext uri="{0D108BD9-81ED-4DB2-BD59-A6C34878D82A}">
                    <a16:rowId xmlns:a16="http://schemas.microsoft.com/office/drawing/2014/main" val="385308881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ROBO   </a:t>
                      </a:r>
                      <a:r>
                        <a:rPr lang="en-US" dirty="0">
                          <a:effectLst/>
                        </a:rPr>
                        <a:t>0.04696660</a:t>
                      </a:r>
                      <a:endParaRPr lang="en-US" dirty="0"/>
                    </a:p>
                  </a:txBody>
                  <a:tcPr/>
                </a:tc>
                <a:extLst>
                  <a:ext uri="{0D108BD9-81ED-4DB2-BD59-A6C34878D82A}">
                    <a16:rowId xmlns:a16="http://schemas.microsoft.com/office/drawing/2014/main" val="404437029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AIA        -0.20353814</a:t>
                      </a:r>
                    </a:p>
                    <a:p>
                      <a:pPr algn="ctr"/>
                      <a:endParaRPr lang="en-US" dirty="0"/>
                    </a:p>
                  </a:txBody>
                  <a:tcPr/>
                </a:tc>
                <a:extLst>
                  <a:ext uri="{0D108BD9-81ED-4DB2-BD59-A6C34878D82A}">
                    <a16:rowId xmlns:a16="http://schemas.microsoft.com/office/drawing/2014/main" val="271365415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AIRR      0.06266554</a:t>
                      </a:r>
                    </a:p>
                    <a:p>
                      <a:pPr algn="ctr"/>
                      <a:endParaRPr lang="en-US" dirty="0"/>
                    </a:p>
                  </a:txBody>
                  <a:tcPr/>
                </a:tc>
                <a:extLst>
                  <a:ext uri="{0D108BD9-81ED-4DB2-BD59-A6C34878D82A}">
                    <a16:rowId xmlns:a16="http://schemas.microsoft.com/office/drawing/2014/main" val="124899833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QQQ       0.04734285</a:t>
                      </a:r>
                    </a:p>
                    <a:p>
                      <a:pPr algn="ctr"/>
                      <a:endParaRPr lang="en-US" dirty="0"/>
                    </a:p>
                  </a:txBody>
                  <a:tcPr/>
                </a:tc>
                <a:extLst>
                  <a:ext uri="{0D108BD9-81ED-4DB2-BD59-A6C34878D82A}">
                    <a16:rowId xmlns:a16="http://schemas.microsoft.com/office/drawing/2014/main" val="412781150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dirty="0"/>
                        <a:t>VGT       0.25610871</a:t>
                      </a:r>
                      <a:endParaRPr lang="en-US" dirty="0"/>
                    </a:p>
                    <a:p>
                      <a:pPr algn="ctr"/>
                      <a:endParaRPr lang="en-US" dirty="0"/>
                    </a:p>
                  </a:txBody>
                  <a:tcPr/>
                </a:tc>
                <a:extLst>
                  <a:ext uri="{0D108BD9-81ED-4DB2-BD59-A6C34878D82A}">
                    <a16:rowId xmlns:a16="http://schemas.microsoft.com/office/drawing/2014/main" val="4205099149"/>
                  </a:ext>
                </a:extLst>
              </a:tr>
            </a:tbl>
          </a:graphicData>
        </a:graphic>
      </p:graphicFrame>
      <p:pic>
        <p:nvPicPr>
          <p:cNvPr id="1026" name="Picture 2" descr="Î¼ = Î¼0&#10;">
            <a:extLst>
              <a:ext uri="{FF2B5EF4-FFF2-40B4-BE49-F238E27FC236}">
                <a16:creationId xmlns:a16="http://schemas.microsoft.com/office/drawing/2014/main" id="{4B18AB21-2471-4781-92B2-2999CF6C0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224" y="1289332"/>
            <a:ext cx="749667" cy="168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Â¯xâ Î¼0&#10;z = Ïâân--&#10;">
            <a:extLst>
              <a:ext uri="{FF2B5EF4-FFF2-40B4-BE49-F238E27FC236}">
                <a16:creationId xmlns:a16="http://schemas.microsoft.com/office/drawing/2014/main" id="{A1FC9525-38F6-4DCA-A505-341F2DCBF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353" y="1160897"/>
            <a:ext cx="933450" cy="4255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4A1772-BF67-483E-A481-9AC9E95BC5D0}"/>
              </a:ext>
            </a:extLst>
          </p:cNvPr>
          <p:cNvSpPr txBox="1"/>
          <p:nvPr/>
        </p:nvSpPr>
        <p:spPr>
          <a:xfrm>
            <a:off x="1484310" y="218981"/>
            <a:ext cx="10502284" cy="523220"/>
          </a:xfrm>
          <a:prstGeom prst="rect">
            <a:avLst/>
          </a:prstGeom>
          <a:noFill/>
        </p:spPr>
        <p:txBody>
          <a:bodyPr wrap="square" rtlCol="0">
            <a:spAutoFit/>
          </a:bodyPr>
          <a:lstStyle/>
          <a:p>
            <a:r>
              <a:rPr lang="en-US" sz="2800" dirty="0"/>
              <a:t>Two-Tailed Hypothesis Testing of the Mean with Known  Variance</a:t>
            </a:r>
          </a:p>
        </p:txBody>
      </p:sp>
      <p:sp>
        <p:nvSpPr>
          <p:cNvPr id="12" name="TextBox 11">
            <a:extLst>
              <a:ext uri="{FF2B5EF4-FFF2-40B4-BE49-F238E27FC236}">
                <a16:creationId xmlns:a16="http://schemas.microsoft.com/office/drawing/2014/main" id="{C35EE9B3-E90D-44BC-8B64-151680BB58A8}"/>
              </a:ext>
            </a:extLst>
          </p:cNvPr>
          <p:cNvSpPr txBox="1"/>
          <p:nvPr/>
        </p:nvSpPr>
        <p:spPr>
          <a:xfrm>
            <a:off x="1342840" y="1648310"/>
            <a:ext cx="6019060" cy="276999"/>
          </a:xfrm>
          <a:prstGeom prst="rect">
            <a:avLst/>
          </a:prstGeom>
          <a:noFill/>
        </p:spPr>
        <p:txBody>
          <a:bodyPr wrap="square" rtlCol="0">
            <a:spAutoFit/>
          </a:bodyPr>
          <a:lstStyle/>
          <a:p>
            <a:r>
              <a:rPr lang="en-US" sz="1200" i="1" dirty="0">
                <a:latin typeface="Times New Roman" panose="02020603050405020304" pitchFamily="18" charset="0"/>
                <a:cs typeface="Times New Roman" panose="02020603050405020304" pitchFamily="18" charset="0"/>
              </a:rPr>
              <a:t>z</a:t>
            </a:r>
            <a:r>
              <a:rPr lang="en-US" sz="1200" i="1" baseline="-25000" dirty="0">
                <a:latin typeface="Times New Roman" panose="02020603050405020304" pitchFamily="18" charset="0"/>
                <a:cs typeface="Times New Roman" panose="02020603050405020304" pitchFamily="18" charset="0"/>
              </a:rPr>
              <a:t>α∕</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is the 100(1 − </a:t>
            </a:r>
            <a:r>
              <a:rPr lang="en-US" sz="1200" i="1" dirty="0">
                <a:latin typeface="Times New Roman" panose="02020603050405020304" pitchFamily="18" charset="0"/>
                <a:cs typeface="Times New Roman" panose="02020603050405020304" pitchFamily="18" charset="0"/>
              </a:rPr>
              <a:t>α∕</a:t>
            </a:r>
            <a:r>
              <a:rPr lang="en-US" sz="1200" dirty="0">
                <a:latin typeface="Times New Roman" panose="02020603050405020304" pitchFamily="18" charset="0"/>
                <a:cs typeface="Times New Roman" panose="02020603050405020304" pitchFamily="18" charset="0"/>
              </a:rPr>
              <a:t>2) percentile of the standard normal distribution</a:t>
            </a:r>
          </a:p>
        </p:txBody>
      </p:sp>
      <p:sp>
        <p:nvSpPr>
          <p:cNvPr id="13" name="TextBox 12">
            <a:extLst>
              <a:ext uri="{FF2B5EF4-FFF2-40B4-BE49-F238E27FC236}">
                <a16:creationId xmlns:a16="http://schemas.microsoft.com/office/drawing/2014/main" id="{F7DF0F4C-D55E-4603-A30F-4FBE560AED99}"/>
              </a:ext>
            </a:extLst>
          </p:cNvPr>
          <p:cNvSpPr txBox="1"/>
          <p:nvPr/>
        </p:nvSpPr>
        <p:spPr>
          <a:xfrm>
            <a:off x="4480265" y="1158819"/>
            <a:ext cx="16334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alpha = 5%</a:t>
            </a:r>
          </a:p>
        </p:txBody>
      </p:sp>
      <p:graphicFrame>
        <p:nvGraphicFramePr>
          <p:cNvPr id="14" name="Table 13">
            <a:extLst>
              <a:ext uri="{FF2B5EF4-FFF2-40B4-BE49-F238E27FC236}">
                <a16:creationId xmlns:a16="http://schemas.microsoft.com/office/drawing/2014/main" id="{F18A251E-EE54-4AF7-BFCA-6B6E77D131F7}"/>
              </a:ext>
            </a:extLst>
          </p:cNvPr>
          <p:cNvGraphicFramePr>
            <a:graphicFrameLocks noGrp="1"/>
          </p:cNvGraphicFramePr>
          <p:nvPr>
            <p:extLst>
              <p:ext uri="{D42A27DB-BD31-4B8C-83A1-F6EECF244321}">
                <p14:modId xmlns:p14="http://schemas.microsoft.com/office/powerpoint/2010/main" val="234326099"/>
              </p:ext>
            </p:extLst>
          </p:nvPr>
        </p:nvGraphicFramePr>
        <p:xfrm>
          <a:off x="1484310" y="5795201"/>
          <a:ext cx="4629446" cy="370840"/>
        </p:xfrm>
        <a:graphic>
          <a:graphicData uri="http://schemas.openxmlformats.org/drawingml/2006/table">
            <a:tbl>
              <a:tblPr firstRow="1" bandRow="1">
                <a:tableStyleId>{5C22544A-7EE6-4342-B048-85BDC9FD1C3A}</a:tableStyleId>
              </a:tblPr>
              <a:tblGrid>
                <a:gridCol w="2314723">
                  <a:extLst>
                    <a:ext uri="{9D8B030D-6E8A-4147-A177-3AD203B41FA5}">
                      <a16:colId xmlns:a16="http://schemas.microsoft.com/office/drawing/2014/main" val="593780579"/>
                    </a:ext>
                  </a:extLst>
                </a:gridCol>
                <a:gridCol w="2314723">
                  <a:extLst>
                    <a:ext uri="{9D8B030D-6E8A-4147-A177-3AD203B41FA5}">
                      <a16:colId xmlns:a16="http://schemas.microsoft.com/office/drawing/2014/main" val="1769086426"/>
                    </a:ext>
                  </a:extLst>
                </a:gridCol>
              </a:tblGrid>
              <a:tr h="370840">
                <a:tc>
                  <a:txBody>
                    <a:bodyPr/>
                    <a:lstStyle/>
                    <a:p>
                      <a:pPr algn="ctr"/>
                      <a:r>
                        <a:rPr lang="en-US" dirty="0">
                          <a:solidFill>
                            <a:sysClr val="windowText" lastClr="000000"/>
                          </a:solidFill>
                          <a:effectLst/>
                        </a:rPr>
                        <a:t>-1.959964</a:t>
                      </a:r>
                      <a:endParaRPr lang="en-US" dirty="0">
                        <a:solidFill>
                          <a:sysClr val="windowText" lastClr="000000"/>
                        </a:solidFill>
                      </a:endParaRPr>
                    </a:p>
                  </a:txBody>
                  <a:tcPr/>
                </a:tc>
                <a:tc>
                  <a:txBody>
                    <a:bodyPr/>
                    <a:lstStyle/>
                    <a:p>
                      <a:pPr algn="ctr"/>
                      <a:r>
                        <a:rPr lang="en-US" dirty="0">
                          <a:solidFill>
                            <a:sysClr val="windowText" lastClr="000000"/>
                          </a:solidFill>
                          <a:effectLst/>
                        </a:rPr>
                        <a:t>1.959964</a:t>
                      </a:r>
                      <a:endParaRPr lang="en-US" dirty="0">
                        <a:solidFill>
                          <a:sysClr val="windowText" lastClr="000000"/>
                        </a:solidFill>
                      </a:endParaRPr>
                    </a:p>
                  </a:txBody>
                  <a:tcPr/>
                </a:tc>
                <a:extLst>
                  <a:ext uri="{0D108BD9-81ED-4DB2-BD59-A6C34878D82A}">
                    <a16:rowId xmlns:a16="http://schemas.microsoft.com/office/drawing/2014/main" val="2472103620"/>
                  </a:ext>
                </a:extLst>
              </a:tr>
            </a:tbl>
          </a:graphicData>
        </a:graphic>
      </p:graphicFrame>
      <p:pic>
        <p:nvPicPr>
          <p:cNvPr id="1033" name="Picture 9" descr="Image result for z value graph 1.96">
            <a:extLst>
              <a:ext uri="{FF2B5EF4-FFF2-40B4-BE49-F238E27FC236}">
                <a16:creationId xmlns:a16="http://schemas.microsoft.com/office/drawing/2014/main" id="{BFB021B7-0EFC-4622-BD58-086108C191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577" y="2167345"/>
            <a:ext cx="5497017" cy="399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142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BEC9-6BE0-405F-B1A7-25220751BA64}"/>
              </a:ext>
            </a:extLst>
          </p:cNvPr>
          <p:cNvSpPr>
            <a:spLocks noGrp="1"/>
          </p:cNvSpPr>
          <p:nvPr>
            <p:ph type="title"/>
          </p:nvPr>
        </p:nvSpPr>
        <p:spPr>
          <a:xfrm>
            <a:off x="1493189" y="321816"/>
            <a:ext cx="10018713" cy="1752599"/>
          </a:xfrm>
        </p:spPr>
        <p:txBody>
          <a:bodyPr>
            <a:normAutofit fontScale="90000"/>
          </a:bodyPr>
          <a:lstStyle/>
          <a:p>
            <a:r>
              <a:rPr lang="en-US" b="1" dirty="0"/>
              <a:t>Type II Error in Two-Tailed Test of Population Mean with Known Variance</a:t>
            </a:r>
            <a:br>
              <a:rPr lang="en-US" b="1" dirty="0"/>
            </a:br>
            <a:endParaRPr lang="en-US" dirty="0"/>
          </a:p>
        </p:txBody>
      </p:sp>
      <p:graphicFrame>
        <p:nvGraphicFramePr>
          <p:cNvPr id="8" name="Content Placeholder 7">
            <a:extLst>
              <a:ext uri="{FF2B5EF4-FFF2-40B4-BE49-F238E27FC236}">
                <a16:creationId xmlns:a16="http://schemas.microsoft.com/office/drawing/2014/main" id="{90B374CB-52CE-48B7-AC2F-138CAC7DF60F}"/>
              </a:ext>
            </a:extLst>
          </p:cNvPr>
          <p:cNvGraphicFramePr>
            <a:graphicFrameLocks noGrp="1"/>
          </p:cNvGraphicFramePr>
          <p:nvPr>
            <p:ph idx="1"/>
            <p:extLst>
              <p:ext uri="{D42A27DB-BD31-4B8C-83A1-F6EECF244321}">
                <p14:modId xmlns:p14="http://schemas.microsoft.com/office/powerpoint/2010/main" val="2574240136"/>
              </p:ext>
            </p:extLst>
          </p:nvPr>
        </p:nvGraphicFramePr>
        <p:xfrm>
          <a:off x="1395536" y="2400670"/>
          <a:ext cx="10500541" cy="2865120"/>
        </p:xfrm>
        <a:graphic>
          <a:graphicData uri="http://schemas.openxmlformats.org/drawingml/2006/table">
            <a:tbl>
              <a:tblPr firstRow="1" bandRow="1">
                <a:tableStyleId>{5C22544A-7EE6-4342-B048-85BDC9FD1C3A}</a:tableStyleId>
              </a:tblPr>
              <a:tblGrid>
                <a:gridCol w="2504678">
                  <a:extLst>
                    <a:ext uri="{9D8B030D-6E8A-4147-A177-3AD203B41FA5}">
                      <a16:colId xmlns:a16="http://schemas.microsoft.com/office/drawing/2014/main" val="2693403612"/>
                    </a:ext>
                  </a:extLst>
                </a:gridCol>
                <a:gridCol w="2873448">
                  <a:extLst>
                    <a:ext uri="{9D8B030D-6E8A-4147-A177-3AD203B41FA5}">
                      <a16:colId xmlns:a16="http://schemas.microsoft.com/office/drawing/2014/main" val="2041262463"/>
                    </a:ext>
                  </a:extLst>
                </a:gridCol>
                <a:gridCol w="2654423">
                  <a:extLst>
                    <a:ext uri="{9D8B030D-6E8A-4147-A177-3AD203B41FA5}">
                      <a16:colId xmlns:a16="http://schemas.microsoft.com/office/drawing/2014/main" val="3829018928"/>
                    </a:ext>
                  </a:extLst>
                </a:gridCol>
                <a:gridCol w="2467992">
                  <a:extLst>
                    <a:ext uri="{9D8B030D-6E8A-4147-A177-3AD203B41FA5}">
                      <a16:colId xmlns:a16="http://schemas.microsoft.com/office/drawing/2014/main" val="1081085061"/>
                    </a:ext>
                  </a:extLst>
                </a:gridCol>
              </a:tblGrid>
              <a:tr h="370840">
                <a:tc>
                  <a:txBody>
                    <a:bodyPr/>
                    <a:lstStyle/>
                    <a:p>
                      <a:r>
                        <a:rPr lang="en-US" dirty="0"/>
                        <a:t>Annual Means Boundaries</a:t>
                      </a:r>
                    </a:p>
                  </a:txBody>
                  <a:tcPr/>
                </a:tc>
                <a:tc>
                  <a:txBody>
                    <a:bodyPr/>
                    <a:lstStyle/>
                    <a:p>
                      <a:r>
                        <a:rPr lang="en-US" dirty="0"/>
                        <a:t>Lower Rejection Bounds </a:t>
                      </a:r>
                    </a:p>
                  </a:txBody>
                  <a:tcPr/>
                </a:tc>
                <a:tc>
                  <a:txBody>
                    <a:bodyPr/>
                    <a:lstStyle/>
                    <a:p>
                      <a:r>
                        <a:rPr lang="en-US" dirty="0"/>
                        <a:t>Upper Rejection Bound </a:t>
                      </a:r>
                    </a:p>
                  </a:txBody>
                  <a:tcPr/>
                </a:tc>
                <a:tc>
                  <a:txBody>
                    <a:bodyPr/>
                    <a:lstStyle/>
                    <a:p>
                      <a:r>
                        <a:rPr lang="en-US" dirty="0">
                          <a:effectLst/>
                        </a:rPr>
                        <a:t>Hypothetical Mean Of Funds</a:t>
                      </a:r>
                      <a:endParaRPr lang="en-US" dirty="0"/>
                    </a:p>
                  </a:txBody>
                  <a:tcPr/>
                </a:tc>
                <a:extLst>
                  <a:ext uri="{0D108BD9-81ED-4DB2-BD59-A6C34878D82A}">
                    <a16:rowId xmlns:a16="http://schemas.microsoft.com/office/drawing/2014/main" val="689254910"/>
                  </a:ext>
                </a:extLst>
              </a:tr>
              <a:tr h="370840">
                <a:tc>
                  <a:txBody>
                    <a:bodyPr/>
                    <a:lstStyle/>
                    <a:p>
                      <a:r>
                        <a:rPr lang="en-US" dirty="0"/>
                        <a:t>ROBO-STOX</a:t>
                      </a:r>
                    </a:p>
                  </a:txBody>
                  <a:tcPr/>
                </a:tc>
                <a:tc>
                  <a:txBody>
                    <a:bodyPr/>
                    <a:lstStyle/>
                    <a:p>
                      <a:r>
                        <a:rPr lang="en-US" dirty="0">
                          <a:effectLst/>
                        </a:rPr>
                        <a:t>0.04546045</a:t>
                      </a:r>
                      <a:endParaRPr lang="en-US" dirty="0"/>
                    </a:p>
                  </a:txBody>
                  <a:tcPr/>
                </a:tc>
                <a:tc>
                  <a:txBody>
                    <a:bodyPr/>
                    <a:lstStyle/>
                    <a:p>
                      <a:r>
                        <a:rPr lang="en-US" dirty="0">
                          <a:effectLst/>
                        </a:rPr>
                        <a:t>0.09386222</a:t>
                      </a:r>
                      <a:endParaRPr lang="en-US" dirty="0"/>
                    </a:p>
                  </a:txBody>
                  <a:tcPr/>
                </a:tc>
                <a:tc>
                  <a:txBody>
                    <a:bodyPr/>
                    <a:lstStyle/>
                    <a:p>
                      <a:r>
                        <a:rPr lang="en-US" dirty="0">
                          <a:effectLst/>
                        </a:rPr>
                        <a:t>0.06966134</a:t>
                      </a:r>
                      <a:endParaRPr lang="en-US" dirty="0"/>
                    </a:p>
                  </a:txBody>
                  <a:tcPr/>
                </a:tc>
                <a:extLst>
                  <a:ext uri="{0D108BD9-81ED-4DB2-BD59-A6C34878D82A}">
                    <a16:rowId xmlns:a16="http://schemas.microsoft.com/office/drawing/2014/main" val="723808995"/>
                  </a:ext>
                </a:extLst>
              </a:tr>
              <a:tr h="370840">
                <a:tc>
                  <a:txBody>
                    <a:bodyPr/>
                    <a:lstStyle/>
                    <a:p>
                      <a:r>
                        <a:rPr lang="en-US" dirty="0"/>
                        <a:t>S&amp;P Asia 50 </a:t>
                      </a:r>
                    </a:p>
                  </a:txBody>
                  <a:tcPr/>
                </a:tc>
                <a:tc>
                  <a:txBody>
                    <a:bodyPr/>
                    <a:lstStyle/>
                    <a:p>
                      <a:r>
                        <a:rPr lang="en-US" dirty="0"/>
                        <a:t>0.07129223</a:t>
                      </a:r>
                    </a:p>
                  </a:txBody>
                  <a:tcPr/>
                </a:tc>
                <a:tc>
                  <a:txBody>
                    <a:bodyPr/>
                    <a:lstStyle/>
                    <a:p>
                      <a:r>
                        <a:rPr lang="en-US" dirty="0"/>
                        <a:t>0.11170971</a:t>
                      </a:r>
                    </a:p>
                  </a:txBody>
                  <a:tcPr/>
                </a:tc>
                <a:tc>
                  <a:txBody>
                    <a:bodyPr/>
                    <a:lstStyle/>
                    <a:p>
                      <a:r>
                        <a:rPr lang="en-US" dirty="0">
                          <a:effectLst/>
                        </a:rPr>
                        <a:t>0.09150097</a:t>
                      </a:r>
                      <a:endParaRPr lang="en-US" dirty="0"/>
                    </a:p>
                  </a:txBody>
                  <a:tcPr/>
                </a:tc>
                <a:extLst>
                  <a:ext uri="{0D108BD9-81ED-4DB2-BD59-A6C34878D82A}">
                    <a16:rowId xmlns:a16="http://schemas.microsoft.com/office/drawing/2014/main" val="3159518003"/>
                  </a:ext>
                </a:extLst>
              </a:tr>
              <a:tr h="370840">
                <a:tc>
                  <a:txBody>
                    <a:bodyPr/>
                    <a:lstStyle/>
                    <a:p>
                      <a:r>
                        <a:rPr lang="en-US" dirty="0"/>
                        <a:t>RBAAIR</a:t>
                      </a:r>
                    </a:p>
                  </a:txBody>
                  <a:tcPr/>
                </a:tc>
                <a:tc>
                  <a:txBody>
                    <a:bodyPr/>
                    <a:lstStyle/>
                    <a:p>
                      <a:r>
                        <a:rPr lang="en-US" dirty="0"/>
                        <a:t>0.01751380</a:t>
                      </a:r>
                    </a:p>
                  </a:txBody>
                  <a:tcPr/>
                </a:tc>
                <a:tc>
                  <a:txBody>
                    <a:bodyPr/>
                    <a:lstStyle/>
                    <a:p>
                      <a:r>
                        <a:rPr lang="en-US" dirty="0"/>
                        <a:t>0.06755129</a:t>
                      </a:r>
                    </a:p>
                  </a:txBody>
                  <a:tcPr/>
                </a:tc>
                <a:tc>
                  <a:txBody>
                    <a:bodyPr/>
                    <a:lstStyle/>
                    <a:p>
                      <a:r>
                        <a:rPr lang="en-US" dirty="0">
                          <a:effectLst/>
                        </a:rPr>
                        <a:t>0.04253255</a:t>
                      </a:r>
                      <a:endParaRPr lang="en-US" dirty="0"/>
                    </a:p>
                  </a:txBody>
                  <a:tcPr/>
                </a:tc>
                <a:extLst>
                  <a:ext uri="{0D108BD9-81ED-4DB2-BD59-A6C34878D82A}">
                    <a16:rowId xmlns:a16="http://schemas.microsoft.com/office/drawing/2014/main" val="1181756160"/>
                  </a:ext>
                </a:extLst>
              </a:tr>
              <a:tr h="370840">
                <a:tc>
                  <a:txBody>
                    <a:bodyPr/>
                    <a:lstStyle/>
                    <a:p>
                      <a:r>
                        <a:rPr lang="en-US" dirty="0"/>
                        <a:t>NASDAQ-100</a:t>
                      </a:r>
                    </a:p>
                  </a:txBody>
                  <a:tcPr/>
                </a:tc>
                <a:tc>
                  <a:txBody>
                    <a:bodyPr/>
                    <a:lstStyle/>
                    <a:p>
                      <a:r>
                        <a:rPr lang="en-US" dirty="0"/>
                        <a:t>0.13303137</a:t>
                      </a:r>
                    </a:p>
                  </a:txBody>
                  <a:tcPr/>
                </a:tc>
                <a:tc>
                  <a:txBody>
                    <a:bodyPr/>
                    <a:lstStyle/>
                    <a:p>
                      <a:r>
                        <a:rPr lang="en-US" dirty="0"/>
                        <a:t>0.17272018</a:t>
                      </a:r>
                    </a:p>
                  </a:txBody>
                  <a:tcPr/>
                </a:tc>
                <a:tc>
                  <a:txBody>
                    <a:bodyPr/>
                    <a:lstStyle/>
                    <a:p>
                      <a:r>
                        <a:rPr lang="en-US" dirty="0"/>
                        <a:t>0.15287578</a:t>
                      </a:r>
                    </a:p>
                  </a:txBody>
                  <a:tcPr/>
                </a:tc>
                <a:extLst>
                  <a:ext uri="{0D108BD9-81ED-4DB2-BD59-A6C34878D82A}">
                    <a16:rowId xmlns:a16="http://schemas.microsoft.com/office/drawing/2014/main" val="3327813249"/>
                  </a:ext>
                </a:extLst>
              </a:tr>
              <a:tr h="370840">
                <a:tc>
                  <a:txBody>
                    <a:bodyPr/>
                    <a:lstStyle/>
                    <a:p>
                      <a:r>
                        <a:rPr lang="en-US" dirty="0"/>
                        <a:t>MSCI</a:t>
                      </a:r>
                    </a:p>
                  </a:txBody>
                  <a:tcPr/>
                </a:tc>
                <a:tc>
                  <a:txBody>
                    <a:bodyPr/>
                    <a:lstStyle/>
                    <a:p>
                      <a:r>
                        <a:rPr lang="en-US" dirty="0"/>
                        <a:t>0.13585511</a:t>
                      </a:r>
                    </a:p>
                  </a:txBody>
                  <a:tcPr/>
                </a:tc>
                <a:tc>
                  <a:txBody>
                    <a:bodyPr/>
                    <a:lstStyle/>
                    <a:p>
                      <a:r>
                        <a:rPr lang="en-US" dirty="0"/>
                        <a:t>0.17445808</a:t>
                      </a:r>
                    </a:p>
                  </a:txBody>
                  <a:tcPr/>
                </a:tc>
                <a:tc>
                  <a:txBody>
                    <a:bodyPr/>
                    <a:lstStyle/>
                    <a:p>
                      <a:r>
                        <a:rPr lang="en-US" dirty="0"/>
                        <a:t>0.15515660</a:t>
                      </a:r>
                    </a:p>
                  </a:txBody>
                  <a:tcPr/>
                </a:tc>
                <a:extLst>
                  <a:ext uri="{0D108BD9-81ED-4DB2-BD59-A6C34878D82A}">
                    <a16:rowId xmlns:a16="http://schemas.microsoft.com/office/drawing/2014/main" val="400414777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86722270"/>
                  </a:ext>
                </a:extLst>
              </a:tr>
            </a:tbl>
          </a:graphicData>
        </a:graphic>
      </p:graphicFrame>
      <p:sp>
        <p:nvSpPr>
          <p:cNvPr id="11" name="TextBox 10">
            <a:extLst>
              <a:ext uri="{FF2B5EF4-FFF2-40B4-BE49-F238E27FC236}">
                <a16:creationId xmlns:a16="http://schemas.microsoft.com/office/drawing/2014/main" id="{5122849B-D22A-464B-8761-91104951197E}"/>
              </a:ext>
            </a:extLst>
          </p:cNvPr>
          <p:cNvSpPr txBox="1"/>
          <p:nvPr/>
        </p:nvSpPr>
        <p:spPr>
          <a:xfrm>
            <a:off x="1865180" y="5542330"/>
            <a:ext cx="9561251" cy="648070"/>
          </a:xfrm>
          <a:prstGeom prst="rect">
            <a:avLst/>
          </a:prstGeom>
          <a:noFill/>
        </p:spPr>
        <p:txBody>
          <a:bodyPr wrap="square" rtlCol="0">
            <a:spAutoFit/>
          </a:bodyPr>
          <a:lstStyle/>
          <a:p>
            <a:r>
              <a:rPr lang="en-US" dirty="0"/>
              <a:t>We compute the lower and upper bounds of sample means for which the null hypothesis (</a:t>
            </a:r>
            <a:r>
              <a:rPr lang="en-US" i="1" dirty="0"/>
              <a:t>μ </a:t>
            </a:r>
            <a:r>
              <a:rPr lang="en-US" dirty="0"/>
              <a:t>= Index mean) would not be rejected.</a:t>
            </a:r>
          </a:p>
        </p:txBody>
      </p:sp>
    </p:spTree>
    <p:extLst>
      <p:ext uri="{BB962C8B-B14F-4D97-AF65-F5344CB8AC3E}">
        <p14:creationId xmlns:p14="http://schemas.microsoft.com/office/powerpoint/2010/main" val="3498846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D2D6-F1D8-4F0B-95B5-1A5D162DA8B8}"/>
              </a:ext>
            </a:extLst>
          </p:cNvPr>
          <p:cNvSpPr>
            <a:spLocks noGrp="1"/>
          </p:cNvSpPr>
          <p:nvPr>
            <p:ph type="title"/>
          </p:nvPr>
        </p:nvSpPr>
        <p:spPr/>
        <p:txBody>
          <a:bodyPr/>
          <a:lstStyle/>
          <a:p>
            <a:r>
              <a:rPr lang="en-US" dirty="0"/>
              <a:t>Type-II Error Probability of Each ETF</a:t>
            </a:r>
          </a:p>
        </p:txBody>
      </p:sp>
      <p:graphicFrame>
        <p:nvGraphicFramePr>
          <p:cNvPr id="4" name="Content Placeholder 3">
            <a:extLst>
              <a:ext uri="{FF2B5EF4-FFF2-40B4-BE49-F238E27FC236}">
                <a16:creationId xmlns:a16="http://schemas.microsoft.com/office/drawing/2014/main" id="{2B940E5B-8C1E-427E-8C98-925C2920AE94}"/>
              </a:ext>
            </a:extLst>
          </p:cNvPr>
          <p:cNvGraphicFramePr>
            <a:graphicFrameLocks noGrp="1"/>
          </p:cNvGraphicFramePr>
          <p:nvPr>
            <p:ph idx="1"/>
            <p:extLst>
              <p:ext uri="{D42A27DB-BD31-4B8C-83A1-F6EECF244321}">
                <p14:modId xmlns:p14="http://schemas.microsoft.com/office/powerpoint/2010/main" val="1291138681"/>
              </p:ext>
            </p:extLst>
          </p:nvPr>
        </p:nvGraphicFramePr>
        <p:xfrm>
          <a:off x="1484313" y="2667000"/>
          <a:ext cx="10018712" cy="2225040"/>
        </p:xfrm>
        <a:graphic>
          <a:graphicData uri="http://schemas.openxmlformats.org/drawingml/2006/table">
            <a:tbl>
              <a:tblPr firstRow="1" bandRow="1">
                <a:tableStyleId>{5C22544A-7EE6-4342-B048-85BDC9FD1C3A}</a:tableStyleId>
              </a:tblPr>
              <a:tblGrid>
                <a:gridCol w="2504678">
                  <a:extLst>
                    <a:ext uri="{9D8B030D-6E8A-4147-A177-3AD203B41FA5}">
                      <a16:colId xmlns:a16="http://schemas.microsoft.com/office/drawing/2014/main" val="3382959764"/>
                    </a:ext>
                  </a:extLst>
                </a:gridCol>
                <a:gridCol w="2504678">
                  <a:extLst>
                    <a:ext uri="{9D8B030D-6E8A-4147-A177-3AD203B41FA5}">
                      <a16:colId xmlns:a16="http://schemas.microsoft.com/office/drawing/2014/main" val="881521400"/>
                    </a:ext>
                  </a:extLst>
                </a:gridCol>
                <a:gridCol w="2504678">
                  <a:extLst>
                    <a:ext uri="{9D8B030D-6E8A-4147-A177-3AD203B41FA5}">
                      <a16:colId xmlns:a16="http://schemas.microsoft.com/office/drawing/2014/main" val="790945859"/>
                    </a:ext>
                  </a:extLst>
                </a:gridCol>
                <a:gridCol w="2504678">
                  <a:extLst>
                    <a:ext uri="{9D8B030D-6E8A-4147-A177-3AD203B41FA5}">
                      <a16:colId xmlns:a16="http://schemas.microsoft.com/office/drawing/2014/main" val="1495095286"/>
                    </a:ext>
                  </a:extLst>
                </a:gridCol>
              </a:tblGrid>
              <a:tr h="370840">
                <a:tc>
                  <a:txBody>
                    <a:bodyPr/>
                    <a:lstStyle/>
                    <a:p>
                      <a:endParaRPr lang="en-US" dirty="0"/>
                    </a:p>
                  </a:txBody>
                  <a:tcPr/>
                </a:tc>
                <a:tc>
                  <a:txBody>
                    <a:bodyPr/>
                    <a:lstStyle/>
                    <a:p>
                      <a:r>
                        <a:rPr lang="en-US" dirty="0">
                          <a:effectLst/>
                        </a:rPr>
                        <a:t>Lower Tail P1</a:t>
                      </a:r>
                      <a:endParaRPr lang="en-US" dirty="0"/>
                    </a:p>
                  </a:txBody>
                  <a:tcPr/>
                </a:tc>
                <a:tc>
                  <a:txBody>
                    <a:bodyPr/>
                    <a:lstStyle/>
                    <a:p>
                      <a:r>
                        <a:rPr lang="en-US" dirty="0">
                          <a:effectLst/>
                        </a:rPr>
                        <a:t>Lower Tail P2</a:t>
                      </a:r>
                      <a:endParaRPr lang="en-US" dirty="0"/>
                    </a:p>
                  </a:txBody>
                  <a:tcPr/>
                </a:tc>
                <a:tc>
                  <a:txBody>
                    <a:bodyPr/>
                    <a:lstStyle/>
                    <a:p>
                      <a:r>
                        <a:rPr lang="en-US" dirty="0">
                          <a:effectLst/>
                        </a:rPr>
                        <a:t>P(Type II error)</a:t>
                      </a:r>
                      <a:endParaRPr lang="en-US" dirty="0"/>
                    </a:p>
                  </a:txBody>
                  <a:tcPr/>
                </a:tc>
                <a:extLst>
                  <a:ext uri="{0D108BD9-81ED-4DB2-BD59-A6C34878D82A}">
                    <a16:rowId xmlns:a16="http://schemas.microsoft.com/office/drawing/2014/main" val="2425770180"/>
                  </a:ext>
                </a:extLst>
              </a:tr>
              <a:tr h="370840">
                <a:tc>
                  <a:txBody>
                    <a:bodyPr/>
                    <a:lstStyle/>
                    <a:p>
                      <a:r>
                        <a:rPr lang="en-US" dirty="0">
                          <a:effectLst/>
                        </a:rPr>
                        <a:t>ROBO-STOX | ROBO</a:t>
                      </a:r>
                      <a:endParaRPr lang="en-US" dirty="0"/>
                    </a:p>
                  </a:txBody>
                  <a:tcPr/>
                </a:tc>
                <a:tc>
                  <a:txBody>
                    <a:bodyPr/>
                    <a:lstStyle/>
                    <a:p>
                      <a:r>
                        <a:rPr lang="en-US" dirty="0">
                          <a:effectLst/>
                        </a:rPr>
                        <a:t>1.076256e-02</a:t>
                      </a:r>
                      <a:endParaRPr lang="en-US" dirty="0"/>
                    </a:p>
                  </a:txBody>
                  <a:tcPr/>
                </a:tc>
                <a:tc>
                  <a:txBody>
                    <a:bodyPr/>
                    <a:lstStyle/>
                    <a:p>
                      <a:r>
                        <a:rPr lang="en-US" dirty="0">
                          <a:effectLst/>
                        </a:rPr>
                        <a:t>0.9475215</a:t>
                      </a:r>
                      <a:endParaRPr lang="en-US" b="1" dirty="0"/>
                    </a:p>
                  </a:txBody>
                  <a:tcPr/>
                </a:tc>
                <a:tc>
                  <a:txBody>
                    <a:bodyPr/>
                    <a:lstStyle/>
                    <a:p>
                      <a:r>
                        <a:rPr lang="en-US" dirty="0">
                          <a:effectLst/>
                        </a:rPr>
                        <a:t>0.9367590</a:t>
                      </a:r>
                      <a:endParaRPr lang="en-US" dirty="0"/>
                    </a:p>
                  </a:txBody>
                  <a:tcPr/>
                </a:tc>
                <a:extLst>
                  <a:ext uri="{0D108BD9-81ED-4DB2-BD59-A6C34878D82A}">
                    <a16:rowId xmlns:a16="http://schemas.microsoft.com/office/drawing/2014/main" val="2674119851"/>
                  </a:ext>
                </a:extLst>
              </a:tr>
              <a:tr h="370840">
                <a:tc>
                  <a:txBody>
                    <a:bodyPr/>
                    <a:lstStyle/>
                    <a:p>
                      <a:r>
                        <a:rPr lang="en-US" dirty="0">
                          <a:effectLst/>
                        </a:rPr>
                        <a:t>S&amp;P Asia 50 | AIA</a:t>
                      </a:r>
                      <a:endParaRPr lang="en-US" dirty="0"/>
                    </a:p>
                  </a:txBody>
                  <a:tcPr/>
                </a:tc>
                <a:tc>
                  <a:txBody>
                    <a:bodyPr/>
                    <a:lstStyle/>
                    <a:p>
                      <a:r>
                        <a:rPr lang="en-US" dirty="0">
                          <a:effectLst/>
                        </a:rPr>
                        <a:t>3.112785e-01</a:t>
                      </a:r>
                      <a:endParaRPr lang="en-US" dirty="0"/>
                    </a:p>
                  </a:txBody>
                  <a:tcPr/>
                </a:tc>
                <a:tc>
                  <a:txBody>
                    <a:bodyPr/>
                    <a:lstStyle/>
                    <a:p>
                      <a:r>
                        <a:rPr lang="en-US" dirty="0">
                          <a:effectLst/>
                        </a:rPr>
                        <a:t>0.9996956</a:t>
                      </a:r>
                      <a:endParaRPr lang="en-US" dirty="0"/>
                    </a:p>
                  </a:txBody>
                  <a:tcPr/>
                </a:tc>
                <a:tc>
                  <a:txBody>
                    <a:bodyPr/>
                    <a:lstStyle/>
                    <a:p>
                      <a:r>
                        <a:rPr lang="en-US" dirty="0">
                          <a:effectLst/>
                        </a:rPr>
                        <a:t>0.6884171</a:t>
                      </a:r>
                      <a:endParaRPr lang="en-US" dirty="0"/>
                    </a:p>
                  </a:txBody>
                  <a:tcPr/>
                </a:tc>
                <a:extLst>
                  <a:ext uri="{0D108BD9-81ED-4DB2-BD59-A6C34878D82A}">
                    <a16:rowId xmlns:a16="http://schemas.microsoft.com/office/drawing/2014/main" val="2144574992"/>
                  </a:ext>
                </a:extLst>
              </a:tr>
              <a:tr h="370840">
                <a:tc>
                  <a:txBody>
                    <a:bodyPr/>
                    <a:lstStyle/>
                    <a:p>
                      <a:r>
                        <a:rPr lang="en-US" dirty="0">
                          <a:effectLst/>
                        </a:rPr>
                        <a:t>RBAAIR |AIRR</a:t>
                      </a:r>
                      <a:endParaRPr lang="en-US" dirty="0"/>
                    </a:p>
                  </a:txBody>
                  <a:tcPr/>
                </a:tc>
                <a:tc>
                  <a:txBody>
                    <a:bodyPr/>
                    <a:lstStyle/>
                    <a:p>
                      <a:r>
                        <a:rPr lang="en-US" dirty="0">
                          <a:effectLst/>
                        </a:rPr>
                        <a:t>7.935870e-03</a:t>
                      </a:r>
                      <a:endParaRPr lang="en-US" dirty="0"/>
                    </a:p>
                  </a:txBody>
                  <a:tcPr/>
                </a:tc>
                <a:tc>
                  <a:txBody>
                    <a:bodyPr/>
                    <a:lstStyle/>
                    <a:p>
                      <a:r>
                        <a:rPr lang="en-US" dirty="0">
                          <a:effectLst/>
                        </a:rPr>
                        <a:t>0.9342325</a:t>
                      </a:r>
                      <a:endParaRPr lang="en-US" dirty="0"/>
                    </a:p>
                  </a:txBody>
                  <a:tcPr/>
                </a:tc>
                <a:tc>
                  <a:txBody>
                    <a:bodyPr/>
                    <a:lstStyle/>
                    <a:p>
                      <a:r>
                        <a:rPr lang="en-US" dirty="0">
                          <a:effectLst/>
                        </a:rPr>
                        <a:t>0.9262966</a:t>
                      </a:r>
                      <a:endParaRPr lang="en-US" dirty="0"/>
                    </a:p>
                  </a:txBody>
                  <a:tcPr/>
                </a:tc>
                <a:extLst>
                  <a:ext uri="{0D108BD9-81ED-4DB2-BD59-A6C34878D82A}">
                    <a16:rowId xmlns:a16="http://schemas.microsoft.com/office/drawing/2014/main" val="850652034"/>
                  </a:ext>
                </a:extLst>
              </a:tr>
              <a:tr h="370840">
                <a:tc>
                  <a:txBody>
                    <a:bodyPr/>
                    <a:lstStyle/>
                    <a:p>
                      <a:r>
                        <a:rPr lang="en-US" dirty="0">
                          <a:effectLst/>
                        </a:rPr>
                        <a:t>NASDAQ-100 | QQQ</a:t>
                      </a:r>
                      <a:endParaRPr lang="en-US" dirty="0"/>
                    </a:p>
                  </a:txBody>
                  <a:tcPr/>
                </a:tc>
                <a:tc>
                  <a:txBody>
                    <a:bodyPr/>
                    <a:lstStyle/>
                    <a:p>
                      <a:r>
                        <a:rPr lang="en-US" dirty="0">
                          <a:effectLst/>
                        </a:rPr>
                        <a:t>1.068570e-02</a:t>
                      </a:r>
                      <a:endParaRPr lang="en-US" dirty="0"/>
                    </a:p>
                  </a:txBody>
                  <a:tcPr/>
                </a:tc>
                <a:tc>
                  <a:txBody>
                    <a:bodyPr/>
                    <a:lstStyle/>
                    <a:p>
                      <a:r>
                        <a:rPr lang="en-US" dirty="0">
                          <a:effectLst/>
                        </a:rPr>
                        <a:t>0.9472301</a:t>
                      </a:r>
                      <a:endParaRPr lang="en-US" dirty="0"/>
                    </a:p>
                  </a:txBody>
                  <a:tcPr/>
                </a:tc>
                <a:tc>
                  <a:txBody>
                    <a:bodyPr/>
                    <a:lstStyle/>
                    <a:p>
                      <a:r>
                        <a:rPr lang="en-US" dirty="0">
                          <a:effectLst/>
                        </a:rPr>
                        <a:t>0.9365444</a:t>
                      </a:r>
                      <a:endParaRPr lang="en-US" dirty="0"/>
                    </a:p>
                  </a:txBody>
                  <a:tcPr/>
                </a:tc>
                <a:extLst>
                  <a:ext uri="{0D108BD9-81ED-4DB2-BD59-A6C34878D82A}">
                    <a16:rowId xmlns:a16="http://schemas.microsoft.com/office/drawing/2014/main" val="1926233862"/>
                  </a:ext>
                </a:extLst>
              </a:tr>
              <a:tr h="370840">
                <a:tc>
                  <a:txBody>
                    <a:bodyPr/>
                    <a:lstStyle/>
                    <a:p>
                      <a:r>
                        <a:rPr lang="en-US" dirty="0">
                          <a:effectLst/>
                        </a:rPr>
                        <a:t>MSCI | VGT</a:t>
                      </a:r>
                      <a:endParaRPr lang="en-US" dirty="0"/>
                    </a:p>
                  </a:txBody>
                  <a:tcPr/>
                </a:tc>
                <a:tc>
                  <a:txBody>
                    <a:bodyPr/>
                    <a:lstStyle/>
                    <a:p>
                      <a:r>
                        <a:rPr lang="en-US" dirty="0">
                          <a:effectLst/>
                        </a:rPr>
                        <a:t>7.039105e-05</a:t>
                      </a:r>
                      <a:endParaRPr lang="en-US" dirty="0"/>
                    </a:p>
                  </a:txBody>
                  <a:tcPr/>
                </a:tc>
                <a:tc>
                  <a:txBody>
                    <a:bodyPr/>
                    <a:lstStyle/>
                    <a:p>
                      <a:r>
                        <a:rPr lang="en-US" dirty="0">
                          <a:effectLst/>
                        </a:rPr>
                        <a:t>0.5450394</a:t>
                      </a:r>
                      <a:endParaRPr lang="en-US" dirty="0"/>
                    </a:p>
                  </a:txBody>
                  <a:tcPr/>
                </a:tc>
                <a:tc>
                  <a:txBody>
                    <a:bodyPr/>
                    <a:lstStyle/>
                    <a:p>
                      <a:r>
                        <a:rPr lang="en-US" dirty="0">
                          <a:effectLst/>
                        </a:rPr>
                        <a:t>0.5449690</a:t>
                      </a:r>
                      <a:endParaRPr lang="en-US" dirty="0"/>
                    </a:p>
                  </a:txBody>
                  <a:tcPr/>
                </a:tc>
                <a:extLst>
                  <a:ext uri="{0D108BD9-81ED-4DB2-BD59-A6C34878D82A}">
                    <a16:rowId xmlns:a16="http://schemas.microsoft.com/office/drawing/2014/main" val="1360785782"/>
                  </a:ext>
                </a:extLst>
              </a:tr>
            </a:tbl>
          </a:graphicData>
        </a:graphic>
      </p:graphicFrame>
    </p:spTree>
    <p:extLst>
      <p:ext uri="{BB962C8B-B14F-4D97-AF65-F5344CB8AC3E}">
        <p14:creationId xmlns:p14="http://schemas.microsoft.com/office/powerpoint/2010/main" val="2637792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1EAC-92FB-44C2-A41D-5E9219E7F145}"/>
              </a:ext>
            </a:extLst>
          </p:cNvPr>
          <p:cNvSpPr>
            <a:spLocks noGrp="1"/>
          </p:cNvSpPr>
          <p:nvPr>
            <p:ph type="title"/>
          </p:nvPr>
        </p:nvSpPr>
        <p:spPr>
          <a:xfrm>
            <a:off x="1342269" y="-195308"/>
            <a:ext cx="10018713" cy="1752599"/>
          </a:xfrm>
        </p:spPr>
        <p:txBody>
          <a:bodyPr/>
          <a:lstStyle/>
          <a:p>
            <a:r>
              <a:rPr lang="en-US" dirty="0"/>
              <a:t>Shapiro Test of Normality</a:t>
            </a:r>
          </a:p>
        </p:txBody>
      </p:sp>
      <p:sp>
        <p:nvSpPr>
          <p:cNvPr id="3" name="Content Placeholder 2">
            <a:extLst>
              <a:ext uri="{FF2B5EF4-FFF2-40B4-BE49-F238E27FC236}">
                <a16:creationId xmlns:a16="http://schemas.microsoft.com/office/drawing/2014/main" id="{924DBCFB-AE9E-4651-8622-7090636EF5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CC5F50-5782-4ECA-938E-93AAB58E4894}"/>
              </a:ext>
            </a:extLst>
          </p:cNvPr>
          <p:cNvPicPr>
            <a:picLocks noChangeAspect="1"/>
          </p:cNvPicPr>
          <p:nvPr/>
        </p:nvPicPr>
        <p:blipFill>
          <a:blip r:embed="rId2"/>
          <a:stretch>
            <a:fillRect/>
          </a:stretch>
        </p:blipFill>
        <p:spPr>
          <a:xfrm>
            <a:off x="1436768" y="1198485"/>
            <a:ext cx="10113796" cy="5272595"/>
          </a:xfrm>
          <a:prstGeom prst="rect">
            <a:avLst/>
          </a:prstGeom>
        </p:spPr>
      </p:pic>
    </p:spTree>
    <p:extLst>
      <p:ext uri="{BB962C8B-B14F-4D97-AF65-F5344CB8AC3E}">
        <p14:creationId xmlns:p14="http://schemas.microsoft.com/office/powerpoint/2010/main" val="4089237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Tracking Error</a:t>
            </a:r>
          </a:p>
        </p:txBody>
      </p:sp>
    </p:spTree>
    <p:extLst>
      <p:ext uri="{BB962C8B-B14F-4D97-AF65-F5344CB8AC3E}">
        <p14:creationId xmlns:p14="http://schemas.microsoft.com/office/powerpoint/2010/main" val="3146331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Difference</a:t>
            </a:r>
          </a:p>
        </p:txBody>
      </p:sp>
      <p:sp>
        <p:nvSpPr>
          <p:cNvPr id="3" name="Content Placeholder 2"/>
          <p:cNvSpPr>
            <a:spLocks noGrp="1"/>
          </p:cNvSpPr>
          <p:nvPr>
            <p:ph idx="1"/>
          </p:nvPr>
        </p:nvSpPr>
        <p:spPr>
          <a:xfrm>
            <a:off x="838200" y="1917065"/>
            <a:ext cx="10515600" cy="4351338"/>
          </a:xfrm>
        </p:spPr>
        <p:txBody>
          <a:bodyPr/>
          <a:lstStyle/>
          <a:p>
            <a:r>
              <a:rPr lang="en-US" dirty="0"/>
              <a:t>Tracking Difference – It is the difference between the performance of the ETF fund and the performance of the index it tracks</a:t>
            </a:r>
          </a:p>
          <a:p>
            <a:r>
              <a:rPr lang="en-US" dirty="0"/>
              <a:t>Tracks Discrepancy with the Index the fund tracks</a:t>
            </a:r>
          </a:p>
          <a:p>
            <a:endParaRPr lang="en-US" dirty="0"/>
          </a:p>
        </p:txBody>
      </p:sp>
    </p:spTree>
    <p:extLst>
      <p:ext uri="{BB962C8B-B14F-4D97-AF65-F5344CB8AC3E}">
        <p14:creationId xmlns:p14="http://schemas.microsoft.com/office/powerpoint/2010/main" val="4179851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127.0.0.1:37126/graphics/plot_zoom_png?width=1129&amp;height=664"/>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7" y="483326"/>
            <a:ext cx="9999658" cy="5879278"/>
          </a:xfrm>
          <a:prstGeom prst="rect">
            <a:avLst/>
          </a:prstGeom>
        </p:spPr>
      </p:pic>
    </p:spTree>
    <p:extLst>
      <p:ext uri="{BB962C8B-B14F-4D97-AF65-F5344CB8AC3E}">
        <p14:creationId xmlns:p14="http://schemas.microsoft.com/office/powerpoint/2010/main" val="8228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14" y="521016"/>
            <a:ext cx="10003536" cy="5881558"/>
          </a:xfrm>
          <a:prstGeom prst="rect">
            <a:avLst/>
          </a:prstGeom>
        </p:spPr>
      </p:pic>
    </p:spTree>
    <p:extLst>
      <p:ext uri="{BB962C8B-B14F-4D97-AF65-F5344CB8AC3E}">
        <p14:creationId xmlns:p14="http://schemas.microsoft.com/office/powerpoint/2010/main" val="3826915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Error</a:t>
            </a:r>
          </a:p>
        </p:txBody>
      </p:sp>
      <p:sp>
        <p:nvSpPr>
          <p:cNvPr id="3" name="Content Placeholder 2"/>
          <p:cNvSpPr>
            <a:spLocks noGrp="1"/>
          </p:cNvSpPr>
          <p:nvPr>
            <p:ph idx="1"/>
          </p:nvPr>
        </p:nvSpPr>
        <p:spPr/>
        <p:txBody>
          <a:bodyPr>
            <a:normAutofit fontScale="92500" lnSpcReduction="10000"/>
          </a:bodyPr>
          <a:lstStyle/>
          <a:p>
            <a:r>
              <a:rPr lang="en-US" dirty="0"/>
              <a:t>Volatility of the difference between the performance of the ETF and its Index</a:t>
            </a:r>
          </a:p>
          <a:p>
            <a:r>
              <a:rPr lang="en-US" dirty="0"/>
              <a:t>It is a measure variability</a:t>
            </a:r>
          </a:p>
          <a:p>
            <a:r>
              <a:rPr lang="en-US" dirty="0"/>
              <a:t>Calculated as follows:</a:t>
            </a:r>
          </a:p>
          <a:p>
            <a:pPr marL="0" indent="0">
              <a:buNone/>
            </a:pPr>
            <a:r>
              <a:rPr lang="en-US" i="1" dirty="0"/>
              <a:t> 		Tracking Error = Standard Deviation of (P - B)</a:t>
            </a:r>
          </a:p>
          <a:p>
            <a:pPr marL="0" indent="0">
              <a:buNone/>
            </a:pPr>
            <a:r>
              <a:rPr lang="en-US" i="1" dirty="0"/>
              <a:t>		P -  ETF Return</a:t>
            </a:r>
          </a:p>
          <a:p>
            <a:pPr marL="0" indent="0">
              <a:buNone/>
            </a:pPr>
            <a:r>
              <a:rPr lang="en-US" i="1" dirty="0"/>
              <a:t>		B – Benchmark Index Return</a:t>
            </a:r>
          </a:p>
          <a:p>
            <a:r>
              <a:rPr lang="en-US" dirty="0"/>
              <a:t>Interpretation</a:t>
            </a:r>
          </a:p>
        </p:txBody>
      </p:sp>
    </p:spTree>
    <p:extLst>
      <p:ext uri="{BB962C8B-B14F-4D97-AF65-F5344CB8AC3E}">
        <p14:creationId xmlns:p14="http://schemas.microsoft.com/office/powerpoint/2010/main" val="611005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Error for Our Data</a:t>
            </a:r>
          </a:p>
        </p:txBody>
      </p:sp>
      <p:graphicFrame>
        <p:nvGraphicFramePr>
          <p:cNvPr id="7" name="Content Placeholder 6"/>
          <p:cNvGraphicFramePr>
            <a:graphicFrameLocks noGrp="1"/>
          </p:cNvGraphicFramePr>
          <p:nvPr>
            <p:ph idx="1"/>
            <p:extLst/>
          </p:nvPr>
        </p:nvGraphicFramePr>
        <p:xfrm>
          <a:off x="838200" y="1690688"/>
          <a:ext cx="7277100" cy="253684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1305833910"/>
                    </a:ext>
                  </a:extLst>
                </a:gridCol>
                <a:gridCol w="2286000">
                  <a:extLst>
                    <a:ext uri="{9D8B030D-6E8A-4147-A177-3AD203B41FA5}">
                      <a16:colId xmlns:a16="http://schemas.microsoft.com/office/drawing/2014/main" val="1478080851"/>
                    </a:ext>
                  </a:extLst>
                </a:gridCol>
                <a:gridCol w="4168140">
                  <a:extLst>
                    <a:ext uri="{9D8B030D-6E8A-4147-A177-3AD203B41FA5}">
                      <a16:colId xmlns:a16="http://schemas.microsoft.com/office/drawing/2014/main" val="3651876822"/>
                    </a:ext>
                  </a:extLst>
                </a:gridCol>
              </a:tblGrid>
              <a:tr h="379352">
                <a:tc>
                  <a:txBody>
                    <a:bodyPr/>
                    <a:lstStyle/>
                    <a:p>
                      <a:r>
                        <a:rPr lang="en-US" dirty="0"/>
                        <a:t>ETF</a:t>
                      </a:r>
                    </a:p>
                  </a:txBody>
                  <a:tcPr/>
                </a:tc>
                <a:tc>
                  <a:txBody>
                    <a:bodyPr/>
                    <a:lstStyle/>
                    <a:p>
                      <a:r>
                        <a:rPr lang="en-US" dirty="0"/>
                        <a:t> Tracking</a:t>
                      </a:r>
                      <a:r>
                        <a:rPr lang="en-US" baseline="0" dirty="0"/>
                        <a:t> Index</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Tracking Error (Weekly)</a:t>
                      </a:r>
                    </a:p>
                  </a:txBody>
                  <a:tcPr/>
                </a:tc>
                <a:extLst>
                  <a:ext uri="{0D108BD9-81ED-4DB2-BD59-A6C34878D82A}">
                    <a16:rowId xmlns:a16="http://schemas.microsoft.com/office/drawing/2014/main" val="2561673353"/>
                  </a:ext>
                </a:extLst>
              </a:tr>
              <a:tr h="379352">
                <a:tc>
                  <a:txBody>
                    <a:bodyPr/>
                    <a:lstStyle/>
                    <a:p>
                      <a:r>
                        <a:rPr lang="en-US" dirty="0"/>
                        <a:t>ROBO</a:t>
                      </a:r>
                    </a:p>
                  </a:txBody>
                  <a:tcPr/>
                </a:tc>
                <a:tc>
                  <a:txBody>
                    <a:bodyPr/>
                    <a:lstStyle/>
                    <a:p>
                      <a:r>
                        <a:rPr lang="en-US" dirty="0"/>
                        <a:t>ROBO – STOX GLOBAL </a:t>
                      </a:r>
                    </a:p>
                  </a:txBody>
                  <a:tcPr/>
                </a:tc>
                <a:tc>
                  <a:txBody>
                    <a:bodyPr/>
                    <a:lstStyle/>
                    <a:p>
                      <a:pPr algn="ctr"/>
                      <a:r>
                        <a:rPr lang="en-US" dirty="0"/>
                        <a:t>0.094%</a:t>
                      </a:r>
                    </a:p>
                  </a:txBody>
                  <a:tcPr/>
                </a:tc>
                <a:extLst>
                  <a:ext uri="{0D108BD9-81ED-4DB2-BD59-A6C34878D82A}">
                    <a16:rowId xmlns:a16="http://schemas.microsoft.com/office/drawing/2014/main" val="4204527411"/>
                  </a:ext>
                </a:extLst>
              </a:tr>
              <a:tr h="379352">
                <a:tc>
                  <a:txBody>
                    <a:bodyPr/>
                    <a:lstStyle/>
                    <a:p>
                      <a:r>
                        <a:rPr lang="en-US" dirty="0"/>
                        <a:t>AIA</a:t>
                      </a:r>
                    </a:p>
                  </a:txBody>
                  <a:tcPr/>
                </a:tc>
                <a:tc>
                  <a:txBody>
                    <a:bodyPr/>
                    <a:lstStyle/>
                    <a:p>
                      <a:r>
                        <a:rPr lang="en-US" dirty="0"/>
                        <a:t>S&amp;P Asia 50 Index</a:t>
                      </a:r>
                    </a:p>
                  </a:txBody>
                  <a:tcPr/>
                </a:tc>
                <a:tc>
                  <a:txBody>
                    <a:bodyPr/>
                    <a:lstStyle/>
                    <a:p>
                      <a:pPr algn="ctr"/>
                      <a:r>
                        <a:rPr lang="en-US" dirty="0">
                          <a:effectLst/>
                        </a:rPr>
                        <a:t>0.22%</a:t>
                      </a:r>
                      <a:endParaRPr lang="en-US" dirty="0"/>
                    </a:p>
                  </a:txBody>
                  <a:tcPr/>
                </a:tc>
                <a:extLst>
                  <a:ext uri="{0D108BD9-81ED-4DB2-BD59-A6C34878D82A}">
                    <a16:rowId xmlns:a16="http://schemas.microsoft.com/office/drawing/2014/main" val="3972269928"/>
                  </a:ext>
                </a:extLst>
              </a:tr>
              <a:tr h="379352">
                <a:tc>
                  <a:txBody>
                    <a:bodyPr/>
                    <a:lstStyle/>
                    <a:p>
                      <a:r>
                        <a:rPr lang="en-US" dirty="0"/>
                        <a:t>AIRR</a:t>
                      </a:r>
                    </a:p>
                  </a:txBody>
                  <a:tcPr/>
                </a:tc>
                <a:tc>
                  <a:txBody>
                    <a:bodyPr/>
                    <a:lstStyle/>
                    <a:p>
                      <a:r>
                        <a:rPr lang="en-US" dirty="0"/>
                        <a:t>RBA-AIRR Index</a:t>
                      </a:r>
                    </a:p>
                  </a:txBody>
                  <a:tcPr/>
                </a:tc>
                <a:tc>
                  <a:txBody>
                    <a:bodyPr/>
                    <a:lstStyle/>
                    <a:p>
                      <a:pPr algn="ctr"/>
                      <a:r>
                        <a:rPr lang="en-US" dirty="0"/>
                        <a:t>0.25%</a:t>
                      </a:r>
                    </a:p>
                  </a:txBody>
                  <a:tcPr/>
                </a:tc>
                <a:extLst>
                  <a:ext uri="{0D108BD9-81ED-4DB2-BD59-A6C34878D82A}">
                    <a16:rowId xmlns:a16="http://schemas.microsoft.com/office/drawing/2014/main" val="1473959436"/>
                  </a:ext>
                </a:extLst>
              </a:tr>
              <a:tr h="379352">
                <a:tc>
                  <a:txBody>
                    <a:bodyPr/>
                    <a:lstStyle/>
                    <a:p>
                      <a:r>
                        <a:rPr lang="en-US" dirty="0"/>
                        <a:t>QQQ</a:t>
                      </a:r>
                    </a:p>
                  </a:txBody>
                  <a:tcPr/>
                </a:tc>
                <a:tc>
                  <a:txBody>
                    <a:bodyPr/>
                    <a:lstStyle/>
                    <a:p>
                      <a:r>
                        <a:rPr lang="en-US" dirty="0"/>
                        <a:t>Nasdaq 100 Index</a:t>
                      </a:r>
                    </a:p>
                  </a:txBody>
                  <a:tcPr/>
                </a:tc>
                <a:tc>
                  <a:txBody>
                    <a:bodyPr/>
                    <a:lstStyle/>
                    <a:p>
                      <a:pPr algn="ctr"/>
                      <a:r>
                        <a:rPr lang="en-US" dirty="0"/>
                        <a:t>0.017%</a:t>
                      </a:r>
                    </a:p>
                  </a:txBody>
                  <a:tcPr/>
                </a:tc>
                <a:extLst>
                  <a:ext uri="{0D108BD9-81ED-4DB2-BD59-A6C34878D82A}">
                    <a16:rowId xmlns:a16="http://schemas.microsoft.com/office/drawing/2014/main" val="989261152"/>
                  </a:ext>
                </a:extLst>
              </a:tr>
              <a:tr h="379352">
                <a:tc>
                  <a:txBody>
                    <a:bodyPr/>
                    <a:lstStyle/>
                    <a:p>
                      <a:r>
                        <a:rPr lang="en-US" dirty="0"/>
                        <a:t>VGT</a:t>
                      </a:r>
                    </a:p>
                  </a:txBody>
                  <a:tcPr/>
                </a:tc>
                <a:tc>
                  <a:txBody>
                    <a:bodyPr/>
                    <a:lstStyle/>
                    <a:p>
                      <a:r>
                        <a:rPr lang="en-US" dirty="0"/>
                        <a:t>MSCI</a:t>
                      </a:r>
                      <a:r>
                        <a:rPr lang="en-US" baseline="0" dirty="0"/>
                        <a:t> World IT Index</a:t>
                      </a:r>
                      <a:endParaRPr lang="en-US" dirty="0"/>
                    </a:p>
                  </a:txBody>
                  <a:tcPr/>
                </a:tc>
                <a:tc>
                  <a:txBody>
                    <a:bodyPr/>
                    <a:lstStyle/>
                    <a:p>
                      <a:pPr algn="ctr"/>
                      <a:r>
                        <a:rPr lang="en-US" dirty="0"/>
                        <a:t>0.019%</a:t>
                      </a:r>
                    </a:p>
                  </a:txBody>
                  <a:tcPr/>
                </a:tc>
                <a:extLst>
                  <a:ext uri="{0D108BD9-81ED-4DB2-BD59-A6C34878D82A}">
                    <a16:rowId xmlns:a16="http://schemas.microsoft.com/office/drawing/2014/main" val="3529732836"/>
                  </a:ext>
                </a:extLst>
              </a:tr>
            </a:tbl>
          </a:graphicData>
        </a:graphic>
      </p:graphicFrame>
      <p:sp>
        <p:nvSpPr>
          <p:cNvPr id="8" name="TextBox 7"/>
          <p:cNvSpPr txBox="1"/>
          <p:nvPr/>
        </p:nvSpPr>
        <p:spPr>
          <a:xfrm>
            <a:off x="838200" y="4310743"/>
            <a:ext cx="9703526" cy="1785104"/>
          </a:xfrm>
          <a:prstGeom prst="rect">
            <a:avLst/>
          </a:prstGeom>
          <a:noFill/>
        </p:spPr>
        <p:txBody>
          <a:bodyPr wrap="square" rtlCol="0">
            <a:spAutoFit/>
          </a:bodyPr>
          <a:lstStyle/>
          <a:p>
            <a:r>
              <a:rPr lang="en-US" sz="3200" dirty="0">
                <a:latin typeface="+mj-lt"/>
                <a:ea typeface="+mj-ea"/>
                <a:cs typeface="+mj-cs"/>
              </a:rPr>
              <a:t>Several Factors Affect the Tracking Error</a:t>
            </a:r>
          </a:p>
          <a:p>
            <a:pPr marL="457200" indent="-457200">
              <a:buFont typeface="Arial" panose="020B0604020202020204" pitchFamily="34" charset="0"/>
              <a:buChar char="•"/>
            </a:pPr>
            <a:r>
              <a:rPr lang="en-US" sz="2600" dirty="0">
                <a:latin typeface="+mj-lt"/>
                <a:ea typeface="+mj-ea"/>
                <a:cs typeface="+mj-cs"/>
              </a:rPr>
              <a:t>Expense Ratio</a:t>
            </a:r>
          </a:p>
          <a:p>
            <a:pPr marL="457200" indent="-457200">
              <a:buFont typeface="Arial" panose="020B0604020202020204" pitchFamily="34" charset="0"/>
              <a:buChar char="•"/>
            </a:pPr>
            <a:r>
              <a:rPr lang="en-US" sz="2600" dirty="0">
                <a:latin typeface="+mj-lt"/>
                <a:ea typeface="+mj-ea"/>
                <a:cs typeface="+mj-cs"/>
              </a:rPr>
              <a:t>Degree of Index Replication</a:t>
            </a:r>
          </a:p>
          <a:p>
            <a:pPr marL="457200" indent="-457200">
              <a:buFont typeface="Arial" panose="020B0604020202020204" pitchFamily="34" charset="0"/>
              <a:buChar char="•"/>
            </a:pPr>
            <a:r>
              <a:rPr lang="en-US" sz="2600" dirty="0">
                <a:latin typeface="+mj-lt"/>
                <a:ea typeface="+mj-ea"/>
                <a:cs typeface="+mj-cs"/>
              </a:rPr>
              <a:t>Securities Lending</a:t>
            </a:r>
          </a:p>
        </p:txBody>
      </p:sp>
    </p:spTree>
    <p:extLst>
      <p:ext uri="{BB962C8B-B14F-4D97-AF65-F5344CB8AC3E}">
        <p14:creationId xmlns:p14="http://schemas.microsoft.com/office/powerpoint/2010/main" val="102859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01C6-19CA-4B9F-9A43-F782D2FA7052}"/>
              </a:ext>
            </a:extLst>
          </p:cNvPr>
          <p:cNvSpPr>
            <a:spLocks noGrp="1"/>
          </p:cNvSpPr>
          <p:nvPr>
            <p:ph type="title"/>
          </p:nvPr>
        </p:nvSpPr>
        <p:spPr/>
        <p:txBody>
          <a:bodyPr/>
          <a:lstStyle/>
          <a:p>
            <a:r>
              <a:rPr lang="en-US" b="1" dirty="0"/>
              <a:t>                      ADVANTAGES OF ETF </a:t>
            </a:r>
          </a:p>
        </p:txBody>
      </p:sp>
      <p:sp>
        <p:nvSpPr>
          <p:cNvPr id="3" name="Content Placeholder 2">
            <a:extLst>
              <a:ext uri="{FF2B5EF4-FFF2-40B4-BE49-F238E27FC236}">
                <a16:creationId xmlns:a16="http://schemas.microsoft.com/office/drawing/2014/main" id="{23C59699-B504-44D0-A3EB-EBC88E5C25F1}"/>
              </a:ext>
            </a:extLst>
          </p:cNvPr>
          <p:cNvSpPr>
            <a:spLocks noGrp="1"/>
          </p:cNvSpPr>
          <p:nvPr>
            <p:ph idx="1"/>
          </p:nvPr>
        </p:nvSpPr>
        <p:spPr>
          <a:xfrm>
            <a:off x="838200" y="1500326"/>
            <a:ext cx="10515600" cy="4685515"/>
          </a:xfrm>
        </p:spPr>
        <p:txBody>
          <a:bodyPr anchor="t">
            <a:normAutofit lnSpcReduction="10000"/>
          </a:bodyPr>
          <a:lstStyle/>
          <a:p>
            <a:r>
              <a:rPr lang="en-US" b="1" dirty="0"/>
              <a:t>Low Expense Ratio</a:t>
            </a:r>
            <a:br>
              <a:rPr lang="en-US" dirty="0"/>
            </a:br>
            <a:r>
              <a:rPr lang="en-US" sz="2400" dirty="0"/>
              <a:t>Based on reports by Morgan Stanley Smith Barney ETF have an average expense ratio of 0.55 while mutual funds have about 1.34%</a:t>
            </a:r>
            <a:endParaRPr lang="en-US" dirty="0"/>
          </a:p>
          <a:p>
            <a:r>
              <a:rPr lang="en-US" b="1" dirty="0"/>
              <a:t>Tax Advantages</a:t>
            </a:r>
            <a:r>
              <a:rPr lang="en-US" dirty="0"/>
              <a:t> </a:t>
            </a:r>
            <a:br>
              <a:rPr lang="en-US" dirty="0"/>
            </a:br>
            <a:r>
              <a:rPr lang="en-US" dirty="0"/>
              <a:t>ETF are more Tax beneficial than Mutual funds </a:t>
            </a:r>
          </a:p>
          <a:p>
            <a:r>
              <a:rPr lang="en-US" b="1" dirty="0"/>
              <a:t>Diversification</a:t>
            </a:r>
            <a:br>
              <a:rPr lang="en-US" b="1" dirty="0"/>
            </a:br>
            <a:r>
              <a:rPr lang="en-US" dirty="0"/>
              <a:t>Provides diversification of a mutual fund plus the flexibility of a stock</a:t>
            </a:r>
          </a:p>
          <a:p>
            <a:r>
              <a:rPr lang="en-US" b="1" dirty="0"/>
              <a:t>Transparency </a:t>
            </a:r>
            <a:br>
              <a:rPr lang="en-US" b="1" dirty="0"/>
            </a:br>
            <a:r>
              <a:rPr lang="en-US" dirty="0"/>
              <a:t>Holdings updated end of each day</a:t>
            </a:r>
          </a:p>
          <a:p>
            <a:r>
              <a:rPr lang="en-US" b="1" dirty="0"/>
              <a:t>Flexibility</a:t>
            </a:r>
            <a:br>
              <a:rPr lang="en-US" b="1" dirty="0"/>
            </a:br>
            <a:r>
              <a:rPr lang="en-US" dirty="0"/>
              <a:t>Prices are reported every 15 seconds</a:t>
            </a:r>
          </a:p>
        </p:txBody>
      </p:sp>
    </p:spTree>
    <p:extLst>
      <p:ext uri="{BB962C8B-B14F-4D97-AF65-F5344CB8AC3E}">
        <p14:creationId xmlns:p14="http://schemas.microsoft.com/office/powerpoint/2010/main" val="2629855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Expense Ratio</a:t>
            </a:r>
          </a:p>
        </p:txBody>
      </p:sp>
      <p:graphicFrame>
        <p:nvGraphicFramePr>
          <p:cNvPr id="4" name="Content Placeholder 6"/>
          <p:cNvGraphicFramePr>
            <a:graphicFrameLocks noGrp="1"/>
          </p:cNvGraphicFramePr>
          <p:nvPr>
            <p:ph idx="1"/>
            <p:extLst/>
          </p:nvPr>
        </p:nvGraphicFramePr>
        <p:xfrm>
          <a:off x="838199" y="1690688"/>
          <a:ext cx="9207137" cy="2276112"/>
        </p:xfrm>
        <a:graphic>
          <a:graphicData uri="http://schemas.openxmlformats.org/drawingml/2006/table">
            <a:tbl>
              <a:tblPr firstRow="1" bandRow="1">
                <a:tableStyleId>{5C22544A-7EE6-4342-B048-85BDC9FD1C3A}</a:tableStyleId>
              </a:tblPr>
              <a:tblGrid>
                <a:gridCol w="781595">
                  <a:extLst>
                    <a:ext uri="{9D8B030D-6E8A-4147-A177-3AD203B41FA5}">
                      <a16:colId xmlns:a16="http://schemas.microsoft.com/office/drawing/2014/main" val="1305833910"/>
                    </a:ext>
                  </a:extLst>
                </a:gridCol>
                <a:gridCol w="2312126">
                  <a:extLst>
                    <a:ext uri="{9D8B030D-6E8A-4147-A177-3AD203B41FA5}">
                      <a16:colId xmlns:a16="http://schemas.microsoft.com/office/drawing/2014/main" val="1478080851"/>
                    </a:ext>
                  </a:extLst>
                </a:gridCol>
                <a:gridCol w="2760351">
                  <a:extLst>
                    <a:ext uri="{9D8B030D-6E8A-4147-A177-3AD203B41FA5}">
                      <a16:colId xmlns:a16="http://schemas.microsoft.com/office/drawing/2014/main" val="3651876822"/>
                    </a:ext>
                  </a:extLst>
                </a:gridCol>
                <a:gridCol w="3353065">
                  <a:extLst>
                    <a:ext uri="{9D8B030D-6E8A-4147-A177-3AD203B41FA5}">
                      <a16:colId xmlns:a16="http://schemas.microsoft.com/office/drawing/2014/main" val="3984453807"/>
                    </a:ext>
                  </a:extLst>
                </a:gridCol>
              </a:tblGrid>
              <a:tr h="379352">
                <a:tc>
                  <a:txBody>
                    <a:bodyPr/>
                    <a:lstStyle/>
                    <a:p>
                      <a:r>
                        <a:rPr lang="en-US" dirty="0"/>
                        <a:t>ETF</a:t>
                      </a:r>
                    </a:p>
                  </a:txBody>
                  <a:tcPr/>
                </a:tc>
                <a:tc>
                  <a:txBody>
                    <a:bodyPr/>
                    <a:lstStyle/>
                    <a:p>
                      <a:r>
                        <a:rPr lang="en-US" dirty="0"/>
                        <a:t> Tracking</a:t>
                      </a:r>
                      <a:r>
                        <a:rPr lang="en-US" baseline="0" dirty="0"/>
                        <a:t> Index</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Tracking Error (Weekly)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Expense Ratio</a:t>
                      </a:r>
                    </a:p>
                  </a:txBody>
                  <a:tcPr/>
                </a:tc>
                <a:extLst>
                  <a:ext uri="{0D108BD9-81ED-4DB2-BD59-A6C34878D82A}">
                    <a16:rowId xmlns:a16="http://schemas.microsoft.com/office/drawing/2014/main" val="2561673353"/>
                  </a:ext>
                </a:extLst>
              </a:tr>
              <a:tr h="379352">
                <a:tc>
                  <a:txBody>
                    <a:bodyPr/>
                    <a:lstStyle/>
                    <a:p>
                      <a:r>
                        <a:rPr lang="en-US" dirty="0"/>
                        <a:t>ROBO</a:t>
                      </a:r>
                    </a:p>
                  </a:txBody>
                  <a:tcPr/>
                </a:tc>
                <a:tc>
                  <a:txBody>
                    <a:bodyPr/>
                    <a:lstStyle/>
                    <a:p>
                      <a:r>
                        <a:rPr lang="en-US" dirty="0"/>
                        <a:t>ROBO – STOX GLOBAL </a:t>
                      </a:r>
                    </a:p>
                  </a:txBody>
                  <a:tcPr/>
                </a:tc>
                <a:tc>
                  <a:txBody>
                    <a:bodyPr/>
                    <a:lstStyle/>
                    <a:p>
                      <a:pPr algn="ctr"/>
                      <a:r>
                        <a:rPr lang="en-US" dirty="0"/>
                        <a:t>0.094%</a:t>
                      </a:r>
                    </a:p>
                  </a:txBody>
                  <a:tcPr/>
                </a:tc>
                <a:tc>
                  <a:txBody>
                    <a:bodyPr/>
                    <a:lstStyle/>
                    <a:p>
                      <a:pPr algn="ctr"/>
                      <a:r>
                        <a:rPr lang="en-US" dirty="0"/>
                        <a:t>0.95%</a:t>
                      </a:r>
                    </a:p>
                  </a:txBody>
                  <a:tcPr/>
                </a:tc>
                <a:extLst>
                  <a:ext uri="{0D108BD9-81ED-4DB2-BD59-A6C34878D82A}">
                    <a16:rowId xmlns:a16="http://schemas.microsoft.com/office/drawing/2014/main" val="4204527411"/>
                  </a:ext>
                </a:extLst>
              </a:tr>
              <a:tr h="379352">
                <a:tc>
                  <a:txBody>
                    <a:bodyPr/>
                    <a:lstStyle/>
                    <a:p>
                      <a:r>
                        <a:rPr lang="en-US" dirty="0"/>
                        <a:t>AIA</a:t>
                      </a:r>
                    </a:p>
                  </a:txBody>
                  <a:tcPr/>
                </a:tc>
                <a:tc>
                  <a:txBody>
                    <a:bodyPr/>
                    <a:lstStyle/>
                    <a:p>
                      <a:r>
                        <a:rPr lang="en-US" dirty="0"/>
                        <a:t>S&amp;P Asia 50 Index</a:t>
                      </a:r>
                    </a:p>
                  </a:txBody>
                  <a:tcPr/>
                </a:tc>
                <a:tc>
                  <a:txBody>
                    <a:bodyPr/>
                    <a:lstStyle/>
                    <a:p>
                      <a:pPr algn="ctr"/>
                      <a:r>
                        <a:rPr lang="en-US" dirty="0">
                          <a:effectLst/>
                        </a:rPr>
                        <a:t>0.22%</a:t>
                      </a:r>
                      <a:endParaRPr lang="en-US" dirty="0"/>
                    </a:p>
                  </a:txBody>
                  <a:tcPr/>
                </a:tc>
                <a:tc>
                  <a:txBody>
                    <a:bodyPr/>
                    <a:lstStyle/>
                    <a:p>
                      <a:pPr algn="ctr"/>
                      <a:r>
                        <a:rPr lang="en-US" dirty="0"/>
                        <a:t>0.50%</a:t>
                      </a:r>
                    </a:p>
                  </a:txBody>
                  <a:tcPr/>
                </a:tc>
                <a:extLst>
                  <a:ext uri="{0D108BD9-81ED-4DB2-BD59-A6C34878D82A}">
                    <a16:rowId xmlns:a16="http://schemas.microsoft.com/office/drawing/2014/main" val="3972269928"/>
                  </a:ext>
                </a:extLst>
              </a:tr>
              <a:tr h="379352">
                <a:tc>
                  <a:txBody>
                    <a:bodyPr/>
                    <a:lstStyle/>
                    <a:p>
                      <a:r>
                        <a:rPr lang="en-US" dirty="0"/>
                        <a:t>AIRR</a:t>
                      </a:r>
                    </a:p>
                  </a:txBody>
                  <a:tcPr/>
                </a:tc>
                <a:tc>
                  <a:txBody>
                    <a:bodyPr/>
                    <a:lstStyle/>
                    <a:p>
                      <a:r>
                        <a:rPr lang="en-US" dirty="0"/>
                        <a:t>RBA-AIRR Index</a:t>
                      </a:r>
                    </a:p>
                  </a:txBody>
                  <a:tcPr/>
                </a:tc>
                <a:tc>
                  <a:txBody>
                    <a:bodyPr/>
                    <a:lstStyle/>
                    <a:p>
                      <a:pPr algn="ctr"/>
                      <a:r>
                        <a:rPr lang="en-US" dirty="0"/>
                        <a:t>0.25%</a:t>
                      </a:r>
                    </a:p>
                  </a:txBody>
                  <a:tcPr/>
                </a:tc>
                <a:tc>
                  <a:txBody>
                    <a:bodyPr/>
                    <a:lstStyle/>
                    <a:p>
                      <a:pPr algn="ctr"/>
                      <a:r>
                        <a:rPr lang="en-US" dirty="0"/>
                        <a:t>0.70%</a:t>
                      </a:r>
                    </a:p>
                  </a:txBody>
                  <a:tcPr/>
                </a:tc>
                <a:extLst>
                  <a:ext uri="{0D108BD9-81ED-4DB2-BD59-A6C34878D82A}">
                    <a16:rowId xmlns:a16="http://schemas.microsoft.com/office/drawing/2014/main" val="1473959436"/>
                  </a:ext>
                </a:extLst>
              </a:tr>
              <a:tr h="379352">
                <a:tc>
                  <a:txBody>
                    <a:bodyPr/>
                    <a:lstStyle/>
                    <a:p>
                      <a:r>
                        <a:rPr lang="en-US" dirty="0"/>
                        <a:t>QQQ</a:t>
                      </a:r>
                    </a:p>
                  </a:txBody>
                  <a:tcPr/>
                </a:tc>
                <a:tc>
                  <a:txBody>
                    <a:bodyPr/>
                    <a:lstStyle/>
                    <a:p>
                      <a:r>
                        <a:rPr lang="en-US" dirty="0"/>
                        <a:t>Nasdaq 100 Index</a:t>
                      </a:r>
                    </a:p>
                  </a:txBody>
                  <a:tcPr/>
                </a:tc>
                <a:tc>
                  <a:txBody>
                    <a:bodyPr/>
                    <a:lstStyle/>
                    <a:p>
                      <a:pPr algn="ctr"/>
                      <a:r>
                        <a:rPr lang="en-US" dirty="0"/>
                        <a:t>0.017%</a:t>
                      </a:r>
                    </a:p>
                  </a:txBody>
                  <a:tcPr/>
                </a:tc>
                <a:tc>
                  <a:txBody>
                    <a:bodyPr/>
                    <a:lstStyle/>
                    <a:p>
                      <a:pPr algn="ctr"/>
                      <a:r>
                        <a:rPr lang="en-US" dirty="0"/>
                        <a:t>0.20%</a:t>
                      </a:r>
                    </a:p>
                  </a:txBody>
                  <a:tcPr/>
                </a:tc>
                <a:extLst>
                  <a:ext uri="{0D108BD9-81ED-4DB2-BD59-A6C34878D82A}">
                    <a16:rowId xmlns:a16="http://schemas.microsoft.com/office/drawing/2014/main" val="989261152"/>
                  </a:ext>
                </a:extLst>
              </a:tr>
              <a:tr h="379352">
                <a:tc>
                  <a:txBody>
                    <a:bodyPr/>
                    <a:lstStyle/>
                    <a:p>
                      <a:r>
                        <a:rPr lang="en-US" dirty="0"/>
                        <a:t>VGT</a:t>
                      </a:r>
                    </a:p>
                  </a:txBody>
                  <a:tcPr/>
                </a:tc>
                <a:tc>
                  <a:txBody>
                    <a:bodyPr/>
                    <a:lstStyle/>
                    <a:p>
                      <a:r>
                        <a:rPr lang="en-US" dirty="0"/>
                        <a:t>MSCI</a:t>
                      </a:r>
                      <a:r>
                        <a:rPr lang="en-US" baseline="0" dirty="0"/>
                        <a:t> World IT Index</a:t>
                      </a:r>
                      <a:endParaRPr lang="en-US" dirty="0"/>
                    </a:p>
                  </a:txBody>
                  <a:tcPr/>
                </a:tc>
                <a:tc>
                  <a:txBody>
                    <a:bodyPr/>
                    <a:lstStyle/>
                    <a:p>
                      <a:pPr algn="ctr"/>
                      <a:r>
                        <a:rPr lang="en-US" dirty="0"/>
                        <a:t>0.019%</a:t>
                      </a:r>
                    </a:p>
                  </a:txBody>
                  <a:tcPr/>
                </a:tc>
                <a:tc>
                  <a:txBody>
                    <a:bodyPr/>
                    <a:lstStyle/>
                    <a:p>
                      <a:pPr algn="ctr"/>
                      <a:r>
                        <a:rPr lang="en-US" dirty="0"/>
                        <a:t>0.10%</a:t>
                      </a:r>
                    </a:p>
                  </a:txBody>
                  <a:tcPr/>
                </a:tc>
                <a:extLst>
                  <a:ext uri="{0D108BD9-81ED-4DB2-BD59-A6C34878D82A}">
                    <a16:rowId xmlns:a16="http://schemas.microsoft.com/office/drawing/2014/main" val="3529732836"/>
                  </a:ext>
                </a:extLst>
              </a:tr>
            </a:tbl>
          </a:graphicData>
        </a:graphic>
      </p:graphicFrame>
    </p:spTree>
    <p:extLst>
      <p:ext uri="{BB962C8B-B14F-4D97-AF65-F5344CB8AC3E}">
        <p14:creationId xmlns:p14="http://schemas.microsoft.com/office/powerpoint/2010/main" val="1949121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5" y="-92075"/>
            <a:ext cx="10515600" cy="1325563"/>
          </a:xfrm>
        </p:spPr>
        <p:txBody>
          <a:bodyPr/>
          <a:lstStyle/>
          <a:p>
            <a:r>
              <a:rPr lang="en-US" dirty="0"/>
              <a:t>Index Replication</a:t>
            </a:r>
          </a:p>
        </p:txBody>
      </p:sp>
      <p:graphicFrame>
        <p:nvGraphicFramePr>
          <p:cNvPr id="10" name="Chart 9"/>
          <p:cNvGraphicFramePr>
            <a:graphicFrameLocks/>
          </p:cNvGraphicFramePr>
          <p:nvPr>
            <p:extLst/>
          </p:nvPr>
        </p:nvGraphicFramePr>
        <p:xfrm>
          <a:off x="1296487" y="927462"/>
          <a:ext cx="9468395" cy="515982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2321170" y="2253025"/>
            <a:ext cx="1533378" cy="369332"/>
          </a:xfrm>
          <a:prstGeom prst="rect">
            <a:avLst/>
          </a:prstGeom>
          <a:noFill/>
        </p:spPr>
        <p:txBody>
          <a:bodyPr wrap="square" rtlCol="0">
            <a:spAutoFit/>
          </a:bodyPr>
          <a:lstStyle/>
          <a:p>
            <a:r>
              <a:rPr lang="en-US" dirty="0"/>
              <a:t>TE = 0.094%</a:t>
            </a:r>
          </a:p>
        </p:txBody>
      </p:sp>
      <p:sp>
        <p:nvSpPr>
          <p:cNvPr id="12" name="TextBox 10"/>
          <p:cNvSpPr txBox="1"/>
          <p:nvPr/>
        </p:nvSpPr>
        <p:spPr>
          <a:xfrm>
            <a:off x="8846234" y="1767227"/>
            <a:ext cx="1533378"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a:t>TE = 0.25%</a:t>
            </a:r>
          </a:p>
        </p:txBody>
      </p:sp>
    </p:spTree>
    <p:extLst>
      <p:ext uri="{BB962C8B-B14F-4D97-AF65-F5344CB8AC3E}">
        <p14:creationId xmlns:p14="http://schemas.microsoft.com/office/powerpoint/2010/main" val="4146944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Replication</a:t>
            </a:r>
          </a:p>
        </p:txBody>
      </p:sp>
      <p:graphicFrame>
        <p:nvGraphicFramePr>
          <p:cNvPr id="4" name="Chart 3"/>
          <p:cNvGraphicFramePr>
            <a:graphicFrameLocks/>
          </p:cNvGraphicFramePr>
          <p:nvPr>
            <p:extLst/>
          </p:nvPr>
        </p:nvGraphicFramePr>
        <p:xfrm>
          <a:off x="1167619" y="1378634"/>
          <a:ext cx="9467557" cy="530352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0"/>
          <p:cNvSpPr txBox="1"/>
          <p:nvPr/>
        </p:nvSpPr>
        <p:spPr>
          <a:xfrm>
            <a:off x="2994074" y="2098179"/>
            <a:ext cx="1533378"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a:t>TE = 0.017%</a:t>
            </a:r>
          </a:p>
        </p:txBody>
      </p:sp>
      <p:sp>
        <p:nvSpPr>
          <p:cNvPr id="6" name="TextBox 10"/>
          <p:cNvSpPr txBox="1"/>
          <p:nvPr/>
        </p:nvSpPr>
        <p:spPr>
          <a:xfrm>
            <a:off x="7676271" y="2098179"/>
            <a:ext cx="1533378"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a:t>TE = 0.019%</a:t>
            </a:r>
          </a:p>
        </p:txBody>
      </p:sp>
    </p:spTree>
    <p:extLst>
      <p:ext uri="{BB962C8B-B14F-4D97-AF65-F5344CB8AC3E}">
        <p14:creationId xmlns:p14="http://schemas.microsoft.com/office/powerpoint/2010/main" val="2149763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normAutofit/>
          </a:bodyPr>
          <a:lstStyle/>
          <a:p>
            <a:r>
              <a:rPr lang="en-US" sz="3600" dirty="0"/>
              <a:t>Factor Model to Estimate Alpha &amp; Beta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60" y="1105471"/>
            <a:ext cx="9784080" cy="5752529"/>
          </a:xfrm>
          <a:prstGeom prst="rect">
            <a:avLst/>
          </a:prstGeom>
        </p:spPr>
      </p:pic>
      <p:sp>
        <p:nvSpPr>
          <p:cNvPr id="3" name="TextBox 2"/>
          <p:cNvSpPr txBox="1"/>
          <p:nvPr/>
        </p:nvSpPr>
        <p:spPr>
          <a:xfrm>
            <a:off x="2090058" y="2061702"/>
            <a:ext cx="1306286" cy="369332"/>
          </a:xfrm>
          <a:prstGeom prst="rect">
            <a:avLst/>
          </a:prstGeom>
          <a:noFill/>
        </p:spPr>
        <p:txBody>
          <a:bodyPr wrap="square" rtlCol="0">
            <a:spAutoFit/>
          </a:bodyPr>
          <a:lstStyle/>
          <a:p>
            <a:r>
              <a:rPr lang="en-US" dirty="0"/>
              <a:t>1.124</a:t>
            </a:r>
          </a:p>
        </p:txBody>
      </p:sp>
      <p:sp>
        <p:nvSpPr>
          <p:cNvPr id="6" name="TextBox 5"/>
          <p:cNvSpPr txBox="1"/>
          <p:nvPr/>
        </p:nvSpPr>
        <p:spPr>
          <a:xfrm>
            <a:off x="5360126" y="2061702"/>
            <a:ext cx="1306286" cy="369332"/>
          </a:xfrm>
          <a:prstGeom prst="rect">
            <a:avLst/>
          </a:prstGeom>
          <a:noFill/>
        </p:spPr>
        <p:txBody>
          <a:bodyPr wrap="square" rtlCol="0">
            <a:spAutoFit/>
          </a:bodyPr>
          <a:lstStyle/>
          <a:p>
            <a:r>
              <a:rPr lang="en-US" dirty="0"/>
              <a:t>0.958</a:t>
            </a:r>
          </a:p>
        </p:txBody>
      </p:sp>
      <p:sp>
        <p:nvSpPr>
          <p:cNvPr id="7" name="TextBox 6"/>
          <p:cNvSpPr txBox="1"/>
          <p:nvPr/>
        </p:nvSpPr>
        <p:spPr>
          <a:xfrm>
            <a:off x="8630195" y="2061702"/>
            <a:ext cx="1306286" cy="369332"/>
          </a:xfrm>
          <a:prstGeom prst="rect">
            <a:avLst/>
          </a:prstGeom>
          <a:noFill/>
        </p:spPr>
        <p:txBody>
          <a:bodyPr wrap="square" rtlCol="0">
            <a:spAutoFit/>
          </a:bodyPr>
          <a:lstStyle/>
          <a:p>
            <a:r>
              <a:rPr lang="en-US" dirty="0"/>
              <a:t>1.214</a:t>
            </a:r>
          </a:p>
        </p:txBody>
      </p:sp>
    </p:spTree>
    <p:extLst>
      <p:ext uri="{BB962C8B-B14F-4D97-AF65-F5344CB8AC3E}">
        <p14:creationId xmlns:p14="http://schemas.microsoft.com/office/powerpoint/2010/main" val="1298915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551" y="325074"/>
            <a:ext cx="9784080" cy="5752529"/>
          </a:xfrm>
          <a:prstGeom prst="rect">
            <a:avLst/>
          </a:prstGeom>
        </p:spPr>
      </p:pic>
      <p:sp>
        <p:nvSpPr>
          <p:cNvPr id="3" name="TextBox 2"/>
          <p:cNvSpPr txBox="1"/>
          <p:nvPr/>
        </p:nvSpPr>
        <p:spPr>
          <a:xfrm>
            <a:off x="3187338" y="1290993"/>
            <a:ext cx="1306286" cy="369332"/>
          </a:xfrm>
          <a:prstGeom prst="rect">
            <a:avLst/>
          </a:prstGeom>
          <a:noFill/>
        </p:spPr>
        <p:txBody>
          <a:bodyPr wrap="square" rtlCol="0">
            <a:spAutoFit/>
          </a:bodyPr>
          <a:lstStyle/>
          <a:p>
            <a:r>
              <a:rPr lang="en-US" dirty="0"/>
              <a:t>1.122</a:t>
            </a:r>
          </a:p>
        </p:txBody>
      </p:sp>
      <p:sp>
        <p:nvSpPr>
          <p:cNvPr id="4" name="TextBox 3"/>
          <p:cNvSpPr txBox="1"/>
          <p:nvPr/>
        </p:nvSpPr>
        <p:spPr>
          <a:xfrm>
            <a:off x="6321198" y="1290993"/>
            <a:ext cx="1306286" cy="369332"/>
          </a:xfrm>
          <a:prstGeom prst="rect">
            <a:avLst/>
          </a:prstGeom>
          <a:noFill/>
        </p:spPr>
        <p:txBody>
          <a:bodyPr wrap="square" rtlCol="0">
            <a:spAutoFit/>
          </a:bodyPr>
          <a:lstStyle/>
          <a:p>
            <a:r>
              <a:rPr lang="en-US" dirty="0"/>
              <a:t>1.127</a:t>
            </a:r>
          </a:p>
        </p:txBody>
      </p:sp>
    </p:spTree>
    <p:extLst>
      <p:ext uri="{BB962C8B-B14F-4D97-AF65-F5344CB8AC3E}">
        <p14:creationId xmlns:p14="http://schemas.microsoft.com/office/powerpoint/2010/main" val="2820354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025" y="586331"/>
            <a:ext cx="9784080" cy="5752529"/>
          </a:xfrm>
          <a:prstGeom prst="rect">
            <a:avLst/>
          </a:prstGeom>
        </p:spPr>
      </p:pic>
      <p:sp>
        <p:nvSpPr>
          <p:cNvPr id="3" name="TextBox 2"/>
          <p:cNvSpPr txBox="1"/>
          <p:nvPr/>
        </p:nvSpPr>
        <p:spPr>
          <a:xfrm>
            <a:off x="2246812" y="1526125"/>
            <a:ext cx="1306286" cy="369332"/>
          </a:xfrm>
          <a:prstGeom prst="rect">
            <a:avLst/>
          </a:prstGeom>
          <a:noFill/>
        </p:spPr>
        <p:txBody>
          <a:bodyPr wrap="square" rtlCol="0">
            <a:spAutoFit/>
          </a:bodyPr>
          <a:lstStyle/>
          <a:p>
            <a:r>
              <a:rPr lang="en-US" dirty="0"/>
              <a:t>0.853</a:t>
            </a:r>
          </a:p>
        </p:txBody>
      </p:sp>
      <p:sp>
        <p:nvSpPr>
          <p:cNvPr id="4" name="TextBox 3"/>
          <p:cNvSpPr txBox="1"/>
          <p:nvPr/>
        </p:nvSpPr>
        <p:spPr>
          <a:xfrm>
            <a:off x="5380672" y="1526125"/>
            <a:ext cx="1306286" cy="369332"/>
          </a:xfrm>
          <a:prstGeom prst="rect">
            <a:avLst/>
          </a:prstGeom>
          <a:noFill/>
        </p:spPr>
        <p:txBody>
          <a:bodyPr wrap="square" rtlCol="0">
            <a:spAutoFit/>
          </a:bodyPr>
          <a:lstStyle/>
          <a:p>
            <a:r>
              <a:rPr lang="en-US" dirty="0"/>
              <a:t>0.769</a:t>
            </a:r>
          </a:p>
        </p:txBody>
      </p:sp>
      <p:sp>
        <p:nvSpPr>
          <p:cNvPr id="6" name="TextBox 5"/>
          <p:cNvSpPr txBox="1"/>
          <p:nvPr/>
        </p:nvSpPr>
        <p:spPr>
          <a:xfrm>
            <a:off x="8725990" y="1526125"/>
            <a:ext cx="1306286" cy="369332"/>
          </a:xfrm>
          <a:prstGeom prst="rect">
            <a:avLst/>
          </a:prstGeom>
          <a:noFill/>
        </p:spPr>
        <p:txBody>
          <a:bodyPr wrap="square" rtlCol="0">
            <a:spAutoFit/>
          </a:bodyPr>
          <a:lstStyle/>
          <a:p>
            <a:r>
              <a:rPr lang="en-US" dirty="0"/>
              <a:t>0.806</a:t>
            </a:r>
          </a:p>
        </p:txBody>
      </p:sp>
    </p:spTree>
    <p:extLst>
      <p:ext uri="{BB962C8B-B14F-4D97-AF65-F5344CB8AC3E}">
        <p14:creationId xmlns:p14="http://schemas.microsoft.com/office/powerpoint/2010/main" val="2480044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362" y="364262"/>
            <a:ext cx="9784080" cy="5752529"/>
          </a:xfrm>
          <a:prstGeom prst="rect">
            <a:avLst/>
          </a:prstGeom>
        </p:spPr>
      </p:pic>
      <p:sp>
        <p:nvSpPr>
          <p:cNvPr id="4" name="TextBox 3"/>
          <p:cNvSpPr txBox="1"/>
          <p:nvPr/>
        </p:nvSpPr>
        <p:spPr>
          <a:xfrm>
            <a:off x="3187338" y="1290993"/>
            <a:ext cx="1306286" cy="369332"/>
          </a:xfrm>
          <a:prstGeom prst="rect">
            <a:avLst/>
          </a:prstGeom>
          <a:noFill/>
        </p:spPr>
        <p:txBody>
          <a:bodyPr wrap="square" rtlCol="0">
            <a:spAutoFit/>
          </a:bodyPr>
          <a:lstStyle/>
          <a:p>
            <a:r>
              <a:rPr lang="en-US" dirty="0"/>
              <a:t>0.941</a:t>
            </a:r>
          </a:p>
        </p:txBody>
      </p:sp>
      <p:sp>
        <p:nvSpPr>
          <p:cNvPr id="5" name="TextBox 4"/>
          <p:cNvSpPr txBox="1"/>
          <p:nvPr/>
        </p:nvSpPr>
        <p:spPr>
          <a:xfrm>
            <a:off x="6301604" y="1290993"/>
            <a:ext cx="1306286" cy="369332"/>
          </a:xfrm>
          <a:prstGeom prst="rect">
            <a:avLst/>
          </a:prstGeom>
          <a:noFill/>
        </p:spPr>
        <p:txBody>
          <a:bodyPr wrap="square" rtlCol="0">
            <a:spAutoFit/>
          </a:bodyPr>
          <a:lstStyle/>
          <a:p>
            <a:r>
              <a:rPr lang="en-US" dirty="0"/>
              <a:t>0.967</a:t>
            </a:r>
          </a:p>
        </p:txBody>
      </p:sp>
    </p:spTree>
    <p:extLst>
      <p:ext uri="{BB962C8B-B14F-4D97-AF65-F5344CB8AC3E}">
        <p14:creationId xmlns:p14="http://schemas.microsoft.com/office/powerpoint/2010/main" val="3314166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800" y="206404"/>
            <a:ext cx="10018713" cy="1752599"/>
          </a:xfrm>
        </p:spPr>
        <p:txBody>
          <a:bodyPr/>
          <a:lstStyle/>
          <a:p>
            <a:r>
              <a:rPr lang="en-US" dirty="0"/>
              <a:t>Alpha</a:t>
            </a:r>
          </a:p>
        </p:txBody>
      </p:sp>
      <p:graphicFrame>
        <p:nvGraphicFramePr>
          <p:cNvPr id="4" name="Content Placeholder 3"/>
          <p:cNvGraphicFramePr>
            <a:graphicFrameLocks noGrp="1"/>
          </p:cNvGraphicFramePr>
          <p:nvPr>
            <p:ph idx="1"/>
          </p:nvPr>
        </p:nvGraphicFramePr>
        <p:xfrm>
          <a:off x="1136467" y="1690688"/>
          <a:ext cx="7550333" cy="2698434"/>
        </p:xfrm>
        <a:graphic>
          <a:graphicData uri="http://schemas.openxmlformats.org/drawingml/2006/table">
            <a:tbl>
              <a:tblPr firstRow="1" bandRow="1">
                <a:tableStyleId>{5C22544A-7EE6-4342-B048-85BDC9FD1C3A}</a:tableStyleId>
              </a:tblPr>
              <a:tblGrid>
                <a:gridCol w="1212554">
                  <a:extLst>
                    <a:ext uri="{9D8B030D-6E8A-4147-A177-3AD203B41FA5}">
                      <a16:colId xmlns:a16="http://schemas.microsoft.com/office/drawing/2014/main" val="891003325"/>
                    </a:ext>
                  </a:extLst>
                </a:gridCol>
                <a:gridCol w="2900128">
                  <a:extLst>
                    <a:ext uri="{9D8B030D-6E8A-4147-A177-3AD203B41FA5}">
                      <a16:colId xmlns:a16="http://schemas.microsoft.com/office/drawing/2014/main" val="3012957635"/>
                    </a:ext>
                  </a:extLst>
                </a:gridCol>
                <a:gridCol w="3437651">
                  <a:extLst>
                    <a:ext uri="{9D8B030D-6E8A-4147-A177-3AD203B41FA5}">
                      <a16:colId xmlns:a16="http://schemas.microsoft.com/office/drawing/2014/main" val="2598606078"/>
                    </a:ext>
                  </a:extLst>
                </a:gridCol>
              </a:tblGrid>
              <a:tr h="449739">
                <a:tc>
                  <a:txBody>
                    <a:bodyPr/>
                    <a:lstStyle/>
                    <a:p>
                      <a:endParaRPr lang="en-US" dirty="0"/>
                    </a:p>
                  </a:txBody>
                  <a:tcPr/>
                </a:tc>
                <a:tc>
                  <a:txBody>
                    <a:bodyPr/>
                    <a:lstStyle/>
                    <a:p>
                      <a:pPr algn="ctr"/>
                      <a:r>
                        <a:rPr lang="en-US" dirty="0"/>
                        <a:t>S &amp; P 500 Index</a:t>
                      </a:r>
                    </a:p>
                  </a:txBody>
                  <a:tcPr/>
                </a:tc>
                <a:tc>
                  <a:txBody>
                    <a:bodyPr/>
                    <a:lstStyle/>
                    <a:p>
                      <a:pPr algn="ctr"/>
                      <a:r>
                        <a:rPr lang="en-US" dirty="0"/>
                        <a:t>Dow Jones Tech Index</a:t>
                      </a:r>
                    </a:p>
                  </a:txBody>
                  <a:tcPr/>
                </a:tc>
                <a:extLst>
                  <a:ext uri="{0D108BD9-81ED-4DB2-BD59-A6C34878D82A}">
                    <a16:rowId xmlns:a16="http://schemas.microsoft.com/office/drawing/2014/main" val="3663813641"/>
                  </a:ext>
                </a:extLst>
              </a:tr>
              <a:tr h="449739">
                <a:tc>
                  <a:txBody>
                    <a:bodyPr/>
                    <a:lstStyle/>
                    <a:p>
                      <a:r>
                        <a:rPr lang="en-US" dirty="0"/>
                        <a:t>ROBO</a:t>
                      </a:r>
                    </a:p>
                  </a:txBody>
                  <a:tcPr/>
                </a:tc>
                <a:tc>
                  <a:txBody>
                    <a:bodyPr/>
                    <a:lstStyle/>
                    <a:p>
                      <a:pPr algn="ctr"/>
                      <a:r>
                        <a:rPr lang="en-US" dirty="0"/>
                        <a:t>0.0005516971</a:t>
                      </a:r>
                    </a:p>
                  </a:txBody>
                  <a:tcPr/>
                </a:tc>
                <a:tc>
                  <a:txBody>
                    <a:bodyPr/>
                    <a:lstStyle/>
                    <a:p>
                      <a:pPr algn="ctr"/>
                      <a:r>
                        <a:rPr lang="en-US" dirty="0">
                          <a:effectLst/>
                        </a:rPr>
                        <a:t>-0.0021752784</a:t>
                      </a:r>
                      <a:endParaRPr lang="en-US" dirty="0"/>
                    </a:p>
                  </a:txBody>
                  <a:tcPr/>
                </a:tc>
                <a:extLst>
                  <a:ext uri="{0D108BD9-81ED-4DB2-BD59-A6C34878D82A}">
                    <a16:rowId xmlns:a16="http://schemas.microsoft.com/office/drawing/2014/main" val="2964426959"/>
                  </a:ext>
                </a:extLst>
              </a:tr>
              <a:tr h="449739">
                <a:tc>
                  <a:txBody>
                    <a:bodyPr/>
                    <a:lstStyle/>
                    <a:p>
                      <a:r>
                        <a:rPr lang="en-US" dirty="0"/>
                        <a:t>AIA</a:t>
                      </a:r>
                    </a:p>
                  </a:txBody>
                  <a:tcPr/>
                </a:tc>
                <a:tc>
                  <a:txBody>
                    <a:bodyPr/>
                    <a:lstStyle/>
                    <a:p>
                      <a:pPr algn="ctr"/>
                      <a:r>
                        <a:rPr lang="en-US" dirty="0">
                          <a:effectLst/>
                        </a:rPr>
                        <a:t>-0.0003896660</a:t>
                      </a:r>
                      <a:endParaRPr lang="en-US" dirty="0"/>
                    </a:p>
                  </a:txBody>
                  <a:tcPr/>
                </a:tc>
                <a:tc>
                  <a:txBody>
                    <a:bodyPr/>
                    <a:lstStyle/>
                    <a:p>
                      <a:pPr algn="ctr"/>
                      <a:r>
                        <a:rPr lang="en-US" dirty="0">
                          <a:effectLst/>
                        </a:rPr>
                        <a:t>-0.0025158935</a:t>
                      </a:r>
                      <a:endParaRPr lang="en-US" dirty="0"/>
                    </a:p>
                  </a:txBody>
                  <a:tcPr/>
                </a:tc>
                <a:extLst>
                  <a:ext uri="{0D108BD9-81ED-4DB2-BD59-A6C34878D82A}">
                    <a16:rowId xmlns:a16="http://schemas.microsoft.com/office/drawing/2014/main" val="1836633119"/>
                  </a:ext>
                </a:extLst>
              </a:tr>
              <a:tr h="449739">
                <a:tc>
                  <a:txBody>
                    <a:bodyPr/>
                    <a:lstStyle/>
                    <a:p>
                      <a:r>
                        <a:rPr lang="en-US" dirty="0"/>
                        <a:t>AIRR</a:t>
                      </a:r>
                    </a:p>
                  </a:txBody>
                  <a:tcPr/>
                </a:tc>
                <a:tc>
                  <a:txBody>
                    <a:bodyPr/>
                    <a:lstStyle/>
                    <a:p>
                      <a:pPr algn="ctr"/>
                      <a:r>
                        <a:rPr lang="en-US" dirty="0">
                          <a:effectLst/>
                        </a:rPr>
                        <a:t>0.0005943913</a:t>
                      </a:r>
                      <a:endParaRPr lang="en-US" dirty="0"/>
                    </a:p>
                  </a:txBody>
                  <a:tcPr/>
                </a:tc>
                <a:tc>
                  <a:txBody>
                    <a:bodyPr/>
                    <a:lstStyle/>
                    <a:p>
                      <a:pPr algn="ctr"/>
                      <a:r>
                        <a:rPr lang="en-US" dirty="0">
                          <a:effectLst/>
                        </a:rPr>
                        <a:t>-0.0028824008</a:t>
                      </a:r>
                      <a:endParaRPr lang="en-US" dirty="0"/>
                    </a:p>
                  </a:txBody>
                  <a:tcPr/>
                </a:tc>
                <a:extLst>
                  <a:ext uri="{0D108BD9-81ED-4DB2-BD59-A6C34878D82A}">
                    <a16:rowId xmlns:a16="http://schemas.microsoft.com/office/drawing/2014/main" val="1454396404"/>
                  </a:ext>
                </a:extLst>
              </a:tr>
              <a:tr h="449739">
                <a:tc>
                  <a:txBody>
                    <a:bodyPr/>
                    <a:lstStyle/>
                    <a:p>
                      <a:r>
                        <a:rPr lang="en-US" dirty="0"/>
                        <a:t>QQQ</a:t>
                      </a:r>
                    </a:p>
                  </a:txBody>
                  <a:tcPr/>
                </a:tc>
                <a:tc>
                  <a:txBody>
                    <a:bodyPr/>
                    <a:lstStyle/>
                    <a:p>
                      <a:pPr algn="ctr"/>
                      <a:r>
                        <a:rPr lang="en-US" dirty="0">
                          <a:effectLst/>
                        </a:rPr>
                        <a:t>0.0021228079</a:t>
                      </a:r>
                      <a:endParaRPr lang="en-US" dirty="0"/>
                    </a:p>
                  </a:txBody>
                  <a:tcPr/>
                </a:tc>
                <a:tc>
                  <a:txBody>
                    <a:bodyPr/>
                    <a:lstStyle/>
                    <a:p>
                      <a:pPr algn="ctr"/>
                      <a:r>
                        <a:rPr lang="en-US" dirty="0">
                          <a:effectLst/>
                        </a:rPr>
                        <a:t>-0.0001824235</a:t>
                      </a:r>
                      <a:endParaRPr lang="en-US" dirty="0"/>
                    </a:p>
                  </a:txBody>
                  <a:tcPr/>
                </a:tc>
                <a:extLst>
                  <a:ext uri="{0D108BD9-81ED-4DB2-BD59-A6C34878D82A}">
                    <a16:rowId xmlns:a16="http://schemas.microsoft.com/office/drawing/2014/main" val="3243057504"/>
                  </a:ext>
                </a:extLst>
              </a:tr>
              <a:tr h="449739">
                <a:tc>
                  <a:txBody>
                    <a:bodyPr/>
                    <a:lstStyle/>
                    <a:p>
                      <a:r>
                        <a:rPr lang="en-US" dirty="0"/>
                        <a:t>VGT</a:t>
                      </a:r>
                    </a:p>
                  </a:txBody>
                  <a:tcPr/>
                </a:tc>
                <a:tc>
                  <a:txBody>
                    <a:bodyPr/>
                    <a:lstStyle/>
                    <a:p>
                      <a:pPr algn="ctr"/>
                      <a:r>
                        <a:rPr lang="en-US" dirty="0">
                          <a:effectLst/>
                        </a:rPr>
                        <a:t>0.0024804471</a:t>
                      </a:r>
                      <a:endParaRPr lang="en-US" dirty="0"/>
                    </a:p>
                  </a:txBody>
                  <a:tcPr/>
                </a:tc>
                <a:tc>
                  <a:txBody>
                    <a:bodyPr/>
                    <a:lstStyle/>
                    <a:p>
                      <a:pPr algn="ctr"/>
                      <a:r>
                        <a:rPr lang="en-US" dirty="0">
                          <a:effectLst/>
                        </a:rPr>
                        <a:t>0.0002652822</a:t>
                      </a:r>
                      <a:endParaRPr lang="en-US" dirty="0"/>
                    </a:p>
                  </a:txBody>
                  <a:tcPr/>
                </a:tc>
                <a:extLst>
                  <a:ext uri="{0D108BD9-81ED-4DB2-BD59-A6C34878D82A}">
                    <a16:rowId xmlns:a16="http://schemas.microsoft.com/office/drawing/2014/main" val="1798492329"/>
                  </a:ext>
                </a:extLst>
              </a:tr>
            </a:tbl>
          </a:graphicData>
        </a:graphic>
      </p:graphicFrame>
      <p:sp>
        <p:nvSpPr>
          <p:cNvPr id="5" name="TextBox 4"/>
          <p:cNvSpPr txBox="1"/>
          <p:nvPr/>
        </p:nvSpPr>
        <p:spPr>
          <a:xfrm>
            <a:off x="574766" y="4794069"/>
            <a:ext cx="1045028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Alpha indicates how well you performed than the market.</a:t>
            </a:r>
          </a:p>
        </p:txBody>
      </p:sp>
    </p:spTree>
    <p:extLst>
      <p:ext uri="{BB962C8B-B14F-4D97-AF65-F5344CB8AC3E}">
        <p14:creationId xmlns:p14="http://schemas.microsoft.com/office/powerpoint/2010/main" val="1237245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6A80-EECA-A145-BBA0-18801784246A}"/>
              </a:ext>
            </a:extLst>
          </p:cNvPr>
          <p:cNvSpPr>
            <a:spLocks noGrp="1"/>
          </p:cNvSpPr>
          <p:nvPr>
            <p:ph type="ctrTitle"/>
          </p:nvPr>
        </p:nvSpPr>
        <p:spPr>
          <a:xfrm>
            <a:off x="1524000" y="1122363"/>
            <a:ext cx="8946995" cy="684135"/>
          </a:xfrm>
        </p:spPr>
        <p:txBody>
          <a:bodyPr>
            <a:normAutofit fontScale="90000"/>
          </a:bodyPr>
          <a:lstStyle/>
          <a:p>
            <a:r>
              <a:rPr lang="en-US" dirty="0"/>
              <a:t>ANOVA </a:t>
            </a:r>
            <a:br>
              <a:rPr lang="en-US" dirty="0"/>
            </a:br>
            <a:endParaRPr lang="en-US" dirty="0"/>
          </a:p>
        </p:txBody>
      </p:sp>
      <p:sp>
        <p:nvSpPr>
          <p:cNvPr id="3" name="Subtitle 2">
            <a:extLst>
              <a:ext uri="{FF2B5EF4-FFF2-40B4-BE49-F238E27FC236}">
                <a16:creationId xmlns:a16="http://schemas.microsoft.com/office/drawing/2014/main" id="{C7A71C35-04CC-8B49-AD8A-728441F30962}"/>
              </a:ext>
            </a:extLst>
          </p:cNvPr>
          <p:cNvSpPr>
            <a:spLocks noGrp="1"/>
          </p:cNvSpPr>
          <p:nvPr>
            <p:ph type="subTitle" idx="1"/>
          </p:nvPr>
        </p:nvSpPr>
        <p:spPr>
          <a:xfrm>
            <a:off x="1523999" y="1122363"/>
            <a:ext cx="9381893" cy="5557217"/>
          </a:xfrm>
        </p:spPr>
        <p:txBody>
          <a:bodyPr>
            <a:normAutofit fontScale="92500"/>
          </a:bodyPr>
          <a:lstStyle/>
          <a:p>
            <a:r>
              <a:rPr lang="en-US" b="1" dirty="0"/>
              <a:t>Analysis of variance</a:t>
            </a:r>
            <a:r>
              <a:rPr lang="en-US" dirty="0"/>
              <a:t> (</a:t>
            </a:r>
            <a:r>
              <a:rPr lang="en-US" b="1" dirty="0"/>
              <a:t>ANOVA</a:t>
            </a:r>
            <a:r>
              <a:rPr lang="en-US" dirty="0"/>
              <a:t>)</a:t>
            </a:r>
          </a:p>
          <a:p>
            <a:pPr marL="342900" indent="-342900">
              <a:buFont typeface="Arial" panose="020B0604020202020204" pitchFamily="34" charset="0"/>
              <a:buChar char="•"/>
            </a:pPr>
            <a:r>
              <a:rPr lang="en-US" dirty="0"/>
              <a:t> is a collection of variation statistical models</a:t>
            </a:r>
          </a:p>
          <a:p>
            <a:pPr marL="342900" indent="-342900">
              <a:buFont typeface="Arial" panose="020B0604020202020204" pitchFamily="34" charset="0"/>
              <a:buChar char="•"/>
            </a:pPr>
            <a:r>
              <a:rPr lang="en-US" dirty="0"/>
              <a:t>It is a statistical methods that separate data variance into different components for a test</a:t>
            </a:r>
          </a:p>
          <a:p>
            <a:r>
              <a:rPr lang="en-US" dirty="0"/>
              <a:t>associated estimation procedures used to analyze the differences among group means </a:t>
            </a:r>
          </a:p>
          <a:p>
            <a:pPr marL="342900" indent="-342900">
              <a:buFont typeface="Arial" panose="020B0604020202020204" pitchFamily="34" charset="0"/>
              <a:buChar char="•"/>
            </a:pPr>
            <a:r>
              <a:rPr lang="en-US" dirty="0"/>
              <a:t>developed by Ronald Fisher</a:t>
            </a:r>
          </a:p>
          <a:p>
            <a:pPr marL="342900" indent="-342900">
              <a:buFont typeface="Arial" panose="020B0604020202020204" pitchFamily="34" charset="0"/>
              <a:buChar char="•"/>
            </a:pPr>
            <a:r>
              <a:rPr lang="en-US" dirty="0"/>
              <a:t>Variance is decided into components attributable to different sources of variation.</a:t>
            </a:r>
          </a:p>
          <a:p>
            <a:pPr marL="342900" indent="-342900">
              <a:buFont typeface="Arial" panose="020B0604020202020204" pitchFamily="34" charset="0"/>
              <a:buChar char="•"/>
            </a:pPr>
            <a:r>
              <a:rPr lang="en-US" dirty="0"/>
              <a:t>Useful for more than two variables in a data</a:t>
            </a:r>
          </a:p>
          <a:p>
            <a:pPr marL="342900" indent="-342900">
              <a:buFont typeface="Arial" panose="020B0604020202020204" pitchFamily="34" charset="0"/>
              <a:buChar char="•"/>
            </a:pPr>
            <a:r>
              <a:rPr lang="en-US" dirty="0"/>
              <a:t>More conservative</a:t>
            </a:r>
          </a:p>
          <a:p>
            <a:pPr marL="342900" indent="-342900">
              <a:buFont typeface="Arial" panose="020B0604020202020204" pitchFamily="34" charset="0"/>
              <a:buChar char="•"/>
            </a:pPr>
            <a:r>
              <a:rPr lang="en-US" dirty="0"/>
              <a:t>Resulting in fewer type 1 error</a:t>
            </a:r>
          </a:p>
          <a:p>
            <a:pPr marL="342900" indent="-342900">
              <a:buFont typeface="Arial" panose="020B0604020202020204" pitchFamily="34" charset="0"/>
              <a:buChar char="•"/>
            </a:pPr>
            <a:r>
              <a:rPr lang="en-US" dirty="0"/>
              <a:t>Wide range of practical uses</a:t>
            </a:r>
          </a:p>
          <a:p>
            <a:pPr marL="342900" indent="-342900">
              <a:buFont typeface="Arial" panose="020B0604020202020204" pitchFamily="34" charset="0"/>
              <a:buChar char="•"/>
            </a:pPr>
            <a:r>
              <a:rPr lang="en-US" dirty="0"/>
              <a:t>If no true variance exists between the groups, the ANOVA's F-ratio should equal close to 1.</a:t>
            </a:r>
          </a:p>
          <a:p>
            <a:endParaRPr lang="en-US" dirty="0"/>
          </a:p>
        </p:txBody>
      </p:sp>
    </p:spTree>
    <p:extLst>
      <p:ext uri="{BB962C8B-B14F-4D97-AF65-F5344CB8AC3E}">
        <p14:creationId xmlns:p14="http://schemas.microsoft.com/office/powerpoint/2010/main" val="3071279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54A2-B860-B740-B823-0BDFCD279459}"/>
              </a:ext>
            </a:extLst>
          </p:cNvPr>
          <p:cNvSpPr>
            <a:spLocks noGrp="1"/>
          </p:cNvSpPr>
          <p:nvPr>
            <p:ph type="title"/>
          </p:nvPr>
        </p:nvSpPr>
        <p:spPr>
          <a:xfrm>
            <a:off x="525966" y="376277"/>
            <a:ext cx="10515600" cy="1325563"/>
          </a:xfrm>
        </p:spPr>
        <p:txBody>
          <a:bodyPr/>
          <a:lstStyle/>
          <a:p>
            <a:r>
              <a:rPr lang="en-US" dirty="0"/>
              <a:t>Background and Terminology</a:t>
            </a:r>
          </a:p>
        </p:txBody>
      </p:sp>
      <p:sp>
        <p:nvSpPr>
          <p:cNvPr id="3" name="Content Placeholder 2">
            <a:extLst>
              <a:ext uri="{FF2B5EF4-FFF2-40B4-BE49-F238E27FC236}">
                <a16:creationId xmlns:a16="http://schemas.microsoft.com/office/drawing/2014/main" id="{70E39CE8-1647-D946-9D1D-6C80FAFFD8A3}"/>
              </a:ext>
            </a:extLst>
          </p:cNvPr>
          <p:cNvSpPr>
            <a:spLocks noGrp="1"/>
          </p:cNvSpPr>
          <p:nvPr>
            <p:ph idx="1"/>
          </p:nvPr>
        </p:nvSpPr>
        <p:spPr>
          <a:xfrm>
            <a:off x="838200" y="1471961"/>
            <a:ext cx="10515600" cy="4705002"/>
          </a:xfrm>
        </p:spPr>
        <p:txBody>
          <a:bodyPr>
            <a:normAutofit/>
          </a:bodyPr>
          <a:lstStyle/>
          <a:p>
            <a:r>
              <a:rPr lang="en-US" dirty="0"/>
              <a:t>Generates an random null hypothesis from our futures value and compares with an alternative hypothesis</a:t>
            </a:r>
          </a:p>
          <a:p>
            <a:r>
              <a:rPr lang="en-US" dirty="0"/>
              <a:t>One of exploratory data analysis method(Operating function on individual features to indicate the variance of each individual features</a:t>
            </a:r>
          </a:p>
          <a:p>
            <a:r>
              <a:rPr lang="en-US" dirty="0"/>
              <a:t>Comparing mean squares along with F-test</a:t>
            </a:r>
          </a:p>
          <a:p>
            <a:r>
              <a:rPr lang="en-US" dirty="0"/>
              <a:t>F = explained variance/ unexplained variance </a:t>
            </a:r>
          </a:p>
          <a:p>
            <a:r>
              <a:rPr lang="en-US" dirty="0"/>
              <a:t>   =  Between group variability/ within group variability</a:t>
            </a:r>
          </a:p>
          <a:p>
            <a:r>
              <a:rPr lang="en-US" dirty="0"/>
              <a:t>In short, ANOVA is a statistical tool used in several ways to develop and confirm an explanation for the observed data.</a:t>
            </a:r>
          </a:p>
          <a:p>
            <a:pPr marL="0" indent="0">
              <a:buNone/>
            </a:pPr>
            <a:endParaRPr lang="en-US" dirty="0"/>
          </a:p>
        </p:txBody>
      </p:sp>
    </p:spTree>
    <p:extLst>
      <p:ext uri="{BB962C8B-B14F-4D97-AF65-F5344CB8AC3E}">
        <p14:creationId xmlns:p14="http://schemas.microsoft.com/office/powerpoint/2010/main" val="236206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57A8-8816-4F34-A79A-B33A78604340}"/>
              </a:ext>
            </a:extLst>
          </p:cNvPr>
          <p:cNvSpPr>
            <a:spLocks noGrp="1"/>
          </p:cNvSpPr>
          <p:nvPr>
            <p:ph type="title"/>
          </p:nvPr>
        </p:nvSpPr>
        <p:spPr/>
        <p:txBody>
          <a:bodyPr/>
          <a:lstStyle/>
          <a:p>
            <a:r>
              <a:rPr lang="en-US" b="1" dirty="0"/>
              <a:t>                       SELECTED ETF </a:t>
            </a:r>
          </a:p>
        </p:txBody>
      </p:sp>
      <p:sp>
        <p:nvSpPr>
          <p:cNvPr id="3" name="Content Placeholder 2">
            <a:extLst>
              <a:ext uri="{FF2B5EF4-FFF2-40B4-BE49-F238E27FC236}">
                <a16:creationId xmlns:a16="http://schemas.microsoft.com/office/drawing/2014/main" id="{33269663-B4D3-46ED-AA86-E1F2C2CAA68B}"/>
              </a:ext>
            </a:extLst>
          </p:cNvPr>
          <p:cNvSpPr>
            <a:spLocks noGrp="1"/>
          </p:cNvSpPr>
          <p:nvPr>
            <p:ph idx="1"/>
          </p:nvPr>
        </p:nvSpPr>
        <p:spPr>
          <a:xfrm>
            <a:off x="838200" y="1825625"/>
            <a:ext cx="10515600" cy="4351338"/>
          </a:xfrm>
        </p:spPr>
        <p:txBody>
          <a:bodyPr anchor="ctr">
            <a:normAutofit lnSpcReduction="10000"/>
          </a:bodyPr>
          <a:lstStyle/>
          <a:p>
            <a:r>
              <a:rPr lang="en-US" dirty="0"/>
              <a:t>AIRR: FIRST TRUST RBA AMERICAN INDUSTRIAL RENAISSANCE ETF</a:t>
            </a:r>
          </a:p>
          <a:p>
            <a:pPr marL="0" indent="0">
              <a:buNone/>
            </a:pPr>
            <a:endParaRPr lang="en-US" dirty="0"/>
          </a:p>
          <a:p>
            <a:r>
              <a:rPr lang="en-US" dirty="0"/>
              <a:t>ISHARE S&amp;P ASIA ETF</a:t>
            </a:r>
          </a:p>
          <a:p>
            <a:pPr marL="0" indent="0">
              <a:buNone/>
            </a:pPr>
            <a:endParaRPr lang="en-US" dirty="0"/>
          </a:p>
          <a:p>
            <a:r>
              <a:rPr lang="en-US" dirty="0"/>
              <a:t>QQQ INVESCO</a:t>
            </a:r>
          </a:p>
          <a:p>
            <a:pPr marL="0" indent="0">
              <a:buNone/>
            </a:pPr>
            <a:endParaRPr lang="en-US" dirty="0"/>
          </a:p>
          <a:p>
            <a:r>
              <a:rPr lang="en-US" dirty="0"/>
              <a:t>ROBO GLOBAL ROBOTICS AND AUTOMATION INDEX ETF</a:t>
            </a:r>
          </a:p>
          <a:p>
            <a:pPr marL="0" indent="0">
              <a:buNone/>
            </a:pPr>
            <a:endParaRPr lang="en-US" dirty="0"/>
          </a:p>
          <a:p>
            <a:r>
              <a:rPr lang="en-US" b="1" dirty="0"/>
              <a:t> </a:t>
            </a:r>
            <a:r>
              <a:rPr lang="en-US" dirty="0"/>
              <a:t>VANGUARD INFORMATION TECHNOLOGY ETF (VGT)</a:t>
            </a:r>
          </a:p>
        </p:txBody>
      </p:sp>
    </p:spTree>
    <p:extLst>
      <p:ext uri="{BB962C8B-B14F-4D97-AF65-F5344CB8AC3E}">
        <p14:creationId xmlns:p14="http://schemas.microsoft.com/office/powerpoint/2010/main" val="4279032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178D-7404-1941-BE2C-D4A17677DD7D}"/>
              </a:ext>
            </a:extLst>
          </p:cNvPr>
          <p:cNvSpPr>
            <a:spLocks noGrp="1"/>
          </p:cNvSpPr>
          <p:nvPr>
            <p:ph type="title"/>
          </p:nvPr>
        </p:nvSpPr>
        <p:spPr/>
        <p:txBody>
          <a:bodyPr/>
          <a:lstStyle/>
          <a:p>
            <a:r>
              <a:rPr lang="en-US" dirty="0"/>
              <a:t>Types of ANOVA</a:t>
            </a:r>
          </a:p>
        </p:txBody>
      </p:sp>
      <p:sp>
        <p:nvSpPr>
          <p:cNvPr id="3" name="Content Placeholder 2">
            <a:extLst>
              <a:ext uri="{FF2B5EF4-FFF2-40B4-BE49-F238E27FC236}">
                <a16:creationId xmlns:a16="http://schemas.microsoft.com/office/drawing/2014/main" id="{AFCA0D83-7B30-3948-A341-36E1A2D4EBF4}"/>
              </a:ext>
            </a:extLst>
          </p:cNvPr>
          <p:cNvSpPr>
            <a:spLocks noGrp="1"/>
          </p:cNvSpPr>
          <p:nvPr>
            <p:ph idx="1"/>
          </p:nvPr>
        </p:nvSpPr>
        <p:spPr/>
        <p:txBody>
          <a:bodyPr>
            <a:normAutofit fontScale="92500" lnSpcReduction="20000"/>
          </a:bodyPr>
          <a:lstStyle/>
          <a:p>
            <a:r>
              <a:rPr lang="en-US" b="1" dirty="0"/>
              <a:t>ANCOVA</a:t>
            </a:r>
            <a:endParaRPr lang="en-US" dirty="0"/>
          </a:p>
          <a:p>
            <a:r>
              <a:rPr lang="en-US" dirty="0"/>
              <a:t>One –way ANOVA</a:t>
            </a:r>
          </a:p>
          <a:p>
            <a:r>
              <a:rPr lang="en-US" dirty="0"/>
              <a:t>Two –way ANOVA</a:t>
            </a:r>
          </a:p>
          <a:p>
            <a:r>
              <a:rPr lang="en-US" dirty="0"/>
              <a:t>MANOVA</a:t>
            </a:r>
          </a:p>
          <a:p>
            <a:r>
              <a:rPr lang="en-US" dirty="0"/>
              <a:t>Explained variation ANOVA</a:t>
            </a:r>
          </a:p>
          <a:p>
            <a:r>
              <a:rPr lang="en-US" dirty="0"/>
              <a:t>Repeated measure ANOVA</a:t>
            </a:r>
          </a:p>
          <a:p>
            <a:r>
              <a:rPr lang="en-US" dirty="0"/>
              <a:t>Molecular variance ANOVA</a:t>
            </a:r>
          </a:p>
          <a:p>
            <a:endParaRPr lang="en-US" dirty="0"/>
          </a:p>
        </p:txBody>
      </p:sp>
    </p:spTree>
    <p:extLst>
      <p:ext uri="{BB962C8B-B14F-4D97-AF65-F5344CB8AC3E}">
        <p14:creationId xmlns:p14="http://schemas.microsoft.com/office/powerpoint/2010/main" val="3491728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E713C-1BE3-9E4E-AFA9-5A9AF9DDEC3F}"/>
              </a:ext>
            </a:extLst>
          </p:cNvPr>
          <p:cNvSpPr>
            <a:spLocks noGrp="1"/>
          </p:cNvSpPr>
          <p:nvPr>
            <p:ph idx="1"/>
          </p:nvPr>
        </p:nvSpPr>
        <p:spPr>
          <a:xfrm>
            <a:off x="838200" y="245327"/>
            <a:ext cx="10515600" cy="5931636"/>
          </a:xfrm>
        </p:spPr>
        <p:txBody>
          <a:bodyPr>
            <a:normAutofit/>
          </a:bodyPr>
          <a:lstStyle/>
          <a:p>
            <a:r>
              <a:rPr lang="en-US" b="1" dirty="0"/>
              <a:t>Key Differences Between T-test and ANOVA</a:t>
            </a:r>
            <a:endParaRPr lang="en-US" dirty="0"/>
          </a:p>
          <a:p>
            <a:pPr marL="0" indent="0">
              <a:buNone/>
            </a:pPr>
            <a:endParaRPr lang="en-US" dirty="0"/>
          </a:p>
          <a:p>
            <a:r>
              <a:rPr lang="en-US" dirty="0"/>
              <a:t>Residual = Actual R - Predicted R</a:t>
            </a:r>
          </a:p>
          <a:p>
            <a:r>
              <a:rPr lang="en-US" dirty="0"/>
              <a:t>R2 = Explained variable / Total variable</a:t>
            </a:r>
          </a:p>
          <a:p>
            <a:r>
              <a:rPr lang="en-US" dirty="0"/>
              <a:t>The T-test is used to compare the means of two populations. In contrast,</a:t>
            </a:r>
          </a:p>
          <a:p>
            <a:r>
              <a:rPr lang="en-US" dirty="0"/>
              <a:t>F-test is used to compare two population variances.</a:t>
            </a:r>
          </a:p>
          <a:p>
            <a:r>
              <a:rPr lang="en-US" dirty="0"/>
              <a:t>A hypothesis test that is used to compare the means of two populations is called t-test. A statistical technique that is used to compare the means of more than two populations is known as Analysis of Variance or ANOVA.</a:t>
            </a:r>
          </a:p>
          <a:p>
            <a:pPr marL="0" indent="0">
              <a:buNone/>
            </a:pPr>
            <a:endParaRPr lang="en-US" dirty="0"/>
          </a:p>
        </p:txBody>
      </p:sp>
    </p:spTree>
    <p:extLst>
      <p:ext uri="{BB962C8B-B14F-4D97-AF65-F5344CB8AC3E}">
        <p14:creationId xmlns:p14="http://schemas.microsoft.com/office/powerpoint/2010/main" val="1460826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8C16-0E15-3945-9B68-48C8774539CC}"/>
              </a:ext>
            </a:extLst>
          </p:cNvPr>
          <p:cNvSpPr>
            <a:spLocks noGrp="1"/>
          </p:cNvSpPr>
          <p:nvPr>
            <p:ph type="title"/>
          </p:nvPr>
        </p:nvSpPr>
        <p:spPr/>
        <p:txBody>
          <a:bodyPr/>
          <a:lstStyle/>
          <a:p>
            <a:r>
              <a:rPr lang="en-US" dirty="0"/>
              <a:t>Covariance and Correlation</a:t>
            </a:r>
          </a:p>
        </p:txBody>
      </p:sp>
      <p:sp>
        <p:nvSpPr>
          <p:cNvPr id="3" name="Content Placeholder 2">
            <a:extLst>
              <a:ext uri="{FF2B5EF4-FFF2-40B4-BE49-F238E27FC236}">
                <a16:creationId xmlns:a16="http://schemas.microsoft.com/office/drawing/2014/main" id="{676FD873-D6F8-8749-B291-930EE3451742}"/>
              </a:ext>
            </a:extLst>
          </p:cNvPr>
          <p:cNvSpPr>
            <a:spLocks noGrp="1"/>
          </p:cNvSpPr>
          <p:nvPr>
            <p:ph idx="1"/>
          </p:nvPr>
        </p:nvSpPr>
        <p:spPr>
          <a:xfrm>
            <a:off x="845634" y="2661967"/>
            <a:ext cx="10515600" cy="2668316"/>
          </a:xfrm>
        </p:spPr>
        <p:txBody>
          <a:bodyPr>
            <a:normAutofit/>
          </a:bodyPr>
          <a:lstStyle/>
          <a:p>
            <a:r>
              <a:rPr lang="en-US" dirty="0"/>
              <a:t>A measure of "linear dependence/joint variability” between the two random variables. </a:t>
            </a:r>
          </a:p>
          <a:p>
            <a:r>
              <a:rPr lang="en-US" dirty="0"/>
              <a:t>a greater values of a one variable correlate positively with a greater values of another variable.</a:t>
            </a:r>
          </a:p>
          <a:p>
            <a:r>
              <a:rPr lang="en-US" dirty="0"/>
              <a:t>AIRR has a higher covariance (0.0008086) amongst other ETFs,</a:t>
            </a:r>
          </a:p>
          <a:p>
            <a:endParaRPr lang="en-US" dirty="0"/>
          </a:p>
        </p:txBody>
      </p:sp>
    </p:spTree>
    <p:extLst>
      <p:ext uri="{BB962C8B-B14F-4D97-AF65-F5344CB8AC3E}">
        <p14:creationId xmlns:p14="http://schemas.microsoft.com/office/powerpoint/2010/main" val="430248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6F89-CEAA-374D-9774-5E7AD1F85A2A}"/>
              </a:ext>
            </a:extLst>
          </p:cNvPr>
          <p:cNvSpPr>
            <a:spLocks noGrp="1"/>
          </p:cNvSpPr>
          <p:nvPr>
            <p:ph type="title"/>
          </p:nvPr>
        </p:nvSpPr>
        <p:spPr/>
        <p:txBody>
          <a:bodyPr/>
          <a:lstStyle/>
          <a:p>
            <a:r>
              <a:rPr lang="en-US" dirty="0"/>
              <a:t>Covariance with S&amp;P 500 and Dow</a:t>
            </a:r>
            <a:br>
              <a:rPr lang="en-US" dirty="0"/>
            </a:br>
            <a:endParaRPr lang="en-US" dirty="0"/>
          </a:p>
        </p:txBody>
      </p:sp>
      <p:sp>
        <p:nvSpPr>
          <p:cNvPr id="3" name="Content Placeholder 2">
            <a:extLst>
              <a:ext uri="{FF2B5EF4-FFF2-40B4-BE49-F238E27FC236}">
                <a16:creationId xmlns:a16="http://schemas.microsoft.com/office/drawing/2014/main" id="{60FCA5C6-D047-5A43-A68A-72AED2A834FA}"/>
              </a:ext>
            </a:extLst>
          </p:cNvPr>
          <p:cNvSpPr>
            <a:spLocks noGrp="1"/>
          </p:cNvSpPr>
          <p:nvPr>
            <p:ph idx="1"/>
          </p:nvPr>
        </p:nvSpPr>
        <p:spPr>
          <a:xfrm>
            <a:off x="838200" y="1895088"/>
            <a:ext cx="10515600" cy="2512199"/>
          </a:xfrm>
        </p:spPr>
        <p:txBody>
          <a:bodyPr/>
          <a:lstStyle/>
          <a:p>
            <a:r>
              <a:rPr lang="en-US" dirty="0"/>
              <a:t>QQQ, VGT and AIRR are the ETFs which positively and highly corresponds with S&amp;P 500 in our portfolio following behind ROBO and AIA. </a:t>
            </a:r>
          </a:p>
          <a:p>
            <a:r>
              <a:rPr lang="en-US" dirty="0"/>
              <a:t>Moreover, a covariance with DJUSTC also depict a similar relation as with S&amp;P 500 where VGT is on a top. </a:t>
            </a:r>
          </a:p>
          <a:p>
            <a:pPr marL="0" indent="0">
              <a:buNone/>
            </a:pPr>
            <a:endParaRPr lang="en-US" dirty="0"/>
          </a:p>
          <a:p>
            <a:endParaRPr lang="en-US" dirty="0"/>
          </a:p>
        </p:txBody>
      </p:sp>
    </p:spTree>
    <p:extLst>
      <p:ext uri="{BB962C8B-B14F-4D97-AF65-F5344CB8AC3E}">
        <p14:creationId xmlns:p14="http://schemas.microsoft.com/office/powerpoint/2010/main" val="4093816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8356-8A40-D34F-8B7D-B0BCCC571F09}"/>
              </a:ext>
            </a:extLst>
          </p:cNvPr>
          <p:cNvSpPr>
            <a:spLocks noGrp="1"/>
          </p:cNvSpPr>
          <p:nvPr>
            <p:ph type="title"/>
          </p:nvPr>
        </p:nvSpPr>
        <p:spPr/>
        <p:txBody>
          <a:bodyPr/>
          <a:lstStyle/>
          <a:p>
            <a:r>
              <a:rPr lang="en-US" dirty="0"/>
              <a:t>Correlation with S&amp;P 500 and Dow</a:t>
            </a:r>
            <a:br>
              <a:rPr lang="en-US" dirty="0"/>
            </a:br>
            <a:endParaRPr lang="en-US" dirty="0"/>
          </a:p>
        </p:txBody>
      </p:sp>
      <p:sp>
        <p:nvSpPr>
          <p:cNvPr id="3" name="Content Placeholder 2">
            <a:extLst>
              <a:ext uri="{FF2B5EF4-FFF2-40B4-BE49-F238E27FC236}">
                <a16:creationId xmlns:a16="http://schemas.microsoft.com/office/drawing/2014/main" id="{F84F330C-73D2-EC44-B1E3-1BA36A9C3079}"/>
              </a:ext>
            </a:extLst>
          </p:cNvPr>
          <p:cNvSpPr>
            <a:spLocks noGrp="1"/>
          </p:cNvSpPr>
          <p:nvPr>
            <p:ph idx="1"/>
          </p:nvPr>
        </p:nvSpPr>
        <p:spPr/>
        <p:txBody>
          <a:bodyPr>
            <a:normAutofit lnSpcReduction="10000"/>
          </a:bodyPr>
          <a:lstStyle/>
          <a:p>
            <a:r>
              <a:rPr lang="en-US" dirty="0"/>
              <a:t>Correlation gives a better idea comparatively to a covariance. </a:t>
            </a:r>
          </a:p>
          <a:p>
            <a:r>
              <a:rPr lang="en-US" dirty="0"/>
              <a:t>Where, if we look into number very closely then we find that ROBO has good correlation of 0.8396 with S&amp;P 500 even though its covariance is still less. </a:t>
            </a:r>
          </a:p>
          <a:p>
            <a:r>
              <a:rPr lang="en-US" dirty="0"/>
              <a:t>With increase of correlation risk will also be rise, as AIA is a least correlated with indices S&amp;P 500 and DJUSTC, when an index perform worst it will have less effect on AIA then VGT and QQQ because VGT is highest related to DJUSTC and QQQ performs better with S&amp;P 500.</a:t>
            </a:r>
          </a:p>
          <a:p>
            <a:endParaRPr lang="en-US" dirty="0"/>
          </a:p>
        </p:txBody>
      </p:sp>
    </p:spTree>
    <p:extLst>
      <p:ext uri="{BB962C8B-B14F-4D97-AF65-F5344CB8AC3E}">
        <p14:creationId xmlns:p14="http://schemas.microsoft.com/office/powerpoint/2010/main" val="5039341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7C64-B870-8B4B-BEA5-6F28DA317ED9}"/>
              </a:ext>
            </a:extLst>
          </p:cNvPr>
          <p:cNvSpPr>
            <a:spLocks noGrp="1"/>
          </p:cNvSpPr>
          <p:nvPr>
            <p:ph type="title"/>
          </p:nvPr>
        </p:nvSpPr>
        <p:spPr/>
        <p:txBody>
          <a:bodyPr/>
          <a:lstStyle/>
          <a:p>
            <a:r>
              <a:rPr lang="en-US" dirty="0"/>
              <a:t>Correlation with themselves</a:t>
            </a:r>
            <a:br>
              <a:rPr lang="en-US" dirty="0"/>
            </a:br>
            <a:endParaRPr lang="en-US" dirty="0"/>
          </a:p>
        </p:txBody>
      </p:sp>
      <p:sp>
        <p:nvSpPr>
          <p:cNvPr id="3" name="Content Placeholder 2">
            <a:extLst>
              <a:ext uri="{FF2B5EF4-FFF2-40B4-BE49-F238E27FC236}">
                <a16:creationId xmlns:a16="http://schemas.microsoft.com/office/drawing/2014/main" id="{FABBD535-B982-4C4E-877F-8D9CD1AA9BA2}"/>
              </a:ext>
            </a:extLst>
          </p:cNvPr>
          <p:cNvSpPr>
            <a:spLocks noGrp="1"/>
          </p:cNvSpPr>
          <p:nvPr>
            <p:ph idx="1"/>
          </p:nvPr>
        </p:nvSpPr>
        <p:spPr/>
        <p:txBody>
          <a:bodyPr>
            <a:normAutofit fontScale="92500"/>
          </a:bodyPr>
          <a:lstStyle/>
          <a:p>
            <a:r>
              <a:rPr lang="en-US" dirty="0"/>
              <a:t>As every ETFs best correlate with themselves by having 1.0 correlation constant. </a:t>
            </a:r>
          </a:p>
          <a:p>
            <a:r>
              <a:rPr lang="en-US" dirty="0"/>
              <a:t>VGT and QQQ both has second highest correlation between each other as they both are very close to follow indices. </a:t>
            </a:r>
          </a:p>
          <a:p>
            <a:r>
              <a:rPr lang="en-US" dirty="0"/>
              <a:t>AIRR and AIA shows close relationship whereas ROBO has a higher correlation ship with VGT.</a:t>
            </a:r>
          </a:p>
          <a:p>
            <a:r>
              <a:rPr lang="en-US" dirty="0"/>
              <a:t>Here, we can imply that correlation of one with another doesn’t mean that other ETF has also a same relationship, it might be different.</a:t>
            </a:r>
          </a:p>
          <a:p>
            <a:endParaRPr lang="en-US" dirty="0"/>
          </a:p>
        </p:txBody>
      </p:sp>
    </p:spTree>
    <p:extLst>
      <p:ext uri="{BB962C8B-B14F-4D97-AF65-F5344CB8AC3E}">
        <p14:creationId xmlns:p14="http://schemas.microsoft.com/office/powerpoint/2010/main" val="2917827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6C9C-3772-0440-B253-8A605B9F0D7C}"/>
              </a:ext>
            </a:extLst>
          </p:cNvPr>
          <p:cNvSpPr>
            <a:spLocks noGrp="1"/>
          </p:cNvSpPr>
          <p:nvPr>
            <p:ph type="title"/>
          </p:nvPr>
        </p:nvSpPr>
        <p:spPr/>
        <p:txBody>
          <a:bodyPr/>
          <a:lstStyle/>
          <a:p>
            <a:r>
              <a:rPr lang="en-US" dirty="0"/>
              <a:t>Results of Covariance</a:t>
            </a:r>
          </a:p>
        </p:txBody>
      </p:sp>
      <p:sp>
        <p:nvSpPr>
          <p:cNvPr id="3" name="Content Placeholder 2">
            <a:extLst>
              <a:ext uri="{FF2B5EF4-FFF2-40B4-BE49-F238E27FC236}">
                <a16:creationId xmlns:a16="http://schemas.microsoft.com/office/drawing/2014/main" id="{03C35722-C59F-D848-81EC-2E8341D58EDC}"/>
              </a:ext>
            </a:extLst>
          </p:cNvPr>
          <p:cNvSpPr>
            <a:spLocks noGrp="1"/>
          </p:cNvSpPr>
          <p:nvPr>
            <p:ph idx="1"/>
          </p:nvPr>
        </p:nvSpPr>
        <p:spPr/>
        <p:txBody>
          <a:bodyPr>
            <a:normAutofit fontScale="92500"/>
          </a:bodyPr>
          <a:lstStyle/>
          <a:p>
            <a:r>
              <a:rPr lang="en-US" dirty="0"/>
              <a:t>                        ROBO          AIA         AIRR          QQQ          VGT</a:t>
            </a:r>
          </a:p>
          <a:p>
            <a:r>
              <a:rPr lang="en-US" dirty="0"/>
              <a:t>ROBO   0.0006127615 0.0004773045 0.0005385150 0.0004425401 0.0004662830</a:t>
            </a:r>
          </a:p>
          <a:p>
            <a:r>
              <a:rPr lang="en-US" dirty="0"/>
              <a:t>AIA        0.0004773045 0.0006137497 0.0003588005 0.0003855250 0.0004060874</a:t>
            </a:r>
          </a:p>
          <a:p>
            <a:r>
              <a:rPr lang="en-US" dirty="0"/>
              <a:t>AIRR      0.0005385150 0.0003588005 0.0008086392 0.0004108983 0.0004401474</a:t>
            </a:r>
          </a:p>
          <a:p>
            <a:r>
              <a:rPr lang="en-US" dirty="0"/>
              <a:t>QQQ      0.0004425401 0.0003855250 0.0004108983 0.0005056046 0.0005035876</a:t>
            </a:r>
          </a:p>
          <a:p>
            <a:r>
              <a:rPr lang="en-US" dirty="0"/>
              <a:t>VGT       0.0004662830 0.0004060874 0.0004401474 0.0005035876 0.0005301486</a:t>
            </a:r>
          </a:p>
        </p:txBody>
      </p:sp>
    </p:spTree>
    <p:extLst>
      <p:ext uri="{BB962C8B-B14F-4D97-AF65-F5344CB8AC3E}">
        <p14:creationId xmlns:p14="http://schemas.microsoft.com/office/powerpoint/2010/main" val="404009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CF53-142C-1746-9DB2-7048FE8FBDA1}"/>
              </a:ext>
            </a:extLst>
          </p:cNvPr>
          <p:cNvSpPr>
            <a:spLocks noGrp="1"/>
          </p:cNvSpPr>
          <p:nvPr>
            <p:ph type="title"/>
          </p:nvPr>
        </p:nvSpPr>
        <p:spPr>
          <a:xfrm>
            <a:off x="648929" y="629266"/>
            <a:ext cx="3651467" cy="1676603"/>
          </a:xfrm>
        </p:spPr>
        <p:txBody>
          <a:bodyPr>
            <a:normAutofit/>
          </a:bodyPr>
          <a:lstStyle/>
          <a:p>
            <a:r>
              <a:rPr lang="en-US" dirty="0"/>
              <a:t>Covariance </a:t>
            </a:r>
          </a:p>
        </p:txBody>
      </p:sp>
      <p:pic>
        <p:nvPicPr>
          <p:cNvPr id="8" name="Content Placeholder 4">
            <a:extLst>
              <a:ext uri="{FF2B5EF4-FFF2-40B4-BE49-F238E27FC236}">
                <a16:creationId xmlns:a16="http://schemas.microsoft.com/office/drawing/2014/main" id="{647FBD8E-40B3-5245-AC48-1B3A8901E440}"/>
              </a:ext>
            </a:extLst>
          </p:cNvPr>
          <p:cNvPicPr>
            <a:picLocks noChangeAspect="1"/>
          </p:cNvPicPr>
          <p:nvPr/>
        </p:nvPicPr>
        <p:blipFill rotWithShape="1">
          <a:blip r:embed="rId2"/>
          <a:srcRect t="3148" r="-2" b="-2"/>
          <a:stretch/>
        </p:blipFill>
        <p:spPr>
          <a:xfrm>
            <a:off x="4639056" y="10"/>
            <a:ext cx="7552944" cy="6857990"/>
          </a:xfrm>
          <a:prstGeom prst="rect">
            <a:avLst/>
          </a:prstGeom>
          <a:effectLst/>
        </p:spPr>
      </p:pic>
    </p:spTree>
    <p:extLst>
      <p:ext uri="{BB962C8B-B14F-4D97-AF65-F5344CB8AC3E}">
        <p14:creationId xmlns:p14="http://schemas.microsoft.com/office/powerpoint/2010/main" val="27079094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FFFB-F424-F943-8644-619726936596}"/>
              </a:ext>
            </a:extLst>
          </p:cNvPr>
          <p:cNvSpPr>
            <a:spLocks noGrp="1"/>
          </p:cNvSpPr>
          <p:nvPr>
            <p:ph type="title"/>
          </p:nvPr>
        </p:nvSpPr>
        <p:spPr/>
        <p:txBody>
          <a:bodyPr/>
          <a:lstStyle/>
          <a:p>
            <a:r>
              <a:rPr lang="en-US" dirty="0"/>
              <a:t>Results of Correlation</a:t>
            </a:r>
          </a:p>
        </p:txBody>
      </p:sp>
      <p:sp>
        <p:nvSpPr>
          <p:cNvPr id="3" name="Content Placeholder 2">
            <a:extLst>
              <a:ext uri="{FF2B5EF4-FFF2-40B4-BE49-F238E27FC236}">
                <a16:creationId xmlns:a16="http://schemas.microsoft.com/office/drawing/2014/main" id="{13D96CFF-E296-2A4A-BA68-1B26DA82A28E}"/>
              </a:ext>
            </a:extLst>
          </p:cNvPr>
          <p:cNvSpPr>
            <a:spLocks noGrp="1"/>
          </p:cNvSpPr>
          <p:nvPr>
            <p:ph idx="1"/>
          </p:nvPr>
        </p:nvSpPr>
        <p:spPr/>
        <p:txBody>
          <a:bodyPr/>
          <a:lstStyle/>
          <a:p>
            <a:r>
              <a:rPr lang="en-US" dirty="0"/>
              <a:t>                  ROBO       AIA               AIRR         QQQ                    VGT</a:t>
            </a:r>
          </a:p>
          <a:p>
            <a:r>
              <a:rPr lang="en-US" dirty="0"/>
              <a:t>ROBO 1.0000000 0.7783128 0.7650233 0.7950626 0.8180975</a:t>
            </a:r>
          </a:p>
          <a:p>
            <a:r>
              <a:rPr lang="en-US" dirty="0"/>
              <a:t>AIA  0.7783128 1.0000000 0.5093074 0.6920721 0.7119099</a:t>
            </a:r>
          </a:p>
          <a:p>
            <a:r>
              <a:rPr lang="en-US" dirty="0"/>
              <a:t>AIRR 0.7650233 0.5093074 1.0000000 0.6426158 0.6722363</a:t>
            </a:r>
          </a:p>
          <a:p>
            <a:r>
              <a:rPr lang="en-US" dirty="0"/>
              <a:t>QQQ  0.7950626 0.6920721 0.6426158 1.0000000 0.9726816</a:t>
            </a:r>
          </a:p>
          <a:p>
            <a:r>
              <a:rPr lang="en-US" dirty="0"/>
              <a:t>VGT  0.8180975 0.7119099 0.6722363 0.9726816 1.0000000</a:t>
            </a:r>
          </a:p>
        </p:txBody>
      </p:sp>
    </p:spTree>
    <p:extLst>
      <p:ext uri="{BB962C8B-B14F-4D97-AF65-F5344CB8AC3E}">
        <p14:creationId xmlns:p14="http://schemas.microsoft.com/office/powerpoint/2010/main" val="314471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0810-A649-49EF-AF36-088C03689590}"/>
              </a:ext>
            </a:extLst>
          </p:cNvPr>
          <p:cNvSpPr>
            <a:spLocks noGrp="1"/>
          </p:cNvSpPr>
          <p:nvPr>
            <p:ph type="title"/>
          </p:nvPr>
        </p:nvSpPr>
        <p:spPr/>
        <p:txBody>
          <a:bodyPr>
            <a:normAutofit fontScale="90000"/>
          </a:bodyPr>
          <a:lstStyle/>
          <a:p>
            <a:br>
              <a:rPr lang="en-US" b="1" dirty="0"/>
            </a:br>
            <a:r>
              <a:rPr lang="en-US" b="1" dirty="0"/>
              <a:t>ROBO GLOBAL ROBOTICS AND AUTOMATION INDEX ETF</a:t>
            </a:r>
            <a:br>
              <a:rPr lang="en-US" b="1" dirty="0"/>
            </a:br>
            <a:endParaRPr lang="en-US" b="1" dirty="0"/>
          </a:p>
        </p:txBody>
      </p:sp>
      <p:sp>
        <p:nvSpPr>
          <p:cNvPr id="3" name="Content Placeholder 2">
            <a:extLst>
              <a:ext uri="{FF2B5EF4-FFF2-40B4-BE49-F238E27FC236}">
                <a16:creationId xmlns:a16="http://schemas.microsoft.com/office/drawing/2014/main" id="{809DC961-1601-4000-BC97-63B76B429527}"/>
              </a:ext>
            </a:extLst>
          </p:cNvPr>
          <p:cNvSpPr>
            <a:spLocks noGrp="1"/>
          </p:cNvSpPr>
          <p:nvPr>
            <p:ph idx="1"/>
          </p:nvPr>
        </p:nvSpPr>
        <p:spPr/>
        <p:txBody>
          <a:bodyPr>
            <a:normAutofit fontScale="85000" lnSpcReduction="20000"/>
          </a:bodyPr>
          <a:lstStyle/>
          <a:p>
            <a:pPr marL="0" indent="0">
              <a:buNone/>
            </a:pPr>
            <a:r>
              <a:rPr lang="en-US" b="1" dirty="0"/>
              <a:t>FUND DESCRIPTION </a:t>
            </a:r>
            <a:br>
              <a:rPr lang="en-US" b="1" dirty="0"/>
            </a:br>
            <a:endParaRPr lang="en-US" b="1" dirty="0"/>
          </a:p>
          <a:p>
            <a:r>
              <a:rPr lang="en-US" dirty="0"/>
              <a:t>Major Investments -   Robotics And Automation Companies </a:t>
            </a:r>
          </a:p>
          <a:p>
            <a:r>
              <a:rPr lang="en-US" dirty="0"/>
              <a:t>Index Followed - ROBO Global </a:t>
            </a:r>
          </a:p>
          <a:p>
            <a:r>
              <a:rPr lang="en-US" dirty="0"/>
              <a:t>Inception Date - 10/21/2013</a:t>
            </a:r>
          </a:p>
          <a:p>
            <a:r>
              <a:rPr lang="en-US" dirty="0"/>
              <a:t>Expense Ratio - 0.95%</a:t>
            </a:r>
          </a:p>
          <a:p>
            <a:r>
              <a:rPr lang="en-US" dirty="0"/>
              <a:t>Average Daily Share Volume -  193,955</a:t>
            </a:r>
          </a:p>
          <a:p>
            <a:r>
              <a:rPr lang="en-US" dirty="0"/>
              <a:t> Average Daily Collection - $7.77 Million.</a:t>
            </a:r>
          </a:p>
          <a:p>
            <a:endParaRPr lang="en-US" dirty="0"/>
          </a:p>
        </p:txBody>
      </p:sp>
    </p:spTree>
    <p:extLst>
      <p:ext uri="{BB962C8B-B14F-4D97-AF65-F5344CB8AC3E}">
        <p14:creationId xmlns:p14="http://schemas.microsoft.com/office/powerpoint/2010/main" val="66291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OBO SECTOR/INDUSTRY BREAKDOWN  Industrials  Technology  Healthcare  Energy  Consumer  Cyclicals  ROBO  52.91%  34.28%  8.08%  2.42%  2.32%  Segment  Benchmark  11.45%  18.11%  10.99%  6.05%  11.74% ">
            <a:extLst>
              <a:ext uri="{FF2B5EF4-FFF2-40B4-BE49-F238E27FC236}">
                <a16:creationId xmlns:a16="http://schemas.microsoft.com/office/drawing/2014/main" id="{4DC03BBE-422E-459E-8EDC-8C5F0061C7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2519" y="1228725"/>
            <a:ext cx="6372096" cy="47350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5878D5F-C71C-4F20-9B05-B94893F7DB85}"/>
              </a:ext>
            </a:extLst>
          </p:cNvPr>
          <p:cNvSpPr>
            <a:spLocks noGrp="1"/>
          </p:cNvSpPr>
          <p:nvPr>
            <p:ph idx="1"/>
          </p:nvPr>
        </p:nvSpPr>
        <p:spPr>
          <a:xfrm>
            <a:off x="8382000" y="1228725"/>
            <a:ext cx="3267075" cy="4019550"/>
          </a:xfrm>
        </p:spPr>
        <p:txBody>
          <a:bodyPr>
            <a:normAutofit fontScale="85000" lnSpcReduction="20000"/>
          </a:bodyPr>
          <a:lstStyle/>
          <a:p>
            <a:pPr marL="0" indent="0">
              <a:buNone/>
            </a:pPr>
            <a:br>
              <a:rPr lang="en-US" sz="1800" b="1" dirty="0"/>
            </a:br>
            <a:endParaRPr lang="en-US" sz="2600" b="1" dirty="0"/>
          </a:p>
          <a:p>
            <a:pPr lvl="1"/>
            <a:r>
              <a:rPr lang="en-US" sz="2600" dirty="0"/>
              <a:t>Net Assets Worth $1,499,578,289.40 </a:t>
            </a:r>
          </a:p>
          <a:p>
            <a:pPr lvl="1"/>
            <a:r>
              <a:rPr lang="en-US" sz="2600" dirty="0"/>
              <a:t>Outstanding Shares Of 36,200,000</a:t>
            </a:r>
          </a:p>
          <a:p>
            <a:pPr lvl="1"/>
            <a:r>
              <a:rPr lang="en-US" sz="2600" dirty="0"/>
              <a:t>Net Asset Value : $41.42</a:t>
            </a:r>
          </a:p>
          <a:p>
            <a:pPr lvl="1"/>
            <a:endParaRPr lang="en-US" sz="2600" b="1" dirty="0"/>
          </a:p>
          <a:p>
            <a:pPr marL="457200" lvl="1" indent="0">
              <a:buNone/>
            </a:pPr>
            <a:br>
              <a:rPr lang="en-US" sz="1800" b="1" dirty="0"/>
            </a:br>
            <a:br>
              <a:rPr lang="en-US" sz="1800" b="1" dirty="0"/>
            </a:br>
            <a:endParaRPr lang="en-US" sz="1800" b="1" dirty="0"/>
          </a:p>
        </p:txBody>
      </p:sp>
      <p:sp>
        <p:nvSpPr>
          <p:cNvPr id="4" name="TextBox 3">
            <a:extLst>
              <a:ext uri="{FF2B5EF4-FFF2-40B4-BE49-F238E27FC236}">
                <a16:creationId xmlns:a16="http://schemas.microsoft.com/office/drawing/2014/main" id="{16891FFF-D9A4-4A32-8454-9A090A0384F2}"/>
              </a:ext>
            </a:extLst>
          </p:cNvPr>
          <p:cNvSpPr txBox="1"/>
          <p:nvPr/>
        </p:nvSpPr>
        <p:spPr>
          <a:xfrm>
            <a:off x="419100" y="378470"/>
            <a:ext cx="6467475" cy="523220"/>
          </a:xfrm>
          <a:prstGeom prst="rect">
            <a:avLst/>
          </a:prstGeom>
          <a:noFill/>
        </p:spPr>
        <p:txBody>
          <a:bodyPr wrap="square" rtlCol="0">
            <a:spAutoFit/>
          </a:bodyPr>
          <a:lstStyle/>
          <a:p>
            <a:r>
              <a:rPr lang="en-US" sz="2800" b="1" dirty="0"/>
              <a:t>ASSET ALLOCATION</a:t>
            </a:r>
            <a:endParaRPr lang="en-US" sz="2800" dirty="0"/>
          </a:p>
        </p:txBody>
      </p:sp>
    </p:spTree>
    <p:extLst>
      <p:ext uri="{BB962C8B-B14F-4D97-AF65-F5344CB8AC3E}">
        <p14:creationId xmlns:p14="http://schemas.microsoft.com/office/powerpoint/2010/main" val="307730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OBO TOP 10 HOLDINGS  Yaskawa Electric  Corporation  OMRON Corporation  Daifuku Co., Ltd.  Harmonic Drive  Systems Inc.  NVIDIA Corporation  Zebra Technologies Corporation Class A  Fanuc Corporation  Nabtesco Corporation  Krones AG  IPG Photonics Corporation  Total Top 10 Weighting  2.01%  1.98%  1.93%  1.91%  1.88%  1.80%  1.79%  1.78%  1.75%  1.74%  18.57% ">
            <a:extLst>
              <a:ext uri="{FF2B5EF4-FFF2-40B4-BE49-F238E27FC236}">
                <a16:creationId xmlns:a16="http://schemas.microsoft.com/office/drawing/2014/main" id="{332F41C3-3CD0-4674-97EE-A292BD0E32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25" y="395816"/>
            <a:ext cx="9934575" cy="646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39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10533-D18D-4FC7-9873-AD663A8A2385}"/>
              </a:ext>
            </a:extLst>
          </p:cNvPr>
          <p:cNvSpPr>
            <a:spLocks noGrp="1"/>
          </p:cNvSpPr>
          <p:nvPr>
            <p:ph idx="1"/>
          </p:nvPr>
        </p:nvSpPr>
        <p:spPr>
          <a:xfrm>
            <a:off x="838200" y="457200"/>
            <a:ext cx="10515600" cy="5719763"/>
          </a:xfrm>
        </p:spPr>
        <p:txBody>
          <a:bodyPr>
            <a:normAutofit fontScale="92500" lnSpcReduction="10000"/>
          </a:bodyPr>
          <a:lstStyle/>
          <a:p>
            <a:pPr marL="0" indent="0">
              <a:buNone/>
            </a:pPr>
            <a:endParaRPr lang="en-US" b="1" dirty="0"/>
          </a:p>
          <a:p>
            <a:pPr marL="0" indent="0">
              <a:buNone/>
            </a:pPr>
            <a:r>
              <a:rPr lang="en-US" b="1" dirty="0"/>
              <a:t>RISK LEVEL OF FUND </a:t>
            </a:r>
          </a:p>
          <a:p>
            <a:pPr marL="0" indent="0">
              <a:buNone/>
            </a:pPr>
            <a:endParaRPr lang="en-US" b="1" dirty="0"/>
          </a:p>
          <a:p>
            <a:r>
              <a:rPr lang="en-US" dirty="0"/>
              <a:t>Beta – 1.05</a:t>
            </a:r>
            <a:br>
              <a:rPr lang="en-US" dirty="0"/>
            </a:br>
            <a:endParaRPr lang="en-US" dirty="0"/>
          </a:p>
          <a:p>
            <a:r>
              <a:rPr lang="en-US" dirty="0"/>
              <a:t>Beta vs S&amp;P is 0.84</a:t>
            </a:r>
            <a:br>
              <a:rPr lang="en-US" dirty="0"/>
            </a:br>
            <a:endParaRPr lang="en-US" dirty="0"/>
          </a:p>
          <a:p>
            <a:r>
              <a:rPr lang="en-US" dirty="0"/>
              <a:t>Beta vs AWCI is 1.31</a:t>
            </a:r>
            <a:br>
              <a:rPr lang="en-US" dirty="0"/>
            </a:br>
            <a:endParaRPr lang="en-US" dirty="0"/>
          </a:p>
          <a:p>
            <a:r>
              <a:rPr lang="en-US" dirty="0"/>
              <a:t>Standard deviation of 17.83%</a:t>
            </a:r>
            <a:br>
              <a:rPr lang="en-US" dirty="0"/>
            </a:br>
            <a:endParaRPr lang="en-US" dirty="0"/>
          </a:p>
          <a:p>
            <a:r>
              <a:rPr lang="en-US" dirty="0"/>
              <a:t>Treynor </a:t>
            </a:r>
            <a:r>
              <a:rPr lang="en-US" dirty="0" err="1"/>
              <a:t>Raio</a:t>
            </a:r>
            <a:r>
              <a:rPr lang="en-US" dirty="0"/>
              <a:t> – 0.74%</a:t>
            </a:r>
            <a:br>
              <a:rPr lang="en-US" dirty="0"/>
            </a:br>
            <a:endParaRPr lang="en-US" dirty="0"/>
          </a:p>
          <a:p>
            <a:r>
              <a:rPr lang="en-US" dirty="0"/>
              <a:t>Nasdaq Risk Assessment tool – 102 </a:t>
            </a:r>
          </a:p>
          <a:p>
            <a:endParaRPr lang="en-US" dirty="0"/>
          </a:p>
        </p:txBody>
      </p:sp>
    </p:spTree>
    <p:extLst>
      <p:ext uri="{BB962C8B-B14F-4D97-AF65-F5344CB8AC3E}">
        <p14:creationId xmlns:p14="http://schemas.microsoft.com/office/powerpoint/2010/main" val="3580568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111</TotalTime>
  <Words>1140</Words>
  <Application>Microsoft Office PowerPoint</Application>
  <PresentationFormat>Widescreen</PresentationFormat>
  <Paragraphs>386</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Corbel</vt:lpstr>
      <vt:lpstr>Times New Roman</vt:lpstr>
      <vt:lpstr>Parallax</vt:lpstr>
      <vt:lpstr>ANALYSIS ON ETF </vt:lpstr>
      <vt:lpstr>INTRODUCTION TO ETF </vt:lpstr>
      <vt:lpstr>PowerPoint Presentation</vt:lpstr>
      <vt:lpstr>                      ADVANTAGES OF ETF </vt:lpstr>
      <vt:lpstr>                       SELECTED ETF </vt:lpstr>
      <vt:lpstr> ROBO GLOBAL ROBOTICS AND AUTOMATION INDEX ETF </vt:lpstr>
      <vt:lpstr>PowerPoint Presentation</vt:lpstr>
      <vt:lpstr>PowerPoint Presentation</vt:lpstr>
      <vt:lpstr>PowerPoint Presentation</vt:lpstr>
      <vt:lpstr>QQQ INVESCO  </vt:lpstr>
      <vt:lpstr>PowerPoint Presentation</vt:lpstr>
      <vt:lpstr>PowerPoint Presentation</vt:lpstr>
      <vt:lpstr>PowerPoint Presentation</vt:lpstr>
      <vt:lpstr> AIRR: FIRST TRUST RBA AMERICAN INDUSTRIAL RENAISSANCE ETF </vt:lpstr>
      <vt:lpstr>PowerPoint Presentation</vt:lpstr>
      <vt:lpstr>PowerPoint Presentation</vt:lpstr>
      <vt:lpstr>PowerPoint Presentation</vt:lpstr>
      <vt:lpstr>ISHARE S&amp;P ASIA ETF </vt:lpstr>
      <vt:lpstr>PowerPoint Presentation</vt:lpstr>
      <vt:lpstr>PowerPoint Presentation</vt:lpstr>
      <vt:lpstr>PowerPoint Presentation</vt:lpstr>
      <vt:lpstr>VANGUARD INFORMATION TECHNOLOGY ETF (VGT)</vt:lpstr>
      <vt:lpstr>PowerPoint Presentation</vt:lpstr>
      <vt:lpstr>PowerPoint Presentation</vt:lpstr>
      <vt:lpstr>PowerPoint Presentation</vt:lpstr>
      <vt:lpstr>Cross – Sectional and Time-Series data</vt:lpstr>
      <vt:lpstr>PowerPoint Presentation</vt:lpstr>
      <vt:lpstr>PowerPoint Presentation</vt:lpstr>
      <vt:lpstr>PowerPoint Presentation</vt:lpstr>
      <vt:lpstr>PowerPoint Presentation</vt:lpstr>
      <vt:lpstr>Type II Error in Two-Tailed Test of Population Mean with Known Variance </vt:lpstr>
      <vt:lpstr>Type-II Error Probability of Each ETF</vt:lpstr>
      <vt:lpstr>Shapiro Test of Normality</vt:lpstr>
      <vt:lpstr>Tracking Error</vt:lpstr>
      <vt:lpstr>Tracking Difference</vt:lpstr>
      <vt:lpstr>PowerPoint Presentation</vt:lpstr>
      <vt:lpstr>PowerPoint Presentation</vt:lpstr>
      <vt:lpstr>Tracking Error</vt:lpstr>
      <vt:lpstr>Tracking Error for Our Data</vt:lpstr>
      <vt:lpstr>Expense Ratio</vt:lpstr>
      <vt:lpstr>Index Replication</vt:lpstr>
      <vt:lpstr>Index Replication</vt:lpstr>
      <vt:lpstr>Factor Model to Estimate Alpha &amp; Beta</vt:lpstr>
      <vt:lpstr>PowerPoint Presentation</vt:lpstr>
      <vt:lpstr>PowerPoint Presentation</vt:lpstr>
      <vt:lpstr>PowerPoint Presentation</vt:lpstr>
      <vt:lpstr>Alpha</vt:lpstr>
      <vt:lpstr>ANOVA  </vt:lpstr>
      <vt:lpstr>Background and Terminology</vt:lpstr>
      <vt:lpstr>Types of ANOVA</vt:lpstr>
      <vt:lpstr>PowerPoint Presentation</vt:lpstr>
      <vt:lpstr>Covariance and Correlation</vt:lpstr>
      <vt:lpstr>Covariance with S&amp;P 500 and Dow </vt:lpstr>
      <vt:lpstr>Correlation with S&amp;P 500 and Dow </vt:lpstr>
      <vt:lpstr>Correlation with themselves </vt:lpstr>
      <vt:lpstr>Results of Covariance</vt:lpstr>
      <vt:lpstr>Covariance </vt:lpstr>
      <vt:lpstr>Results of Correlation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 Sectional and Time-Series data</dc:title>
  <dc:creator>Firas Obeid</dc:creator>
  <cp:lastModifiedBy>Firas Obeid</cp:lastModifiedBy>
  <cp:revision>6</cp:revision>
  <dcterms:created xsi:type="dcterms:W3CDTF">2019-04-30T21:31:08Z</dcterms:created>
  <dcterms:modified xsi:type="dcterms:W3CDTF">2019-05-01T00:15:34Z</dcterms:modified>
</cp:coreProperties>
</file>