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93" r:id="rId3"/>
    <p:sldId id="257" r:id="rId4"/>
    <p:sldId id="259" r:id="rId5"/>
    <p:sldId id="264" r:id="rId6"/>
    <p:sldId id="265" r:id="rId7"/>
    <p:sldId id="295" r:id="rId8"/>
    <p:sldId id="292" r:id="rId9"/>
    <p:sldId id="294" r:id="rId10"/>
    <p:sldId id="268" r:id="rId11"/>
    <p:sldId id="271" r:id="rId12"/>
    <p:sldId id="273" r:id="rId13"/>
    <p:sldId id="276" r:id="rId14"/>
    <p:sldId id="277" r:id="rId15"/>
    <p:sldId id="278" r:id="rId16"/>
    <p:sldId id="279" r:id="rId17"/>
    <p:sldId id="284" r:id="rId18"/>
    <p:sldId id="286" r:id="rId19"/>
    <p:sldId id="287"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61" autoAdjust="0"/>
    <p:restoredTop sz="86382" autoAdjust="0"/>
  </p:normalViewPr>
  <p:slideViewPr>
    <p:cSldViewPr snapToGrid="0">
      <p:cViewPr varScale="1">
        <p:scale>
          <a:sx n="62" d="100"/>
          <a:sy n="62" d="100"/>
        </p:scale>
        <p:origin x="90" y="144"/>
      </p:cViewPr>
      <p:guideLst/>
    </p:cSldViewPr>
  </p:slideViewPr>
  <p:outlineViewPr>
    <p:cViewPr>
      <p:scale>
        <a:sx n="33" d="100"/>
        <a:sy n="33" d="100"/>
      </p:scale>
      <p:origin x="0" y="-59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74CE-89A1-42A7-8457-A28F6BE39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BE2AF09-95B8-4F20-8098-354DE0E4E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6636D73-42E8-4425-9A9C-0A3DDB223AE8}"/>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5" name="Footer Placeholder 4">
            <a:extLst>
              <a:ext uri="{FF2B5EF4-FFF2-40B4-BE49-F238E27FC236}">
                <a16:creationId xmlns:a16="http://schemas.microsoft.com/office/drawing/2014/main" id="{00BC3F40-3CB6-47A7-9E6B-F65230C2D5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C647C-E5A5-456E-AE89-820857FF1B44}"/>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01803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DF65-5D4A-403F-A8C7-63957CE4ADD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C44381-A47C-483D-9343-BBA9158EA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866FFC-1B35-4DC3-B498-5F1979196573}"/>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5" name="Footer Placeholder 4">
            <a:extLst>
              <a:ext uri="{FF2B5EF4-FFF2-40B4-BE49-F238E27FC236}">
                <a16:creationId xmlns:a16="http://schemas.microsoft.com/office/drawing/2014/main" id="{AF7471A2-D941-4420-A416-5ECCC83258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C54043-6B3A-4E9D-AD8C-276B6477292C}"/>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173903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58C16-66E4-4ADC-BB7A-CA0C75404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BD1972F-98DD-4820-B4F9-10BA5747E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7C3EF1-63A9-4461-9735-55F83E3D4487}"/>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5" name="Footer Placeholder 4">
            <a:extLst>
              <a:ext uri="{FF2B5EF4-FFF2-40B4-BE49-F238E27FC236}">
                <a16:creationId xmlns:a16="http://schemas.microsoft.com/office/drawing/2014/main" id="{F9DC9D7B-C913-42B5-BDFC-372526DADD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11ADD8-7E70-48EE-AFCC-CF6EA78BA3FF}"/>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62371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610-DEA0-41B8-AD54-107C84722C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0E3576-E063-4388-9DFB-6DD5717B9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D4817F-786D-4793-86F8-079E60C78AEF}"/>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5" name="Footer Placeholder 4">
            <a:extLst>
              <a:ext uri="{FF2B5EF4-FFF2-40B4-BE49-F238E27FC236}">
                <a16:creationId xmlns:a16="http://schemas.microsoft.com/office/drawing/2014/main" id="{C48F7FFE-535B-4D21-937A-225B132F1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B61088-C902-4442-936F-CE95E482449D}"/>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87955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7277-A933-4EE5-BE57-F42C45AB9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7E41AFD-7035-4D46-BAFF-93CF94614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BCC13-1041-42FB-8A2B-639775EF3A6B}"/>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5" name="Footer Placeholder 4">
            <a:extLst>
              <a:ext uri="{FF2B5EF4-FFF2-40B4-BE49-F238E27FC236}">
                <a16:creationId xmlns:a16="http://schemas.microsoft.com/office/drawing/2014/main" id="{7C2E000A-0E1C-4139-A477-12E96E23FD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353C71-3098-42FC-8CC6-DF02FE19FD26}"/>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11094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E8D5-E052-46C8-A24E-6077AA43E4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31A204-17A4-4D7A-9C7D-F12B46EB6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D1F78F5-AE53-4E97-A2FE-CE6E2A72F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4B6E568-6D35-4FE3-94A1-C8E3CC627B32}"/>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6" name="Footer Placeholder 5">
            <a:extLst>
              <a:ext uri="{FF2B5EF4-FFF2-40B4-BE49-F238E27FC236}">
                <a16:creationId xmlns:a16="http://schemas.microsoft.com/office/drawing/2014/main" id="{DE42D0F1-51FE-4708-9436-316243706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613684-44BA-49DB-B089-FEB16872FC65}"/>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16123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AE9C-35DF-4439-B8EB-D6C5D110A96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17419F-6466-4928-8FA2-D182FDF8F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BAE294-D529-4C47-973A-EFE00ACB6F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A59280-C8E9-4E5B-8D65-8AFAD03FD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1BF335-5473-4CDC-965E-92EB444FCD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213F32C-EF66-4F2E-BC38-A99F216E0984}"/>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8" name="Footer Placeholder 7">
            <a:extLst>
              <a:ext uri="{FF2B5EF4-FFF2-40B4-BE49-F238E27FC236}">
                <a16:creationId xmlns:a16="http://schemas.microsoft.com/office/drawing/2014/main" id="{ED951661-E903-4B64-B51C-6C32F66126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AD4D195-7C71-4C9A-BDFD-E5CB35F127D6}"/>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47232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CDF5-F8A1-41FB-B8C6-63E7C75412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E7F041-727A-4821-BD90-FAAC49FD5E63}"/>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4" name="Footer Placeholder 3">
            <a:extLst>
              <a:ext uri="{FF2B5EF4-FFF2-40B4-BE49-F238E27FC236}">
                <a16:creationId xmlns:a16="http://schemas.microsoft.com/office/drawing/2014/main" id="{01AA9E1A-BDE5-461C-BC3B-399783C077B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0F0519-0ABB-4585-8EF5-F605432DAC2C}"/>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151408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2A3B5-BEB8-4C0F-AED2-F0C187E29B90}"/>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3" name="Footer Placeholder 2">
            <a:extLst>
              <a:ext uri="{FF2B5EF4-FFF2-40B4-BE49-F238E27FC236}">
                <a16:creationId xmlns:a16="http://schemas.microsoft.com/office/drawing/2014/main" id="{97049B49-6CBA-4349-89EF-8A65F4AEC7E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5FC07F3-7961-49B0-BD1A-7B2D4B356536}"/>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65238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7B5F-108F-49CB-833A-D83C32F67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07FCAC9-C744-409C-B546-86404577E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8A3B66-BCC1-4BB1-A402-F6DD2F040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BE4D0-5C09-4A96-A8AD-7B5F332A82DA}"/>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6" name="Footer Placeholder 5">
            <a:extLst>
              <a:ext uri="{FF2B5EF4-FFF2-40B4-BE49-F238E27FC236}">
                <a16:creationId xmlns:a16="http://schemas.microsoft.com/office/drawing/2014/main" id="{86ED282F-E57B-4610-9887-6373901956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B93675-2F2E-4528-AD2E-F67C08AD19CB}"/>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22235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43E2-1991-4F5C-82AE-B2018170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1938C8-0396-4B7A-AE08-BC316558C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96996E2-A73A-4498-8842-815AF0732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5F2A6-1FE8-488C-9CF3-1F5F69FF0FB0}"/>
              </a:ext>
            </a:extLst>
          </p:cNvPr>
          <p:cNvSpPr>
            <a:spLocks noGrp="1"/>
          </p:cNvSpPr>
          <p:nvPr>
            <p:ph type="dt" sz="half" idx="10"/>
          </p:nvPr>
        </p:nvSpPr>
        <p:spPr/>
        <p:txBody>
          <a:bodyPr/>
          <a:lstStyle/>
          <a:p>
            <a:fld id="{A2DB2A0C-8F34-4470-B7BE-5AD818DE895F}" type="datetimeFigureOut">
              <a:rPr lang="en-GB" smtClean="0"/>
              <a:t>20/05/2020</a:t>
            </a:fld>
            <a:endParaRPr lang="en-GB"/>
          </a:p>
        </p:txBody>
      </p:sp>
      <p:sp>
        <p:nvSpPr>
          <p:cNvPr id="6" name="Footer Placeholder 5">
            <a:extLst>
              <a:ext uri="{FF2B5EF4-FFF2-40B4-BE49-F238E27FC236}">
                <a16:creationId xmlns:a16="http://schemas.microsoft.com/office/drawing/2014/main" id="{CF101D83-A0BB-4A2F-99C0-B528344447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617840-387A-4B50-9F28-4CA0F4E055FA}"/>
              </a:ext>
            </a:extLst>
          </p:cNvPr>
          <p:cNvSpPr>
            <a:spLocks noGrp="1"/>
          </p:cNvSpPr>
          <p:nvPr>
            <p:ph type="sldNum" sz="quarter" idx="12"/>
          </p:nvPr>
        </p:nvSpPr>
        <p:spPr/>
        <p:txBody>
          <a:bodyPr/>
          <a:lstStyle/>
          <a:p>
            <a:fld id="{5CA6F542-2191-4BE4-A5B6-324165ACA31C}" type="slidenum">
              <a:rPr lang="en-GB" smtClean="0"/>
              <a:t>‹#›</a:t>
            </a:fld>
            <a:endParaRPr lang="en-GB"/>
          </a:p>
        </p:txBody>
      </p:sp>
    </p:spTree>
    <p:extLst>
      <p:ext uri="{BB962C8B-B14F-4D97-AF65-F5344CB8AC3E}">
        <p14:creationId xmlns:p14="http://schemas.microsoft.com/office/powerpoint/2010/main" val="39734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DD878-C15E-4972-AA46-914FA171C7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AE21E9-29D8-47E7-82CB-ACFD4CBF5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DB4B1F-23AF-4366-8C78-25EC18663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B2A0C-8F34-4470-B7BE-5AD818DE895F}" type="datetimeFigureOut">
              <a:rPr lang="en-GB" smtClean="0"/>
              <a:t>20/05/2020</a:t>
            </a:fld>
            <a:endParaRPr lang="en-GB"/>
          </a:p>
        </p:txBody>
      </p:sp>
      <p:sp>
        <p:nvSpPr>
          <p:cNvPr id="5" name="Footer Placeholder 4">
            <a:extLst>
              <a:ext uri="{FF2B5EF4-FFF2-40B4-BE49-F238E27FC236}">
                <a16:creationId xmlns:a16="http://schemas.microsoft.com/office/drawing/2014/main" id="{CD2CBD74-8C26-45CA-910B-5C4F06860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77D5ADA-1A8E-4A28-B77D-32132AE2D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6F542-2191-4BE4-A5B6-324165ACA31C}" type="slidenum">
              <a:rPr lang="en-GB" smtClean="0"/>
              <a:t>‹#›</a:t>
            </a:fld>
            <a:endParaRPr lang="en-GB"/>
          </a:p>
        </p:txBody>
      </p:sp>
    </p:spTree>
    <p:extLst>
      <p:ext uri="{BB962C8B-B14F-4D97-AF65-F5344CB8AC3E}">
        <p14:creationId xmlns:p14="http://schemas.microsoft.com/office/powerpoint/2010/main" val="354842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hjournal.biomedcentral.com/articles/10.1186/1476-069X-8-34" TargetMode="External"/><Relationship Id="rId2" Type="http://schemas.openxmlformats.org/officeDocument/2006/relationships/hyperlink" Target="https://www.cnn.com/2014/08/14/health/daylight-office-workers/" TargetMode="External"/><Relationship Id="rId1" Type="http://schemas.openxmlformats.org/officeDocument/2006/relationships/slideLayout" Target="../slideLayouts/slideLayout2.xml"/><Relationship Id="rId4" Type="http://schemas.openxmlformats.org/officeDocument/2006/relationships/hyperlink" Target="https://www.essilorusa.com/newsroom/is-reading-in-the-dark-bad-for-your-ey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oldtouch.com/chevrontexaco-intervention-initiativ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healthline.com/nutrition/7-benefits-of-a-standing-des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eyhorti.com/blogs/thedirt/why-houseplants-make-you-happy" TargetMode="External"/><Relationship Id="rId2" Type="http://schemas.openxmlformats.org/officeDocument/2006/relationships/hyperlink" Target="http://psycnet.apa.org/record/2014-30837-001" TargetMode="External"/><Relationship Id="rId1" Type="http://schemas.openxmlformats.org/officeDocument/2006/relationships/slideLayout" Target="../slideLayouts/slideLayout2.xml"/><Relationship Id="rId4" Type="http://schemas.openxmlformats.org/officeDocument/2006/relationships/hyperlink" Target="https://www.wired.co.uk/article/office-plants-boost-productiv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nytimes.com/2006/04/20/technology/20basic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osturepeople.co.uk/about-us/" TargetMode="External"/><Relationship Id="rId2" Type="http://schemas.openxmlformats.org/officeDocument/2006/relationships/hyperlink" Target="https://www.loveyourworkspace.co.uk/services/acoustic-solu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07FA-F19D-4BAA-BCBA-D89AE444EEDE}"/>
              </a:ext>
            </a:extLst>
          </p:cNvPr>
          <p:cNvSpPr>
            <a:spLocks noGrp="1"/>
          </p:cNvSpPr>
          <p:nvPr>
            <p:ph type="ctrTitle"/>
          </p:nvPr>
        </p:nvSpPr>
        <p:spPr/>
        <p:txBody>
          <a:bodyPr/>
          <a:lstStyle/>
          <a:p>
            <a:r>
              <a:rPr lang="en-GB" dirty="0">
                <a:solidFill>
                  <a:schemeClr val="accent6"/>
                </a:solidFill>
              </a:rPr>
              <a:t>KLOUD HOME  DESK </a:t>
            </a:r>
          </a:p>
        </p:txBody>
      </p:sp>
      <p:sp>
        <p:nvSpPr>
          <p:cNvPr id="3" name="Subtitle 2">
            <a:extLst>
              <a:ext uri="{FF2B5EF4-FFF2-40B4-BE49-F238E27FC236}">
                <a16:creationId xmlns:a16="http://schemas.microsoft.com/office/drawing/2014/main" id="{7F468935-5F3A-4394-AF1A-AC288B84BA5A}"/>
              </a:ext>
            </a:extLst>
          </p:cNvPr>
          <p:cNvSpPr>
            <a:spLocks noGrp="1"/>
          </p:cNvSpPr>
          <p:nvPr>
            <p:ph type="subTitle" idx="1"/>
          </p:nvPr>
        </p:nvSpPr>
        <p:spPr/>
        <p:txBody>
          <a:bodyPr>
            <a:normAutofit/>
          </a:bodyPr>
          <a:lstStyle/>
          <a:p>
            <a:r>
              <a:rPr lang="en-GB" dirty="0"/>
              <a:t>Provide end to end solution to set up home office</a:t>
            </a:r>
          </a:p>
          <a:p>
            <a:r>
              <a:rPr lang="en-GB" dirty="0"/>
              <a:t>Furniture and design products for people who work from home</a:t>
            </a:r>
          </a:p>
          <a:p>
            <a:r>
              <a:rPr lang="en-GB" dirty="0"/>
              <a:t> </a:t>
            </a:r>
          </a:p>
          <a:p>
            <a:endParaRPr lang="en-GB" dirty="0"/>
          </a:p>
        </p:txBody>
      </p:sp>
    </p:spTree>
    <p:extLst>
      <p:ext uri="{BB962C8B-B14F-4D97-AF65-F5344CB8AC3E}">
        <p14:creationId xmlns:p14="http://schemas.microsoft.com/office/powerpoint/2010/main" val="351206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p:txBody>
          <a:bodyPr>
            <a:normAutofit fontScale="90000"/>
          </a:bodyPr>
          <a:lstStyle/>
          <a:p>
            <a:br>
              <a:rPr lang="en-GB" b="1" cap="all" dirty="0"/>
            </a:br>
            <a:r>
              <a:rPr lang="en-GB" b="1" dirty="0">
                <a:solidFill>
                  <a:schemeClr val="accent6"/>
                </a:solidFill>
              </a:rPr>
              <a:t>Design your Home Office with Tech Needs In Mind</a:t>
            </a:r>
            <a:br>
              <a:rPr lang="en-GB" b="1" cap="all"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lstStyle/>
          <a:p>
            <a:pPr fontAlgn="base"/>
            <a:r>
              <a:rPr lang="en-GB" dirty="0"/>
              <a:t>If your desk is in the middle of the room, you need to plan the safest way to run cables to a power point – flexible plastic trunking is the best option. Buy a power pack for charging your home office tech, which can be positioned under the desk. Top up your smartphone with a dual-purpose desk lamp that allows wireless charging.</a:t>
            </a:r>
          </a:p>
          <a:p>
            <a:pPr fontAlgn="base"/>
            <a:r>
              <a:rPr lang="en-GB" dirty="0"/>
              <a:t>With bespoke units, you can specify how many power points you want and where cables need to go, so ensure you factor in lighting, computers, printer, TV, music system and charging points. You may also want a mini fridge and tea/coffee making facilities, too</a:t>
            </a:r>
          </a:p>
          <a:p>
            <a:endParaRPr lang="en-GB" dirty="0"/>
          </a:p>
        </p:txBody>
      </p:sp>
    </p:spTree>
    <p:extLst>
      <p:ext uri="{BB962C8B-B14F-4D97-AF65-F5344CB8AC3E}">
        <p14:creationId xmlns:p14="http://schemas.microsoft.com/office/powerpoint/2010/main" val="395420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a:xfrm>
            <a:off x="838200" y="132650"/>
            <a:ext cx="10515600" cy="1325563"/>
          </a:xfrm>
        </p:spPr>
        <p:txBody>
          <a:bodyPr>
            <a:normAutofit fontScale="90000"/>
          </a:bodyPr>
          <a:lstStyle/>
          <a:p>
            <a:br>
              <a:rPr lang="en-GB" b="1" cap="all" dirty="0"/>
            </a:br>
            <a:br>
              <a:rPr lang="en-GB" b="1" dirty="0">
                <a:solidFill>
                  <a:schemeClr val="accent6"/>
                </a:solidFill>
              </a:rPr>
            </a:br>
            <a:r>
              <a:rPr lang="en-GB" b="1" dirty="0">
                <a:solidFill>
                  <a:schemeClr val="accent6"/>
                </a:solidFill>
              </a:rPr>
              <a:t>Pick a Great Office Chair</a:t>
            </a:r>
            <a:br>
              <a:rPr lang="en-GB" b="1"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a:bodyPr>
          <a:lstStyle/>
          <a:p>
            <a:r>
              <a:rPr lang="en-GB" dirty="0"/>
              <a:t>A </a:t>
            </a:r>
            <a:r>
              <a:rPr lang="en-GB" b="1" dirty="0">
                <a:solidFill>
                  <a:schemeClr val="accent6"/>
                </a:solidFill>
              </a:rPr>
              <a:t>Ergonomic </a:t>
            </a:r>
            <a:r>
              <a:rPr lang="en-GB" dirty="0"/>
              <a:t>office chair with padded seat and back for all-day comfort.</a:t>
            </a:r>
          </a:p>
          <a:p>
            <a:r>
              <a:rPr lang="en-GB" dirty="0"/>
              <a:t>Reclining  chair provides dynamic back support, while a flexible seat edge relieves pressure on the back of your legs as you recline or lean forward.</a:t>
            </a:r>
          </a:p>
          <a:p>
            <a:endParaRPr lang="en-GB" b="1" cap="all" dirty="0"/>
          </a:p>
          <a:p>
            <a:endParaRPr lang="en-GB" dirty="0"/>
          </a:p>
        </p:txBody>
      </p:sp>
    </p:spTree>
    <p:extLst>
      <p:ext uri="{BB962C8B-B14F-4D97-AF65-F5344CB8AC3E}">
        <p14:creationId xmlns:p14="http://schemas.microsoft.com/office/powerpoint/2010/main" val="280055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p:txBody>
          <a:bodyPr>
            <a:normAutofit/>
          </a:bodyPr>
          <a:lstStyle/>
          <a:p>
            <a:r>
              <a:rPr lang="en-GB" b="1" dirty="0">
                <a:solidFill>
                  <a:schemeClr val="accent6"/>
                </a:solidFill>
              </a:rPr>
              <a:t>Natural Light or Soft light desk lamp for your optic and mental health</a:t>
            </a:r>
            <a:endParaRPr lang="en-GB" dirty="0">
              <a:solidFill>
                <a:schemeClr val="accent6"/>
              </a:solidFill>
            </a:endParaRPr>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a:bodyPr>
          <a:lstStyle/>
          <a:p>
            <a:r>
              <a:rPr lang="en-GB" dirty="0"/>
              <a:t>Another hallmark of a happy, productive work environment is a simple soft light desk lamp. A soft glow gives your work environment that warm, </a:t>
            </a:r>
            <a:r>
              <a:rPr lang="en-GB" dirty="0" err="1"/>
              <a:t>cozy</a:t>
            </a:r>
            <a:r>
              <a:rPr lang="en-GB" dirty="0"/>
              <a:t> feeling that may contribute to a mellower and less stressful home office.</a:t>
            </a:r>
          </a:p>
          <a:p>
            <a:r>
              <a:rPr lang="en-GB" dirty="0"/>
              <a:t>Studies have shown that </a:t>
            </a:r>
            <a:r>
              <a:rPr lang="en-GB" u="sng" dirty="0">
                <a:hlinkClick r:id="rId2"/>
              </a:rPr>
              <a:t>exposure to natural light </a:t>
            </a:r>
            <a:r>
              <a:rPr lang="en-GB" dirty="0"/>
              <a:t>during the day has </a:t>
            </a:r>
            <a:r>
              <a:rPr lang="en-GB" u="sng" dirty="0">
                <a:hlinkClick r:id="rId3"/>
              </a:rPr>
              <a:t>positive effects on our mental and physical health</a:t>
            </a:r>
            <a:r>
              <a:rPr lang="en-GB" dirty="0"/>
              <a:t>, too, so open those blinds and let that light in — your brain will thank you for it. On the flipside, working in dimly lit environments where screens are the main light source </a:t>
            </a:r>
            <a:r>
              <a:rPr lang="en-GB" u="sng" dirty="0">
                <a:hlinkClick r:id="rId4"/>
              </a:rPr>
              <a:t>strains the eyes</a:t>
            </a:r>
            <a:r>
              <a:rPr lang="en-GB" dirty="0"/>
              <a:t>, which can lead to fatigue, headaches and blurred vision. </a:t>
            </a:r>
          </a:p>
          <a:p>
            <a:endParaRPr lang="en-GB" dirty="0"/>
          </a:p>
        </p:txBody>
      </p:sp>
    </p:spTree>
    <p:extLst>
      <p:ext uri="{BB962C8B-B14F-4D97-AF65-F5344CB8AC3E}">
        <p14:creationId xmlns:p14="http://schemas.microsoft.com/office/powerpoint/2010/main" val="293302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p:txBody>
          <a:bodyPr>
            <a:normAutofit/>
          </a:bodyPr>
          <a:lstStyle/>
          <a:p>
            <a:r>
              <a:rPr lang="en-GB" b="1" dirty="0">
                <a:solidFill>
                  <a:schemeClr val="accent6"/>
                </a:solidFill>
              </a:rPr>
              <a:t>A smart assistant to save you precious time</a:t>
            </a:r>
            <a:endParaRPr lang="en-GB" dirty="0">
              <a:solidFill>
                <a:schemeClr val="accent6"/>
              </a:solidFill>
            </a:endParaRPr>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fontScale="92500" lnSpcReduction="10000"/>
          </a:bodyPr>
          <a:lstStyle/>
          <a:p>
            <a:pPr algn="just"/>
            <a:r>
              <a:rPr lang="en-GB" dirty="0"/>
              <a:t>If there’s one thing that will serve up a giant red flag to potential clients and customers, it’s missing meetings, calls, or deadlines. It can be stressful to stay on top of all the little things while also trying to get important things done. That’s why offices have administrative assistants and executives have personal assistants.</a:t>
            </a:r>
          </a:p>
          <a:p>
            <a:r>
              <a:rPr lang="en-GB" dirty="0"/>
              <a:t>Luckily, it’s 2019, and smart assistants like Amazon’s Alexa and Google Assistant can help you set appointments, book recurring meetings, make to-do lists, set up calls, or even define words and look up facts on a whim. Got a call coming up? Your digital assistant will remind you. Think of something important to do while in the midst of another task? Simply ask your smart assistant device to take note for later and remind you in a few hours. </a:t>
            </a:r>
          </a:p>
          <a:p>
            <a:endParaRPr lang="en-GB" dirty="0"/>
          </a:p>
        </p:txBody>
      </p:sp>
    </p:spTree>
    <p:extLst>
      <p:ext uri="{BB962C8B-B14F-4D97-AF65-F5344CB8AC3E}">
        <p14:creationId xmlns:p14="http://schemas.microsoft.com/office/powerpoint/2010/main" val="396886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p:txBody>
          <a:bodyPr>
            <a:normAutofit fontScale="90000"/>
          </a:bodyPr>
          <a:lstStyle/>
          <a:p>
            <a:r>
              <a:rPr lang="en-GB" b="1" dirty="0">
                <a:solidFill>
                  <a:schemeClr val="accent6"/>
                </a:solidFill>
              </a:rPr>
              <a:t>An Ergonomic keyboard to give your wrists a break</a:t>
            </a:r>
            <a:br>
              <a:rPr lang="en-GB"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a:bodyPr>
          <a:lstStyle/>
          <a:p>
            <a:r>
              <a:rPr lang="en-GB" dirty="0"/>
              <a:t>After a focused work session, the last thing you want to deal with is wrist and hand strain from craning your hands onto a keyboard. Don’t put up with it either — the more you do, the higher your risk is of being diagnosed with Carpal Tunnel Syndrome. Going the ergonomic way can reduce wrist strain, increase comfort, and keep you focused on the task at hand.</a:t>
            </a:r>
          </a:p>
          <a:p>
            <a:r>
              <a:rPr lang="en-GB" dirty="0"/>
              <a:t>In fact, a </a:t>
            </a:r>
            <a:r>
              <a:rPr lang="en-GB" u="sng" dirty="0">
                <a:hlinkClick r:id="rId2"/>
              </a:rPr>
              <a:t>study by ChevronTexaco</a:t>
            </a:r>
            <a:r>
              <a:rPr lang="en-GB" dirty="0"/>
              <a:t> found that after implementing ergonomic office accessories, 44% of the study’s participants lowered their risk levels and it proved to be beneficial for productivity and moral</a:t>
            </a:r>
          </a:p>
          <a:p>
            <a:endParaRPr lang="en-GB" dirty="0"/>
          </a:p>
        </p:txBody>
      </p:sp>
    </p:spTree>
    <p:extLst>
      <p:ext uri="{BB962C8B-B14F-4D97-AF65-F5344CB8AC3E}">
        <p14:creationId xmlns:p14="http://schemas.microsoft.com/office/powerpoint/2010/main" val="45612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a:xfrm>
            <a:off x="838200" y="500062"/>
            <a:ext cx="10515600" cy="1325563"/>
          </a:xfrm>
        </p:spPr>
        <p:txBody>
          <a:bodyPr>
            <a:normAutofit fontScale="90000"/>
          </a:bodyPr>
          <a:lstStyle/>
          <a:p>
            <a:r>
              <a:rPr lang="en-GB" b="1" dirty="0">
                <a:solidFill>
                  <a:schemeClr val="accent6"/>
                </a:solidFill>
              </a:rPr>
              <a:t>A desk you love because you’re going to spend a lot of time with it</a:t>
            </a:r>
            <a:br>
              <a:rPr lang="en-GB"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a:bodyPr>
          <a:lstStyle/>
          <a:p>
            <a:pPr marL="0" indent="0">
              <a:buNone/>
            </a:pPr>
            <a:r>
              <a:rPr lang="en-GB" dirty="0"/>
              <a:t>If day after day you’re experiencing back aches from sitting at your desk all day, it’s time for a change. Standing desks are growing in popularity and for good reason! While sitting all day can put you at risk toward diabetes and weight gain, standing does the </a:t>
            </a:r>
            <a:r>
              <a:rPr lang="en-GB" u="sng" dirty="0">
                <a:hlinkClick r:id="rId2"/>
              </a:rPr>
              <a:t>opposite</a:t>
            </a:r>
            <a:r>
              <a:rPr lang="en-GB" dirty="0"/>
              <a:t>.</a:t>
            </a:r>
          </a:p>
        </p:txBody>
      </p:sp>
    </p:spTree>
    <p:extLst>
      <p:ext uri="{BB962C8B-B14F-4D97-AF65-F5344CB8AC3E}">
        <p14:creationId xmlns:p14="http://schemas.microsoft.com/office/powerpoint/2010/main" val="73185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a:xfrm>
            <a:off x="838200" y="365126"/>
            <a:ext cx="10515600" cy="797248"/>
          </a:xfrm>
        </p:spPr>
        <p:txBody>
          <a:bodyPr>
            <a:normAutofit fontScale="90000"/>
          </a:bodyPr>
          <a:lstStyle/>
          <a:p>
            <a:br>
              <a:rPr lang="en-GB" b="1" dirty="0"/>
            </a:br>
            <a:r>
              <a:rPr lang="en-GB" b="1" dirty="0">
                <a:solidFill>
                  <a:schemeClr val="accent6"/>
                </a:solidFill>
              </a:rPr>
              <a:t>A whiteboard for </a:t>
            </a:r>
            <a:r>
              <a:rPr lang="en-GB" b="1" dirty="0" err="1">
                <a:solidFill>
                  <a:schemeClr val="accent6"/>
                </a:solidFill>
              </a:rPr>
              <a:t>analog</a:t>
            </a:r>
            <a:r>
              <a:rPr lang="en-GB" b="1" dirty="0">
                <a:solidFill>
                  <a:schemeClr val="accent6"/>
                </a:solidFill>
              </a:rPr>
              <a:t> creativity</a:t>
            </a:r>
            <a:br>
              <a:rPr lang="en-GB" dirty="0"/>
            </a:br>
            <a:br>
              <a:rPr lang="en-GB"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a:xfrm>
            <a:off x="683217" y="1050710"/>
            <a:ext cx="10515600" cy="5148612"/>
          </a:xfrm>
        </p:spPr>
        <p:txBody>
          <a:bodyPr>
            <a:normAutofit lnSpcReduction="10000"/>
          </a:bodyPr>
          <a:lstStyle/>
          <a:p>
            <a:pPr algn="just"/>
            <a:r>
              <a:rPr lang="en-GB" dirty="0"/>
              <a:t>For all the modern wonders of the computer, we’re very limited to its mode of function: the keyboard and monitor. Many people work on computers that are between 13” and 23” in monitor size, leaving little room for much else than a maxed out spreadsheet or document. This is where the </a:t>
            </a:r>
            <a:r>
              <a:rPr lang="en-GB" dirty="0" err="1"/>
              <a:t>analog</a:t>
            </a:r>
            <a:r>
              <a:rPr lang="en-GB" dirty="0"/>
              <a:t> can be your saving grace!</a:t>
            </a:r>
          </a:p>
          <a:p>
            <a:pPr algn="just"/>
            <a:r>
              <a:rPr lang="en-GB" dirty="0"/>
              <a:t>Incorporating a whiteboard into your work environment gives you a fun alternative for scratch work and brainstorming ideas that need space to conceptualize. Writing outlines, storyboards, goals, and mantras on whiteboards can be a huge boon for productivity.</a:t>
            </a:r>
          </a:p>
          <a:p>
            <a:pPr algn="just"/>
            <a:r>
              <a:rPr lang="en-GB" dirty="0"/>
              <a:t>There’s nothing quite like taking the chalk to the wall and mapping out concepts and ideas for a story arc or campaign The expanse of the board allows to make visual connections between ideas and words that is virtually impossible on a 13” screen.  </a:t>
            </a:r>
          </a:p>
          <a:p>
            <a:pPr marL="0" indent="0">
              <a:buNone/>
            </a:pPr>
            <a:endParaRPr lang="en-GB" dirty="0"/>
          </a:p>
          <a:p>
            <a:endParaRPr lang="en-GB" dirty="0"/>
          </a:p>
        </p:txBody>
      </p:sp>
    </p:spTree>
    <p:extLst>
      <p:ext uri="{BB962C8B-B14F-4D97-AF65-F5344CB8AC3E}">
        <p14:creationId xmlns:p14="http://schemas.microsoft.com/office/powerpoint/2010/main" val="3731298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a:xfrm>
            <a:off x="838200" y="365125"/>
            <a:ext cx="10515600" cy="1325563"/>
          </a:xfrm>
        </p:spPr>
        <p:txBody>
          <a:bodyPr>
            <a:normAutofit fontScale="90000"/>
          </a:bodyPr>
          <a:lstStyle/>
          <a:p>
            <a:br>
              <a:rPr lang="en-GB" b="1" dirty="0"/>
            </a:br>
            <a:br>
              <a:rPr lang="en-GB" b="1" dirty="0"/>
            </a:br>
            <a:r>
              <a:rPr lang="en-GB" b="1" dirty="0">
                <a:solidFill>
                  <a:schemeClr val="accent6"/>
                </a:solidFill>
              </a:rPr>
              <a:t>Plants to boost your mood</a:t>
            </a:r>
            <a:br>
              <a:rPr lang="en-GB" dirty="0"/>
            </a:br>
            <a:br>
              <a:rPr lang="en-GB" dirty="0"/>
            </a:br>
            <a:br>
              <a:rPr lang="en-GB"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a:bodyPr>
          <a:lstStyle/>
          <a:p>
            <a:r>
              <a:rPr lang="en-GB" dirty="0"/>
              <a:t>Plants are more than just pretty decorations. Studies show that being around plants is </a:t>
            </a:r>
            <a:r>
              <a:rPr lang="en-GB" dirty="0">
                <a:hlinkClick r:id="rId2">
                  <a:extLst>
                    <a:ext uri="{A12FA001-AC4F-418D-AE19-62706E023703}">
                      <ahyp:hlinkClr xmlns:ahyp="http://schemas.microsoft.com/office/drawing/2018/hyperlinkcolor" val="tx"/>
                    </a:ext>
                  </a:extLst>
                </a:hlinkClick>
              </a:rPr>
              <a:t>good for your health</a:t>
            </a:r>
            <a:r>
              <a:rPr lang="en-GB" dirty="0"/>
              <a:t> — they filter the air and their presence is therapeutic. Plants brighten up and add </a:t>
            </a:r>
            <a:r>
              <a:rPr lang="en-GB" dirty="0" err="1"/>
              <a:t>color</a:t>
            </a:r>
            <a:r>
              <a:rPr lang="en-GB" dirty="0"/>
              <a:t> to otherwise sterile indoor spaces. </a:t>
            </a:r>
            <a:r>
              <a:rPr lang="en-GB" dirty="0">
                <a:hlinkClick r:id="rId3">
                  <a:extLst>
                    <a:ext uri="{A12FA001-AC4F-418D-AE19-62706E023703}">
                      <ahyp:hlinkClr xmlns:ahyp="http://schemas.microsoft.com/office/drawing/2018/hyperlinkcolor" val="tx"/>
                    </a:ext>
                  </a:extLst>
                </a:hlinkClick>
              </a:rPr>
              <a:t>Plants help us</a:t>
            </a:r>
            <a:r>
              <a:rPr lang="en-GB" dirty="0"/>
              <a:t> better manage stress and refocus our energy, and psychologists have found that bringing some flora into a workspace can </a:t>
            </a:r>
            <a:r>
              <a:rPr lang="en-GB" u="sng" dirty="0">
                <a:hlinkClick r:id="rId4">
                  <a:extLst>
                    <a:ext uri="{A12FA001-AC4F-418D-AE19-62706E023703}">
                      <ahyp:hlinkClr xmlns:ahyp="http://schemas.microsoft.com/office/drawing/2018/hyperlinkcolor" val="tx"/>
                    </a:ext>
                  </a:extLst>
                </a:hlinkClick>
              </a:rPr>
              <a:t>increase productivity by up to 15 </a:t>
            </a:r>
            <a:r>
              <a:rPr lang="en-GB" dirty="0">
                <a:hlinkClick r:id="rId4">
                  <a:extLst>
                    <a:ext uri="{A12FA001-AC4F-418D-AE19-62706E023703}">
                      <ahyp:hlinkClr xmlns:ahyp="http://schemas.microsoft.com/office/drawing/2018/hyperlinkcolor" val="tx"/>
                    </a:ext>
                  </a:extLst>
                </a:hlinkClick>
              </a:rPr>
              <a:t>percent</a:t>
            </a:r>
            <a:r>
              <a:rPr lang="en-GB" dirty="0"/>
              <a:t>.</a:t>
            </a:r>
          </a:p>
          <a:p>
            <a:endParaRPr lang="en-GB" dirty="0"/>
          </a:p>
        </p:txBody>
      </p:sp>
    </p:spTree>
    <p:extLst>
      <p:ext uri="{BB962C8B-B14F-4D97-AF65-F5344CB8AC3E}">
        <p14:creationId xmlns:p14="http://schemas.microsoft.com/office/powerpoint/2010/main" val="210470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p:txBody>
          <a:bodyPr>
            <a:normAutofit fontScale="90000"/>
          </a:bodyPr>
          <a:lstStyle/>
          <a:p>
            <a:br>
              <a:rPr lang="en-GB" dirty="0"/>
            </a:br>
            <a:br>
              <a:rPr lang="en-GB" dirty="0"/>
            </a:br>
            <a:br>
              <a:rPr lang="en-GB" dirty="0"/>
            </a:br>
            <a:r>
              <a:rPr lang="en-GB" b="1" dirty="0">
                <a:solidFill>
                  <a:schemeClr val="accent6"/>
                </a:solidFill>
              </a:rPr>
              <a:t>A reliable wireless router because your livelihood depends on it</a:t>
            </a:r>
            <a:br>
              <a:rPr lang="en-GB" dirty="0"/>
            </a:br>
            <a:br>
              <a:rPr lang="en-GB" dirty="0"/>
            </a:br>
            <a:br>
              <a:rPr lang="en-GB"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a:bodyPr>
          <a:lstStyle/>
          <a:p>
            <a:pPr algn="just"/>
            <a:r>
              <a:rPr lang="en-GB" dirty="0"/>
              <a:t>One of the most frustrating things when working from home is dealing with a faulty internet connection. It prevents you from doing your job and spotty </a:t>
            </a:r>
            <a:r>
              <a:rPr lang="en-GB" dirty="0" err="1"/>
              <a:t>wifi</a:t>
            </a:r>
            <a:r>
              <a:rPr lang="en-GB" dirty="0"/>
              <a:t> can wreak havoc on video calls. An </a:t>
            </a:r>
            <a:r>
              <a:rPr lang="en-GB" i="1" dirty="0"/>
              <a:t>essential</a:t>
            </a:r>
            <a:r>
              <a:rPr lang="en-GB" dirty="0"/>
              <a:t> piece of any productive working space is, without question, a reliable and fast wireless router you can count on.</a:t>
            </a:r>
          </a:p>
          <a:p>
            <a:pPr algn="just"/>
            <a:endParaRPr lang="en-GB" b="1" dirty="0"/>
          </a:p>
          <a:p>
            <a:endParaRPr lang="en-GB" dirty="0"/>
          </a:p>
        </p:txBody>
      </p:sp>
    </p:spTree>
    <p:extLst>
      <p:ext uri="{BB962C8B-B14F-4D97-AF65-F5344CB8AC3E}">
        <p14:creationId xmlns:p14="http://schemas.microsoft.com/office/powerpoint/2010/main" val="77485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p:txBody>
          <a:bodyPr>
            <a:normAutofit fontScale="90000"/>
          </a:bodyPr>
          <a:lstStyle/>
          <a:p>
            <a:br>
              <a:rPr lang="en-GB" dirty="0"/>
            </a:br>
            <a:br>
              <a:rPr lang="en-GB" dirty="0"/>
            </a:br>
            <a:br>
              <a:rPr lang="en-GB" dirty="0"/>
            </a:br>
            <a:br>
              <a:rPr lang="en-GB" dirty="0"/>
            </a:br>
            <a:r>
              <a:rPr lang="en-GB" b="1" dirty="0">
                <a:solidFill>
                  <a:schemeClr val="accent6"/>
                </a:solidFill>
              </a:rPr>
              <a:t>A big external monitor to transform the way you get things done</a:t>
            </a:r>
            <a:br>
              <a:rPr lang="en-GB" dirty="0"/>
            </a:br>
            <a:br>
              <a:rPr lang="en-GB" dirty="0"/>
            </a:br>
            <a:br>
              <a:rPr lang="en-GB" dirty="0"/>
            </a:br>
            <a:br>
              <a:rPr lang="en-GB"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fontScale="92500" lnSpcReduction="10000"/>
          </a:bodyPr>
          <a:lstStyle/>
          <a:p>
            <a:r>
              <a:rPr lang="en-GB" dirty="0"/>
              <a:t>Raise your hand if you’re guilty of having what seems like a million tabs open on your computer at all times. Clicking back and forth from webpage to webpage is totally unproductive — not to mention confusing. That’s why a second monitor can pay for itself in time saved on day-to-day tasks. According to a New York Times’ report of a Jon Peddie Research survey, dual monitors have been proven to </a:t>
            </a:r>
            <a:r>
              <a:rPr lang="en-GB" u="sng" dirty="0">
                <a:hlinkClick r:id="rId2"/>
              </a:rPr>
              <a:t>increase productivity by 20-30 percent</a:t>
            </a:r>
            <a:r>
              <a:rPr lang="en-GB" dirty="0"/>
              <a:t>.</a:t>
            </a:r>
          </a:p>
          <a:p>
            <a:pPr marL="0" indent="0">
              <a:buNone/>
            </a:pPr>
            <a:endParaRPr lang="en-GB" dirty="0"/>
          </a:p>
          <a:p>
            <a:r>
              <a:rPr lang="en-GB" dirty="0"/>
              <a:t>When choosing a second monitor, make sure you’re picking one with a clear, readable screen (to prevent headaches) and brighter displays (to cut down on glare). Consider a larger monitor to increase your desk real estate and to decrease scrolling.</a:t>
            </a:r>
          </a:p>
          <a:p>
            <a:endParaRPr lang="en-GB" dirty="0"/>
          </a:p>
          <a:p>
            <a:endParaRPr lang="en-GB" dirty="0"/>
          </a:p>
        </p:txBody>
      </p:sp>
    </p:spTree>
    <p:extLst>
      <p:ext uri="{BB962C8B-B14F-4D97-AF65-F5344CB8AC3E}">
        <p14:creationId xmlns:p14="http://schemas.microsoft.com/office/powerpoint/2010/main" val="198200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15DE-9B85-4DE4-9764-3D8FF22CC11E}"/>
              </a:ext>
            </a:extLst>
          </p:cNvPr>
          <p:cNvSpPr>
            <a:spLocks noGrp="1"/>
          </p:cNvSpPr>
          <p:nvPr>
            <p:ph type="title"/>
          </p:nvPr>
        </p:nvSpPr>
        <p:spPr/>
        <p:txBody>
          <a:bodyPr>
            <a:normAutofit fontScale="90000"/>
          </a:bodyPr>
          <a:lstStyle/>
          <a:p>
            <a:br>
              <a:rPr lang="en-GB" b="1" dirty="0">
                <a:solidFill>
                  <a:schemeClr val="accent6"/>
                </a:solidFill>
              </a:rPr>
            </a:br>
            <a:r>
              <a:rPr lang="en-GB" b="1" dirty="0">
                <a:solidFill>
                  <a:schemeClr val="accent6"/>
                </a:solidFill>
              </a:rPr>
              <a:t>Why companies need good office at work for home for their employees </a:t>
            </a:r>
            <a:br>
              <a:rPr lang="en-GB" b="1" dirty="0"/>
            </a:br>
            <a:endParaRPr lang="en-GB" dirty="0"/>
          </a:p>
        </p:txBody>
      </p:sp>
      <p:sp>
        <p:nvSpPr>
          <p:cNvPr id="3" name="Content Placeholder 2">
            <a:extLst>
              <a:ext uri="{FF2B5EF4-FFF2-40B4-BE49-F238E27FC236}">
                <a16:creationId xmlns:a16="http://schemas.microsoft.com/office/drawing/2014/main" id="{A21E1C75-1889-45A1-95A1-BBED595D34B4}"/>
              </a:ext>
            </a:extLst>
          </p:cNvPr>
          <p:cNvSpPr>
            <a:spLocks noGrp="1"/>
          </p:cNvSpPr>
          <p:nvPr>
            <p:ph idx="1"/>
          </p:nvPr>
        </p:nvSpPr>
        <p:spPr>
          <a:xfrm>
            <a:off x="838200" y="2259577"/>
            <a:ext cx="10515600" cy="4351338"/>
          </a:xfrm>
        </p:spPr>
        <p:txBody>
          <a:bodyPr/>
          <a:lstStyle/>
          <a:p>
            <a:r>
              <a:rPr lang="en-GB" dirty="0"/>
              <a:t>Investing in a space is the best way to motivate the employees  that connects people to purpose is a bigger pay-off for them and the bottom line.</a:t>
            </a:r>
          </a:p>
          <a:p>
            <a:r>
              <a:rPr lang="en-GB" dirty="0"/>
              <a:t>It is important to have a dedicated space to concentrate, work efficiently, and be creative without too many distractions from home</a:t>
            </a:r>
          </a:p>
          <a:p>
            <a:r>
              <a:rPr lang="en-GB" dirty="0"/>
              <a:t>Take care of Employees well being.</a:t>
            </a:r>
          </a:p>
          <a:p>
            <a:endParaRPr lang="en-GB" dirty="0"/>
          </a:p>
        </p:txBody>
      </p:sp>
    </p:spTree>
    <p:extLst>
      <p:ext uri="{BB962C8B-B14F-4D97-AF65-F5344CB8AC3E}">
        <p14:creationId xmlns:p14="http://schemas.microsoft.com/office/powerpoint/2010/main" val="137279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p:txBody>
          <a:bodyPr>
            <a:normAutofit fontScale="90000"/>
          </a:bodyPr>
          <a:lstStyle/>
          <a:p>
            <a:br>
              <a:rPr lang="en-GB" dirty="0"/>
            </a:br>
            <a:br>
              <a:rPr lang="en-GB" dirty="0"/>
            </a:br>
            <a:br>
              <a:rPr lang="en-GB" dirty="0"/>
            </a:br>
            <a:br>
              <a:rPr lang="en-GB" dirty="0"/>
            </a:br>
            <a:br>
              <a:rPr lang="en-GB" dirty="0"/>
            </a:br>
            <a:r>
              <a:rPr lang="en-GB" b="1" dirty="0">
                <a:solidFill>
                  <a:schemeClr val="accent6"/>
                </a:solidFill>
              </a:rPr>
              <a:t>Charging accessories to keep all your devices going </a:t>
            </a:r>
            <a:br>
              <a:rPr lang="en-GB" dirty="0">
                <a:solidFill>
                  <a:schemeClr val="accent6"/>
                </a:solidFill>
              </a:rPr>
            </a:br>
            <a:br>
              <a:rPr lang="en-GB" dirty="0">
                <a:solidFill>
                  <a:schemeClr val="accent6"/>
                </a:solidFill>
              </a:rPr>
            </a:br>
            <a:br>
              <a:rPr lang="en-GB" dirty="0"/>
            </a:br>
            <a:br>
              <a:rPr lang="en-GB" dirty="0"/>
            </a:br>
            <a:br>
              <a:rPr lang="en-GB"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a:bodyPr>
          <a:lstStyle/>
          <a:p>
            <a:r>
              <a:rPr lang="en-GB" dirty="0"/>
              <a:t>Most of us are carrying around various devices at all times. Smartphone, laptop, tablet, smartwatch…the list can go on. While we’re living such connected lives, it’s important that we make sure all our devices have the battery power to survive the workday. That’s where charging accessories come in — these heroes have multiple ports and quick-charge capabilities to accommodate devices of all stripes. After all, nothing slows your productivity down more abruptly than a dead laptop.</a:t>
            </a:r>
          </a:p>
          <a:p>
            <a:endParaRPr lang="en-GB" b="1" dirty="0"/>
          </a:p>
          <a:p>
            <a:endParaRPr lang="en-GB" dirty="0"/>
          </a:p>
        </p:txBody>
      </p:sp>
    </p:spTree>
    <p:extLst>
      <p:ext uri="{BB962C8B-B14F-4D97-AF65-F5344CB8AC3E}">
        <p14:creationId xmlns:p14="http://schemas.microsoft.com/office/powerpoint/2010/main" val="116631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15DE-9B85-4DE4-9764-3D8FF22CC11E}"/>
              </a:ext>
            </a:extLst>
          </p:cNvPr>
          <p:cNvSpPr>
            <a:spLocks noGrp="1"/>
          </p:cNvSpPr>
          <p:nvPr>
            <p:ph type="title"/>
          </p:nvPr>
        </p:nvSpPr>
        <p:spPr>
          <a:xfrm>
            <a:off x="838200" y="582101"/>
            <a:ext cx="10515600" cy="1325563"/>
          </a:xfrm>
        </p:spPr>
        <p:txBody>
          <a:bodyPr>
            <a:normAutofit fontScale="90000"/>
          </a:bodyPr>
          <a:lstStyle/>
          <a:p>
            <a:r>
              <a:rPr lang="en-GB" b="1" dirty="0">
                <a:solidFill>
                  <a:schemeClr val="accent6"/>
                </a:solidFill>
              </a:rPr>
              <a:t>Why employee  need good office at work for home</a:t>
            </a:r>
            <a:br>
              <a:rPr lang="en-GB" b="1" dirty="0"/>
            </a:br>
            <a:endParaRPr lang="en-GB" dirty="0"/>
          </a:p>
        </p:txBody>
      </p:sp>
      <p:sp>
        <p:nvSpPr>
          <p:cNvPr id="3" name="Content Placeholder 2">
            <a:extLst>
              <a:ext uri="{FF2B5EF4-FFF2-40B4-BE49-F238E27FC236}">
                <a16:creationId xmlns:a16="http://schemas.microsoft.com/office/drawing/2014/main" id="{A21E1C75-1889-45A1-95A1-BBED595D34B4}"/>
              </a:ext>
            </a:extLst>
          </p:cNvPr>
          <p:cNvSpPr>
            <a:spLocks noGrp="1"/>
          </p:cNvSpPr>
          <p:nvPr>
            <p:ph idx="1"/>
          </p:nvPr>
        </p:nvSpPr>
        <p:spPr>
          <a:xfrm>
            <a:off x="838200" y="2034422"/>
            <a:ext cx="10515600" cy="4351338"/>
          </a:xfrm>
        </p:spPr>
        <p:txBody>
          <a:bodyPr/>
          <a:lstStyle/>
          <a:p>
            <a:r>
              <a:rPr lang="en-GB" dirty="0"/>
              <a:t>A Well-Balanced Feel.</a:t>
            </a:r>
          </a:p>
          <a:p>
            <a:r>
              <a:rPr lang="en-GB" dirty="0"/>
              <a:t>Forget the hype, buzzwords and trends. The key to designing an effective workspace lies with a concept as old as life itself: balance.</a:t>
            </a:r>
          </a:p>
          <a:p>
            <a:r>
              <a:rPr lang="en-GB" dirty="0"/>
              <a:t>Make Room for Meaning.</a:t>
            </a:r>
          </a:p>
          <a:p>
            <a:r>
              <a:rPr lang="en-GB" dirty="0"/>
              <a:t>It is important to have a dedicated space to concentrate, work efficiently, and be creative without too many distractions from home.</a:t>
            </a:r>
          </a:p>
          <a:p>
            <a:pPr marL="0" indent="0">
              <a:buNone/>
            </a:pPr>
            <a:endParaRPr lang="en-GB" dirty="0"/>
          </a:p>
        </p:txBody>
      </p:sp>
    </p:spTree>
    <p:extLst>
      <p:ext uri="{BB962C8B-B14F-4D97-AF65-F5344CB8AC3E}">
        <p14:creationId xmlns:p14="http://schemas.microsoft.com/office/powerpoint/2010/main" val="154729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A050-E4FD-42C8-A514-A07E4AEBE5D7}"/>
              </a:ext>
            </a:extLst>
          </p:cNvPr>
          <p:cNvSpPr>
            <a:spLocks noGrp="1"/>
          </p:cNvSpPr>
          <p:nvPr>
            <p:ph type="title"/>
          </p:nvPr>
        </p:nvSpPr>
        <p:spPr/>
        <p:txBody>
          <a:bodyPr>
            <a:normAutofit fontScale="90000"/>
          </a:bodyPr>
          <a:lstStyle/>
          <a:p>
            <a:br>
              <a:rPr lang="en-GB" b="1" dirty="0">
                <a:solidFill>
                  <a:schemeClr val="accent6"/>
                </a:solidFill>
              </a:rPr>
            </a:br>
            <a:r>
              <a:rPr lang="en-GB" b="1" dirty="0">
                <a:solidFill>
                  <a:schemeClr val="accent6"/>
                </a:solidFill>
              </a:rPr>
              <a:t>What employee need to setup work from home</a:t>
            </a:r>
            <a:br>
              <a:rPr lang="en-GB" b="1" dirty="0"/>
            </a:br>
            <a:endParaRPr lang="en-GB" dirty="0"/>
          </a:p>
        </p:txBody>
      </p:sp>
      <p:sp>
        <p:nvSpPr>
          <p:cNvPr id="3" name="Content Placeholder 2">
            <a:extLst>
              <a:ext uri="{FF2B5EF4-FFF2-40B4-BE49-F238E27FC236}">
                <a16:creationId xmlns:a16="http://schemas.microsoft.com/office/drawing/2014/main" id="{F6D8ECF7-3CBC-463C-A73F-9DCBE869A523}"/>
              </a:ext>
            </a:extLst>
          </p:cNvPr>
          <p:cNvSpPr>
            <a:spLocks noGrp="1"/>
          </p:cNvSpPr>
          <p:nvPr>
            <p:ph idx="1"/>
          </p:nvPr>
        </p:nvSpPr>
        <p:spPr>
          <a:xfrm>
            <a:off x="838200" y="1503335"/>
            <a:ext cx="10515600" cy="4673627"/>
          </a:xfrm>
        </p:spPr>
        <p:txBody>
          <a:bodyPr/>
          <a:lstStyle/>
          <a:p>
            <a:r>
              <a:rPr lang="en-GB" dirty="0"/>
              <a:t>Designate a space </a:t>
            </a:r>
          </a:p>
          <a:p>
            <a:r>
              <a:rPr lang="en-GB" dirty="0"/>
              <a:t>Plenty of light will reduce eyestrain . If possible, make sure it has plenty of natural light, which will reduce eyestrain, decrease headaches, regulate sleep cycles, and maybe even improve your mood.</a:t>
            </a:r>
          </a:p>
          <a:p>
            <a:r>
              <a:rPr lang="en-GB" dirty="0"/>
              <a:t> Also, try to change postures while working. Moving from sitting to standing—and taking frequent breaks to walk around—is good for your back and joints. And with better blood flow to your brain, you’ll find it easier to concentrate.</a:t>
            </a:r>
          </a:p>
        </p:txBody>
      </p:sp>
    </p:spTree>
    <p:extLst>
      <p:ext uri="{BB962C8B-B14F-4D97-AF65-F5344CB8AC3E}">
        <p14:creationId xmlns:p14="http://schemas.microsoft.com/office/powerpoint/2010/main" val="271051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p:txBody>
          <a:bodyPr/>
          <a:lstStyle/>
          <a:p>
            <a:br>
              <a:rPr lang="en-GB" b="1"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lstStyle/>
          <a:p>
            <a:r>
              <a:rPr lang="en-GB" dirty="0"/>
              <a:t>Space Planning &amp; Interiors for the office space at home </a:t>
            </a:r>
          </a:p>
          <a:p>
            <a:r>
              <a:rPr lang="en-GB" dirty="0"/>
              <a:t>Provide and Setting up the Tools which can use to collaborate and get work done.  </a:t>
            </a:r>
          </a:p>
          <a:p>
            <a:r>
              <a:rPr lang="en-GB" dirty="0"/>
              <a:t>Technological setup </a:t>
            </a:r>
          </a:p>
          <a:p>
            <a:endParaRPr lang="en-GB" dirty="0"/>
          </a:p>
        </p:txBody>
      </p:sp>
      <p:sp>
        <p:nvSpPr>
          <p:cNvPr id="4" name="Title 1">
            <a:extLst>
              <a:ext uri="{FF2B5EF4-FFF2-40B4-BE49-F238E27FC236}">
                <a16:creationId xmlns:a16="http://schemas.microsoft.com/office/drawing/2014/main" id="{F595492C-495B-49E5-BFF1-7753E95CA137}"/>
              </a:ext>
            </a:extLst>
          </p:cNvPr>
          <p:cNvSpPr txBox="1">
            <a:spLocks/>
          </p:cNvSpPr>
          <p:nvPr/>
        </p:nvSpPr>
        <p:spPr>
          <a:xfrm>
            <a:off x="838200" y="365124"/>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chemeClr val="accent6"/>
                </a:solidFill>
              </a:rPr>
              <a:t>Why do you need </a:t>
            </a:r>
            <a:r>
              <a:rPr lang="en-GB" b="1" dirty="0" err="1">
                <a:solidFill>
                  <a:schemeClr val="accent6"/>
                </a:solidFill>
              </a:rPr>
              <a:t>kloud</a:t>
            </a:r>
            <a:r>
              <a:rPr lang="en-GB" b="1" dirty="0">
                <a:solidFill>
                  <a:schemeClr val="accent6"/>
                </a:solidFill>
              </a:rPr>
              <a:t> home desk </a:t>
            </a:r>
            <a:br>
              <a:rPr lang="en-GB" b="1" dirty="0"/>
            </a:br>
            <a:endParaRPr lang="en-GB" dirty="0"/>
          </a:p>
        </p:txBody>
      </p:sp>
    </p:spTree>
    <p:extLst>
      <p:ext uri="{BB962C8B-B14F-4D97-AF65-F5344CB8AC3E}">
        <p14:creationId xmlns:p14="http://schemas.microsoft.com/office/powerpoint/2010/main" val="251291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p:txBody>
          <a:bodyPr>
            <a:normAutofit fontScale="90000"/>
          </a:bodyPr>
          <a:lstStyle/>
          <a:p>
            <a:br>
              <a:rPr lang="en-GB" b="1" dirty="0">
                <a:solidFill>
                  <a:schemeClr val="accent6"/>
                </a:solidFill>
              </a:rPr>
            </a:br>
            <a:r>
              <a:rPr lang="en-GB" b="1" dirty="0">
                <a:solidFill>
                  <a:schemeClr val="accent6"/>
                </a:solidFill>
              </a:rPr>
              <a:t>Space Planning </a:t>
            </a:r>
            <a:br>
              <a:rPr lang="en-GB" b="1" dirty="0"/>
            </a:br>
            <a:endParaRPr lang="en-GB" dirty="0"/>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lstStyle/>
          <a:p>
            <a:r>
              <a:rPr lang="en-GB" dirty="0">
                <a:hlinkClick r:id="rId2"/>
              </a:rPr>
              <a:t>https://www.loveyourworkspace.co.uk/services/acoustic-solutions/</a:t>
            </a:r>
            <a:endParaRPr lang="en-GB" dirty="0"/>
          </a:p>
          <a:p>
            <a:r>
              <a:rPr lang="en-GB" dirty="0">
                <a:hlinkClick r:id="rId3"/>
              </a:rPr>
              <a:t>https://www.posturepeople.co.uk/about-us/</a:t>
            </a:r>
            <a:endParaRPr lang="en-GB" dirty="0"/>
          </a:p>
          <a:p>
            <a:endParaRPr lang="en-GB" dirty="0"/>
          </a:p>
        </p:txBody>
      </p:sp>
    </p:spTree>
    <p:extLst>
      <p:ext uri="{BB962C8B-B14F-4D97-AF65-F5344CB8AC3E}">
        <p14:creationId xmlns:p14="http://schemas.microsoft.com/office/powerpoint/2010/main" val="367661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a:xfrm>
            <a:off x="838200" y="18255"/>
            <a:ext cx="10515600" cy="1325563"/>
          </a:xfrm>
        </p:spPr>
        <p:txBody>
          <a:bodyPr>
            <a:normAutofit fontScale="90000"/>
          </a:bodyPr>
          <a:lstStyle/>
          <a:p>
            <a:br>
              <a:rPr lang="en-GB" b="1" cap="all" dirty="0"/>
            </a:br>
            <a:r>
              <a:rPr lang="en-GB" b="1" cap="all" dirty="0">
                <a:solidFill>
                  <a:schemeClr val="accent6"/>
                </a:solidFill>
              </a:rPr>
              <a:t>Space planning - C</a:t>
            </a:r>
            <a:r>
              <a:rPr lang="en-GB" sz="4800" b="1" dirty="0">
                <a:solidFill>
                  <a:schemeClr val="accent6"/>
                </a:solidFill>
              </a:rPr>
              <a:t>hoose a Location that best suits your working Style </a:t>
            </a:r>
            <a:endParaRPr lang="en-GB" dirty="0">
              <a:solidFill>
                <a:schemeClr val="accent6"/>
              </a:solidFill>
            </a:endParaRPr>
          </a:p>
        </p:txBody>
      </p:sp>
      <p:sp>
        <p:nvSpPr>
          <p:cNvPr id="3" name="Content Placeholder 2">
            <a:extLst>
              <a:ext uri="{FF2B5EF4-FFF2-40B4-BE49-F238E27FC236}">
                <a16:creationId xmlns:a16="http://schemas.microsoft.com/office/drawing/2014/main" id="{B3FAA49B-810F-4060-9386-857B7256C406}"/>
              </a:ext>
            </a:extLst>
          </p:cNvPr>
          <p:cNvSpPr>
            <a:spLocks noGrp="1"/>
          </p:cNvSpPr>
          <p:nvPr>
            <p:ph idx="1"/>
          </p:nvPr>
        </p:nvSpPr>
        <p:spPr/>
        <p:txBody>
          <a:bodyPr>
            <a:normAutofit fontScale="85000" lnSpcReduction="20000"/>
          </a:bodyPr>
          <a:lstStyle/>
          <a:p>
            <a:pPr fontAlgn="base"/>
            <a:r>
              <a:rPr lang="en-GB" dirty="0"/>
              <a:t>How much desktop space do you require?</a:t>
            </a:r>
          </a:p>
          <a:p>
            <a:pPr fontAlgn="base"/>
            <a:r>
              <a:rPr lang="en-GB" dirty="0"/>
              <a:t>What storage do you need?</a:t>
            </a:r>
          </a:p>
          <a:p>
            <a:pPr fontAlgn="base"/>
            <a:r>
              <a:rPr lang="en-GB" dirty="0"/>
              <a:t>What are your printing requirements?</a:t>
            </a:r>
          </a:p>
          <a:p>
            <a:pPr fontAlgn="base"/>
            <a:r>
              <a:rPr lang="en-GB" dirty="0"/>
              <a:t>Is it important for you to have peace and quiet; to be insulated from noise and disruption within the home?</a:t>
            </a:r>
          </a:p>
          <a:p>
            <a:pPr fontAlgn="base"/>
            <a:r>
              <a:rPr lang="en-GB" dirty="0"/>
              <a:t>How much of your time is spent on the phone and, while on the phone, do you use other equipment?</a:t>
            </a:r>
          </a:p>
          <a:p>
            <a:pPr fontAlgn="base"/>
            <a:r>
              <a:rPr lang="en-GB" dirty="0"/>
              <a:t>Do you require access to a library of books, or samples?</a:t>
            </a:r>
          </a:p>
          <a:p>
            <a:pPr fontAlgn="base"/>
            <a:r>
              <a:rPr lang="en-GB" dirty="0"/>
              <a:t>Are you untidy, and must your clutter be left untouched by other people in the house?</a:t>
            </a:r>
          </a:p>
          <a:p>
            <a:pPr fontAlgn="base"/>
            <a:r>
              <a:rPr lang="en-GB" dirty="0"/>
              <a:t>Do you often need to access files? Would these work better for you as lever arch files on a shelf or drop-in files in a desk drawer, or are there so many that they would work better on your wall?</a:t>
            </a:r>
          </a:p>
          <a:p>
            <a:endParaRPr lang="en-GB" b="1" cap="all" dirty="0"/>
          </a:p>
          <a:p>
            <a:endParaRPr lang="en-GB" dirty="0"/>
          </a:p>
        </p:txBody>
      </p:sp>
    </p:spTree>
    <p:extLst>
      <p:ext uri="{BB962C8B-B14F-4D97-AF65-F5344CB8AC3E}">
        <p14:creationId xmlns:p14="http://schemas.microsoft.com/office/powerpoint/2010/main" val="63315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2782-BA68-4AF7-901C-15CE436FC760}"/>
              </a:ext>
            </a:extLst>
          </p:cNvPr>
          <p:cNvSpPr>
            <a:spLocks noGrp="1"/>
          </p:cNvSpPr>
          <p:nvPr>
            <p:ph type="title"/>
          </p:nvPr>
        </p:nvSpPr>
        <p:spPr>
          <a:xfrm>
            <a:off x="838200" y="500062"/>
            <a:ext cx="10515600" cy="1325563"/>
          </a:xfrm>
        </p:spPr>
        <p:txBody>
          <a:bodyPr>
            <a:normAutofit fontScale="90000"/>
          </a:bodyPr>
          <a:lstStyle/>
          <a:p>
            <a:br>
              <a:rPr lang="en-GB" b="1" dirty="0">
                <a:solidFill>
                  <a:schemeClr val="accent6"/>
                </a:solidFill>
              </a:rPr>
            </a:br>
            <a:r>
              <a:rPr lang="en-GB" b="1" dirty="0">
                <a:solidFill>
                  <a:schemeClr val="accent6"/>
                </a:solidFill>
              </a:rPr>
              <a:t>Tools you can use to collaborate and get work done - Get the right equipment.</a:t>
            </a:r>
            <a:br>
              <a:rPr lang="en-GB" dirty="0"/>
            </a:br>
            <a:endParaRPr lang="en-GB" dirty="0"/>
          </a:p>
        </p:txBody>
      </p:sp>
      <p:sp>
        <p:nvSpPr>
          <p:cNvPr id="3" name="Content Placeholder 2">
            <a:extLst>
              <a:ext uri="{FF2B5EF4-FFF2-40B4-BE49-F238E27FC236}">
                <a16:creationId xmlns:a16="http://schemas.microsoft.com/office/drawing/2014/main" id="{200BEB7A-A389-47BF-B9D5-549A739F6CD3}"/>
              </a:ext>
            </a:extLst>
          </p:cNvPr>
          <p:cNvSpPr>
            <a:spLocks noGrp="1"/>
          </p:cNvSpPr>
          <p:nvPr>
            <p:ph idx="1"/>
          </p:nvPr>
        </p:nvSpPr>
        <p:spPr/>
        <p:txBody>
          <a:bodyPr>
            <a:normAutofit fontScale="77500" lnSpcReduction="20000"/>
          </a:bodyPr>
          <a:lstStyle/>
          <a:p>
            <a:pPr fontAlgn="base"/>
            <a:endParaRPr lang="en-GB" dirty="0"/>
          </a:p>
          <a:p>
            <a:pPr fontAlgn="base"/>
            <a:r>
              <a:rPr lang="en-GB" dirty="0"/>
              <a:t>Desk</a:t>
            </a:r>
          </a:p>
          <a:p>
            <a:pPr fontAlgn="base"/>
            <a:r>
              <a:rPr lang="en-GB" dirty="0"/>
              <a:t>Ergonomic desk chair.</a:t>
            </a:r>
          </a:p>
          <a:p>
            <a:pPr fontAlgn="base"/>
            <a:r>
              <a:rPr lang="en-GB" dirty="0"/>
              <a:t>Strong </a:t>
            </a:r>
            <a:r>
              <a:rPr lang="en-GB" dirty="0" err="1"/>
              <a:t>WiFi</a:t>
            </a:r>
            <a:r>
              <a:rPr lang="en-GB" dirty="0"/>
              <a:t> connection.</a:t>
            </a:r>
          </a:p>
          <a:p>
            <a:pPr fontAlgn="base"/>
            <a:r>
              <a:rPr lang="en-GB" dirty="0"/>
              <a:t>Adequate lighting </a:t>
            </a:r>
          </a:p>
          <a:p>
            <a:pPr fontAlgn="base"/>
            <a:r>
              <a:rPr lang="en-GB" dirty="0"/>
              <a:t>Notepad &amp; pens for jotting down quick thoughts.</a:t>
            </a:r>
          </a:p>
          <a:p>
            <a:pPr fontAlgn="base"/>
            <a:r>
              <a:rPr lang="en-GB" dirty="0"/>
              <a:t>Noise-</a:t>
            </a:r>
            <a:r>
              <a:rPr lang="en-GB" dirty="0" err="1"/>
              <a:t>canceling</a:t>
            </a:r>
            <a:r>
              <a:rPr lang="en-GB" dirty="0"/>
              <a:t> headphones.</a:t>
            </a:r>
          </a:p>
          <a:p>
            <a:pPr fontAlgn="base"/>
            <a:r>
              <a:rPr lang="en-GB" dirty="0"/>
              <a:t>Whiteboard/chalkboard.</a:t>
            </a:r>
          </a:p>
          <a:p>
            <a:pPr fontAlgn="base"/>
            <a:r>
              <a:rPr lang="en-GB" dirty="0"/>
              <a:t>Filing cabinet/organization system.</a:t>
            </a:r>
          </a:p>
          <a:p>
            <a:pPr fontAlgn="base"/>
            <a:r>
              <a:rPr lang="en-GB" dirty="0"/>
              <a:t>Printer.</a:t>
            </a:r>
          </a:p>
          <a:p>
            <a:pPr fontAlgn="base"/>
            <a:r>
              <a:rPr lang="en-GB" dirty="0"/>
              <a:t>Plants, art, or other inspiring and calming elements.</a:t>
            </a:r>
          </a:p>
          <a:p>
            <a:pPr marL="0" indent="0">
              <a:buNone/>
            </a:pPr>
            <a:r>
              <a:rPr lang="en-GB" dirty="0"/>
              <a:t> </a:t>
            </a:r>
          </a:p>
          <a:p>
            <a:endParaRPr lang="en-GB" dirty="0"/>
          </a:p>
        </p:txBody>
      </p:sp>
    </p:spTree>
    <p:extLst>
      <p:ext uri="{BB962C8B-B14F-4D97-AF65-F5344CB8AC3E}">
        <p14:creationId xmlns:p14="http://schemas.microsoft.com/office/powerpoint/2010/main" val="424992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7DC-9EAC-48D2-B88D-94C5E5BB3277}"/>
              </a:ext>
            </a:extLst>
          </p:cNvPr>
          <p:cNvSpPr>
            <a:spLocks noGrp="1"/>
          </p:cNvSpPr>
          <p:nvPr>
            <p:ph type="title"/>
          </p:nvPr>
        </p:nvSpPr>
        <p:spPr>
          <a:xfrm>
            <a:off x="838200" y="3154820"/>
            <a:ext cx="10515600" cy="1325563"/>
          </a:xfrm>
        </p:spPr>
        <p:txBody>
          <a:bodyPr/>
          <a:lstStyle/>
          <a:p>
            <a:pPr algn="ctr"/>
            <a:r>
              <a:rPr lang="en-GB" b="1" dirty="0">
                <a:solidFill>
                  <a:schemeClr val="accent6"/>
                </a:solidFill>
              </a:rPr>
              <a:t>Technological &amp; Office setup </a:t>
            </a:r>
            <a:br>
              <a:rPr lang="en-GB" b="1" dirty="0"/>
            </a:br>
            <a:endParaRPr lang="en-GB" dirty="0"/>
          </a:p>
        </p:txBody>
      </p:sp>
    </p:spTree>
    <p:extLst>
      <p:ext uri="{BB962C8B-B14F-4D97-AF65-F5344CB8AC3E}">
        <p14:creationId xmlns:p14="http://schemas.microsoft.com/office/powerpoint/2010/main" val="615872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3399</TotalTime>
  <Words>1782</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KLOUD HOME  DESK </vt:lpstr>
      <vt:lpstr> Why companies need good office at work for home for their employees  </vt:lpstr>
      <vt:lpstr>Why employee  need good office at work for home </vt:lpstr>
      <vt:lpstr> What employee need to setup work from home </vt:lpstr>
      <vt:lpstr> </vt:lpstr>
      <vt:lpstr> Space Planning  </vt:lpstr>
      <vt:lpstr> Space planning - Choose a Location that best suits your working Style </vt:lpstr>
      <vt:lpstr> Tools you can use to collaborate and get work done - Get the right equipment. </vt:lpstr>
      <vt:lpstr>Technological &amp; Office setup  </vt:lpstr>
      <vt:lpstr> Design your Home Office with Tech Needs In Mind </vt:lpstr>
      <vt:lpstr>  Pick a Great Office Chair </vt:lpstr>
      <vt:lpstr>Natural Light or Soft light desk lamp for your optic and mental health</vt:lpstr>
      <vt:lpstr>A smart assistant to save you precious time</vt:lpstr>
      <vt:lpstr>An Ergonomic keyboard to give your wrists a break </vt:lpstr>
      <vt:lpstr>A desk you love because you’re going to spend a lot of time with it </vt:lpstr>
      <vt:lpstr> A whiteboard for analog creativity  </vt:lpstr>
      <vt:lpstr>  Plants to boost your mood   </vt:lpstr>
      <vt:lpstr>   A reliable wireless router because your livelihood depends on it   </vt:lpstr>
      <vt:lpstr>    A big external monitor to transform the way you get things done    </vt:lpstr>
      <vt:lpstr>     Charging accessories to keep all your devices going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KLOUD DESK</dc:title>
  <dc:creator>nitin goel</dc:creator>
  <cp:lastModifiedBy>nitin goel</cp:lastModifiedBy>
  <cp:revision>23</cp:revision>
  <dcterms:created xsi:type="dcterms:W3CDTF">2020-05-13T19:20:51Z</dcterms:created>
  <dcterms:modified xsi:type="dcterms:W3CDTF">2020-05-20T22:55:35Z</dcterms:modified>
</cp:coreProperties>
</file>