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85"/>
  </p:notesMasterIdLst>
  <p:handoutMasterIdLst>
    <p:handoutMasterId r:id="rId86"/>
  </p:handoutMasterIdLst>
  <p:sldIdLst>
    <p:sldId id="425" r:id="rId2"/>
    <p:sldId id="662" r:id="rId3"/>
    <p:sldId id="663" r:id="rId4"/>
    <p:sldId id="664" r:id="rId5"/>
    <p:sldId id="665" r:id="rId6"/>
    <p:sldId id="666" r:id="rId7"/>
    <p:sldId id="667" r:id="rId8"/>
    <p:sldId id="668" r:id="rId9"/>
    <p:sldId id="669" r:id="rId10"/>
    <p:sldId id="670" r:id="rId11"/>
    <p:sldId id="671" r:id="rId12"/>
    <p:sldId id="673" r:id="rId13"/>
    <p:sldId id="672" r:id="rId14"/>
    <p:sldId id="674" r:id="rId15"/>
    <p:sldId id="675" r:id="rId16"/>
    <p:sldId id="676" r:id="rId17"/>
    <p:sldId id="677" r:id="rId18"/>
    <p:sldId id="678" r:id="rId19"/>
    <p:sldId id="679" r:id="rId20"/>
    <p:sldId id="680" r:id="rId21"/>
    <p:sldId id="681" r:id="rId22"/>
    <p:sldId id="682" r:id="rId23"/>
    <p:sldId id="683" r:id="rId24"/>
    <p:sldId id="684" r:id="rId25"/>
    <p:sldId id="685" r:id="rId26"/>
    <p:sldId id="686" r:id="rId27"/>
    <p:sldId id="687" r:id="rId28"/>
    <p:sldId id="688" r:id="rId29"/>
    <p:sldId id="689" r:id="rId30"/>
    <p:sldId id="690" r:id="rId31"/>
    <p:sldId id="691" r:id="rId32"/>
    <p:sldId id="692" r:id="rId33"/>
    <p:sldId id="693" r:id="rId34"/>
    <p:sldId id="694" r:id="rId35"/>
    <p:sldId id="695" r:id="rId36"/>
    <p:sldId id="696" r:id="rId37"/>
    <p:sldId id="697" r:id="rId38"/>
    <p:sldId id="698" r:id="rId39"/>
    <p:sldId id="699" r:id="rId40"/>
    <p:sldId id="700" r:id="rId41"/>
    <p:sldId id="701" r:id="rId42"/>
    <p:sldId id="702" r:id="rId43"/>
    <p:sldId id="703" r:id="rId44"/>
    <p:sldId id="704" r:id="rId45"/>
    <p:sldId id="705" r:id="rId46"/>
    <p:sldId id="706" r:id="rId47"/>
    <p:sldId id="707" r:id="rId48"/>
    <p:sldId id="708" r:id="rId49"/>
    <p:sldId id="709" r:id="rId50"/>
    <p:sldId id="710" r:id="rId51"/>
    <p:sldId id="711" r:id="rId52"/>
    <p:sldId id="712" r:id="rId53"/>
    <p:sldId id="713" r:id="rId54"/>
    <p:sldId id="714" r:id="rId55"/>
    <p:sldId id="715" r:id="rId56"/>
    <p:sldId id="716" r:id="rId57"/>
    <p:sldId id="717" r:id="rId58"/>
    <p:sldId id="718" r:id="rId59"/>
    <p:sldId id="719" r:id="rId60"/>
    <p:sldId id="720" r:id="rId61"/>
    <p:sldId id="721" r:id="rId62"/>
    <p:sldId id="722" r:id="rId63"/>
    <p:sldId id="723" r:id="rId64"/>
    <p:sldId id="724" r:id="rId65"/>
    <p:sldId id="725" r:id="rId66"/>
    <p:sldId id="726" r:id="rId67"/>
    <p:sldId id="727" r:id="rId68"/>
    <p:sldId id="728" r:id="rId69"/>
    <p:sldId id="729" r:id="rId70"/>
    <p:sldId id="730" r:id="rId71"/>
    <p:sldId id="731" r:id="rId72"/>
    <p:sldId id="732" r:id="rId73"/>
    <p:sldId id="733" r:id="rId74"/>
    <p:sldId id="734" r:id="rId75"/>
    <p:sldId id="735" r:id="rId76"/>
    <p:sldId id="736" r:id="rId77"/>
    <p:sldId id="737" r:id="rId78"/>
    <p:sldId id="738" r:id="rId79"/>
    <p:sldId id="739" r:id="rId80"/>
    <p:sldId id="740" r:id="rId81"/>
    <p:sldId id="741" r:id="rId82"/>
    <p:sldId id="742" r:id="rId83"/>
    <p:sldId id="661" r:id="rId84"/>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ard Thomas" initials="gt" lastIdx="1" clrIdx="0"/>
  <p:cmAuthor id="1" name="vrajesh" initials="v" lastIdx="1" clrIdx="1"/>
  <p:cmAuthor id="2" name="nasimkazi" initials="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949C3-EE7F-DCCA-570E-178FB5F420F5}" v="10" dt="2023-03-02T12:11:25.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84746" autoAdjust="0"/>
  </p:normalViewPr>
  <p:slideViewPr>
    <p:cSldViewPr snapToGrid="0" snapToObjects="1">
      <p:cViewPr>
        <p:scale>
          <a:sx n="84" d="100"/>
          <a:sy n="84" d="100"/>
        </p:scale>
        <p:origin x="-810"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roz SHAIK" userId="S::firoz.s@unicon.work::bd64a1e1-8b76-4405-a981-3e4b30b2e011" providerId="AD" clId="Web-{1D9949C3-EE7F-DCCA-570E-178FB5F420F5}"/>
    <pc:docChg chg="modSld sldOrd">
      <pc:chgData name="Firoz SHAIK" userId="S::firoz.s@unicon.work::bd64a1e1-8b76-4405-a981-3e4b30b2e011" providerId="AD" clId="Web-{1D9949C3-EE7F-DCCA-570E-178FB5F420F5}" dt="2023-03-02T12:11:25.391" v="9" actId="20577"/>
      <pc:docMkLst>
        <pc:docMk/>
      </pc:docMkLst>
      <pc:sldChg chg="modSp">
        <pc:chgData name="Firoz SHAIK" userId="S::firoz.s@unicon.work::bd64a1e1-8b76-4405-a981-3e4b30b2e011" providerId="AD" clId="Web-{1D9949C3-EE7F-DCCA-570E-178FB5F420F5}" dt="2023-03-02T07:32:01.979" v="0" actId="1076"/>
        <pc:sldMkLst>
          <pc:docMk/>
          <pc:sldMk cId="0" sldId="667"/>
        </pc:sldMkLst>
        <pc:picChg chg="mod">
          <ac:chgData name="Firoz SHAIK" userId="S::firoz.s@unicon.work::bd64a1e1-8b76-4405-a981-3e4b30b2e011" providerId="AD" clId="Web-{1D9949C3-EE7F-DCCA-570E-178FB5F420F5}" dt="2023-03-02T07:32:01.979" v="0" actId="1076"/>
          <ac:picMkLst>
            <pc:docMk/>
            <pc:sldMk cId="0" sldId="667"/>
            <ac:picMk id="2050" creationId="{00000000-0000-0000-0000-000000000000}"/>
          </ac:picMkLst>
        </pc:picChg>
      </pc:sldChg>
      <pc:sldChg chg="modSp">
        <pc:chgData name="Firoz SHAIK" userId="S::firoz.s@unicon.work::bd64a1e1-8b76-4405-a981-3e4b30b2e011" providerId="AD" clId="Web-{1D9949C3-EE7F-DCCA-570E-178FB5F420F5}" dt="2023-03-02T09:31:03.573" v="5" actId="1076"/>
        <pc:sldMkLst>
          <pc:docMk/>
          <pc:sldMk cId="0" sldId="671"/>
        </pc:sldMkLst>
        <pc:picChg chg="mod">
          <ac:chgData name="Firoz SHAIK" userId="S::firoz.s@unicon.work::bd64a1e1-8b76-4405-a981-3e4b30b2e011" providerId="AD" clId="Web-{1D9949C3-EE7F-DCCA-570E-178FB5F420F5}" dt="2023-03-02T09:31:00.995" v="4" actId="1076"/>
          <ac:picMkLst>
            <pc:docMk/>
            <pc:sldMk cId="0" sldId="671"/>
            <ac:picMk id="2050" creationId="{00000000-0000-0000-0000-000000000000}"/>
          </ac:picMkLst>
        </pc:picChg>
        <pc:picChg chg="mod">
          <ac:chgData name="Firoz SHAIK" userId="S::firoz.s@unicon.work::bd64a1e1-8b76-4405-a981-3e4b30b2e011" providerId="AD" clId="Web-{1D9949C3-EE7F-DCCA-570E-178FB5F420F5}" dt="2023-03-02T09:31:03.573" v="5" actId="1076"/>
          <ac:picMkLst>
            <pc:docMk/>
            <pc:sldMk cId="0" sldId="671"/>
            <ac:picMk id="2054" creationId="{00000000-0000-0000-0000-000000000000}"/>
          </ac:picMkLst>
        </pc:picChg>
      </pc:sldChg>
      <pc:sldChg chg="ord">
        <pc:chgData name="Firoz SHAIK" userId="S::firoz.s@unicon.work::bd64a1e1-8b76-4405-a981-3e4b30b2e011" providerId="AD" clId="Web-{1D9949C3-EE7F-DCCA-570E-178FB5F420F5}" dt="2023-03-02T09:22:44.334" v="3"/>
        <pc:sldMkLst>
          <pc:docMk/>
          <pc:sldMk cId="0" sldId="673"/>
        </pc:sldMkLst>
      </pc:sldChg>
      <pc:sldChg chg="modSp">
        <pc:chgData name="Firoz SHAIK" userId="S::firoz.s@unicon.work::bd64a1e1-8b76-4405-a981-3e4b30b2e011" providerId="AD" clId="Web-{1D9949C3-EE7F-DCCA-570E-178FB5F420F5}" dt="2023-03-02T10:46:02.646" v="6" actId="20577"/>
        <pc:sldMkLst>
          <pc:docMk/>
          <pc:sldMk cId="0" sldId="689"/>
        </pc:sldMkLst>
        <pc:spChg chg="mod">
          <ac:chgData name="Firoz SHAIK" userId="S::firoz.s@unicon.work::bd64a1e1-8b76-4405-a981-3e4b30b2e011" providerId="AD" clId="Web-{1D9949C3-EE7F-DCCA-570E-178FB5F420F5}" dt="2023-03-02T10:46:02.646" v="6" actId="20577"/>
          <ac:spMkLst>
            <pc:docMk/>
            <pc:sldMk cId="0" sldId="689"/>
            <ac:spMk id="3" creationId="{00000000-0000-0000-0000-000000000000}"/>
          </ac:spMkLst>
        </pc:spChg>
      </pc:sldChg>
      <pc:sldChg chg="modSp">
        <pc:chgData name="Firoz SHAIK" userId="S::firoz.s@unicon.work::bd64a1e1-8b76-4405-a981-3e4b30b2e011" providerId="AD" clId="Web-{1D9949C3-EE7F-DCCA-570E-178FB5F420F5}" dt="2023-03-02T12:11:25.391" v="9" actId="20577"/>
        <pc:sldMkLst>
          <pc:docMk/>
          <pc:sldMk cId="0" sldId="718"/>
        </pc:sldMkLst>
        <pc:spChg chg="mod">
          <ac:chgData name="Firoz SHAIK" userId="S::firoz.s@unicon.work::bd64a1e1-8b76-4405-a981-3e4b30b2e011" providerId="AD" clId="Web-{1D9949C3-EE7F-DCCA-570E-178FB5F420F5}" dt="2023-03-02T12:11:25.391" v="9" actId="20577"/>
          <ac:spMkLst>
            <pc:docMk/>
            <pc:sldMk cId="0" sldId="71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a:t>Cliquez pour modifier les styles du texte du masque</a:t>
            </a:r>
          </a:p>
          <a:p>
            <a:pPr lvl="1"/>
            <a:r>
              <a:rPr lang="en-US" noProof="0"/>
              <a:t>Deuxième niveau</a:t>
            </a:r>
          </a:p>
          <a:p>
            <a:pPr lvl="2"/>
            <a:r>
              <a:rPr lang="en-US" noProof="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Slide Image Placeholder 1"/>
          <p:cNvSpPr>
            <a:spLocks noGrp="1" noRot="1" noChangeAspect="1" noTextEdit="1"/>
          </p:cNvSpPr>
          <p:nvPr>
            <p:ph type="sldImg"/>
          </p:nvPr>
        </p:nvSpPr>
        <p:spPr>
          <a:ln/>
        </p:spPr>
      </p:sp>
      <p:sp>
        <p:nvSpPr>
          <p:cNvPr id="787459" name="Notes Placeholder 2"/>
          <p:cNvSpPr>
            <a:spLocks noGrp="1"/>
          </p:cNvSpPr>
          <p:nvPr>
            <p:ph type="body" idx="1"/>
          </p:nvPr>
        </p:nvSpPr>
        <p:spPr>
          <a:noFill/>
          <a:ln/>
        </p:spPr>
        <p:txBody>
          <a:bodyPr/>
          <a:lstStyle/>
          <a:p>
            <a:r>
              <a:rPr lang="en-US"/>
              <a:t>INHERITANCE.ONLY : T24 product builder follows a structured way of defining products. In addition to this structural hierarchy, the Product Builder enables the definition of “families” of products through Product Inheritance.  This allows for a     derivative of a product to be defined by simplyspecifying a “parent” product and any different conditions.</a:t>
            </a:r>
          </a:p>
          <a:p>
            <a:r>
              <a:rPr lang="en-US"/>
              <a:t>Inheritance Only products do not undergo full proofing validations nor are they available for sale on their own. They are only abstract definition of a product which should be derived down the hierarchy to define the product in its entirety. </a:t>
            </a:r>
          </a:p>
          <a:p>
            <a:r>
              <a:rPr lang="en-US"/>
              <a:t>EFFECTIVE Field represents the effective period after which the new property condition comes into effect. In addition to dated changes of a single Defined Property, the Product designer also allows a Product to be defined with “timed” changes of its conditions. These timed changes may be defined as “condition changes” (i.e. a standard product property is linked to one Defined Property and after a period of time switches to a different Defined Property. </a:t>
            </a:r>
          </a:p>
          <a:p>
            <a:endParaRPr lang="en-US">
              <a:latin typeface="Arial" pitchFamily="34" charset="0"/>
            </a:endParaRPr>
          </a:p>
        </p:txBody>
      </p:sp>
      <p:sp>
        <p:nvSpPr>
          <p:cNvPr id="787460" name="Slide Number Placeholder 3"/>
          <p:cNvSpPr>
            <a:spLocks noGrp="1"/>
          </p:cNvSpPr>
          <p:nvPr>
            <p:ph type="sldNum" sz="quarter" idx="5"/>
          </p:nvPr>
        </p:nvSpPr>
        <p:spPr>
          <a:xfrm>
            <a:off x="3971183" y="8829334"/>
            <a:ext cx="3037628" cy="465462"/>
          </a:xfrm>
          <a:prstGeom prst="rect">
            <a:avLst/>
          </a:prstGeom>
          <a:noFill/>
        </p:spPr>
        <p:txBody>
          <a:bodyPr lIns="92078" tIns="46040" rIns="92078" bIns="46040"/>
          <a:lstStyle/>
          <a:p>
            <a:fld id="{954585CB-9F1B-4FCD-9E07-69B1D3F8B3AF}" type="slidenum">
              <a:rPr lang="en-GB" smtClean="0"/>
              <a:pPr/>
              <a:t>33</a:t>
            </a:fld>
            <a:endParaRPr lang="en-GB"/>
          </a:p>
        </p:txBody>
      </p:sp>
      <p:sp>
        <p:nvSpPr>
          <p:cNvPr id="787461"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Slide Image Placeholder 1"/>
          <p:cNvSpPr>
            <a:spLocks noGrp="1" noRot="1" noChangeAspect="1" noTextEdit="1"/>
          </p:cNvSpPr>
          <p:nvPr>
            <p:ph type="sldImg"/>
          </p:nvPr>
        </p:nvSpPr>
        <p:spPr>
          <a:xfrm>
            <a:off x="1181100" y="727075"/>
            <a:ext cx="4648200" cy="3486150"/>
          </a:xfrm>
          <a:ln/>
        </p:spPr>
      </p:sp>
      <p:sp>
        <p:nvSpPr>
          <p:cNvPr id="788483" name="Notes Placeholder 2"/>
          <p:cNvSpPr>
            <a:spLocks noGrp="1"/>
          </p:cNvSpPr>
          <p:nvPr>
            <p:ph type="body" idx="1"/>
          </p:nvPr>
        </p:nvSpPr>
        <p:spPr>
          <a:noFill/>
          <a:ln/>
        </p:spPr>
        <p:txBody>
          <a:bodyPr/>
          <a:lstStyle/>
          <a:p>
            <a:r>
              <a:rPr lang="en-US"/>
              <a:t>CURRENCY field indicates the currency(ies) that are possible within this product. The input must be a valid record from the CURRENCY table.</a:t>
            </a:r>
          </a:p>
          <a:p>
            <a:r>
              <a:rPr lang="en-US"/>
              <a:t>This is a multi value field.</a:t>
            </a:r>
          </a:p>
          <a:p>
            <a:r>
              <a:rPr lang="en-US"/>
              <a:t>CALC.PROPERTY:  Some properties require calculations for them. For example, a Current Interest property may have to accrue interest at a specific rate on a specified amount. The base amount on which such calculations should happen is stated here. The field is associated with SOURCE.TYPE, SOURCE.BALANCE and SOURCE.PROPERTY fields.</a:t>
            </a:r>
          </a:p>
          <a:p>
            <a:r>
              <a:rPr lang="en-US"/>
              <a:t>The property stated here would be validated in the proofing stage to verify if they actually belong to this product.</a:t>
            </a:r>
          </a:p>
          <a:p>
            <a:endParaRPr lang="en-US"/>
          </a:p>
          <a:p>
            <a:endParaRPr lang="en-US"/>
          </a:p>
        </p:txBody>
      </p:sp>
      <p:sp>
        <p:nvSpPr>
          <p:cNvPr id="788484" name="Footer Placeholder 3"/>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
        <p:nvSpPr>
          <p:cNvPr id="788485" name="Slide Number Placeholder 4"/>
          <p:cNvSpPr>
            <a:spLocks noGrp="1"/>
          </p:cNvSpPr>
          <p:nvPr>
            <p:ph type="sldNum" sz="quarter" idx="5"/>
          </p:nvPr>
        </p:nvSpPr>
        <p:spPr>
          <a:xfrm>
            <a:off x="3971183" y="8829334"/>
            <a:ext cx="3037628" cy="465462"/>
          </a:xfrm>
          <a:prstGeom prst="rect">
            <a:avLst/>
          </a:prstGeom>
          <a:noFill/>
        </p:spPr>
        <p:txBody>
          <a:bodyPr lIns="92078" tIns="46040" rIns="92078" bIns="46040"/>
          <a:lstStyle/>
          <a:p>
            <a:fld id="{B21D4D65-8636-4B24-868B-CD94653A0436}" type="slidenum">
              <a:rPr lang="en-GB" smtClean="0"/>
              <a:pPr/>
              <a:t>34</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0695">
              <a:lnSpc>
                <a:spcPct val="100000"/>
              </a:lnSpc>
              <a:buClr>
                <a:srgbClr val="000000"/>
              </a:buClr>
              <a:buSzPct val="100000"/>
              <a:defRPr/>
            </a:pPr>
            <a:r>
              <a:rPr lang="en-US" dirty="0"/>
              <a:t>Some properties require calculations for them. For example, a Current Interest property may have to accrue interest at a specific rate on a specified amount. The base amount on which such calculations should happen is stated here. The field is associated with SOURCE.TYPE, SOURCE.BALANCE and SOURCE.PROPERTY fields.</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BD7B17A1-05E1-4EB8-9DBC-7CB033263029}" type="slidenum">
              <a:rPr lang="en-GB" smtClean="0"/>
              <a:pPr/>
              <a:t>43</a:t>
            </a:fld>
            <a:endParaRPr lang="en-GB"/>
          </a:p>
        </p:txBody>
      </p:sp>
      <p:sp>
        <p:nvSpPr>
          <p:cNvPr id="488451" name="Rectangle 2"/>
          <p:cNvSpPr>
            <a:spLocks noGrp="1" noRot="1" noChangeAspect="1" noChangeArrowheads="1" noTextEdit="1"/>
          </p:cNvSpPr>
          <p:nvPr>
            <p:ph type="sldImg"/>
          </p:nvPr>
        </p:nvSpPr>
        <p:spPr>
          <a:ln/>
        </p:spPr>
      </p:sp>
      <p:sp>
        <p:nvSpPr>
          <p:cNvPr id="488452" name="Rectangle 3"/>
          <p:cNvSpPr>
            <a:spLocks noGrp="1" noChangeArrowheads="1"/>
          </p:cNvSpPr>
          <p:nvPr>
            <p:ph type="body" idx="1"/>
          </p:nvPr>
        </p:nvSpPr>
        <p:spPr>
          <a:noFill/>
          <a:ln/>
        </p:spPr>
        <p:txBody>
          <a:bodyPr/>
          <a:lstStyle/>
          <a:p>
            <a:r>
              <a:rPr lang="en-GB" dirty="0"/>
              <a:t>When you open a Customer Account in T24, three fields are mandatory which are Customer, Category and Currency. Of these the Customer and Currency will be supplied by the mandatory values input first for a Lending  Arrangement. So only Category needs to be specified for an Arrangement once it is validated with the Customer and Currency values. </a:t>
            </a:r>
          </a:p>
          <a:p>
            <a:r>
              <a:rPr lang="en-GB" dirty="0"/>
              <a:t>A T24 Customer Account can be opened only in the Category range of 1000-9999. </a:t>
            </a:r>
          </a:p>
          <a:p>
            <a:r>
              <a:rPr lang="en-GB" dirty="0"/>
              <a:t>Category, which is used to distinguish T24 Products, is an important field of Account, and financial reporting is usually based on T24 Product Categories. Some of the Account Categories are reserved for </a:t>
            </a:r>
            <a:r>
              <a:rPr lang="en-GB" dirty="0" err="1"/>
              <a:t>Nostro</a:t>
            </a:r>
            <a:r>
              <a:rPr lang="en-GB" dirty="0"/>
              <a:t>, </a:t>
            </a:r>
            <a:r>
              <a:rPr lang="en-GB" dirty="0" err="1"/>
              <a:t>Vostro</a:t>
            </a:r>
            <a:r>
              <a:rPr lang="en-GB" dirty="0"/>
              <a:t> Accounts. Hence, normally the Category will be set as a non-negotiable attribute in an ACCOUNT. Product Condition, with a default value i.e. Category value will be defaulted in the Arrangement and User cannot modify it. This will help to group AA Lending Products in a meaningful manner for financial reporting. Of course, though any Category in the range 1000 to 9999 can be specified here, care should be taken to avoid Categories, which are reserved for other types of Accounts like </a:t>
            </a:r>
            <a:r>
              <a:rPr lang="en-GB" dirty="0" err="1"/>
              <a:t>Vostro</a:t>
            </a:r>
            <a:r>
              <a:rPr lang="en-GB" dirty="0"/>
              <a:t>, </a:t>
            </a:r>
            <a:r>
              <a:rPr lang="en-GB" dirty="0" err="1"/>
              <a:t>Nostro</a:t>
            </a:r>
            <a:r>
              <a:rPr lang="en-GB" dirty="0"/>
              <a:t>, etc.</a:t>
            </a:r>
          </a:p>
          <a:p>
            <a:r>
              <a:rPr lang="en-GB" dirty="0"/>
              <a:t>Finally, you can see that all other attributes have been set to be negotiable i.e. User can input own values for other attributes of Account in an Arrangement. </a:t>
            </a:r>
          </a:p>
          <a:p>
            <a:r>
              <a:rPr lang="en-GB" dirty="0"/>
              <a:t>Pre defined Posting restrictions can be used. Debits or Credits or all transactions could be set to attract overrides</a:t>
            </a:r>
          </a:p>
          <a:p>
            <a:endParaRPr lang="en-GB" altLang="zh-TW" dirty="0"/>
          </a:p>
        </p:txBody>
      </p:sp>
      <p:sp>
        <p:nvSpPr>
          <p:cNvPr id="488453"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8A4FD499-39DB-4764-931F-60D3248A653F}" type="slidenum">
              <a:rPr lang="en-GB" smtClean="0"/>
              <a:pPr/>
              <a:t>44</a:t>
            </a:fld>
            <a:endParaRPr lang="en-GB"/>
          </a:p>
        </p:txBody>
      </p:sp>
      <p:sp>
        <p:nvSpPr>
          <p:cNvPr id="489475" name="Rectangle 2"/>
          <p:cNvSpPr>
            <a:spLocks noGrp="1" noRot="1" noChangeAspect="1" noChangeArrowheads="1" noTextEdit="1"/>
          </p:cNvSpPr>
          <p:nvPr>
            <p:ph type="sldImg"/>
          </p:nvPr>
        </p:nvSpPr>
        <p:spPr>
          <a:ln/>
        </p:spPr>
      </p:sp>
      <p:sp>
        <p:nvSpPr>
          <p:cNvPr id="489476" name="Rectangle 3"/>
          <p:cNvSpPr>
            <a:spLocks noGrp="1" noChangeArrowheads="1"/>
          </p:cNvSpPr>
          <p:nvPr>
            <p:ph type="body" idx="1"/>
          </p:nvPr>
        </p:nvSpPr>
        <p:spPr>
          <a:noFill/>
          <a:ln/>
        </p:spPr>
        <p:txBody>
          <a:bodyPr/>
          <a:lstStyle/>
          <a:p>
            <a:r>
              <a:rPr lang="en-GB" altLang="zh-TW"/>
              <a:t>CURRENCY Field indicates the currency of the account and all entries posted to this account are in this currency.  Value in this field is defaulted with currency of New arrangement activity.  Once arrangement is authorised, value in this field cannot be changed.</a:t>
            </a:r>
          </a:p>
          <a:p>
            <a:r>
              <a:rPr lang="en-US"/>
              <a:t>BASE.DATE.TYPE Field is a no change field at the arrangement level.  It indicates if Anniversary field should be from agreement date or from first disbursement date(start). If Start is selected, then system will maintain the MMDD of the arrangement start date in Anniversary until the first disbursement happens and then overwrites Anniversary with the MMDD of first disbursed date. Option AGREEMENT would commence calculation from date of arrangement.  Option START would commence calculation from first disbursal date.</a:t>
            </a:r>
          </a:p>
          <a:p>
            <a:endParaRPr lang="en-US"/>
          </a:p>
          <a:p>
            <a:endParaRPr lang="en-GB" altLang="zh-TW"/>
          </a:p>
        </p:txBody>
      </p:sp>
      <p:sp>
        <p:nvSpPr>
          <p:cNvPr id="489477"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B7CE698C-1839-49E2-8054-C3842BE2140D}" type="slidenum">
              <a:rPr lang="en-GB" smtClean="0"/>
              <a:pPr/>
              <a:t>51</a:t>
            </a:fld>
            <a:endParaRPr lang="en-GB"/>
          </a:p>
        </p:txBody>
      </p:sp>
      <p:sp>
        <p:nvSpPr>
          <p:cNvPr id="530435" name="Rectangle 2"/>
          <p:cNvSpPr>
            <a:spLocks noGrp="1" noRot="1" noChangeAspect="1" noChangeArrowheads="1" noTextEdit="1"/>
          </p:cNvSpPr>
          <p:nvPr>
            <p:ph type="sldImg"/>
          </p:nvPr>
        </p:nvSpPr>
        <p:spPr>
          <a:ln/>
        </p:spPr>
      </p:sp>
      <p:sp>
        <p:nvSpPr>
          <p:cNvPr id="530436" name="Rectangle 3"/>
          <p:cNvSpPr>
            <a:spLocks noGrp="1" noChangeArrowheads="1"/>
          </p:cNvSpPr>
          <p:nvPr>
            <p:ph type="body" idx="1"/>
          </p:nvPr>
        </p:nvSpPr>
        <p:spPr>
          <a:noFill/>
          <a:ln/>
        </p:spPr>
        <p:txBody>
          <a:bodyPr/>
          <a:lstStyle/>
          <a:p>
            <a:pPr eaLnBrk="1" hangingPunct="1">
              <a:lnSpc>
                <a:spcPct val="80000"/>
              </a:lnSpc>
            </a:pPr>
            <a:r>
              <a:rPr lang="en-GB" altLang="zh-TW"/>
              <a:t>T24 allows for the definition of tiers of interest rates.  Each tier is specified by defining the amount up to which the interest rate applies.  Additionally, each tier can be of a different interest rate type (i.e. fixed, floating, or periodic).  There are three type of tiers. RATE.TIER.TYPE Field has 3 options – Single, Level and Banded.</a:t>
            </a:r>
          </a:p>
          <a:p>
            <a:r>
              <a:rPr lang="en-US"/>
              <a:t>Single Rate - When a single rate tier type is specified a single nominal interest rate will apply for the entire balance amount.</a:t>
            </a:r>
          </a:p>
          <a:p>
            <a:r>
              <a:rPr lang="en-US"/>
              <a:t>Level Rate - This will calculate interest at different rates depending on the balance amount.</a:t>
            </a:r>
          </a:p>
          <a:p>
            <a:r>
              <a:rPr lang="en-US"/>
              <a:t>Banded Rate - Banded tier interest will typically result in a “blended” interest rate. This is similar to Level tiers, but allows for the interest rate of each tier to be applied to the portion of the balance that falls within the tier. Compounding not permitted for this.</a:t>
            </a:r>
          </a:p>
          <a:p>
            <a:pPr eaLnBrk="1" hangingPunct="1">
              <a:lnSpc>
                <a:spcPct val="80000"/>
              </a:lnSpc>
            </a:pPr>
            <a:r>
              <a:rPr lang="en-GB" altLang="zh-TW"/>
              <a:t>Margins, Minimum rate and Maximum Rate for each tier can be specified. </a:t>
            </a:r>
            <a:endParaRPr lang="en-GB"/>
          </a:p>
        </p:txBody>
      </p:sp>
      <p:sp>
        <p:nvSpPr>
          <p:cNvPr id="530437"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9E66C3F8-9D64-47B6-9EE9-A320485C08A0}" type="slidenum">
              <a:rPr lang="en-GB" smtClean="0"/>
              <a:pPr/>
              <a:t>52</a:t>
            </a:fld>
            <a:endParaRPr lang="en-GB"/>
          </a:p>
        </p:txBody>
      </p:sp>
      <p:sp>
        <p:nvSpPr>
          <p:cNvPr id="531459" name="Rectangle 2"/>
          <p:cNvSpPr>
            <a:spLocks noGrp="1" noRot="1" noChangeAspect="1" noChangeArrowheads="1" noTextEdit="1"/>
          </p:cNvSpPr>
          <p:nvPr>
            <p:ph type="sldImg"/>
          </p:nvPr>
        </p:nvSpPr>
        <p:spPr>
          <a:ln/>
        </p:spPr>
      </p:sp>
      <p:sp>
        <p:nvSpPr>
          <p:cNvPr id="531460" name="Rectangle 3"/>
          <p:cNvSpPr>
            <a:spLocks noGrp="1" noChangeArrowheads="1"/>
          </p:cNvSpPr>
          <p:nvPr>
            <p:ph type="body" idx="1"/>
          </p:nvPr>
        </p:nvSpPr>
        <p:spPr>
          <a:noFill/>
          <a:ln/>
        </p:spPr>
        <p:txBody>
          <a:bodyPr/>
          <a:lstStyle/>
          <a:p>
            <a:r>
              <a:rPr lang="en-GB"/>
              <a:t>We can calculate interest using a banded method where the bands are identified by a percentage of the principal. This defines the percentage split of the interest band tiers.</a:t>
            </a:r>
          </a:p>
          <a:p>
            <a:r>
              <a:rPr lang="en-GB"/>
              <a:t>TIER.AMOUNT Field - </a:t>
            </a:r>
            <a:r>
              <a:rPr lang="en-US"/>
              <a:t>The tier amount relates to the field RATE.TIER.TYPE and amounts can be entered if either BAND or LEVEL are selected.</a:t>
            </a:r>
          </a:p>
          <a:p>
            <a:r>
              <a:rPr lang="en-US"/>
              <a:t>Different interest rates can be defined for different amounts, indicating Level or Band calculation.</a:t>
            </a:r>
          </a:p>
          <a:p>
            <a:r>
              <a:rPr lang="en-GB"/>
              <a:t>TIER.PERCENT Field – This allows a percentage of the principal to be allocated a specific rate or be linked to a rate table. </a:t>
            </a:r>
          </a:p>
          <a:p>
            <a:r>
              <a:rPr lang="en-US"/>
              <a:t>Different interest rates can be defined for different percentage amounts, indicating Level or Band calculation.</a:t>
            </a:r>
            <a:endParaRPr lang="en-GB"/>
          </a:p>
          <a:p>
            <a:r>
              <a:rPr lang="en-GB"/>
              <a:t>System will allow band based interest calculation on TIER.PERCENT or TIER.AMOUNT, but not both.</a:t>
            </a:r>
          </a:p>
          <a:p>
            <a:endParaRPr lang="en-GB"/>
          </a:p>
          <a:p>
            <a:pPr eaLnBrk="1" hangingPunct="1">
              <a:lnSpc>
                <a:spcPct val="80000"/>
              </a:lnSpc>
            </a:pPr>
            <a:endParaRPr lang="en-GB" altLang="zh-TW"/>
          </a:p>
        </p:txBody>
      </p:sp>
      <p:sp>
        <p:nvSpPr>
          <p:cNvPr id="531461"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7"/>
          <p:cNvSpPr txBox="1">
            <a:spLocks noGrp="1" noChangeArrowheads="1"/>
          </p:cNvSpPr>
          <p:nvPr/>
        </p:nvSpPr>
        <p:spPr bwMode="auto">
          <a:xfrm>
            <a:off x="3972773" y="8830939"/>
            <a:ext cx="3037628" cy="465462"/>
          </a:xfrm>
          <a:prstGeom prst="rect">
            <a:avLst/>
          </a:prstGeom>
          <a:noFill/>
          <a:ln w="9525">
            <a:noFill/>
            <a:miter lim="800000"/>
            <a:headEnd/>
            <a:tailEnd/>
          </a:ln>
        </p:spPr>
        <p:txBody>
          <a:bodyPr lIns="93174" tIns="46587" rIns="93174" bIns="46587" anchor="b"/>
          <a:lstStyle/>
          <a:p>
            <a:pPr algn="r"/>
            <a:fld id="{2ED0A8CC-AE2B-4163-8D17-61469BAEC756}" type="slidenum">
              <a:rPr lang="en-GB" sz="1300"/>
              <a:pPr algn="r"/>
              <a:t>53</a:t>
            </a:fld>
            <a:endParaRPr lang="en-GB" sz="1300" dirty="0"/>
          </a:p>
        </p:txBody>
      </p:sp>
      <p:sp>
        <p:nvSpPr>
          <p:cNvPr id="532483" name="Rectangle 2"/>
          <p:cNvSpPr>
            <a:spLocks noGrp="1" noRot="1" noChangeAspect="1" noChangeArrowheads="1" noTextEdit="1"/>
          </p:cNvSpPr>
          <p:nvPr>
            <p:ph type="sldImg"/>
          </p:nvPr>
        </p:nvSpPr>
        <p:spPr>
          <a:ln/>
        </p:spPr>
      </p:sp>
      <p:sp>
        <p:nvSpPr>
          <p:cNvPr id="532484" name="Rectangle 3"/>
          <p:cNvSpPr>
            <a:spLocks noGrp="1" noChangeArrowheads="1"/>
          </p:cNvSpPr>
          <p:nvPr>
            <p:ph type="body" idx="1"/>
          </p:nvPr>
        </p:nvSpPr>
        <p:spPr>
          <a:noFill/>
          <a:ln/>
        </p:spPr>
        <p:txBody>
          <a:bodyPr/>
          <a:lstStyle/>
          <a:p>
            <a:pPr eaLnBrk="1" hangingPunct="1"/>
            <a:r>
              <a:rPr lang="en-GB">
                <a:ea typeface="PMingLiU" pitchFamily="18" charset="-120"/>
              </a:rPr>
              <a:t>AA uses the INTEREST.DAYS.BASIS for determining numerator and denominator for interest calculations.</a:t>
            </a:r>
          </a:p>
          <a:p>
            <a:pPr eaLnBrk="1" hangingPunct="1"/>
            <a:r>
              <a:rPr lang="en-GB" altLang="zh-TW"/>
              <a:t>The Accrue activity calculates the accrued interest amount up to the effective date and posts the amount using the associated accounting rule.</a:t>
            </a:r>
          </a:p>
          <a:p>
            <a:pPr eaLnBrk="1" hangingPunct="1"/>
            <a:r>
              <a:rPr lang="en-GB"/>
              <a:t>Interest could be set to compound every day, weeks (say every week, every 2 weeks etc); monthly (every nMonths); twice a month and specified number of times in a year.</a:t>
            </a:r>
          </a:p>
          <a:p>
            <a:pPr eaLnBrk="1" hangingPunct="1"/>
            <a:r>
              <a:rPr lang="en-GB"/>
              <a:t>Balance calculation stipulates the daily or average or highest or  lowest balance on which interest to accrue.</a:t>
            </a:r>
          </a:p>
          <a:p>
            <a:pPr eaLnBrk="1" hangingPunct="1"/>
            <a:r>
              <a:rPr lang="en-GB"/>
              <a:t>Compounding not allowed when Interest is banded.</a:t>
            </a:r>
          </a:p>
        </p:txBody>
      </p:sp>
      <p:sp>
        <p:nvSpPr>
          <p:cNvPr id="532485"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
        <p:nvSpPr>
          <p:cNvPr id="532486" name="Slide Number Placeholder 5"/>
          <p:cNvSpPr>
            <a:spLocks noGrp="1"/>
          </p:cNvSpPr>
          <p:nvPr>
            <p:ph type="sldNum" sz="quarter" idx="5"/>
          </p:nvPr>
        </p:nvSpPr>
        <p:spPr>
          <a:xfrm>
            <a:off x="3971183" y="8829334"/>
            <a:ext cx="3037628" cy="465462"/>
          </a:xfrm>
          <a:prstGeom prst="rect">
            <a:avLst/>
          </a:prstGeom>
          <a:noFill/>
        </p:spPr>
        <p:txBody>
          <a:bodyPr lIns="92078" tIns="46040" rIns="92078" bIns="46040"/>
          <a:lstStyle/>
          <a:p>
            <a:fld id="{ECAA1898-F342-4450-B63D-DCAD0E6FBC60}" type="slidenum">
              <a:rPr lang="en-GB" smtClean="0"/>
              <a:pPr/>
              <a:t>53</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txBox="1">
            <a:spLocks noGrp="1" noChangeArrowheads="1"/>
          </p:cNvSpPr>
          <p:nvPr/>
        </p:nvSpPr>
        <p:spPr bwMode="auto">
          <a:xfrm>
            <a:off x="3972773" y="8830939"/>
            <a:ext cx="3037628" cy="465462"/>
          </a:xfrm>
          <a:prstGeom prst="rect">
            <a:avLst/>
          </a:prstGeom>
          <a:noFill/>
          <a:ln w="9525">
            <a:noFill/>
            <a:miter lim="800000"/>
            <a:headEnd/>
            <a:tailEnd/>
          </a:ln>
        </p:spPr>
        <p:txBody>
          <a:bodyPr lIns="93174" tIns="46587" rIns="93174" bIns="46587" anchor="b"/>
          <a:lstStyle/>
          <a:p>
            <a:pPr algn="r"/>
            <a:fld id="{85383E23-151E-4138-BED6-347C90ECD713}" type="slidenum">
              <a:rPr lang="en-GB" sz="1300"/>
              <a:pPr algn="r"/>
              <a:t>54</a:t>
            </a:fld>
            <a:endParaRPr lang="en-GB" sz="1300" dirty="0"/>
          </a:p>
        </p:txBody>
      </p:sp>
      <p:sp>
        <p:nvSpPr>
          <p:cNvPr id="533507" name="Rectangle 2"/>
          <p:cNvSpPr>
            <a:spLocks noGrp="1" noRot="1" noChangeAspect="1" noChangeArrowheads="1" noTextEdit="1"/>
          </p:cNvSpPr>
          <p:nvPr>
            <p:ph type="sldImg"/>
          </p:nvPr>
        </p:nvSpPr>
        <p:spPr>
          <a:ln/>
        </p:spPr>
      </p:sp>
      <p:sp>
        <p:nvSpPr>
          <p:cNvPr id="533508" name="Rectangle 3"/>
          <p:cNvSpPr>
            <a:spLocks noGrp="1" noChangeArrowheads="1"/>
          </p:cNvSpPr>
          <p:nvPr>
            <p:ph type="body" idx="1"/>
          </p:nvPr>
        </p:nvSpPr>
        <p:spPr>
          <a:noFill/>
          <a:ln/>
        </p:spPr>
        <p:txBody>
          <a:bodyPr/>
          <a:lstStyle/>
          <a:p>
            <a:r>
              <a:rPr lang="en-US"/>
              <a:t>CALC.THRESHOLD Field is used to specify that interest will only be calculated if a balance threshold is surpassed. For debit interest, the user can specify the maximum debit balance for which interest will not be calculated.</a:t>
            </a:r>
          </a:p>
          <a:p>
            <a:pPr eaLnBrk="1" hangingPunct="1"/>
            <a:r>
              <a:rPr lang="en-US"/>
              <a:t>NEGATIVE.RATE Field is used to set negative interest rates on accounts in credit. To do this, the NEGATIVE.RATE Field must be set to “Yes”. If the field is set as either “No” or left unpopulated, then when interest rates fall below 0, zero interest will be accrued. Negative interest rates may occur either as a result of a negative rate being specified or as the result of the rate minus any margin which is specified. </a:t>
            </a:r>
          </a:p>
          <a:p>
            <a:pPr eaLnBrk="1" hangingPunct="1"/>
            <a:r>
              <a:rPr lang="en-GB" altLang="zh-TW"/>
              <a:t>PERIODIC.PERIOD - </a:t>
            </a:r>
            <a:r>
              <a:rPr lang="en-US"/>
              <a:t>Defines the interest period to be used when linking to PERIODIC.INTEREST. This will default to TERM if a Term Amount Property exists. When a period is stated in Years or Weeks, they would be converted to Months and Days respectively and then located on the PI table </a:t>
            </a:r>
            <a:r>
              <a:rPr lang="en-GB" altLang="zh-TW"/>
              <a:t>Interest period to be used for linking Periodic Interest.</a:t>
            </a:r>
          </a:p>
          <a:p>
            <a:pPr eaLnBrk="1" hangingPunct="1"/>
            <a:endParaRPr lang="en-US"/>
          </a:p>
          <a:p>
            <a:pPr eaLnBrk="1" hangingPunct="1"/>
            <a:endParaRPr lang="en-GB" altLang="zh-TW" b="1"/>
          </a:p>
          <a:p>
            <a:pPr eaLnBrk="1" hangingPunct="1"/>
            <a:endParaRPr lang="en-GB" altLang="zh-TW" b="1"/>
          </a:p>
        </p:txBody>
      </p:sp>
      <p:sp>
        <p:nvSpPr>
          <p:cNvPr id="533509"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
        <p:nvSpPr>
          <p:cNvPr id="533510" name="Slide Number Placeholder 5"/>
          <p:cNvSpPr>
            <a:spLocks noGrp="1"/>
          </p:cNvSpPr>
          <p:nvPr>
            <p:ph type="sldNum" sz="quarter" idx="5"/>
          </p:nvPr>
        </p:nvSpPr>
        <p:spPr>
          <a:xfrm>
            <a:off x="3971183" y="8829334"/>
            <a:ext cx="3037628" cy="465462"/>
          </a:xfrm>
          <a:prstGeom prst="rect">
            <a:avLst/>
          </a:prstGeom>
          <a:noFill/>
        </p:spPr>
        <p:txBody>
          <a:bodyPr lIns="92078" tIns="46040" rIns="92078" bIns="46040"/>
          <a:lstStyle/>
          <a:p>
            <a:fld id="{C3B74577-7163-4A32-9512-56BB094E7530}" type="slidenum">
              <a:rPr lang="en-GB" smtClean="0"/>
              <a:pPr/>
              <a:t>54</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0B20EBF5-6AEF-4FE8-B6D4-B0FFB402FE2F}" type="slidenum">
              <a:rPr lang="en-GB" smtClean="0"/>
              <a:pPr/>
              <a:t>55</a:t>
            </a:fld>
            <a:endParaRPr lang="en-GB"/>
          </a:p>
        </p:txBody>
      </p:sp>
      <p:sp>
        <p:nvSpPr>
          <p:cNvPr id="534531" name="Rectangle 2"/>
          <p:cNvSpPr>
            <a:spLocks noGrp="1" noRot="1" noChangeAspect="1" noChangeArrowheads="1" noTextEdit="1"/>
          </p:cNvSpPr>
          <p:nvPr>
            <p:ph type="sldImg"/>
          </p:nvPr>
        </p:nvSpPr>
        <p:spPr>
          <a:ln/>
        </p:spPr>
      </p:sp>
      <p:sp>
        <p:nvSpPr>
          <p:cNvPr id="534532" name="Rectangle 3"/>
          <p:cNvSpPr>
            <a:spLocks noGrp="1" noChangeArrowheads="1"/>
          </p:cNvSpPr>
          <p:nvPr>
            <p:ph type="body" idx="1"/>
          </p:nvPr>
        </p:nvSpPr>
        <p:spPr>
          <a:noFill/>
          <a:ln/>
        </p:spPr>
        <p:txBody>
          <a:bodyPr/>
          <a:lstStyle/>
          <a:p>
            <a:pPr eaLnBrk="1" hangingPunct="1"/>
            <a:r>
              <a:rPr lang="en-GB" altLang="zh-TW"/>
              <a:t>The Interest Property Class is used for all interest definition and processing in AA.  A T24 product defined and processed in AA can have multiple interest properties defined. The number of interest properties is determined by the users defining the products. The Interest Property Conditions are currency specific.</a:t>
            </a:r>
          </a:p>
          <a:p>
            <a:pPr eaLnBrk="1" hangingPunct="1"/>
            <a:r>
              <a:rPr lang="en-GB" altLang="zh-TW"/>
              <a:t>The Accrue activity calculates the accrued interest amount up to the effective date and posts the amount using the associated accounting rule.  </a:t>
            </a:r>
            <a:endParaRPr lang="en-GB" altLang="zh-TW" b="1"/>
          </a:p>
          <a:p>
            <a:pPr eaLnBrk="1" hangingPunct="1"/>
            <a:r>
              <a:rPr lang="en-US"/>
              <a:t>PERIODIC.RESET Field indicates the reset period of the index stated. System would automatically reset the PERIODIC.RATE at the frequency stated in this field. Periodic index may still be used without this field, it does not reset the computed rate.</a:t>
            </a:r>
          </a:p>
          <a:p>
            <a:pPr eaLnBrk="1" hangingPunct="1"/>
            <a:r>
              <a:rPr lang="en-GB" altLang="zh-TW"/>
              <a:t>Changes to any of the Interest attributes may result in interest to be recalculated and may cause update the Payment Schedule. An important feature in </a:t>
            </a:r>
            <a:r>
              <a:rPr lang="en-US" altLang="zh-TW"/>
              <a:t>annuity (constant) calculation type Arrangement is that if the interest amount for a certain period is greater than annuity amount, then Interest amount equal to the annuity amount calculated is made due for the period.</a:t>
            </a:r>
            <a:endParaRPr lang="en-GB" altLang="zh-TW"/>
          </a:p>
          <a:p>
            <a:pPr eaLnBrk="1" hangingPunct="1"/>
            <a:endParaRPr lang="en-GB" altLang="zh-TW"/>
          </a:p>
          <a:p>
            <a:pPr eaLnBrk="1" hangingPunct="1"/>
            <a:endParaRPr lang="en-GB"/>
          </a:p>
        </p:txBody>
      </p:sp>
      <p:sp>
        <p:nvSpPr>
          <p:cNvPr id="534533"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049D2165-B49C-401B-8E03-FE1863985A9D}" type="slidenum">
              <a:rPr lang="en-GB" smtClean="0"/>
              <a:pPr/>
              <a:t>60</a:t>
            </a:fld>
            <a:endParaRPr lang="en-GB"/>
          </a:p>
        </p:txBody>
      </p:sp>
      <p:sp>
        <p:nvSpPr>
          <p:cNvPr id="548867" name="Rectangle 2"/>
          <p:cNvSpPr>
            <a:spLocks noGrp="1" noRot="1" noChangeAspect="1" noChangeArrowheads="1" noTextEdit="1"/>
          </p:cNvSpPr>
          <p:nvPr>
            <p:ph type="sldImg"/>
          </p:nvPr>
        </p:nvSpPr>
        <p:spPr>
          <a:ln/>
        </p:spPr>
      </p:sp>
      <p:sp>
        <p:nvSpPr>
          <p:cNvPr id="548868" name="Rectangle 3"/>
          <p:cNvSpPr>
            <a:spLocks noGrp="1" noChangeArrowheads="1"/>
          </p:cNvSpPr>
          <p:nvPr>
            <p:ph type="body" idx="1"/>
          </p:nvPr>
        </p:nvSpPr>
        <p:spPr>
          <a:noFill/>
          <a:ln/>
        </p:spPr>
        <p:txBody>
          <a:bodyPr/>
          <a:lstStyle/>
          <a:p>
            <a:r>
              <a:rPr lang="en-US"/>
              <a:t>PAYMENT.TYPE Field denotes different types of calculated payments that could be applied. This field is Mandatory. Should be a valid record in AA.PAYMENT.TYPE File. T24 supports four types of calculated payments:</a:t>
            </a:r>
          </a:p>
          <a:p>
            <a:r>
              <a:rPr lang="en-US"/>
              <a:t>• Constant – results in equal repayments. This is used for ‘Annuity’ arrangements and requires both a Term Amount and Interest property to be specified. </a:t>
            </a:r>
          </a:p>
          <a:p>
            <a:r>
              <a:rPr lang="en-US"/>
              <a:t>• Linear – Term Amount repayment remains fixed over the life of the arrangement. Optional properties such as Interest, Charge, and Tax may be included. The actual amounts calculated by these properties will be added to the fixed Term Amount repayment. </a:t>
            </a:r>
          </a:p>
          <a:p>
            <a:r>
              <a:rPr lang="en-US"/>
              <a:t>• Actual – is used for repayment of calculated property classes (i.e. Interest, Charge, and Tax) and will be determined on each payment schedule date.</a:t>
            </a:r>
          </a:p>
          <a:p>
            <a:r>
              <a:rPr lang="en-US"/>
              <a:t>• Other – user defined</a:t>
            </a:r>
          </a:p>
          <a:p>
            <a:r>
              <a:rPr lang="en-US"/>
              <a:t>PAYMENT.METHOD : Once the Payment Type has been specified, the user can specify whether the amount will be Due (to or from the customer) or Capitalised.</a:t>
            </a:r>
          </a:p>
          <a:p>
            <a:r>
              <a:rPr lang="en-US"/>
              <a:t>It is possible to define a RESIDUAL.AMOUNT at the maturity date of a term product to be paid on the last payment date of the arrangement. This can be specified by entering an AMORTISATION.TERM with which T24 can calculate payments and any residual or by entering a RESIDUAL.AMOUNT directly. </a:t>
            </a:r>
          </a:p>
          <a:p>
            <a:endParaRPr lang="en-US"/>
          </a:p>
        </p:txBody>
      </p:sp>
      <p:sp>
        <p:nvSpPr>
          <p:cNvPr id="548869"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4B98A600-0FCA-4928-8E5F-DAADAACDFAA0}" type="slidenum">
              <a:rPr lang="en-GB" smtClean="0"/>
              <a:pPr/>
              <a:t>61</a:t>
            </a:fld>
            <a:endParaRPr lang="en-GB"/>
          </a:p>
        </p:txBody>
      </p:sp>
      <p:sp>
        <p:nvSpPr>
          <p:cNvPr id="549891" name="Rectangle 2"/>
          <p:cNvSpPr>
            <a:spLocks noGrp="1" noRot="1" noChangeAspect="1" noChangeArrowheads="1" noTextEdit="1"/>
          </p:cNvSpPr>
          <p:nvPr>
            <p:ph type="sldImg"/>
          </p:nvPr>
        </p:nvSpPr>
        <p:spPr>
          <a:ln/>
        </p:spPr>
      </p:sp>
      <p:sp>
        <p:nvSpPr>
          <p:cNvPr id="549892" name="Rectangle 3"/>
          <p:cNvSpPr>
            <a:spLocks noGrp="1" noChangeArrowheads="1"/>
          </p:cNvSpPr>
          <p:nvPr>
            <p:ph type="body" idx="1"/>
          </p:nvPr>
        </p:nvSpPr>
        <p:spPr>
          <a:noFill/>
          <a:ln/>
        </p:spPr>
        <p:txBody>
          <a:bodyPr/>
          <a:lstStyle/>
          <a:p>
            <a:r>
              <a:rPr lang="en-US"/>
              <a:t>PAYMENT.FREQ field indicates frequency at which payments will be made due. </a:t>
            </a:r>
          </a:p>
          <a:p>
            <a:r>
              <a:rPr lang="en-US"/>
              <a:t>Example:</a:t>
            </a:r>
          </a:p>
          <a:p>
            <a:r>
              <a:rPr lang="en-US"/>
              <a:t>a) M 01 31. M = Monthly. 01 = one monthly intervals. 31 = the last day of the month, b) M 03 31 M = Monthly. 03 = three monthly intervals. 31 = the last day of the month. c) M 01 10 M=Monthly, 01 = at monthly intervals10 = 10th of the month, d) 31 MAR 2006 W , where W= weekly. In this case, the first schedule would fall on 31March 2006, e) 31 Mar 2006 BSNSS, where BSNSS = every business day. In this case, the first schedule would fall on 31March 2006.</a:t>
            </a:r>
          </a:p>
          <a:p>
            <a:r>
              <a:rPr lang="en-US"/>
              <a:t>DUE.FREQ Field indicates actual frequency when payment needs to be made due. Due frequency is defined for each payment property under a payment type.</a:t>
            </a:r>
          </a:p>
          <a:p>
            <a:r>
              <a:rPr lang="en-US"/>
              <a:t>Payment frequency is defaulted when due frequency is null. Generally both payment and due frequency has same value. When multiple properties are defined for a given payment type, due frequency of one of the properties can de different from payment frequency.</a:t>
            </a:r>
          </a:p>
          <a:p>
            <a:r>
              <a:rPr lang="en-GB"/>
              <a:t>Deferred Periodic Charges need to be defined in the Payment Schedule to mention when the charges will be collected. On this date, system will check the AA.CHARGE.DETAILS with APP.METHOD as DEFER. Then system will do an ISSUEBILL for all the Deferred charges that are yet to be collected. </a:t>
            </a:r>
            <a:endParaRPr lang="en-US"/>
          </a:p>
          <a:p>
            <a:endParaRPr lang="en-US"/>
          </a:p>
        </p:txBody>
      </p:sp>
      <p:sp>
        <p:nvSpPr>
          <p:cNvPr id="549893"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C3416ED5-93AA-4CB7-B872-681A84F8B968}" type="slidenum">
              <a:rPr lang="en-GB" smtClean="0"/>
              <a:pPr/>
              <a:t>62</a:t>
            </a:fld>
            <a:endParaRPr lang="en-GB"/>
          </a:p>
        </p:txBody>
      </p:sp>
      <p:sp>
        <p:nvSpPr>
          <p:cNvPr id="550915" name="Rectangle 2"/>
          <p:cNvSpPr>
            <a:spLocks noGrp="1" noRot="1" noChangeAspect="1" noChangeArrowheads="1" noTextEdit="1"/>
          </p:cNvSpPr>
          <p:nvPr>
            <p:ph type="sldImg"/>
          </p:nvPr>
        </p:nvSpPr>
        <p:spPr>
          <a:ln/>
        </p:spPr>
      </p:sp>
      <p:sp>
        <p:nvSpPr>
          <p:cNvPr id="550916" name="Rectangle 3"/>
          <p:cNvSpPr>
            <a:spLocks noGrp="1" noChangeArrowheads="1"/>
          </p:cNvSpPr>
          <p:nvPr>
            <p:ph type="body" idx="1"/>
          </p:nvPr>
        </p:nvSpPr>
        <p:spPr>
          <a:noFill/>
          <a:ln/>
        </p:spPr>
        <p:txBody>
          <a:bodyPr/>
          <a:lstStyle/>
          <a:p>
            <a:pPr eaLnBrk="1" hangingPunct="1"/>
            <a:r>
              <a:rPr lang="en-GB"/>
              <a:t>In AA, Payment Schedules generate Bills, when a schedule amount is not capitalised and made due.</a:t>
            </a:r>
          </a:p>
          <a:p>
            <a:pPr eaLnBrk="1" hangingPunct="1"/>
            <a:r>
              <a:rPr lang="en-GB"/>
              <a:t>Unlike other T24 contract applications, when a scheduled amount is made due, the processing i.e. debiting the related liquidation account will not automatically happen.</a:t>
            </a:r>
          </a:p>
          <a:p>
            <a:pPr eaLnBrk="1" hangingPunct="1"/>
            <a:r>
              <a:rPr lang="en-GB"/>
              <a:t>It has to be processed outside AA. Bills for a payment, can be generated on the due date or by certain specified days in advance by specifying number of advance days in </a:t>
            </a:r>
            <a:r>
              <a:rPr lang="en-US"/>
              <a:t>BILL.PRODUCED Field</a:t>
            </a:r>
            <a:r>
              <a:rPr lang="en-GB"/>
              <a:t>. </a:t>
            </a:r>
          </a:p>
          <a:p>
            <a:pPr eaLnBrk="1" hangingPunct="1"/>
            <a:r>
              <a:rPr lang="en-GB"/>
              <a:t>When more than one payment falls due on the same date, user can opt for combining the bills. For example, user can combine the interest and charges which have same frequencies and falling on same dates.</a:t>
            </a:r>
          </a:p>
          <a:p>
            <a:r>
              <a:rPr lang="en-US"/>
              <a:t>PERCENTAGE Field allows the user to define a percentage that would be applied on the outstanding balances and made due. Only the percentage of the amount would be issued in the bill and Made due. The remaining amount would remain on their respective balances and any further calculation would be based on this balance.</a:t>
            </a:r>
          </a:p>
          <a:p>
            <a:r>
              <a:rPr lang="en-US"/>
              <a:t>Would only be allowed for ACCOUNT and INTEREST properties. The payment type should belong to CALCULATED type with the CALC.TYPE set as ACTUAL. Should be in the range of 0 to 100.</a:t>
            </a:r>
          </a:p>
          <a:p>
            <a:pPr eaLnBrk="1" hangingPunct="1"/>
            <a:r>
              <a:rPr lang="en-GB"/>
              <a:t>Different payment types can be specified for different periods.  When user inputs the repayment amount, system will not calculate the repayment amount.</a:t>
            </a:r>
          </a:p>
        </p:txBody>
      </p:sp>
      <p:sp>
        <p:nvSpPr>
          <p:cNvPr id="550917"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A187E36E-4664-40D9-AAAF-3639FDA009F2}" type="slidenum">
              <a:rPr lang="en-GB" smtClean="0"/>
              <a:pPr/>
              <a:t>63</a:t>
            </a:fld>
            <a:endParaRPr lang="en-GB"/>
          </a:p>
        </p:txBody>
      </p:sp>
      <p:sp>
        <p:nvSpPr>
          <p:cNvPr id="551939" name="Rectangle 2"/>
          <p:cNvSpPr>
            <a:spLocks noGrp="1" noRot="1" noChangeAspect="1" noChangeArrowheads="1" noTextEdit="1"/>
          </p:cNvSpPr>
          <p:nvPr>
            <p:ph type="sldImg"/>
          </p:nvPr>
        </p:nvSpPr>
        <p:spPr>
          <a:ln/>
        </p:spPr>
      </p:sp>
      <p:sp>
        <p:nvSpPr>
          <p:cNvPr id="551940" name="Rectangle 3"/>
          <p:cNvSpPr>
            <a:spLocks noGrp="1" noChangeArrowheads="1"/>
          </p:cNvSpPr>
          <p:nvPr>
            <p:ph type="body" idx="1"/>
          </p:nvPr>
        </p:nvSpPr>
        <p:spPr>
          <a:noFill/>
          <a:ln/>
        </p:spPr>
        <p:txBody>
          <a:bodyPr/>
          <a:lstStyle/>
          <a:p>
            <a:r>
              <a:rPr lang="en-US"/>
              <a:t>You may need to revise your repayment schedule when loan amount, or interest rate or term changes.  You can specify which activity should result in recalculation of repayment schedule.</a:t>
            </a:r>
          </a:p>
          <a:p>
            <a:r>
              <a:rPr lang="en-US"/>
              <a:t>ON.ACTIVITY Field to state a list of activities during which payment schedule is to be recalculated. When those activities are performed, system would automatically recalculate the payment schedule. For example, the following Activity Classes may require a recalculation:</a:t>
            </a:r>
          </a:p>
          <a:p>
            <a:r>
              <a:rPr lang="en-US"/>
              <a:t>UPDATE – CHARGE, CHANGE – INTEREST, CHANGE– PAYMENT.SCHEDULE, CHANGE.TERM – TERM.AMOUNT, INCREASE – TERM.AMOUNT, DECREASE -TERM.AMOUNT. For each of these activities, the resulting recalculation types must be specified in the associated field - RECALCULATE.</a:t>
            </a:r>
          </a:p>
          <a:p>
            <a:r>
              <a:rPr lang="en-US"/>
              <a:t>More than one activity may be stated for recalculation. But there should be no duplication. Should be a valid entry in AA.ACTIVITY file. </a:t>
            </a:r>
          </a:p>
          <a:p>
            <a:r>
              <a:rPr lang="en-US"/>
              <a:t>For a scheduled recalculation RECALC.FREQUENCY Field must be defined at weekly, monthly, yearly frequency etc. If RECALCULATE Field has recalculation type as ‘nothing’ for any of the activities, automatic recalculation to be scheduled for this.</a:t>
            </a:r>
          </a:p>
        </p:txBody>
      </p:sp>
      <p:sp>
        <p:nvSpPr>
          <p:cNvPr id="551941"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E28230D7-B515-4043-90F4-7B32745CA1E8}" type="slidenum">
              <a:rPr lang="en-GB" smtClean="0"/>
              <a:pPr/>
              <a:t>66</a:t>
            </a:fld>
            <a:endParaRPr lang="en-GB"/>
          </a:p>
        </p:txBody>
      </p:sp>
      <p:sp>
        <p:nvSpPr>
          <p:cNvPr id="507907" name="Rectangle 2"/>
          <p:cNvSpPr>
            <a:spLocks noGrp="1" noRot="1" noChangeAspect="1" noChangeArrowheads="1" noTextEdit="1"/>
          </p:cNvSpPr>
          <p:nvPr>
            <p:ph type="sldImg"/>
          </p:nvPr>
        </p:nvSpPr>
        <p:spPr>
          <a:ln/>
        </p:spPr>
      </p:sp>
      <p:sp>
        <p:nvSpPr>
          <p:cNvPr id="507908" name="Rectangle 3"/>
          <p:cNvSpPr>
            <a:spLocks noGrp="1" noChangeArrowheads="1"/>
          </p:cNvSpPr>
          <p:nvPr>
            <p:ph type="body" idx="1"/>
          </p:nvPr>
        </p:nvSpPr>
        <p:spPr>
          <a:noFill/>
          <a:ln/>
        </p:spPr>
        <p:txBody>
          <a:bodyPr/>
          <a:lstStyle/>
          <a:p>
            <a:pPr eaLnBrk="1" hangingPunct="1"/>
            <a:r>
              <a:rPr lang="en-GB" altLang="zh-TW"/>
              <a:t>In an Arrangement, the AMOUNT Field is used to enter the total amount called commitment amount which will be lent. The amount can be restricted in the Product Condition through appropriate negotiation rules (e.g. &gt;5000 and &lt; 25000).  </a:t>
            </a:r>
          </a:p>
          <a:p>
            <a:pPr eaLnBrk="1" hangingPunct="1"/>
            <a:r>
              <a:rPr lang="en-GB" altLang="zh-TW"/>
              <a:t>The TERM field determines the period of time by which the amount must be repaid. It is common to specify a default value for this in the Product Condition, for example 25Y for a long term Mortgage. The term can be entered as a number of Days (D), Weeks (W), Months (M), or Years (Y).</a:t>
            </a:r>
          </a:p>
          <a:p>
            <a:pPr eaLnBrk="1" hangingPunct="1"/>
            <a:r>
              <a:rPr lang="en-GB" altLang="zh-TW"/>
              <a:t>The MATURITY.DATE at the Arrangement level is calculated.  This is based upon the Arrangement Effective Date and Term.  User can also manually enter the MATURITY.DATE instead of defining the TERM of the arrangement. </a:t>
            </a:r>
          </a:p>
          <a:p>
            <a:pPr eaLnBrk="1" hangingPunct="1"/>
            <a:r>
              <a:rPr lang="en-GB" altLang="zh-TW"/>
              <a:t>Unlike other T24 Contract applications TERM  will  be applied on the first repayment date to arrive at the last repayment date, and the Maturity Date will not be last repayment date.  </a:t>
            </a:r>
          </a:p>
          <a:p>
            <a:r>
              <a:rPr lang="en-US"/>
              <a:t>CHANGE.AMOUNT  Field, in arrangement, is used to increase or decrease the commitment amount. Original commitment amount can be increased or decreased using INCREASE or DECREASE action, in an arrangement. For increase action, input in this field should be greater than zero.</a:t>
            </a:r>
          </a:p>
          <a:p>
            <a:r>
              <a:rPr lang="en-US"/>
              <a:t>For decrease action input in this field should be less than zero.</a:t>
            </a:r>
          </a:p>
          <a:p>
            <a:pPr eaLnBrk="1" hangingPunct="1"/>
            <a:endParaRPr lang="en-GB" altLang="zh-TW"/>
          </a:p>
          <a:p>
            <a:pPr eaLnBrk="1" hangingPunct="1"/>
            <a:endParaRPr lang="en-GB" altLang="zh-TW"/>
          </a:p>
          <a:p>
            <a:pPr eaLnBrk="1" hangingPunct="1"/>
            <a:endParaRPr lang="en-GB" altLang="zh-TW"/>
          </a:p>
        </p:txBody>
      </p:sp>
      <p:sp>
        <p:nvSpPr>
          <p:cNvPr id="507909"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a:xfrm>
            <a:off x="3971183" y="8829334"/>
            <a:ext cx="3037628" cy="465462"/>
          </a:xfrm>
          <a:prstGeom prst="rect">
            <a:avLst/>
          </a:prstGeom>
          <a:noFill/>
        </p:spPr>
        <p:txBody>
          <a:bodyPr lIns="92078" tIns="46040" rIns="92078" bIns="46040"/>
          <a:lstStyle/>
          <a:p>
            <a:fld id="{08C7D27D-336A-49CF-B17F-50349A3C53AB}" type="slidenum">
              <a:rPr lang="en-GB" smtClean="0"/>
              <a:pPr/>
              <a:t>67</a:t>
            </a:fld>
            <a:endParaRPr lang="en-GB"/>
          </a:p>
        </p:txBody>
      </p:sp>
      <p:sp>
        <p:nvSpPr>
          <p:cNvPr id="508931" name="Rectangle 2"/>
          <p:cNvSpPr>
            <a:spLocks noGrp="1" noRot="1" noChangeAspect="1" noChangeArrowheads="1" noTextEdit="1"/>
          </p:cNvSpPr>
          <p:nvPr>
            <p:ph type="sldImg"/>
          </p:nvPr>
        </p:nvSpPr>
        <p:spPr>
          <a:ln/>
        </p:spPr>
      </p:sp>
      <p:sp>
        <p:nvSpPr>
          <p:cNvPr id="508932" name="Rectangle 3"/>
          <p:cNvSpPr>
            <a:spLocks noGrp="1" noChangeArrowheads="1"/>
          </p:cNvSpPr>
          <p:nvPr>
            <p:ph type="body" idx="1"/>
          </p:nvPr>
        </p:nvSpPr>
        <p:spPr>
          <a:noFill/>
          <a:ln/>
        </p:spPr>
        <p:txBody>
          <a:bodyPr/>
          <a:lstStyle/>
          <a:p>
            <a:pPr eaLnBrk="1" hangingPunct="1"/>
            <a:r>
              <a:rPr lang="en-GB" altLang="zh-TW"/>
              <a:t> Available amount is the committed amount less all disbursements. </a:t>
            </a:r>
          </a:p>
          <a:p>
            <a:pPr eaLnBrk="1" hangingPunct="1"/>
            <a:r>
              <a:rPr lang="en-GB" altLang="zh-TW"/>
              <a:t>This is controlled by the Revolving  Attribute. </a:t>
            </a:r>
            <a:endParaRPr lang="en-GB" altLang="zh-TW" b="1" i="1"/>
          </a:p>
          <a:p>
            <a:pPr eaLnBrk="1" hangingPunct="1"/>
            <a:r>
              <a:rPr lang="en-GB" altLang="zh-TW"/>
              <a:t>The effect of a revolving product is to increase the available amount from which a customer may drawdown as a result of certain payments.  If a user wishes to have a revolving loan or line of credit there are two possible revolving types.</a:t>
            </a:r>
          </a:p>
          <a:p>
            <a:pPr eaLnBrk="1" hangingPunct="1"/>
            <a:r>
              <a:rPr lang="en-GB" altLang="zh-TW"/>
              <a:t>With a PAYMENT type, any payment against the outstanding amount, whether due or not due, will result in the available amount increasing.</a:t>
            </a:r>
          </a:p>
          <a:p>
            <a:pPr eaLnBrk="1" hangingPunct="1"/>
            <a:r>
              <a:rPr lang="en-GB" altLang="zh-TW"/>
              <a:t>With a PREPAYMENT type, only repayments against the outstanding amounts not yet due will result in the available amount increasing.</a:t>
            </a:r>
          </a:p>
          <a:p>
            <a:pPr eaLnBrk="1" hangingPunct="1"/>
            <a:r>
              <a:rPr lang="en-GB" altLang="zh-TW"/>
              <a:t>UPDATE.COMMT.LIMIT  Field -  attribute for lending products allows a user to specify whether the commitment amount of an Arrangement’s LIMIT record needs to be updated, for an Arrangement.  This setting will not have any effect on the update of available amount of the Limit.</a:t>
            </a:r>
          </a:p>
          <a:p>
            <a:r>
              <a:rPr lang="en-US"/>
              <a:t>ON.MATURITY Field determines whether on Maturity Date of the arrangement, the remaining amount in outstanding balance to be kept as Due or Outstanding.</a:t>
            </a:r>
          </a:p>
          <a:p>
            <a:pPr eaLnBrk="1" hangingPunct="1"/>
            <a:endParaRPr lang="en-GB">
              <a:ea typeface="PMingLiU" pitchFamily="18" charset="-120"/>
            </a:endParaRPr>
          </a:p>
        </p:txBody>
      </p:sp>
      <p:sp>
        <p:nvSpPr>
          <p:cNvPr id="508933"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7"/>
          <p:cNvSpPr txBox="1">
            <a:spLocks noGrp="1" noChangeArrowheads="1"/>
          </p:cNvSpPr>
          <p:nvPr/>
        </p:nvSpPr>
        <p:spPr bwMode="auto">
          <a:xfrm>
            <a:off x="3972773" y="8830939"/>
            <a:ext cx="3037628" cy="465462"/>
          </a:xfrm>
          <a:prstGeom prst="rect">
            <a:avLst/>
          </a:prstGeom>
          <a:noFill/>
          <a:ln w="9525">
            <a:noFill/>
            <a:miter lim="800000"/>
            <a:headEnd/>
            <a:tailEnd/>
          </a:ln>
        </p:spPr>
        <p:txBody>
          <a:bodyPr lIns="93174" tIns="46587" rIns="93174" bIns="46587" anchor="b"/>
          <a:lstStyle/>
          <a:p>
            <a:pPr algn="r"/>
            <a:fld id="{53E11230-0EA3-48ED-9C0F-9B313E21BF58}" type="slidenum">
              <a:rPr lang="en-GB" sz="1300"/>
              <a:pPr algn="r"/>
              <a:t>68</a:t>
            </a:fld>
            <a:endParaRPr lang="en-GB" sz="1300" dirty="0"/>
          </a:p>
        </p:txBody>
      </p:sp>
      <p:sp>
        <p:nvSpPr>
          <p:cNvPr id="509955" name="Rectangle 2"/>
          <p:cNvSpPr>
            <a:spLocks noGrp="1" noRot="1" noChangeAspect="1" noChangeArrowheads="1" noTextEdit="1"/>
          </p:cNvSpPr>
          <p:nvPr>
            <p:ph type="sldImg"/>
          </p:nvPr>
        </p:nvSpPr>
        <p:spPr>
          <a:ln/>
        </p:spPr>
      </p:sp>
      <p:sp>
        <p:nvSpPr>
          <p:cNvPr id="509956" name="Rectangle 3"/>
          <p:cNvSpPr>
            <a:spLocks noGrp="1" noChangeArrowheads="1"/>
          </p:cNvSpPr>
          <p:nvPr>
            <p:ph type="body" idx="1"/>
          </p:nvPr>
        </p:nvSpPr>
        <p:spPr>
          <a:noFill/>
          <a:ln/>
        </p:spPr>
        <p:txBody>
          <a:bodyPr/>
          <a:lstStyle/>
          <a:p>
            <a:pPr eaLnBrk="1" hangingPunct="1"/>
            <a:r>
              <a:rPr lang="en-GB" altLang="zh-TW"/>
              <a:t>Disbursement is the process to part with the committed loan amount in full or in part. Unlike some contract applications of T24 like MG, MM, etc. disbursement is not automatically done when an Arrangement is created. It cannot be also done directly from the Arrangement similar to other Activities like increase Term Amount.</a:t>
            </a:r>
          </a:p>
          <a:p>
            <a:pPr eaLnBrk="1" hangingPunct="1"/>
            <a:r>
              <a:rPr lang="en-GB" altLang="zh-TW"/>
              <a:t>The disbursement can be made to a specified Account or it can be even in cash. </a:t>
            </a:r>
          </a:p>
          <a:p>
            <a:pPr eaLnBrk="1" hangingPunct="1"/>
            <a:r>
              <a:rPr lang="en-GB" altLang="zh-TW"/>
              <a:t>The disbursement can be triggered from a transaction with a disbursement transaction code. We will learn more about configuring the transaction codes to use with AA later. A Lending Arrangement can be disbursed through FT, Teller, Cash Pooling.</a:t>
            </a:r>
          </a:p>
          <a:p>
            <a:pPr eaLnBrk="1" hangingPunct="1"/>
            <a:r>
              <a:rPr lang="en-GB" altLang="zh-TW"/>
              <a:t>It also validates the disbursement against the committed amount, the current outstanding amount and any applicable Activity Restriction. Please note that an Arrangement Account will not show any working balance when an Arrangement is created, since amount is only committed. Only when a disbursement is made, the Arrangement Account will be debited and its working balance will be updated.</a:t>
            </a:r>
          </a:p>
        </p:txBody>
      </p:sp>
      <p:sp>
        <p:nvSpPr>
          <p:cNvPr id="509957"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
        <p:nvSpPr>
          <p:cNvPr id="509958" name="Slide Number Placeholder 5"/>
          <p:cNvSpPr>
            <a:spLocks noGrp="1"/>
          </p:cNvSpPr>
          <p:nvPr>
            <p:ph type="sldNum" sz="quarter" idx="5"/>
          </p:nvPr>
        </p:nvSpPr>
        <p:spPr>
          <a:xfrm>
            <a:off x="3971183" y="8829334"/>
            <a:ext cx="3037628" cy="465462"/>
          </a:xfrm>
          <a:prstGeom prst="rect">
            <a:avLst/>
          </a:prstGeom>
          <a:noFill/>
        </p:spPr>
        <p:txBody>
          <a:bodyPr lIns="92078" tIns="46040" rIns="92078" bIns="46040"/>
          <a:lstStyle/>
          <a:p>
            <a:fld id="{F31884B4-0B48-4D36-B32E-ECE64EA3FDFD}" type="slidenum">
              <a:rPr lang="en-GB" smtClean="0"/>
              <a:pPr/>
              <a:t>68</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82</a:t>
            </a:fld>
            <a:endParaRPr lang="en-GB" altLang="zh-CN"/>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212850" y="684213"/>
            <a:ext cx="4662488" cy="3498850"/>
          </a:xfrm>
          <a:ln/>
        </p:spPr>
      </p:sp>
      <p:sp>
        <p:nvSpPr>
          <p:cNvPr id="40963" name="Rectangle 3"/>
          <p:cNvSpPr txBox="1">
            <a:spLocks noGrp="1" noChangeArrowheads="1"/>
          </p:cNvSpPr>
          <p:nvPr>
            <p:ph type="body" idx="1"/>
          </p:nvPr>
        </p:nvSpPr>
        <p:spPr>
          <a:xfrm>
            <a:off x="935634" y="4411487"/>
            <a:ext cx="5218245" cy="4183995"/>
          </a:xfrm>
          <a:noFill/>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cs typeface="Times New Roman" pitchFamily="18" charset="0"/>
              </a:rPr>
              <a:t>To create a Product, we require Properties</a:t>
            </a:r>
          </a:p>
          <a:p>
            <a:pPr lvl="1"/>
            <a:r>
              <a:rPr lang="en-GB" dirty="0">
                <a:cs typeface="Times New Roman" pitchFamily="18" charset="0"/>
              </a:rPr>
              <a:t>In AA we can create instances of a Property Class which are known as PROPERTIES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Hence defining them at the product would suffice.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Slide Image Placeholder 1"/>
          <p:cNvSpPr>
            <a:spLocks noGrp="1" noRot="1" noChangeAspect="1" noTextEdit="1"/>
          </p:cNvSpPr>
          <p:nvPr>
            <p:ph type="sldImg"/>
          </p:nvPr>
        </p:nvSpPr>
        <p:spPr>
          <a:ln/>
        </p:spPr>
      </p:sp>
      <p:sp>
        <p:nvSpPr>
          <p:cNvPr id="787459" name="Notes Placeholder 2"/>
          <p:cNvSpPr>
            <a:spLocks noGrp="1"/>
          </p:cNvSpPr>
          <p:nvPr>
            <p:ph type="body" idx="1"/>
          </p:nvPr>
        </p:nvSpPr>
        <p:spPr>
          <a:noFill/>
          <a:ln/>
        </p:spPr>
        <p:txBody>
          <a:bodyPr/>
          <a:lstStyle/>
          <a:p>
            <a:r>
              <a:rPr lang="en-US"/>
              <a:t>INHERITANCE.ONLY : T24 product builder follows a structured way of defining products. In addition to this structural hierarchy, the Product Builder enables the definition of “families” of products through Product Inheritance.  This allows for a     derivative of a product to be defined by simplyspecifying a “parent” product and any different conditions.</a:t>
            </a:r>
          </a:p>
          <a:p>
            <a:r>
              <a:rPr lang="en-US"/>
              <a:t>Inheritance Only products do not undergo full proofing validations nor are they available for sale on their own. They are only abstract definition of a product which should be derived down the hierarchy to define the product in its entirety. </a:t>
            </a:r>
          </a:p>
          <a:p>
            <a:r>
              <a:rPr lang="en-US"/>
              <a:t>EFFECTIVE Field represents the effective period after which the new property condition comes into effect. In addition to dated changes of a single Defined Property, the Product designer also allows a Product to be defined with “timed” changes of its conditions. These timed changes may be defined as “condition changes” (i.e. a standard product property is linked to one Defined Property and after a period of time switches to a different Defined Property. </a:t>
            </a:r>
          </a:p>
          <a:p>
            <a:endParaRPr lang="en-US">
              <a:latin typeface="Arial" pitchFamily="34" charset="0"/>
            </a:endParaRPr>
          </a:p>
        </p:txBody>
      </p:sp>
      <p:sp>
        <p:nvSpPr>
          <p:cNvPr id="787460" name="Slide Number Placeholder 3"/>
          <p:cNvSpPr>
            <a:spLocks noGrp="1"/>
          </p:cNvSpPr>
          <p:nvPr>
            <p:ph type="sldNum" sz="quarter" idx="5"/>
          </p:nvPr>
        </p:nvSpPr>
        <p:spPr>
          <a:xfrm>
            <a:off x="3971183" y="8829334"/>
            <a:ext cx="3037628" cy="465462"/>
          </a:xfrm>
          <a:prstGeom prst="rect">
            <a:avLst/>
          </a:prstGeom>
          <a:noFill/>
        </p:spPr>
        <p:txBody>
          <a:bodyPr lIns="92078" tIns="46040" rIns="92078" bIns="46040"/>
          <a:lstStyle/>
          <a:p>
            <a:fld id="{954585CB-9F1B-4FCD-9E07-69B1D3F8B3AF}" type="slidenum">
              <a:rPr lang="en-GB" smtClean="0"/>
              <a:pPr/>
              <a:t>32</a:t>
            </a:fld>
            <a:endParaRPr lang="en-GB"/>
          </a:p>
        </p:txBody>
      </p:sp>
      <p:sp>
        <p:nvSpPr>
          <p:cNvPr id="787461" name="Footer Placeholder 4"/>
          <p:cNvSpPr>
            <a:spLocks noGrp="1"/>
          </p:cNvSpPr>
          <p:nvPr>
            <p:ph type="ftr" sz="quarter" idx="4"/>
          </p:nvPr>
        </p:nvSpPr>
        <p:spPr>
          <a:xfrm>
            <a:off x="1" y="8829334"/>
            <a:ext cx="3037628" cy="465462"/>
          </a:xfrm>
          <a:prstGeom prst="rect">
            <a:avLst/>
          </a:prstGeom>
          <a:noFill/>
        </p:spPr>
        <p:txBody>
          <a:bodyPr lIns="92078" tIns="46040" rIns="92078" bIns="46040"/>
          <a:lstStyle/>
          <a:p>
            <a:r>
              <a:rPr lang="fr-FR"/>
              <a:t>T24 Arrangement Architecture - Loans - T3AAL - R10.1</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a:t>Click to edit Master title style</a:t>
            </a:r>
          </a:p>
        </p:txBody>
      </p:sp>
      <p:sp>
        <p:nvSpPr>
          <p:cNvPr id="3" name="Table Placeholder 2"/>
          <p:cNvSpPr>
            <a:spLocks noGrp="1"/>
          </p:cNvSpPr>
          <p:nvPr>
            <p:ph type="tbl"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a:t>Click to edit Master title style</a:t>
            </a:r>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GB" dirty="0"/>
              <a:t>AA</a:t>
            </a:r>
            <a:endParaRPr lang="en-US" altLang="zh-CN" dirty="0">
              <a:ea typeface="宋体" charset="-122"/>
            </a:endParaRPr>
          </a:p>
        </p:txBody>
      </p:sp>
      <p:sp>
        <p:nvSpPr>
          <p:cNvPr id="19458" name="Rectangle 5"/>
          <p:cNvSpPr>
            <a:spLocks noGrp="1" noChangeArrowheads="1"/>
          </p:cNvSpPr>
          <p:nvPr>
            <p:ph type="subTitle" idx="1"/>
          </p:nvPr>
        </p:nvSpPr>
        <p:spPr>
          <a:xfrm>
            <a:off x="0" y="2795588"/>
            <a:ext cx="5367338" cy="461665"/>
          </a:xfrm>
        </p:spPr>
        <p:txBody>
          <a:bodyPr/>
          <a:lstStyle/>
          <a:p>
            <a:pPr marL="0" indent="0"/>
            <a:endParaRPr lang="en-US" altLang="zh-CN" dirty="0">
              <a:ea typeface="宋体" charset="-122"/>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 Property Class</a:t>
            </a:r>
          </a:p>
        </p:txBody>
      </p:sp>
      <p:sp>
        <p:nvSpPr>
          <p:cNvPr id="3" name="Content Placeholder 2"/>
          <p:cNvSpPr>
            <a:spLocks noGrp="1"/>
          </p:cNvSpPr>
          <p:nvPr>
            <p:ph idx="1"/>
          </p:nvPr>
        </p:nvSpPr>
        <p:spPr/>
        <p:txBody>
          <a:bodyPr/>
          <a:lstStyle/>
          <a:p>
            <a:r>
              <a:rPr lang="en-US" dirty="0"/>
              <a:t>In the previous slides, we have pointed out about the Property classes </a:t>
            </a:r>
          </a:p>
          <a:p>
            <a:r>
              <a:rPr lang="en-US" dirty="0"/>
              <a:t>Let us discuss about them in brief</a:t>
            </a:r>
          </a:p>
          <a:p>
            <a:r>
              <a:rPr lang="en-US" dirty="0"/>
              <a:t>Property classes (</a:t>
            </a:r>
            <a:r>
              <a:rPr lang="en-GB" dirty="0"/>
              <a:t>AA.PROPERTY.CLASS</a:t>
            </a:r>
            <a:r>
              <a:rPr lang="en-US" dirty="0"/>
              <a:t>) are also released by TEMENOS</a:t>
            </a:r>
          </a:p>
          <a:p>
            <a:r>
              <a:rPr lang="en-US" dirty="0"/>
              <a:t>Used to define  Actions and Attributes for any underlying Property and Product condition</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 Property Class</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485094" y="2208115"/>
            <a:ext cx="4311877" cy="2182840"/>
          </a:xfrm>
          <a:prstGeom prst="rect">
            <a:avLst/>
          </a:prstGeom>
          <a:noFill/>
          <a:ln w="9525">
            <a:solidFill>
              <a:schemeClr val="accent1"/>
            </a:solidFill>
            <a:miter lim="800000"/>
            <a:headEnd/>
            <a:tailEnd/>
          </a:ln>
          <a:effectLst/>
        </p:spPr>
      </p:pic>
      <p:pic>
        <p:nvPicPr>
          <p:cNvPr id="2054" name="Picture 6"/>
          <p:cNvPicPr>
            <a:picLocks noChangeAspect="1" noChangeArrowheads="1"/>
          </p:cNvPicPr>
          <p:nvPr/>
        </p:nvPicPr>
        <p:blipFill>
          <a:blip r:embed="rId3" cstate="print"/>
          <a:srcRect r="38683"/>
          <a:stretch>
            <a:fillRect/>
          </a:stretch>
        </p:blipFill>
        <p:spPr bwMode="auto">
          <a:xfrm>
            <a:off x="5116286" y="1369526"/>
            <a:ext cx="3402152" cy="4949373"/>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 Property Class</a:t>
            </a:r>
          </a:p>
        </p:txBody>
      </p:sp>
      <p:sp>
        <p:nvSpPr>
          <p:cNvPr id="3" name="Content Placeholder 2"/>
          <p:cNvSpPr>
            <a:spLocks noGrp="1"/>
          </p:cNvSpPr>
          <p:nvPr>
            <p:ph idx="1"/>
          </p:nvPr>
        </p:nvSpPr>
        <p:spPr/>
        <p:txBody>
          <a:bodyPr/>
          <a:lstStyle/>
          <a:p>
            <a:pPr lvl="0"/>
            <a:r>
              <a:rPr lang="en-US" dirty="0"/>
              <a:t>Officers </a:t>
            </a:r>
          </a:p>
          <a:p>
            <a:r>
              <a:rPr lang="en-US" dirty="0"/>
              <a:t>Closure</a:t>
            </a:r>
          </a:p>
          <a:p>
            <a:r>
              <a:rPr lang="en-US" dirty="0"/>
              <a:t>Alerts</a:t>
            </a:r>
          </a:p>
          <a:p>
            <a:r>
              <a:rPr lang="en-US" dirty="0"/>
              <a:t>Tax</a:t>
            </a:r>
          </a:p>
          <a:p>
            <a:r>
              <a:rPr lang="en-US" dirty="0"/>
              <a:t>Periodic Charges</a:t>
            </a:r>
          </a:p>
          <a:p>
            <a:endParaRPr lang="en-US" dirty="0"/>
          </a:p>
        </p:txBody>
      </p:sp>
      <p:sp>
        <p:nvSpPr>
          <p:cNvPr id="5" name="Content Placeholder 2"/>
          <p:cNvSpPr txBox="1">
            <a:spLocks/>
          </p:cNvSpPr>
          <p:nvPr/>
        </p:nvSpPr>
        <p:spPr bwMode="auto">
          <a:xfrm>
            <a:off x="4484924" y="1526953"/>
            <a:ext cx="4011159" cy="46382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indent="-342900" defTabSz="457200" eaLnBrk="0" hangingPunct="0">
              <a:lnSpc>
                <a:spcPct val="125000"/>
              </a:lnSpc>
              <a:spcBef>
                <a:spcPts val="688"/>
              </a:spcBef>
              <a:buClr>
                <a:srgbClr val="9BBB59"/>
              </a:buClr>
              <a:buFont typeface="Wingdings 3" pitchFamily="18" charset="2"/>
              <a:buChar char="}"/>
            </a:pPr>
            <a:r>
              <a:rPr lang="en-US" sz="2200" kern="0" dirty="0">
                <a:solidFill>
                  <a:srgbClr val="3C3C41"/>
                </a:solidFill>
                <a:latin typeface="+mn-lt"/>
                <a:cs typeface="+mn-cs"/>
              </a:rPr>
              <a:t>Charge</a:t>
            </a:r>
          </a:p>
          <a:p>
            <a:pPr marL="342900" indent="-342900" defTabSz="457200" eaLnBrk="0" hangingPunct="0">
              <a:lnSpc>
                <a:spcPct val="125000"/>
              </a:lnSpc>
              <a:spcBef>
                <a:spcPts val="688"/>
              </a:spcBef>
              <a:buClr>
                <a:srgbClr val="9BBB59"/>
              </a:buClr>
              <a:buFont typeface="Wingdings 3" pitchFamily="18" charset="2"/>
              <a:buChar char="}"/>
            </a:pPr>
            <a:r>
              <a:rPr lang="en-US" sz="2200" kern="0" dirty="0">
                <a:solidFill>
                  <a:srgbClr val="3C3C41"/>
                </a:solidFill>
                <a:latin typeface="+mn-lt"/>
                <a:cs typeface="+mn-cs"/>
              </a:rPr>
              <a:t> Reporting</a:t>
            </a:r>
          </a:p>
          <a:p>
            <a:pPr marL="342900" indent="-342900" defTabSz="457200" eaLnBrk="0" hangingPunct="0">
              <a:lnSpc>
                <a:spcPct val="125000"/>
              </a:lnSpc>
              <a:spcBef>
                <a:spcPts val="688"/>
              </a:spcBef>
              <a:buClr>
                <a:srgbClr val="9BBB59"/>
              </a:buClr>
              <a:buFont typeface="Wingdings 3" pitchFamily="18" charset="2"/>
              <a:buChar char="}"/>
            </a:pPr>
            <a:r>
              <a:rPr lang="en-US" sz="2200" kern="0" dirty="0">
                <a:solidFill>
                  <a:srgbClr val="3C3C41"/>
                </a:solidFill>
                <a:latin typeface="+mn-lt"/>
                <a:cs typeface="+mn-cs"/>
              </a:rPr>
              <a:t>Charge Override</a:t>
            </a:r>
          </a:p>
          <a:p>
            <a:pPr marL="342900" indent="-342900" defTabSz="457200" eaLnBrk="0" hangingPunct="0">
              <a:lnSpc>
                <a:spcPct val="125000"/>
              </a:lnSpc>
              <a:spcBef>
                <a:spcPts val="688"/>
              </a:spcBef>
              <a:buClr>
                <a:srgbClr val="9BBB59"/>
              </a:buClr>
              <a:buFont typeface="Wingdings 3" pitchFamily="18" charset="2"/>
              <a:buChar char="}"/>
            </a:pPr>
            <a:r>
              <a:rPr lang="en-US" sz="2200" kern="0" dirty="0">
                <a:solidFill>
                  <a:srgbClr val="3C3C41"/>
                </a:solidFill>
                <a:latin typeface="+mn-lt"/>
                <a:cs typeface="+mn-cs"/>
              </a:rPr>
              <a:t>Interest</a:t>
            </a:r>
          </a:p>
          <a:p>
            <a:pPr marL="342900" indent="-342900" defTabSz="457200" eaLnBrk="0" hangingPunct="0">
              <a:lnSpc>
                <a:spcPct val="125000"/>
              </a:lnSpc>
              <a:spcBef>
                <a:spcPts val="688"/>
              </a:spcBef>
              <a:buClr>
                <a:srgbClr val="9BBB59"/>
              </a:buClr>
              <a:buFont typeface="Wingdings 3" pitchFamily="18" charset="2"/>
              <a:buChar char="}"/>
            </a:pPr>
            <a:r>
              <a:rPr lang="en-US" sz="2200" kern="0" dirty="0">
                <a:solidFill>
                  <a:srgbClr val="3C3C41"/>
                </a:solidFill>
                <a:latin typeface="+mn-lt"/>
                <a:cs typeface="+mn-cs"/>
              </a:rPr>
              <a:t>Payout Rules</a:t>
            </a:r>
          </a:p>
          <a:p>
            <a:pPr marL="342900" indent="-342900" defTabSz="457200" eaLnBrk="0" hangingPunct="0">
              <a:lnSpc>
                <a:spcPct val="125000"/>
              </a:lnSpc>
              <a:spcBef>
                <a:spcPts val="688"/>
              </a:spcBef>
              <a:buClr>
                <a:srgbClr val="9BBB59"/>
              </a:buClr>
              <a:buFont typeface="Wingdings 3" pitchFamily="18" charset="2"/>
              <a:buChar char="}"/>
            </a:pPr>
            <a:endParaRPr kumimoji="0" lang="en-US" sz="2200" b="0" i="0" u="none" strike="noStrike" kern="0" cap="none" spc="0" normalizeH="0" baseline="0" noProof="0" dirty="0">
              <a:ln>
                <a:noFill/>
              </a:ln>
              <a:solidFill>
                <a:srgbClr val="3C3C41"/>
              </a:solidFill>
              <a:effectLst/>
              <a:uLnTx/>
              <a:uFillTx/>
              <a:latin typeface="+mn-lt"/>
              <a:ea typeface="+mn-ea"/>
              <a:cs typeface="+mn-cs"/>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 Property Class</a:t>
            </a:r>
          </a:p>
        </p:txBody>
      </p:sp>
      <p:sp>
        <p:nvSpPr>
          <p:cNvPr id="3" name="Content Placeholder 2"/>
          <p:cNvSpPr>
            <a:spLocks noGrp="1"/>
          </p:cNvSpPr>
          <p:nvPr>
            <p:ph idx="1"/>
          </p:nvPr>
        </p:nvSpPr>
        <p:spPr/>
        <p:txBody>
          <a:bodyPr/>
          <a:lstStyle/>
          <a:p>
            <a:r>
              <a:rPr lang="en-US" dirty="0"/>
              <a:t>Property classes highlighted in Red are compulsory, without these classes, its impossible to built a deposit </a:t>
            </a:r>
          </a:p>
          <a:p>
            <a:r>
              <a:rPr lang="en-US" dirty="0">
                <a:solidFill>
                  <a:srgbClr val="FF0000"/>
                </a:solidFill>
              </a:rPr>
              <a:t>Account</a:t>
            </a:r>
          </a:p>
          <a:p>
            <a:r>
              <a:rPr lang="en-US" dirty="0">
                <a:solidFill>
                  <a:srgbClr val="FF0000"/>
                </a:solidFill>
              </a:rPr>
              <a:t>Accounting</a:t>
            </a:r>
          </a:p>
          <a:p>
            <a:r>
              <a:rPr lang="en-US" dirty="0">
                <a:solidFill>
                  <a:srgbClr val="FF0000"/>
                </a:solidFill>
              </a:rPr>
              <a:t>Activity Mapping</a:t>
            </a:r>
          </a:p>
          <a:p>
            <a:r>
              <a:rPr lang="en-US" dirty="0">
                <a:solidFill>
                  <a:srgbClr val="FF0000"/>
                </a:solidFill>
              </a:rPr>
              <a:t>Customer</a:t>
            </a:r>
          </a:p>
          <a:p>
            <a:r>
              <a:rPr lang="en-US" dirty="0">
                <a:solidFill>
                  <a:srgbClr val="FF0000"/>
                </a:solidFill>
              </a:rPr>
              <a:t>Payment Rules</a:t>
            </a:r>
          </a:p>
          <a:p>
            <a:r>
              <a:rPr lang="en-US" dirty="0">
                <a:solidFill>
                  <a:srgbClr val="FF0000"/>
                </a:solidFill>
              </a:rPr>
              <a:t>Payment Schedule</a:t>
            </a:r>
          </a:p>
          <a:p>
            <a:r>
              <a:rPr lang="en-US" dirty="0">
                <a:solidFill>
                  <a:srgbClr val="FF0000"/>
                </a:solidFill>
              </a:rPr>
              <a:t>Term Amount</a:t>
            </a:r>
          </a:p>
        </p:txBody>
      </p:sp>
      <p:sp>
        <p:nvSpPr>
          <p:cNvPr id="4" name="Content Placeholder 2"/>
          <p:cNvSpPr txBox="1">
            <a:spLocks/>
          </p:cNvSpPr>
          <p:nvPr/>
        </p:nvSpPr>
        <p:spPr bwMode="auto">
          <a:xfrm>
            <a:off x="4513960" y="2557447"/>
            <a:ext cx="3982124" cy="39304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457200" rtl="0" eaLnBrk="0" fontAlgn="base" latinLnBrk="0" hangingPunct="0">
              <a:lnSpc>
                <a:spcPct val="125000"/>
              </a:lnSpc>
              <a:spcBef>
                <a:spcPts val="688"/>
              </a:spcBef>
              <a:spcAft>
                <a:spcPct val="0"/>
              </a:spcAft>
              <a:buClr>
                <a:srgbClr val="9BBB59"/>
              </a:buClr>
              <a:buSzTx/>
              <a:buFont typeface="Wingdings 3" pitchFamily="18" charset="2"/>
              <a:buChar char="}"/>
              <a:tabLst/>
              <a:defRPr/>
            </a:pPr>
            <a:r>
              <a:rPr kumimoji="0" lang="en-US" sz="2200" b="0" i="0" u="none" strike="noStrike" kern="0" cap="none" spc="0" normalizeH="0" baseline="0" noProof="0" dirty="0">
                <a:ln>
                  <a:noFill/>
                </a:ln>
                <a:solidFill>
                  <a:srgbClr val="3C3C41"/>
                </a:solidFill>
                <a:effectLst/>
                <a:uLnTx/>
                <a:uFillTx/>
                <a:latin typeface="+mn-lt"/>
                <a:ea typeface="+mn-ea"/>
                <a:cs typeface="+mn-cs"/>
              </a:rPr>
              <a:t>Change Product</a:t>
            </a:r>
          </a:p>
          <a:p>
            <a:pPr marL="342900" marR="0" lvl="0" indent="-342900" algn="l" defTabSz="457200" rtl="0" eaLnBrk="0" fontAlgn="base" latinLnBrk="0" hangingPunct="0">
              <a:lnSpc>
                <a:spcPct val="125000"/>
              </a:lnSpc>
              <a:spcBef>
                <a:spcPts val="688"/>
              </a:spcBef>
              <a:spcAft>
                <a:spcPct val="0"/>
              </a:spcAft>
              <a:buClr>
                <a:srgbClr val="9BBB59"/>
              </a:buClr>
              <a:buSzTx/>
              <a:buFont typeface="Wingdings 3" pitchFamily="18" charset="2"/>
              <a:buChar char="}"/>
              <a:tabLst/>
              <a:defRPr/>
            </a:pPr>
            <a:r>
              <a:rPr lang="en-US" sz="2200" kern="0" dirty="0">
                <a:solidFill>
                  <a:srgbClr val="3C3C41"/>
                </a:solidFill>
                <a:latin typeface="+mn-lt"/>
                <a:cs typeface="+mn-cs"/>
              </a:rPr>
              <a:t>Balance Maintenance </a:t>
            </a:r>
          </a:p>
          <a:p>
            <a:pPr marL="342900" marR="0" lvl="0" indent="-342900" algn="l" defTabSz="457200" rtl="0" eaLnBrk="0" fontAlgn="base" latinLnBrk="0" hangingPunct="0">
              <a:lnSpc>
                <a:spcPct val="125000"/>
              </a:lnSpc>
              <a:spcBef>
                <a:spcPts val="688"/>
              </a:spcBef>
              <a:spcAft>
                <a:spcPct val="0"/>
              </a:spcAft>
              <a:buClr>
                <a:srgbClr val="9BBB59"/>
              </a:buClr>
              <a:buSzTx/>
              <a:buFont typeface="Wingdings 3" pitchFamily="18" charset="2"/>
              <a:buChar char="}"/>
              <a:tabLst/>
              <a:defRPr/>
            </a:pPr>
            <a:r>
              <a:rPr kumimoji="0" lang="en-US" sz="2200" b="0" i="0" u="none" strike="noStrike" kern="0" cap="none" spc="0" normalizeH="0" baseline="0" noProof="0" dirty="0">
                <a:ln>
                  <a:noFill/>
                </a:ln>
                <a:solidFill>
                  <a:srgbClr val="3C3C41"/>
                </a:solidFill>
                <a:effectLst/>
                <a:uLnTx/>
                <a:uFillTx/>
                <a:latin typeface="+mn-lt"/>
                <a:ea typeface="+mn-ea"/>
                <a:cs typeface="+mn-cs"/>
              </a:rPr>
              <a:t>Activity Messaging</a:t>
            </a:r>
          </a:p>
          <a:p>
            <a:pPr marL="342900" lvl="0" indent="-342900" defTabSz="457200" eaLnBrk="0" hangingPunct="0">
              <a:lnSpc>
                <a:spcPct val="125000"/>
              </a:lnSpc>
              <a:spcBef>
                <a:spcPts val="688"/>
              </a:spcBef>
              <a:buClr>
                <a:srgbClr val="9BBB59"/>
              </a:buClr>
              <a:buFont typeface="Wingdings 3" pitchFamily="18" charset="2"/>
              <a:buChar char="}"/>
            </a:pPr>
            <a:r>
              <a:rPr lang="en-US" sz="2200" kern="0" dirty="0">
                <a:solidFill>
                  <a:srgbClr val="3C3C41"/>
                </a:solidFill>
                <a:latin typeface="+mn-lt"/>
                <a:cs typeface="+mn-cs"/>
              </a:rPr>
              <a:t>Activity Restriction </a:t>
            </a:r>
          </a:p>
          <a:p>
            <a:pPr marL="342900" lvl="0" indent="-342900" defTabSz="457200" eaLnBrk="0" hangingPunct="0">
              <a:lnSpc>
                <a:spcPct val="125000"/>
              </a:lnSpc>
              <a:spcBef>
                <a:spcPts val="688"/>
              </a:spcBef>
              <a:buClr>
                <a:srgbClr val="9BBB59"/>
              </a:buClr>
              <a:buFont typeface="Wingdings 3" pitchFamily="18" charset="2"/>
              <a:buChar char="}"/>
            </a:pPr>
            <a:r>
              <a:rPr lang="en-US" sz="2200" kern="0" dirty="0">
                <a:solidFill>
                  <a:srgbClr val="3C3C41"/>
                </a:solidFill>
                <a:latin typeface="+mn-lt"/>
                <a:cs typeface="+mn-cs"/>
              </a:rPr>
              <a:t>Activity Charges</a:t>
            </a:r>
          </a:p>
          <a:p>
            <a:pPr marL="342900" lvl="0" indent="-342900" defTabSz="457200" eaLnBrk="0" hangingPunct="0">
              <a:lnSpc>
                <a:spcPct val="125000"/>
              </a:lnSpc>
              <a:spcBef>
                <a:spcPts val="688"/>
              </a:spcBef>
              <a:buClr>
                <a:srgbClr val="9BBB59"/>
              </a:buClr>
              <a:buFont typeface="Wingdings 3" pitchFamily="18" charset="2"/>
              <a:buChar char="}"/>
            </a:pPr>
            <a:r>
              <a:rPr lang="en-US" sz="2200" kern="0" dirty="0">
                <a:solidFill>
                  <a:srgbClr val="3C3C41"/>
                </a:solidFill>
                <a:latin typeface="+mn-lt"/>
                <a:cs typeface="+mn-cs"/>
              </a:rPr>
              <a:t>Activity API</a:t>
            </a:r>
          </a:p>
          <a:p>
            <a:pPr marL="342900" lvl="0" indent="-342900" defTabSz="457200" eaLnBrk="0" hangingPunct="0">
              <a:lnSpc>
                <a:spcPct val="125000"/>
              </a:lnSpc>
              <a:spcBef>
                <a:spcPts val="688"/>
              </a:spcBef>
              <a:buClr>
                <a:srgbClr val="9BBB59"/>
              </a:buClr>
              <a:buFont typeface="Wingdings 3" pitchFamily="18" charset="2"/>
              <a:buChar char="}"/>
            </a:pPr>
            <a:r>
              <a:rPr lang="en-US" sz="2200" kern="0" dirty="0">
                <a:solidFill>
                  <a:srgbClr val="3C3C41"/>
                </a:solidFill>
                <a:latin typeface="+mn-lt"/>
                <a:cs typeface="+mn-cs"/>
              </a:rPr>
              <a:t>Activity Presentation </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Property Class - Customer</a:t>
            </a:r>
            <a:endParaRPr lang="en-US" dirty="0"/>
          </a:p>
        </p:txBody>
      </p:sp>
      <p:sp>
        <p:nvSpPr>
          <p:cNvPr id="3" name="Content Placeholder 2"/>
          <p:cNvSpPr>
            <a:spLocks noGrp="1"/>
          </p:cNvSpPr>
          <p:nvPr>
            <p:ph idx="1"/>
          </p:nvPr>
        </p:nvSpPr>
        <p:spPr/>
        <p:txBody>
          <a:bodyPr/>
          <a:lstStyle/>
          <a:p>
            <a:r>
              <a:rPr lang="en-GB" dirty="0"/>
              <a:t>Customer Property class is mandatory </a:t>
            </a:r>
          </a:p>
          <a:p>
            <a:r>
              <a:rPr lang="en-GB" altLang="zh-TW" dirty="0"/>
              <a:t>CUSTOMER Property Class is Dated and Non-Tracking type</a:t>
            </a:r>
          </a:p>
          <a:p>
            <a:r>
              <a:rPr lang="en-GB" dirty="0"/>
              <a:t>The Customer Property Class is used to specify the involved parties of an Arrangement and their respective roles</a:t>
            </a:r>
          </a:p>
          <a:p>
            <a:r>
              <a:rPr lang="en-GB" dirty="0"/>
              <a:t>Customer Property Class is primarily an Arrangement level class </a:t>
            </a:r>
          </a:p>
          <a:p>
            <a:pPr lvl="1"/>
            <a:r>
              <a:rPr lang="en-GB" dirty="0"/>
              <a:t>Values are input at an Arrangement level</a:t>
            </a:r>
          </a:p>
          <a:p>
            <a:pPr lvl="1"/>
            <a:r>
              <a:rPr lang="en-GB" dirty="0"/>
              <a:t>Therefore, at Product Level, Customer is configured as fully negotiable</a:t>
            </a:r>
          </a:p>
          <a:p>
            <a:endParaRPr lang="en-US" dirty="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 </a:t>
            </a:r>
            <a:br>
              <a:rPr lang="en-US" dirty="0"/>
            </a:br>
            <a:r>
              <a:rPr lang="en-GB" dirty="0"/>
              <a:t>Property Class - Customer</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058988" y="1613353"/>
            <a:ext cx="5229225" cy="3486150"/>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 </a:t>
            </a:r>
            <a:br>
              <a:rPr lang="en-US" dirty="0"/>
            </a:br>
            <a:r>
              <a:rPr lang="en-GB" dirty="0"/>
              <a:t>Property Class - Account</a:t>
            </a:r>
            <a:endParaRPr lang="en-US" dirty="0"/>
          </a:p>
        </p:txBody>
      </p:sp>
      <p:sp>
        <p:nvSpPr>
          <p:cNvPr id="3" name="Content Placeholder 2"/>
          <p:cNvSpPr>
            <a:spLocks noGrp="1"/>
          </p:cNvSpPr>
          <p:nvPr>
            <p:ph idx="1"/>
          </p:nvPr>
        </p:nvSpPr>
        <p:spPr/>
        <p:txBody>
          <a:bodyPr/>
          <a:lstStyle/>
          <a:p>
            <a:r>
              <a:rPr lang="en-GB" dirty="0"/>
              <a:t>ACCOUNT is also a mandatory Property Class of DEPOSIT Product Line </a:t>
            </a:r>
          </a:p>
          <a:p>
            <a:r>
              <a:rPr lang="en-GB" altLang="zh-TW" dirty="0"/>
              <a:t>ACCOUNT Property Class is Dated</a:t>
            </a:r>
          </a:p>
          <a:p>
            <a:r>
              <a:rPr lang="en-GB" altLang="zh-TW" dirty="0"/>
              <a:t>Account property class holds principal balances of an arrangement</a:t>
            </a:r>
          </a:p>
          <a:p>
            <a:pPr lvl="1"/>
            <a:r>
              <a:rPr lang="en-GB" dirty="0"/>
              <a:t>When an Arrangement is created for a Deposit Product, T24 will automatically create an Account, which will be used to maintain the balances of the Arrangement</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 </a:t>
            </a:r>
            <a:br>
              <a:rPr lang="en-US" dirty="0"/>
            </a:br>
            <a:r>
              <a:rPr lang="en-GB" dirty="0"/>
              <a:t>Property Class - Account</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751921" y="1414359"/>
            <a:ext cx="4561794" cy="5000956"/>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 </a:t>
            </a:r>
            <a:br>
              <a:rPr lang="en-US" dirty="0"/>
            </a:br>
            <a:r>
              <a:rPr lang="en-GB" dirty="0"/>
              <a:t>Property Class – Term Amount</a:t>
            </a:r>
            <a:endParaRPr lang="en-US" dirty="0"/>
          </a:p>
        </p:txBody>
      </p:sp>
      <p:sp>
        <p:nvSpPr>
          <p:cNvPr id="3" name="Content Placeholder 2"/>
          <p:cNvSpPr>
            <a:spLocks noGrp="1"/>
          </p:cNvSpPr>
          <p:nvPr>
            <p:ph idx="1"/>
          </p:nvPr>
        </p:nvSpPr>
        <p:spPr/>
        <p:txBody>
          <a:bodyPr/>
          <a:lstStyle/>
          <a:p>
            <a:pPr eaLnBrk="1" hangingPunct="1"/>
            <a:r>
              <a:rPr lang="en-GB" dirty="0"/>
              <a:t>Term Amount property class represents both the amount committed within the Arrangement and the term of that Commitment</a:t>
            </a:r>
          </a:p>
          <a:p>
            <a:pPr eaLnBrk="1" hangingPunct="1"/>
            <a:r>
              <a:rPr lang="en-GB" altLang="zh-TW" dirty="0"/>
              <a:t>Controls the commitment made by the bank and the customer</a:t>
            </a:r>
          </a:p>
          <a:p>
            <a:pPr eaLnBrk="1" hangingPunct="1"/>
            <a:r>
              <a:rPr lang="en-GB" altLang="zh-TW" dirty="0"/>
              <a:t>Term Amount is Currency specific</a:t>
            </a:r>
          </a:p>
          <a:p>
            <a:pPr lvl="1" eaLnBrk="1" hangingPunct="1"/>
            <a:r>
              <a:rPr lang="en-GB" altLang="zh-TW" dirty="0"/>
              <a:t>Its necessary to create Product condition for each allowed Currency of the Product</a:t>
            </a:r>
          </a:p>
          <a:p>
            <a:endParaRPr lang="en-US" dirty="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Property Class – Term Amount</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703615" y="1624468"/>
            <a:ext cx="5562600" cy="4276725"/>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t>Objective</a:t>
            </a:r>
          </a:p>
        </p:txBody>
      </p:sp>
      <p:sp>
        <p:nvSpPr>
          <p:cNvPr id="5123" name="Rectangle 3"/>
          <p:cNvSpPr>
            <a:spLocks noGrp="1" noChangeArrowheads="1"/>
          </p:cNvSpPr>
          <p:nvPr>
            <p:ph type="body" idx="4294967295"/>
          </p:nvPr>
        </p:nvSpPr>
        <p:spPr>
          <a:xfrm>
            <a:off x="992188" y="1592263"/>
            <a:ext cx="7534275" cy="4337050"/>
          </a:xfrm>
        </p:spPr>
        <p:txBody>
          <a:bodyPr/>
          <a:lstStyle/>
          <a:p>
            <a:pPr eaLnBrk="1" hangingPunct="1"/>
            <a:r>
              <a:rPr lang="en-US" dirty="0"/>
              <a:t> To understand the creation of an AA Deposit Product</a:t>
            </a:r>
          </a:p>
          <a:p>
            <a:pPr eaLnBrk="1" hangingPunct="1"/>
            <a:r>
              <a:rPr lang="en-US" dirty="0"/>
              <a:t> Creation of properties using existing Property Classes</a:t>
            </a:r>
          </a:p>
          <a:p>
            <a:pPr eaLnBrk="1" hangingPunct="1"/>
            <a:r>
              <a:rPr lang="en-US" dirty="0"/>
              <a:t>Input an arrangement for our Deposit product </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Now you have an idea about </a:t>
            </a:r>
          </a:p>
          <a:p>
            <a:pPr lvl="1"/>
            <a:r>
              <a:rPr lang="en-US" dirty="0"/>
              <a:t>Product Line</a:t>
            </a:r>
          </a:p>
          <a:p>
            <a:pPr lvl="1"/>
            <a:r>
              <a:rPr lang="en-US" dirty="0"/>
              <a:t>Property Classes</a:t>
            </a:r>
          </a:p>
          <a:p>
            <a:endParaRPr lang="en-US" dirty="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Group</a:t>
            </a:r>
            <a:endParaRPr lang="en-US" dirty="0"/>
          </a:p>
        </p:txBody>
      </p:sp>
      <p:sp>
        <p:nvSpPr>
          <p:cNvPr id="3" name="Content Placeholder 2"/>
          <p:cNvSpPr>
            <a:spLocks noGrp="1"/>
          </p:cNvSpPr>
          <p:nvPr>
            <p:ph idx="1"/>
          </p:nvPr>
        </p:nvSpPr>
        <p:spPr/>
        <p:txBody>
          <a:bodyPr/>
          <a:lstStyle/>
          <a:p>
            <a:r>
              <a:rPr lang="en-US" dirty="0"/>
              <a:t>Let us create an Product group for Deposits</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94419" y="2082800"/>
            <a:ext cx="4591050" cy="2286000"/>
          </a:xfrm>
          <a:prstGeom prst="rect">
            <a:avLst/>
          </a:prstGeom>
          <a:noFill/>
          <a:ln w="9525">
            <a:solidFill>
              <a:schemeClr val="accent1"/>
            </a:solidFill>
            <a:miter lim="800000"/>
            <a:headEnd/>
            <a:tailEnd/>
          </a:ln>
          <a:effectLst/>
        </p:spPr>
      </p:pic>
      <p:pic>
        <p:nvPicPr>
          <p:cNvPr id="5123" name="Picture 3"/>
          <p:cNvPicPr>
            <a:picLocks noChangeAspect="1" noChangeArrowheads="1"/>
          </p:cNvPicPr>
          <p:nvPr/>
        </p:nvPicPr>
        <p:blipFill>
          <a:blip r:embed="rId3" cstate="print"/>
          <a:srcRect t="7827"/>
          <a:stretch>
            <a:fillRect/>
          </a:stretch>
        </p:blipFill>
        <p:spPr bwMode="auto">
          <a:xfrm>
            <a:off x="3871686" y="3541486"/>
            <a:ext cx="4793343" cy="2761341"/>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Group</a:t>
            </a:r>
            <a:endParaRPr lang="en-US" dirty="0"/>
          </a:p>
        </p:txBody>
      </p:sp>
      <p:sp>
        <p:nvSpPr>
          <p:cNvPr id="3" name="Content Placeholder 2"/>
          <p:cNvSpPr>
            <a:spLocks noGrp="1"/>
          </p:cNvSpPr>
          <p:nvPr>
            <p:ph idx="1"/>
          </p:nvPr>
        </p:nvSpPr>
        <p:spPr/>
        <p:txBody>
          <a:bodyPr/>
          <a:lstStyle/>
          <a:p>
            <a:r>
              <a:rPr lang="en-US" dirty="0"/>
              <a:t>Enter the mandatory fields required for Deposit Product group</a:t>
            </a:r>
          </a:p>
        </p:txBody>
      </p:sp>
      <p:pic>
        <p:nvPicPr>
          <p:cNvPr id="6146" name="Picture 2"/>
          <p:cNvPicPr>
            <a:picLocks noChangeAspect="1" noChangeArrowheads="1"/>
          </p:cNvPicPr>
          <p:nvPr/>
        </p:nvPicPr>
        <p:blipFill>
          <a:blip r:embed="rId3" cstate="print"/>
          <a:srcRect/>
          <a:stretch>
            <a:fillRect/>
          </a:stretch>
        </p:blipFill>
        <p:spPr bwMode="auto">
          <a:xfrm>
            <a:off x="1342572" y="2693081"/>
            <a:ext cx="5181600" cy="2371725"/>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Group</a:t>
            </a:r>
            <a:endParaRPr lang="en-US" dirty="0"/>
          </a:p>
        </p:txBody>
      </p:sp>
      <p:sp>
        <p:nvSpPr>
          <p:cNvPr id="7" name="Content Placeholder 2"/>
          <p:cNvSpPr>
            <a:spLocks noGrp="1"/>
          </p:cNvSpPr>
          <p:nvPr>
            <p:ph idx="1"/>
          </p:nvPr>
        </p:nvSpPr>
        <p:spPr/>
        <p:txBody>
          <a:bodyPr/>
          <a:lstStyle/>
          <a:p>
            <a:pPr>
              <a:defRPr/>
            </a:pPr>
            <a:r>
              <a:rPr lang="en-GB" sz="2000" dirty="0"/>
              <a:t>Groups of Product are formed from Product Lines</a:t>
            </a:r>
          </a:p>
          <a:p>
            <a:pPr lvl="1">
              <a:defRPr/>
            </a:pPr>
            <a:r>
              <a:rPr lang="en-GB" sz="1800" dirty="0"/>
              <a:t>Each Product group has a number of Properties associated with it</a:t>
            </a:r>
          </a:p>
          <a:p>
            <a:pPr lvl="1">
              <a:defRPr/>
            </a:pPr>
            <a:r>
              <a:rPr lang="en-GB" sz="1800" dirty="0"/>
              <a:t>Gives a basic shape to associated products</a:t>
            </a:r>
          </a:p>
          <a:p>
            <a:pPr marL="68262">
              <a:defRPr/>
            </a:pPr>
            <a:r>
              <a:rPr lang="en-GB" sz="2000" dirty="0"/>
              <a:t>Properties can be specified as Mandatory or not at this level</a:t>
            </a:r>
          </a:p>
          <a:p>
            <a:pPr lvl="1">
              <a:defRPr/>
            </a:pPr>
            <a:r>
              <a:rPr lang="en-GB" sz="1800" dirty="0"/>
              <a:t>Each Product Group must have atleast one mandatory Property for each of the mandatory Property Classes of its Product Line</a:t>
            </a:r>
          </a:p>
          <a:p>
            <a:pPr lvl="1">
              <a:defRPr/>
            </a:pPr>
            <a:r>
              <a:rPr lang="en-GB" sz="1800" dirty="0"/>
              <a:t>A mandatory Property should be necessarily defined at Product Level</a:t>
            </a:r>
          </a:p>
          <a:p>
            <a:pPr lvl="1">
              <a:defRPr/>
            </a:pPr>
            <a:endParaRPr lang="en-GB" sz="1800"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Group</a:t>
            </a:r>
            <a:endParaRPr lang="en-US" dirty="0"/>
          </a:p>
        </p:txBody>
      </p:sp>
      <p:sp>
        <p:nvSpPr>
          <p:cNvPr id="7" name="Content Placeholder 2"/>
          <p:cNvSpPr>
            <a:spLocks noGrp="1"/>
          </p:cNvSpPr>
          <p:nvPr>
            <p:ph idx="1"/>
          </p:nvPr>
        </p:nvSpPr>
        <p:spPr/>
        <p:txBody>
          <a:bodyPr/>
          <a:lstStyle/>
          <a:p>
            <a:pPr>
              <a:defRPr/>
            </a:pPr>
            <a:r>
              <a:rPr lang="en-US" sz="2200" dirty="0"/>
              <a:t>Possible to indicate Internal or External as the </a:t>
            </a:r>
            <a:r>
              <a:rPr lang="en-GB" sz="2200" dirty="0"/>
              <a:t>Group Type</a:t>
            </a:r>
          </a:p>
          <a:p>
            <a:pPr lvl="1">
              <a:defRPr/>
            </a:pPr>
            <a:r>
              <a:rPr lang="en-GB" sz="1800" dirty="0"/>
              <a:t>Product Groups of Bank’s own Products marked as Internal and Groups of other  Banks’ Products as External</a:t>
            </a:r>
          </a:p>
          <a:p>
            <a:pPr lvl="1">
              <a:defRPr/>
            </a:pPr>
            <a:r>
              <a:rPr lang="en-GB" sz="1800" dirty="0"/>
              <a:t>External group products used for comparative analysis</a:t>
            </a:r>
          </a:p>
          <a:p>
            <a:pPr>
              <a:defRPr/>
            </a:pPr>
            <a:r>
              <a:rPr lang="en-GB" sz="2000" dirty="0"/>
              <a:t>When a Property is added to a Product Group, Activities for the Property are generated automatically</a:t>
            </a:r>
          </a:p>
          <a:p>
            <a:pPr lvl="1">
              <a:defRPr/>
            </a:pPr>
            <a:r>
              <a:rPr lang="en-GB" sz="1800" dirty="0"/>
              <a:t>REBUILD.ACTIVITIES  Field to be set as YES</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Group</a:t>
            </a:r>
            <a:endParaRPr lang="en-US" dirty="0"/>
          </a:p>
        </p:txBody>
      </p:sp>
      <p:grpSp>
        <p:nvGrpSpPr>
          <p:cNvPr id="3" name="Group 17"/>
          <p:cNvGrpSpPr/>
          <p:nvPr/>
        </p:nvGrpSpPr>
        <p:grpSpPr>
          <a:xfrm>
            <a:off x="1009200" y="1428750"/>
            <a:ext cx="7786457" cy="5117193"/>
            <a:chOff x="1009200" y="1428750"/>
            <a:chExt cx="7786457" cy="5117193"/>
          </a:xfrm>
        </p:grpSpPr>
        <p:pic>
          <p:nvPicPr>
            <p:cNvPr id="7174" name="Picture 6"/>
            <p:cNvPicPr>
              <a:picLocks noChangeAspect="1" noChangeArrowheads="1"/>
            </p:cNvPicPr>
            <p:nvPr/>
          </p:nvPicPr>
          <p:blipFill>
            <a:blip r:embed="rId3" cstate="print"/>
            <a:srcRect/>
            <a:stretch>
              <a:fillRect/>
            </a:stretch>
          </p:blipFill>
          <p:spPr bwMode="auto">
            <a:xfrm>
              <a:off x="1009200" y="1428750"/>
              <a:ext cx="4909632" cy="5088164"/>
            </a:xfrm>
            <a:prstGeom prst="rect">
              <a:avLst/>
            </a:prstGeom>
            <a:noFill/>
            <a:ln w="9525">
              <a:solidFill>
                <a:schemeClr val="accent1"/>
              </a:solidFill>
              <a:miter lim="800000"/>
              <a:headEnd/>
              <a:tailEnd/>
            </a:ln>
            <a:effectLst/>
          </p:spPr>
        </p:pic>
        <p:sp>
          <p:nvSpPr>
            <p:cNvPr id="9" name="Rectangle 8"/>
            <p:cNvSpPr/>
            <p:nvPr/>
          </p:nvSpPr>
          <p:spPr bwMode="auto">
            <a:xfrm>
              <a:off x="1045030" y="2162629"/>
              <a:ext cx="1843314" cy="438331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3600" b="1" dirty="0">
                <a:ln w="12700">
                  <a:solidFill>
                    <a:schemeClr val="tx2">
                      <a:satMod val="155000"/>
                    </a:schemeClr>
                  </a:solidFill>
                  <a:prstDash val="solid"/>
                </a:ln>
                <a:solidFill>
                  <a:srgbClr val="110F07"/>
                </a:solidFill>
                <a:effectLst>
                  <a:outerShdw blurRad="41275" dist="20320" dir="1800000" algn="tl" rotWithShape="0">
                    <a:srgbClr val="000000">
                      <a:alpha val="40000"/>
                    </a:srgbClr>
                  </a:outerShdw>
                </a:effectLst>
              </a:endParaRPr>
            </a:p>
          </p:txBody>
        </p:sp>
        <p:cxnSp>
          <p:nvCxnSpPr>
            <p:cNvPr id="11" name="Straight Arrow Connector 10"/>
            <p:cNvCxnSpPr/>
            <p:nvPr/>
          </p:nvCxnSpPr>
          <p:spPr bwMode="auto">
            <a:xfrm>
              <a:off x="2888343" y="3410857"/>
              <a:ext cx="3657600" cy="1588"/>
            </a:xfrm>
            <a:prstGeom prst="straightConnector1">
              <a:avLst/>
            </a:prstGeom>
            <a:solidFill>
              <a:srgbClr val="00B8FF"/>
            </a:solidFill>
            <a:ln w="9525" cap="flat" cmpd="sng" algn="ctr">
              <a:solidFill>
                <a:srgbClr val="FF0000"/>
              </a:solidFill>
              <a:prstDash val="solid"/>
              <a:round/>
              <a:headEnd type="none" w="med" len="med"/>
              <a:tailEnd type="arrow"/>
            </a:ln>
            <a:effectLst/>
          </p:spPr>
        </p:cxnSp>
        <p:sp>
          <p:nvSpPr>
            <p:cNvPr id="13" name="TextBox 12"/>
            <p:cNvSpPr txBox="1"/>
            <p:nvPr/>
          </p:nvSpPr>
          <p:spPr>
            <a:xfrm>
              <a:off x="6574974" y="3062517"/>
              <a:ext cx="1654629" cy="1815882"/>
            </a:xfrm>
            <a:prstGeom prst="rect">
              <a:avLst/>
            </a:prstGeom>
            <a:noFill/>
          </p:spPr>
          <p:txBody>
            <a:bodyPr wrap="square" rtlCol="0" anchor="ctr">
              <a:spAutoFit/>
            </a:bodyPr>
            <a:lstStyle/>
            <a:p>
              <a:r>
                <a:rPr lang="en-US" sz="1400" dirty="0">
                  <a:solidFill>
                    <a:schemeClr val="tx1"/>
                  </a:solidFill>
                  <a:latin typeface="+mn-lt"/>
                </a:rPr>
                <a:t>These are the Property classes required to built a Deposit, defined in Product line.</a:t>
              </a:r>
            </a:p>
            <a:p>
              <a:r>
                <a:rPr lang="en-US" sz="1400" dirty="0">
                  <a:solidFill>
                    <a:schemeClr val="tx1"/>
                  </a:solidFill>
                  <a:latin typeface="+mn-lt"/>
                </a:rPr>
                <a:t>We have already discussed about Property Classes</a:t>
              </a:r>
            </a:p>
          </p:txBody>
        </p:sp>
        <p:sp>
          <p:nvSpPr>
            <p:cNvPr id="14" name="Right Brace 13"/>
            <p:cNvSpPr/>
            <p:nvPr/>
          </p:nvSpPr>
          <p:spPr bwMode="auto">
            <a:xfrm>
              <a:off x="4165599" y="2206171"/>
              <a:ext cx="827314" cy="4267200"/>
            </a:xfrm>
            <a:prstGeom prst="rightBrace">
              <a:avLst/>
            </a:prstGeom>
            <a:noFill/>
            <a:ln w="28575" cap="flat" cmpd="sng" algn="ctr">
              <a:solidFill>
                <a:srgbClr val="00823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Times New Roman" pitchFamily="18" charset="0"/>
              </a:endParaRPr>
            </a:p>
          </p:txBody>
        </p:sp>
        <p:cxnSp>
          <p:nvCxnSpPr>
            <p:cNvPr id="16" name="Straight Arrow Connector 15"/>
            <p:cNvCxnSpPr>
              <a:stCxn id="14" idx="1"/>
            </p:cNvCxnSpPr>
            <p:nvPr/>
          </p:nvCxnSpPr>
          <p:spPr bwMode="auto">
            <a:xfrm rot="10800000" flipH="1">
              <a:off x="4992913" y="2278743"/>
              <a:ext cx="1843316" cy="2061028"/>
            </a:xfrm>
            <a:prstGeom prst="straightConnector1">
              <a:avLst/>
            </a:prstGeom>
            <a:solidFill>
              <a:srgbClr val="00B8FF"/>
            </a:solidFill>
            <a:ln w="9525" cap="flat" cmpd="sng" algn="ctr">
              <a:solidFill>
                <a:srgbClr val="00823B"/>
              </a:solidFill>
              <a:prstDash val="solid"/>
              <a:round/>
              <a:headEnd type="none" w="med" len="med"/>
              <a:tailEnd type="arrow"/>
            </a:ln>
            <a:effectLst/>
          </p:spPr>
        </p:cxnSp>
        <p:sp>
          <p:nvSpPr>
            <p:cNvPr id="17" name="TextBox 16"/>
            <p:cNvSpPr txBox="1"/>
            <p:nvPr/>
          </p:nvSpPr>
          <p:spPr>
            <a:xfrm>
              <a:off x="6850743" y="1959429"/>
              <a:ext cx="1944914" cy="738664"/>
            </a:xfrm>
            <a:prstGeom prst="rect">
              <a:avLst/>
            </a:prstGeom>
            <a:noFill/>
          </p:spPr>
          <p:txBody>
            <a:bodyPr wrap="square" rtlCol="0" anchor="ctr">
              <a:spAutoFit/>
            </a:bodyPr>
            <a:lstStyle/>
            <a:p>
              <a:r>
                <a:rPr lang="en-US" sz="1400" dirty="0">
                  <a:solidFill>
                    <a:schemeClr val="tx1"/>
                  </a:solidFill>
                  <a:latin typeface="+mn-lt"/>
                </a:rPr>
                <a:t>These are the Properties associated with AA Deposit</a:t>
              </a:r>
            </a:p>
          </p:txBody>
        </p:sp>
      </p:grpSp>
      <p:sp>
        <p:nvSpPr>
          <p:cNvPr id="19" name="TextBox 18"/>
          <p:cNvSpPr txBox="1"/>
          <p:nvPr/>
        </p:nvSpPr>
        <p:spPr>
          <a:xfrm>
            <a:off x="6429830" y="5254170"/>
            <a:ext cx="2409370" cy="954107"/>
          </a:xfrm>
          <a:prstGeom prst="rect">
            <a:avLst/>
          </a:prstGeom>
          <a:noFill/>
        </p:spPr>
        <p:txBody>
          <a:bodyPr wrap="square" rtlCol="0" anchor="ctr">
            <a:spAutoFit/>
          </a:bodyPr>
          <a:lstStyle/>
          <a:p>
            <a:r>
              <a:rPr lang="en-US" sz="1400" dirty="0">
                <a:solidFill>
                  <a:schemeClr val="tx1"/>
                </a:solidFill>
                <a:latin typeface="+mn-lt"/>
              </a:rPr>
              <a:t>It is compulsory to have at least one Property for ‘Mandatory’ Property classes</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Properties</a:t>
            </a:r>
            <a:endParaRPr lang="en-US" dirty="0"/>
          </a:p>
        </p:txBody>
      </p:sp>
      <p:sp>
        <p:nvSpPr>
          <p:cNvPr id="3" name="Content Placeholder 2"/>
          <p:cNvSpPr>
            <a:spLocks noGrp="1"/>
          </p:cNvSpPr>
          <p:nvPr>
            <p:ph idx="1"/>
          </p:nvPr>
        </p:nvSpPr>
        <p:spPr/>
        <p:txBody>
          <a:bodyPr/>
          <a:lstStyle/>
          <a:p>
            <a:r>
              <a:rPr lang="en-US" dirty="0">
                <a:cs typeface="Times New Roman" pitchFamily="18" charset="0"/>
              </a:rPr>
              <a:t>As you have seen earlier, you can attach multiple properties to a Property Class in a Product Group, provided it is allowed in the Property Class</a:t>
            </a:r>
          </a:p>
          <a:p>
            <a:r>
              <a:rPr lang="en-GB" dirty="0">
                <a:cs typeface="Times New Roman" pitchFamily="18" charset="0"/>
              </a:rPr>
              <a:t>AA.PROPERTY is the T24 application that is used to create properties</a:t>
            </a:r>
            <a:endParaRPr lang="en-US" b="1" dirty="0">
              <a:cs typeface="Times New Roman" pitchFamily="18" charset="0"/>
            </a:endParaRPr>
          </a:p>
          <a:p>
            <a:endParaRPr lang="en-US" dirty="0">
              <a:cs typeface="Times New Roman" pitchFamily="18" charset="0"/>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Properties</a:t>
            </a:r>
            <a:endParaRPr lang="en-US" dirty="0"/>
          </a:p>
        </p:txBody>
      </p:sp>
      <p:sp>
        <p:nvSpPr>
          <p:cNvPr id="3" name="Content Placeholder 2"/>
          <p:cNvSpPr>
            <a:spLocks noGrp="1"/>
          </p:cNvSpPr>
          <p:nvPr>
            <p:ph idx="1"/>
          </p:nvPr>
        </p:nvSpPr>
        <p:spPr/>
        <p:txBody>
          <a:bodyPr/>
          <a:lstStyle/>
          <a:p>
            <a:r>
              <a:rPr lang="en-US" dirty="0"/>
              <a:t>Let us discuss about few Properties defined in the Deposit Product group</a:t>
            </a:r>
          </a:p>
          <a:p>
            <a:r>
              <a:rPr lang="en-US" dirty="0"/>
              <a:t>Let’s discuss on the Property ‘Deposit’ for the Property class – Accounting</a:t>
            </a:r>
          </a:p>
        </p:txBody>
      </p:sp>
      <p:pic>
        <p:nvPicPr>
          <p:cNvPr id="8195" name="Picture 3"/>
          <p:cNvPicPr>
            <a:picLocks noChangeAspect="1" noChangeArrowheads="1"/>
          </p:cNvPicPr>
          <p:nvPr/>
        </p:nvPicPr>
        <p:blipFill>
          <a:blip r:embed="rId3" cstate="print"/>
          <a:srcRect b="60073"/>
          <a:stretch>
            <a:fillRect/>
          </a:stretch>
        </p:blipFill>
        <p:spPr bwMode="auto">
          <a:xfrm>
            <a:off x="899887" y="3496356"/>
            <a:ext cx="7968342" cy="2443990"/>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Properties</a:t>
            </a:r>
            <a:endParaRPr lang="en-US" dirty="0"/>
          </a:p>
        </p:txBody>
      </p:sp>
      <p:sp>
        <p:nvSpPr>
          <p:cNvPr id="3" name="Content Placeholder 2"/>
          <p:cNvSpPr>
            <a:spLocks noGrp="1"/>
          </p:cNvSpPr>
          <p:nvPr>
            <p:ph idx="1"/>
          </p:nvPr>
        </p:nvSpPr>
        <p:spPr/>
        <p:txBody>
          <a:bodyPr/>
          <a:lstStyle/>
          <a:p>
            <a:r>
              <a:rPr lang="en-US" sz="2000" dirty="0"/>
              <a:t>The field ‘Type’ have following options, they are</a:t>
            </a:r>
          </a:p>
          <a:p>
            <a:pPr lvl="1"/>
            <a:r>
              <a:rPr lang="en-US" sz="1800" dirty="0"/>
              <a:t>NULL </a:t>
            </a:r>
          </a:p>
          <a:p>
            <a:pPr lvl="1"/>
            <a:r>
              <a:rPr lang="en-US" sz="1800" dirty="0"/>
              <a:t>PRODUCT.ONLY</a:t>
            </a:r>
          </a:p>
          <a:p>
            <a:pPr lvl="1"/>
            <a:r>
              <a:rPr lang="en-US" sz="1800" dirty="0"/>
              <a:t>SUSPEND and </a:t>
            </a:r>
          </a:p>
          <a:p>
            <a:pPr lvl="1"/>
            <a:r>
              <a:rPr lang="en-US" sz="1800" dirty="0"/>
              <a:t>SUSPEND.OVERDUES</a:t>
            </a:r>
          </a:p>
        </p:txBody>
      </p:sp>
      <p:pic>
        <p:nvPicPr>
          <p:cNvPr id="9218" name="Picture 2"/>
          <p:cNvPicPr>
            <a:picLocks noChangeAspect="1" noChangeArrowheads="1"/>
          </p:cNvPicPr>
          <p:nvPr/>
        </p:nvPicPr>
        <p:blipFill>
          <a:blip r:embed="rId2" cstate="print"/>
          <a:srcRect/>
          <a:stretch>
            <a:fillRect/>
          </a:stretch>
        </p:blipFill>
        <p:spPr bwMode="auto">
          <a:xfrm>
            <a:off x="1775731" y="3745140"/>
            <a:ext cx="5133069" cy="2726388"/>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Properties</a:t>
            </a:r>
            <a:endParaRPr lang="en-US" dirty="0"/>
          </a:p>
        </p:txBody>
      </p:sp>
      <p:sp>
        <p:nvSpPr>
          <p:cNvPr id="3" name="Content Placeholder 2"/>
          <p:cNvSpPr>
            <a:spLocks noGrp="1"/>
          </p:cNvSpPr>
          <p:nvPr>
            <p:ph idx="1"/>
          </p:nvPr>
        </p:nvSpPr>
        <p:spPr/>
        <p:txBody>
          <a:bodyPr/>
          <a:lstStyle/>
          <a:p>
            <a:r>
              <a:rPr lang="en-US" sz="2000" dirty="0"/>
              <a:t>PRODUCT.ONLY - Details for this Property are defined only at product </a:t>
            </a:r>
            <a:r>
              <a:rPr lang="en-US" sz="2000"/>
              <a:t>level and cannot be viewed or edited Warrangement level</a:t>
            </a:r>
          </a:p>
          <a:p>
            <a:pPr lvl="1"/>
            <a:r>
              <a:rPr lang="en-US" sz="1800" dirty="0"/>
              <a:t>ACCOUNTING - It is highly unlikely that the user would need to define or modify accounting rules for each arrangement</a:t>
            </a:r>
          </a:p>
          <a:p>
            <a:r>
              <a:rPr lang="en-US" sz="2000" dirty="0"/>
              <a:t>SUSPEND – The property would be allowed to suspend</a:t>
            </a:r>
          </a:p>
          <a:p>
            <a:pPr lvl="1"/>
            <a:r>
              <a:rPr lang="en-US" sz="1800" dirty="0"/>
              <a:t>Only INTEREST and CHARGE properties can be suspend</a:t>
            </a:r>
          </a:p>
          <a:p>
            <a:r>
              <a:rPr lang="en-US" sz="2000" dirty="0"/>
              <a:t>SUSPEND.OVERDUE  -  Any overdues in the property will also be suspended when property is suspend</a:t>
            </a:r>
          </a:p>
          <a:p>
            <a:pPr lvl="1"/>
            <a:r>
              <a:rPr lang="en-US" sz="1800" dirty="0"/>
              <a:t>To define SUSPEND.OVERDUE, the property should already be set to SUSPEND</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t>PRODUCT DESIGN OF AA DEPOSIT</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Properties</a:t>
            </a:r>
            <a:endParaRPr lang="en-US" dirty="0"/>
          </a:p>
        </p:txBody>
      </p:sp>
      <p:sp>
        <p:nvSpPr>
          <p:cNvPr id="3" name="Content Placeholder 2"/>
          <p:cNvSpPr>
            <a:spLocks noGrp="1"/>
          </p:cNvSpPr>
          <p:nvPr>
            <p:ph idx="1"/>
          </p:nvPr>
        </p:nvSpPr>
        <p:spPr/>
        <p:txBody>
          <a:bodyPr/>
          <a:lstStyle/>
          <a:p>
            <a:r>
              <a:rPr lang="en-US" dirty="0"/>
              <a:t>Property ‘Account’ for the Property class – Account</a:t>
            </a:r>
          </a:p>
          <a:p>
            <a:endParaRPr lang="en-US"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48227" y="2423885"/>
            <a:ext cx="6995886" cy="2313145"/>
          </a:xfrm>
          <a:prstGeom prst="rect">
            <a:avLst/>
          </a:prstGeom>
          <a:noFill/>
          <a:ln w="9525">
            <a:solidFill>
              <a:schemeClr val="accent1"/>
            </a:solid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741713" y="4641396"/>
            <a:ext cx="4595131" cy="1817461"/>
          </a:xfrm>
          <a:prstGeom prst="rect">
            <a:avLst/>
          </a:prstGeom>
          <a:noFill/>
          <a:ln w="9525">
            <a:solidFill>
              <a:schemeClr val="accent1"/>
            </a:solidFill>
            <a:miter lim="800000"/>
            <a:headEnd/>
            <a:tailEnd/>
          </a:ln>
          <a:effectLst/>
        </p:spPr>
      </p:pic>
      <p:sp>
        <p:nvSpPr>
          <p:cNvPr id="6" name="TextBox 5"/>
          <p:cNvSpPr txBox="1"/>
          <p:nvPr/>
        </p:nvSpPr>
        <p:spPr>
          <a:xfrm>
            <a:off x="6516914" y="5152571"/>
            <a:ext cx="1814286" cy="954107"/>
          </a:xfrm>
          <a:prstGeom prst="rect">
            <a:avLst/>
          </a:prstGeom>
          <a:noFill/>
        </p:spPr>
        <p:txBody>
          <a:bodyPr wrap="square" rtlCol="0" anchor="ctr">
            <a:spAutoFit/>
          </a:bodyPr>
          <a:lstStyle/>
          <a:p>
            <a:r>
              <a:rPr lang="en-US" sz="1400" dirty="0">
                <a:solidFill>
                  <a:schemeClr val="tx1"/>
                </a:solidFill>
                <a:latin typeface="+mn-lt"/>
              </a:rPr>
              <a:t>Similarly, create properties for all the Property classes related to Deposit</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Properties</a:t>
            </a:r>
            <a:endParaRPr lang="en-US" dirty="0"/>
          </a:p>
        </p:txBody>
      </p:sp>
      <p:sp>
        <p:nvSpPr>
          <p:cNvPr id="3" name="Content Placeholder 2"/>
          <p:cNvSpPr>
            <a:spLocks noGrp="1"/>
          </p:cNvSpPr>
          <p:nvPr>
            <p:ph idx="1"/>
          </p:nvPr>
        </p:nvSpPr>
        <p:spPr/>
        <p:txBody>
          <a:bodyPr/>
          <a:lstStyle/>
          <a:p>
            <a:r>
              <a:rPr lang="en-US" dirty="0"/>
              <a:t>Once Product Group is set up, ‘n’ number of Deposit products can be created</a:t>
            </a:r>
          </a:p>
        </p:txBody>
      </p:sp>
      <p:pic>
        <p:nvPicPr>
          <p:cNvPr id="2050" name="Picture 2"/>
          <p:cNvPicPr>
            <a:picLocks noChangeAspect="1" noChangeArrowheads="1"/>
          </p:cNvPicPr>
          <p:nvPr/>
        </p:nvPicPr>
        <p:blipFill>
          <a:blip r:embed="rId2" cstate="print"/>
          <a:srcRect/>
          <a:stretch>
            <a:fillRect/>
          </a:stretch>
        </p:blipFill>
        <p:spPr bwMode="auto">
          <a:xfrm>
            <a:off x="1431924" y="2560638"/>
            <a:ext cx="6076950" cy="3362325"/>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Designer</a:t>
            </a:r>
            <a:endParaRPr lang="en-US" dirty="0"/>
          </a:p>
        </p:txBody>
      </p:sp>
      <p:sp>
        <p:nvSpPr>
          <p:cNvPr id="3" name="Content Placeholder 2"/>
          <p:cNvSpPr>
            <a:spLocks noGrp="1"/>
          </p:cNvSpPr>
          <p:nvPr>
            <p:ph idx="1"/>
          </p:nvPr>
        </p:nvSpPr>
        <p:spPr/>
        <p:txBody>
          <a:bodyPr/>
          <a:lstStyle/>
          <a:p>
            <a:r>
              <a:rPr lang="en-US" dirty="0"/>
              <a:t>Let us create a new Deposit</a:t>
            </a:r>
          </a:p>
          <a:p>
            <a:r>
              <a:rPr lang="en-US" dirty="0"/>
              <a:t>Application used to create a product is AA.PRODUCT.DESIGNER</a:t>
            </a:r>
          </a:p>
        </p:txBody>
      </p:sp>
      <p:pic>
        <p:nvPicPr>
          <p:cNvPr id="3074" name="Picture 2"/>
          <p:cNvPicPr>
            <a:picLocks noChangeAspect="1" noChangeArrowheads="1"/>
          </p:cNvPicPr>
          <p:nvPr/>
        </p:nvPicPr>
        <p:blipFill>
          <a:blip r:embed="rId2" cstate="print"/>
          <a:srcRect/>
          <a:stretch>
            <a:fillRect/>
          </a:stretch>
        </p:blipFill>
        <p:spPr bwMode="auto">
          <a:xfrm>
            <a:off x="972457" y="3153004"/>
            <a:ext cx="7779657" cy="2264752"/>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959981" y="1652123"/>
            <a:ext cx="7672387" cy="4530951"/>
          </a:xfrm>
        </p:spPr>
        <p:txBody>
          <a:bodyPr/>
          <a:lstStyle/>
          <a:p>
            <a:pPr>
              <a:defRPr/>
            </a:pPr>
            <a:r>
              <a:rPr lang="en-GB" dirty="0"/>
              <a:t>Products are designed from Product Group through this table</a:t>
            </a:r>
          </a:p>
          <a:p>
            <a:pPr lvl="1">
              <a:defRPr/>
            </a:pPr>
            <a:r>
              <a:rPr lang="en-GB" dirty="0"/>
              <a:t>Each Product to have all the mandatory Properties and any of the optional Properties associated with its Group</a:t>
            </a:r>
          </a:p>
          <a:p>
            <a:pPr lvl="1">
              <a:defRPr/>
            </a:pPr>
            <a:r>
              <a:rPr lang="en-GB" dirty="0"/>
              <a:t>For each Property, Product condition should also be defined</a:t>
            </a:r>
          </a:p>
          <a:p>
            <a:pPr>
              <a:defRPr/>
            </a:pPr>
            <a:r>
              <a:rPr lang="en-GB" dirty="0"/>
              <a:t>Possible to link more than one product condition to a Property</a:t>
            </a:r>
          </a:p>
          <a:p>
            <a:pPr lvl="1">
              <a:defRPr/>
            </a:pPr>
            <a:r>
              <a:rPr lang="en-GB" dirty="0"/>
              <a:t>User to define period after which additional conditions to be effective</a:t>
            </a:r>
          </a:p>
          <a:p>
            <a:pPr lvl="1">
              <a:defRPr/>
            </a:pPr>
            <a:r>
              <a:rPr lang="en-GB" dirty="0"/>
              <a:t>Can be defined in Days, Weeks, Months or Years</a:t>
            </a:r>
          </a:p>
        </p:txBody>
      </p:sp>
      <p:sp>
        <p:nvSpPr>
          <p:cNvPr id="5" name="Title 4"/>
          <p:cNvSpPr>
            <a:spLocks noGrp="1"/>
          </p:cNvSpPr>
          <p:nvPr>
            <p:ph type="title"/>
          </p:nvPr>
        </p:nvSpPr>
        <p:spPr/>
        <p:txBody>
          <a:bodyPr/>
          <a:lstStyle/>
          <a:p>
            <a:r>
              <a:rPr lang="en-US" dirty="0"/>
              <a:t>Execution of Business Design</a:t>
            </a:r>
            <a:br>
              <a:rPr lang="en-US" dirty="0"/>
            </a:br>
            <a:r>
              <a:rPr lang="en-GB" dirty="0"/>
              <a:t>Product Designer</a:t>
            </a:r>
            <a:endParaRPr lang="en-US" dirty="0"/>
          </a:p>
        </p:txBody>
      </p:sp>
    </p:spTree>
    <p:custDataLst>
      <p:tags r:id="rId1"/>
    </p:custData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989009" y="1782749"/>
            <a:ext cx="7672387" cy="4327751"/>
          </a:xfrm>
        </p:spPr>
        <p:txBody>
          <a:bodyPr/>
          <a:lstStyle/>
          <a:p>
            <a:pPr marL="342900" lvl="1" indent="-342900">
              <a:spcBef>
                <a:spcPts val="688"/>
              </a:spcBef>
              <a:buClr>
                <a:srgbClr val="9BBB59"/>
              </a:buClr>
              <a:buFont typeface="Wingdings 3" pitchFamily="18" charset="2"/>
              <a:buChar char="}"/>
              <a:defRPr/>
            </a:pPr>
            <a:r>
              <a:rPr lang="en-GB" sz="2200" dirty="0">
                <a:solidFill>
                  <a:srgbClr val="3C3C41"/>
                </a:solidFill>
                <a:ea typeface="+mn-ea"/>
              </a:rPr>
              <a:t>Products for Inheritance only</a:t>
            </a:r>
          </a:p>
          <a:p>
            <a:pPr lvl="1">
              <a:defRPr/>
            </a:pPr>
            <a:r>
              <a:rPr lang="en-GB" dirty="0"/>
              <a:t>Non Saleable and acts only as Parent  </a:t>
            </a:r>
          </a:p>
          <a:p>
            <a:pPr lvl="1">
              <a:defRPr/>
            </a:pPr>
            <a:r>
              <a:rPr lang="en-GB" dirty="0"/>
              <a:t>Do not undergo Proofing and Publishing validations</a:t>
            </a:r>
          </a:p>
          <a:p>
            <a:pPr>
              <a:defRPr/>
            </a:pPr>
            <a:r>
              <a:rPr lang="en-US" dirty="0"/>
              <a:t>Child Product</a:t>
            </a:r>
          </a:p>
          <a:p>
            <a:pPr lvl="1">
              <a:defRPr/>
            </a:pPr>
            <a:r>
              <a:rPr lang="en-US" dirty="0"/>
              <a:t>PARENT.PRODUCT  Field defines Parent to the Current product</a:t>
            </a:r>
          </a:p>
          <a:p>
            <a:pPr lvl="1">
              <a:defRPr/>
            </a:pPr>
            <a:r>
              <a:rPr lang="en-US" dirty="0"/>
              <a:t>Will inherit properties from the Parent product defined in the field</a:t>
            </a:r>
          </a:p>
        </p:txBody>
      </p:sp>
      <p:sp>
        <p:nvSpPr>
          <p:cNvPr id="5" name="Title 4"/>
          <p:cNvSpPr>
            <a:spLocks noGrp="1"/>
          </p:cNvSpPr>
          <p:nvPr>
            <p:ph type="title"/>
          </p:nvPr>
        </p:nvSpPr>
        <p:spPr/>
        <p:txBody>
          <a:bodyPr/>
          <a:lstStyle/>
          <a:p>
            <a:r>
              <a:rPr lang="en-US" dirty="0"/>
              <a:t>Execution of Business Design</a:t>
            </a:r>
            <a:br>
              <a:rPr lang="en-US" dirty="0"/>
            </a:br>
            <a:r>
              <a:rPr lang="en-GB" dirty="0"/>
              <a:t>Product Designer</a:t>
            </a:r>
            <a:endParaRPr lang="en-US" dirty="0"/>
          </a:p>
        </p:txBody>
      </p:sp>
    </p:spTree>
    <p:custDataLst>
      <p:tags r:id="rId1"/>
    </p:custData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Content Placeholder 2"/>
          <p:cNvSpPr>
            <a:spLocks noGrp="1"/>
          </p:cNvSpPr>
          <p:nvPr>
            <p:ph idx="1"/>
          </p:nvPr>
        </p:nvSpPr>
        <p:spPr>
          <a:xfrm>
            <a:off x="1032551" y="1594067"/>
            <a:ext cx="7672387" cy="3544887"/>
          </a:xfrm>
        </p:spPr>
        <p:txBody>
          <a:bodyPr/>
          <a:lstStyle/>
          <a:p>
            <a:r>
              <a:rPr lang="en-GB" dirty="0"/>
              <a:t>Product Currency </a:t>
            </a:r>
          </a:p>
          <a:p>
            <a:pPr lvl="1"/>
            <a:r>
              <a:rPr lang="en-GB" dirty="0"/>
              <a:t>Currencies in which the product is available to be indicated through multi value field</a:t>
            </a:r>
          </a:p>
          <a:p>
            <a:pPr lvl="1"/>
            <a:r>
              <a:rPr lang="en-GB" dirty="0"/>
              <a:t>Currency related product conditions should be available for each of the Product currency</a:t>
            </a:r>
          </a:p>
          <a:p>
            <a:r>
              <a:rPr lang="en-GB" dirty="0"/>
              <a:t>Calculation related features</a:t>
            </a:r>
          </a:p>
          <a:p>
            <a:pPr lvl="1"/>
            <a:r>
              <a:rPr lang="en-GB" dirty="0"/>
              <a:t>Some properties may require calculations for them</a:t>
            </a:r>
          </a:p>
          <a:p>
            <a:pPr marL="914400" lvl="2" indent="0"/>
            <a:r>
              <a:rPr lang="en-GB" dirty="0"/>
              <a:t>Interest and charges may be calculated as percentage of a specified balance</a:t>
            </a:r>
          </a:p>
          <a:p>
            <a:pPr lvl="1"/>
            <a:r>
              <a:rPr lang="en-GB" dirty="0"/>
              <a:t>User to define source balance or source property for calculation</a:t>
            </a:r>
          </a:p>
        </p:txBody>
      </p:sp>
      <p:sp>
        <p:nvSpPr>
          <p:cNvPr id="5" name="Title 4"/>
          <p:cNvSpPr>
            <a:spLocks noGrp="1"/>
          </p:cNvSpPr>
          <p:nvPr>
            <p:ph type="title"/>
          </p:nvPr>
        </p:nvSpPr>
        <p:spPr/>
        <p:txBody>
          <a:bodyPr/>
          <a:lstStyle/>
          <a:p>
            <a:r>
              <a:rPr lang="en-US" dirty="0"/>
              <a:t>Execution of Business Design</a:t>
            </a:r>
            <a:br>
              <a:rPr lang="en-US" dirty="0"/>
            </a:br>
            <a:r>
              <a:rPr lang="en-GB" dirty="0"/>
              <a:t>Product Designer</a:t>
            </a:r>
            <a:endParaRPr lang="en-US" dirty="0"/>
          </a:p>
        </p:txBody>
      </p:sp>
    </p:spTree>
    <p:custDataLst>
      <p:tags r:id="rId1"/>
    </p:custData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1944227" y="2394857"/>
            <a:ext cx="4212178" cy="4252687"/>
          </a:xfrm>
          <a:prstGeom prst="rect">
            <a:avLst/>
          </a:prstGeom>
          <a:noFill/>
          <a:ln w="9525">
            <a:solidFill>
              <a:schemeClr val="accent1"/>
            </a:solidFill>
            <a:miter lim="800000"/>
            <a:headEnd/>
            <a:tailEnd/>
          </a:ln>
          <a:effectLst/>
        </p:spPr>
      </p:pic>
      <p:sp>
        <p:nvSpPr>
          <p:cNvPr id="2" name="Title 1"/>
          <p:cNvSpPr>
            <a:spLocks noGrp="1"/>
          </p:cNvSpPr>
          <p:nvPr>
            <p:ph type="title"/>
          </p:nvPr>
        </p:nvSpPr>
        <p:spPr/>
        <p:txBody>
          <a:bodyPr/>
          <a:lstStyle/>
          <a:p>
            <a:r>
              <a:rPr lang="en-US" dirty="0"/>
              <a:t>Execution of Business Design</a:t>
            </a:r>
            <a:br>
              <a:rPr lang="en-US" dirty="0"/>
            </a:br>
            <a:r>
              <a:rPr lang="en-GB" dirty="0"/>
              <a:t>Product Designer</a:t>
            </a:r>
            <a:endParaRPr lang="en-US" dirty="0"/>
          </a:p>
        </p:txBody>
      </p:sp>
      <p:sp>
        <p:nvSpPr>
          <p:cNvPr id="3" name="Content Placeholder 2"/>
          <p:cNvSpPr>
            <a:spLocks noGrp="1"/>
          </p:cNvSpPr>
          <p:nvPr>
            <p:ph idx="1"/>
          </p:nvPr>
        </p:nvSpPr>
        <p:spPr>
          <a:xfrm>
            <a:off x="992187" y="1534207"/>
            <a:ext cx="7614783" cy="4638208"/>
          </a:xfrm>
        </p:spPr>
        <p:txBody>
          <a:bodyPr/>
          <a:lstStyle/>
          <a:p>
            <a:r>
              <a:rPr lang="en-US" dirty="0"/>
              <a:t>New Product will be defaulted with the Properties defined in Product  Group</a:t>
            </a:r>
          </a:p>
        </p:txBody>
      </p:sp>
      <p:sp>
        <p:nvSpPr>
          <p:cNvPr id="5" name="Right Brace 4"/>
          <p:cNvSpPr/>
          <p:nvPr/>
        </p:nvSpPr>
        <p:spPr bwMode="auto">
          <a:xfrm>
            <a:off x="2859318" y="4252686"/>
            <a:ext cx="740228" cy="2423885"/>
          </a:xfrm>
          <a:prstGeom prst="rightBrace">
            <a:avLst>
              <a:gd name="adj1" fmla="val 8333"/>
              <a:gd name="adj2" fmla="val 52396"/>
            </a:avLst>
          </a:prstGeom>
          <a:noFill/>
          <a:ln w="19050" cap="flat" cmpd="sng" algn="ctr">
            <a:solidFill>
              <a:srgbClr val="00823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Times New Roman" pitchFamily="18" charset="0"/>
            </a:endParaRPr>
          </a:p>
        </p:txBody>
      </p:sp>
      <p:sp>
        <p:nvSpPr>
          <p:cNvPr id="6" name="Rectangle 5"/>
          <p:cNvSpPr/>
          <p:nvPr/>
        </p:nvSpPr>
        <p:spPr bwMode="auto">
          <a:xfrm>
            <a:off x="3643086" y="4122057"/>
            <a:ext cx="1407885" cy="255451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3600" b="1" dirty="0">
              <a:ln w="12700">
                <a:solidFill>
                  <a:schemeClr val="tx2">
                    <a:satMod val="155000"/>
                  </a:schemeClr>
                </a:solidFill>
                <a:prstDash val="solid"/>
              </a:ln>
              <a:solidFill>
                <a:srgbClr val="110F07"/>
              </a:solidFill>
              <a:effectLst>
                <a:outerShdw blurRad="41275" dist="20320" dir="1800000" algn="tl" rotWithShape="0">
                  <a:srgbClr val="000000">
                    <a:alpha val="40000"/>
                  </a:srgbClr>
                </a:outerShdw>
              </a:effectLst>
            </a:endParaRPr>
          </a:p>
        </p:txBody>
      </p:sp>
      <p:cxnSp>
        <p:nvCxnSpPr>
          <p:cNvPr id="12" name="Straight Arrow Connector 11"/>
          <p:cNvCxnSpPr/>
          <p:nvPr/>
        </p:nvCxnSpPr>
        <p:spPr bwMode="auto">
          <a:xfrm>
            <a:off x="5050971" y="5225142"/>
            <a:ext cx="1349828" cy="1588"/>
          </a:xfrm>
          <a:prstGeom prst="straightConnector1">
            <a:avLst/>
          </a:prstGeom>
          <a:solidFill>
            <a:srgbClr val="00B8FF"/>
          </a:solidFill>
          <a:ln w="19050" cap="flat" cmpd="sng" algn="ctr">
            <a:solidFill>
              <a:srgbClr val="FF0000"/>
            </a:solidFill>
            <a:prstDash val="solid"/>
            <a:round/>
            <a:headEnd type="none" w="med" len="med"/>
            <a:tailEnd type="arrow"/>
          </a:ln>
          <a:effectLst/>
        </p:spPr>
      </p:cxnSp>
      <p:sp>
        <p:nvSpPr>
          <p:cNvPr id="13" name="TextBox 12"/>
          <p:cNvSpPr txBox="1"/>
          <p:nvPr/>
        </p:nvSpPr>
        <p:spPr>
          <a:xfrm>
            <a:off x="6371773" y="4862290"/>
            <a:ext cx="1901371" cy="738664"/>
          </a:xfrm>
          <a:prstGeom prst="rect">
            <a:avLst/>
          </a:prstGeom>
          <a:noFill/>
        </p:spPr>
        <p:txBody>
          <a:bodyPr wrap="square" rtlCol="0" anchor="ctr">
            <a:spAutoFit/>
          </a:bodyPr>
          <a:lstStyle/>
          <a:p>
            <a:r>
              <a:rPr lang="en-US" sz="1400" dirty="0">
                <a:solidFill>
                  <a:schemeClr val="tx1"/>
                </a:solidFill>
                <a:latin typeface="+mn-lt"/>
              </a:rPr>
              <a:t>Define Property Conditions  for these Properties </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Designer</a:t>
            </a:r>
            <a:endParaRPr lang="en-US" dirty="0"/>
          </a:p>
        </p:txBody>
      </p:sp>
      <p:sp>
        <p:nvSpPr>
          <p:cNvPr id="3" name="Content Placeholder 2"/>
          <p:cNvSpPr>
            <a:spLocks noGrp="1"/>
          </p:cNvSpPr>
          <p:nvPr>
            <p:ph idx="1"/>
          </p:nvPr>
        </p:nvSpPr>
        <p:spPr/>
        <p:txBody>
          <a:bodyPr/>
          <a:lstStyle/>
          <a:p>
            <a:r>
              <a:rPr lang="en-US" dirty="0"/>
              <a:t>Remove the properties not required for Fixed Floating Deposit</a:t>
            </a:r>
          </a:p>
          <a:p>
            <a:r>
              <a:rPr lang="en-US" dirty="0"/>
              <a:t>Properties mandatory for our Deposit are ACCOUNT, DEPOSITINT, DEPOSIT.SCHEDULE and COMMITMENT</a:t>
            </a:r>
          </a:p>
        </p:txBody>
      </p:sp>
      <p:pic>
        <p:nvPicPr>
          <p:cNvPr id="5123" name="Picture 3"/>
          <p:cNvPicPr>
            <a:picLocks noChangeAspect="1" noChangeArrowheads="1"/>
          </p:cNvPicPr>
          <p:nvPr/>
        </p:nvPicPr>
        <p:blipFill>
          <a:blip r:embed="rId2" cstate="print"/>
          <a:srcRect/>
          <a:stretch>
            <a:fillRect/>
          </a:stretch>
        </p:blipFill>
        <p:spPr bwMode="auto">
          <a:xfrm>
            <a:off x="1369107" y="3443968"/>
            <a:ext cx="6991122" cy="2898775"/>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Designer</a:t>
            </a:r>
            <a:endParaRPr lang="en-US" dirty="0"/>
          </a:p>
        </p:txBody>
      </p:sp>
      <p:sp>
        <p:nvSpPr>
          <p:cNvPr id="3" name="Content Placeholder 2"/>
          <p:cNvSpPr>
            <a:spLocks noGrp="1"/>
          </p:cNvSpPr>
          <p:nvPr>
            <p:ph idx="1"/>
          </p:nvPr>
        </p:nvSpPr>
        <p:spPr/>
        <p:txBody>
          <a:bodyPr/>
          <a:lstStyle/>
          <a:p>
            <a:r>
              <a:rPr lang="en-US" dirty="0"/>
              <a:t>Another important field in the Designer is </a:t>
            </a:r>
          </a:p>
          <a:p>
            <a:r>
              <a:rPr lang="en-US" dirty="0"/>
              <a:t>Arrangement Link have three options</a:t>
            </a:r>
          </a:p>
          <a:p>
            <a:pPr lvl="1"/>
            <a:r>
              <a:rPr lang="en-US" dirty="0"/>
              <a:t>Non-Tracking</a:t>
            </a:r>
          </a:p>
          <a:p>
            <a:pPr lvl="1"/>
            <a:r>
              <a:rPr lang="en-US" dirty="0"/>
              <a:t>Tracking</a:t>
            </a:r>
          </a:p>
          <a:p>
            <a:pPr lvl="1"/>
            <a:r>
              <a:rPr lang="en-US" dirty="0"/>
              <a:t>Custom Tracking</a:t>
            </a:r>
          </a:p>
          <a:p>
            <a:endParaRPr lang="en-US" dirty="0"/>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Designer</a:t>
            </a:r>
            <a:endParaRPr lang="en-US" dirty="0"/>
          </a:p>
        </p:txBody>
      </p:sp>
      <p:sp>
        <p:nvSpPr>
          <p:cNvPr id="3" name="Content Placeholder 2"/>
          <p:cNvSpPr>
            <a:spLocks noGrp="1"/>
          </p:cNvSpPr>
          <p:nvPr>
            <p:ph idx="1"/>
          </p:nvPr>
        </p:nvSpPr>
        <p:spPr/>
        <p:txBody>
          <a:bodyPr/>
          <a:lstStyle/>
          <a:p>
            <a:r>
              <a:rPr lang="en-US" dirty="0"/>
              <a:t>In the Calculation Source, we specify the property which requires interest calculation</a:t>
            </a:r>
          </a:p>
          <a:p>
            <a:pPr lvl="1"/>
            <a:r>
              <a:rPr lang="en-US" dirty="0"/>
              <a:t>Source Type value is obtained from AA.SOURCE.CALC.TYPE</a:t>
            </a:r>
          </a:p>
          <a:p>
            <a:pPr lvl="1"/>
            <a:r>
              <a:rPr lang="en-US" dirty="0"/>
              <a:t>Source Balance value is obtained from AC.BALANCE.TYPE</a:t>
            </a:r>
          </a:p>
        </p:txBody>
      </p:sp>
      <p:pic>
        <p:nvPicPr>
          <p:cNvPr id="7170" name="Picture 2"/>
          <p:cNvPicPr>
            <a:picLocks noChangeAspect="1" noChangeArrowheads="1"/>
          </p:cNvPicPr>
          <p:nvPr/>
        </p:nvPicPr>
        <p:blipFill>
          <a:blip r:embed="rId3" cstate="print"/>
          <a:srcRect/>
          <a:stretch>
            <a:fillRect/>
          </a:stretch>
        </p:blipFill>
        <p:spPr bwMode="auto">
          <a:xfrm>
            <a:off x="928914" y="3523115"/>
            <a:ext cx="7257143" cy="2811499"/>
          </a:xfrm>
          <a:prstGeom prst="rect">
            <a:avLst/>
          </a:prstGeom>
          <a:noFill/>
          <a:ln w="9525">
            <a:solidFill>
              <a:schemeClr val="accent1"/>
            </a:solidFill>
            <a:miter lim="800000"/>
            <a:headEnd/>
            <a:tailEnd/>
          </a:ln>
          <a:effectLst/>
        </p:spPr>
      </p:pic>
      <p:pic>
        <p:nvPicPr>
          <p:cNvPr id="1026" name="Picture 2"/>
          <p:cNvPicPr>
            <a:picLocks noChangeAspect="1" noChangeArrowheads="1"/>
          </p:cNvPicPr>
          <p:nvPr/>
        </p:nvPicPr>
        <p:blipFill>
          <a:blip r:embed="rId4" cstate="print"/>
          <a:srcRect/>
          <a:stretch>
            <a:fillRect/>
          </a:stretch>
        </p:blipFill>
        <p:spPr bwMode="auto">
          <a:xfrm>
            <a:off x="5280252" y="3946524"/>
            <a:ext cx="3442833" cy="1675539"/>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Design</a:t>
            </a:r>
          </a:p>
        </p:txBody>
      </p:sp>
      <p:sp>
        <p:nvSpPr>
          <p:cNvPr id="7" name="Content Placeholder 6"/>
          <p:cNvSpPr>
            <a:spLocks noGrp="1"/>
          </p:cNvSpPr>
          <p:nvPr>
            <p:ph idx="1"/>
          </p:nvPr>
        </p:nvSpPr>
        <p:spPr/>
        <p:txBody>
          <a:bodyPr/>
          <a:lstStyle/>
          <a:p>
            <a:pPr eaLnBrk="1" hangingPunct="1"/>
            <a:r>
              <a:rPr lang="en-US" sz="2400" dirty="0"/>
              <a:t>Customer Products Department has approved launch of  various products based on  LD module which is added to our T24 environment</a:t>
            </a:r>
          </a:p>
          <a:p>
            <a:pPr eaLnBrk="1" hangingPunct="1"/>
            <a:endParaRPr lang="en-US" sz="2400" dirty="0"/>
          </a:p>
          <a:p>
            <a:pPr eaLnBrk="1" hangingPunct="1"/>
            <a:r>
              <a:rPr lang="en-US" sz="2400" dirty="0"/>
              <a:t>Hence it is directed to set up the following basic parameters for all applications linked to this module</a:t>
            </a:r>
          </a:p>
          <a:p>
            <a:endParaRPr lang="en-US" dirty="0"/>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Designer</a:t>
            </a:r>
            <a:endParaRPr lang="en-US" dirty="0"/>
          </a:p>
        </p:txBody>
      </p:sp>
      <p:sp>
        <p:nvSpPr>
          <p:cNvPr id="3" name="Content Placeholder 2"/>
          <p:cNvSpPr>
            <a:spLocks noGrp="1"/>
          </p:cNvSpPr>
          <p:nvPr>
            <p:ph idx="1"/>
          </p:nvPr>
        </p:nvSpPr>
        <p:spPr/>
        <p:txBody>
          <a:bodyPr/>
          <a:lstStyle/>
          <a:p>
            <a:r>
              <a:rPr lang="en-US" dirty="0"/>
              <a:t>This denotes, the deposit product is available only for the currency ‘USD’ </a:t>
            </a:r>
          </a:p>
          <a:p>
            <a:pPr lvl="1"/>
            <a:r>
              <a:rPr lang="en-US" dirty="0"/>
              <a:t>Using the Multi-value, ‘n’ number of Currencies can be included </a:t>
            </a:r>
          </a:p>
        </p:txBody>
      </p:sp>
      <p:grpSp>
        <p:nvGrpSpPr>
          <p:cNvPr id="7" name="Group 6"/>
          <p:cNvGrpSpPr/>
          <p:nvPr/>
        </p:nvGrpSpPr>
        <p:grpSpPr>
          <a:xfrm>
            <a:off x="1640114" y="3079295"/>
            <a:ext cx="5406571" cy="3045733"/>
            <a:chOff x="950685" y="3180896"/>
            <a:chExt cx="5181600" cy="2876550"/>
          </a:xfrm>
        </p:grpSpPr>
        <p:pic>
          <p:nvPicPr>
            <p:cNvPr id="4" name="Picture 3"/>
            <p:cNvPicPr>
              <a:picLocks noChangeAspect="1" noChangeArrowheads="1"/>
            </p:cNvPicPr>
            <p:nvPr/>
          </p:nvPicPr>
          <p:blipFill>
            <a:blip r:embed="rId2" cstate="print"/>
            <a:srcRect/>
            <a:stretch>
              <a:fillRect/>
            </a:stretch>
          </p:blipFill>
          <p:spPr bwMode="auto">
            <a:xfrm>
              <a:off x="950685" y="3180896"/>
              <a:ext cx="5181600" cy="2876550"/>
            </a:xfrm>
            <a:prstGeom prst="rect">
              <a:avLst/>
            </a:prstGeom>
            <a:noFill/>
            <a:ln w="9525">
              <a:solidFill>
                <a:schemeClr val="accent1"/>
              </a:solidFill>
              <a:miter lim="800000"/>
              <a:headEnd/>
              <a:tailEnd/>
            </a:ln>
            <a:effectLst/>
          </p:spPr>
        </p:pic>
        <p:sp>
          <p:nvSpPr>
            <p:cNvPr id="5" name="Rectangle 4"/>
            <p:cNvSpPr/>
            <p:nvPr/>
          </p:nvSpPr>
          <p:spPr bwMode="auto">
            <a:xfrm>
              <a:off x="3904343" y="5225143"/>
              <a:ext cx="943428" cy="42091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3600" b="1" dirty="0">
                <a:ln w="12700">
                  <a:solidFill>
                    <a:schemeClr val="tx2">
                      <a:satMod val="155000"/>
                    </a:schemeClr>
                  </a:solidFill>
                  <a:prstDash val="solid"/>
                </a:ln>
                <a:solidFill>
                  <a:srgbClr val="110F07"/>
                </a:solidFill>
                <a:effectLst>
                  <a:outerShdw blurRad="41275" dist="20320" dir="1800000" algn="tl" rotWithShape="0">
                    <a:srgbClr val="000000">
                      <a:alpha val="40000"/>
                    </a:srgbClr>
                  </a:outerShdw>
                </a:effectLst>
              </a:endParaRPr>
            </a:p>
          </p:txBody>
        </p:sp>
        <p:sp>
          <p:nvSpPr>
            <p:cNvPr id="6" name="Rectangle 5"/>
            <p:cNvSpPr/>
            <p:nvPr/>
          </p:nvSpPr>
          <p:spPr bwMode="auto">
            <a:xfrm>
              <a:off x="1030515" y="5587999"/>
              <a:ext cx="1930400" cy="232229"/>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3600" b="1" dirty="0">
                <a:ln w="12700">
                  <a:solidFill>
                    <a:schemeClr val="tx2">
                      <a:satMod val="155000"/>
                    </a:schemeClr>
                  </a:solidFill>
                  <a:prstDash val="solid"/>
                </a:ln>
                <a:solidFill>
                  <a:srgbClr val="110F07"/>
                </a:solidFill>
                <a:effectLst>
                  <a:outerShdw blurRad="41275" dist="20320" dir="1800000" algn="tl" rotWithShape="0">
                    <a:srgbClr val="000000">
                      <a:alpha val="40000"/>
                    </a:srgbClr>
                  </a:outerShdw>
                </a:effectLst>
              </a:endParaRPr>
            </a:p>
          </p:txBody>
        </p:sp>
      </p:gr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Property conditions are derived from PROPERTY.CLASS</a:t>
            </a:r>
          </a:p>
          <a:p>
            <a:r>
              <a:rPr lang="en-US" dirty="0"/>
              <a:t> Property Classes are used to define a Product.</a:t>
            </a:r>
          </a:p>
          <a:p>
            <a:pPr lvl="1"/>
            <a:r>
              <a:rPr lang="en-US" dirty="0"/>
              <a:t> </a:t>
            </a:r>
            <a:r>
              <a:rPr lang="en-US" dirty="0" err="1"/>
              <a:t>Eg</a:t>
            </a:r>
            <a:r>
              <a:rPr lang="en-US" dirty="0"/>
              <a:t>: For a product Personal loan, “Interest”, “Tenor”, “Schedule”, etc are all Property classes. </a:t>
            </a:r>
          </a:p>
          <a:p>
            <a:pPr lvl="1"/>
            <a:endParaRPr lang="en-US" dirty="0"/>
          </a:p>
        </p:txBody>
      </p:sp>
      <p:sp>
        <p:nvSpPr>
          <p:cNvPr id="4" name="Title 3"/>
          <p:cNvSpPr>
            <a:spLocks noGrp="1"/>
          </p:cNvSpPr>
          <p:nvPr>
            <p:ph type="title"/>
          </p:nvPr>
        </p:nvSpPr>
        <p:spPr/>
        <p:txBody>
          <a:bodyPr/>
          <a:lstStyle/>
          <a:p>
            <a:r>
              <a:rPr lang="en-US" dirty="0"/>
              <a:t>Execution of Business Design</a:t>
            </a:r>
            <a:br>
              <a:rPr lang="en-US" dirty="0"/>
            </a:br>
            <a:r>
              <a:rPr lang="en-GB" dirty="0"/>
              <a:t>Product Condition</a:t>
            </a:r>
            <a:endParaRPr lang="en-US" dirty="0"/>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a:t>
            </a:r>
            <a:endParaRPr lang="en-US" dirty="0"/>
          </a:p>
        </p:txBody>
      </p:sp>
      <p:sp>
        <p:nvSpPr>
          <p:cNvPr id="3" name="Content Placeholder 2"/>
          <p:cNvSpPr>
            <a:spLocks noGrp="1"/>
          </p:cNvSpPr>
          <p:nvPr>
            <p:ph idx="1"/>
          </p:nvPr>
        </p:nvSpPr>
        <p:spPr/>
        <p:txBody>
          <a:bodyPr/>
          <a:lstStyle/>
          <a:p>
            <a:r>
              <a:rPr lang="en-US" dirty="0"/>
              <a:t>Let us discuss about the Product conditions allocated for the properties</a:t>
            </a:r>
          </a:p>
          <a:p>
            <a:r>
              <a:rPr lang="en-US" dirty="0"/>
              <a:t>Product conditions are defined in the table AA.PRD.DES.XXXX where XXXX denotes the Property Classes like </a:t>
            </a:r>
          </a:p>
          <a:p>
            <a:pPr lvl="1"/>
            <a:r>
              <a:rPr lang="en-US" dirty="0"/>
              <a:t>ACCOUNT</a:t>
            </a:r>
          </a:p>
          <a:p>
            <a:pPr lvl="1"/>
            <a:r>
              <a:rPr lang="en-US" dirty="0"/>
              <a:t>TERM.AMOUNT</a:t>
            </a:r>
          </a:p>
          <a:p>
            <a:pPr lvl="1"/>
            <a:r>
              <a:rPr lang="en-US" dirty="0"/>
              <a:t>INTEREST</a:t>
            </a:r>
          </a:p>
          <a:p>
            <a:pPr lvl="1"/>
            <a:r>
              <a:rPr lang="en-US" dirty="0"/>
              <a:t>ACCOUNTING</a:t>
            </a:r>
          </a:p>
          <a:p>
            <a:pPr lvl="1"/>
            <a:r>
              <a:rPr lang="en-US" dirty="0"/>
              <a:t>CUSTOMER, etc</a:t>
            </a:r>
          </a:p>
          <a:p>
            <a:endParaRPr lang="en-US" dirty="0"/>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 Account</a:t>
            </a:r>
            <a:endParaRPr lang="en-US" dirty="0"/>
          </a:p>
        </p:txBody>
      </p:sp>
      <p:sp>
        <p:nvSpPr>
          <p:cNvPr id="3" name="Content Placeholder 2"/>
          <p:cNvSpPr>
            <a:spLocks noGrp="1"/>
          </p:cNvSpPr>
          <p:nvPr>
            <p:ph idx="1"/>
          </p:nvPr>
        </p:nvSpPr>
        <p:spPr/>
        <p:txBody>
          <a:bodyPr/>
          <a:lstStyle/>
          <a:p>
            <a:r>
              <a:rPr lang="en-US" dirty="0"/>
              <a:t>Let us discuss about the condition FIXED.FLOATING.DEPOSIT </a:t>
            </a:r>
          </a:p>
          <a:p>
            <a:r>
              <a:rPr lang="en-US" dirty="0"/>
              <a:t>This is defined in the Product condition AA.PRD.DES.ACCOUNT </a:t>
            </a:r>
          </a:p>
        </p:txBody>
      </p:sp>
      <p:pic>
        <p:nvPicPr>
          <p:cNvPr id="6146" name="Picture 2"/>
          <p:cNvPicPr>
            <a:picLocks noChangeAspect="1" noChangeArrowheads="1"/>
          </p:cNvPicPr>
          <p:nvPr/>
        </p:nvPicPr>
        <p:blipFill>
          <a:blip r:embed="rId2" cstate="print"/>
          <a:srcRect/>
          <a:stretch>
            <a:fillRect/>
          </a:stretch>
        </p:blipFill>
        <p:spPr bwMode="auto">
          <a:xfrm>
            <a:off x="1059543" y="3440113"/>
            <a:ext cx="7794172" cy="2349039"/>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type="body" idx="1"/>
          </p:nvPr>
        </p:nvSpPr>
        <p:spPr>
          <a:xfrm>
            <a:off x="961566" y="1567545"/>
            <a:ext cx="7772400" cy="4470393"/>
          </a:xfrm>
        </p:spPr>
        <p:txBody>
          <a:bodyPr/>
          <a:lstStyle/>
          <a:p>
            <a:pPr eaLnBrk="1" hangingPunct="1"/>
            <a:r>
              <a:rPr lang="en-GB" sz="2000" dirty="0"/>
              <a:t>Category</a:t>
            </a:r>
          </a:p>
          <a:p>
            <a:pPr lvl="1" eaLnBrk="1" hangingPunct="1"/>
            <a:r>
              <a:rPr lang="en-GB" sz="1800" dirty="0"/>
              <a:t>Accounts  use Customer type of Account Category codes</a:t>
            </a:r>
          </a:p>
          <a:p>
            <a:pPr lvl="1" eaLnBrk="1" hangingPunct="1"/>
            <a:r>
              <a:rPr lang="en-GB" sz="1800" dirty="0"/>
              <a:t>Range 1000 to 9999 </a:t>
            </a:r>
          </a:p>
          <a:p>
            <a:pPr lvl="1" eaLnBrk="1" hangingPunct="1"/>
            <a:r>
              <a:rPr lang="en-GB" sz="1800" dirty="0"/>
              <a:t>Must be Non-contingent, avoid ranges meant for </a:t>
            </a:r>
            <a:r>
              <a:rPr lang="en-GB" sz="1800" dirty="0" err="1"/>
              <a:t>Nostro</a:t>
            </a:r>
            <a:r>
              <a:rPr lang="en-GB" sz="1800" dirty="0"/>
              <a:t>, </a:t>
            </a:r>
            <a:r>
              <a:rPr lang="en-GB" sz="1800" dirty="0" err="1"/>
              <a:t>Vostro</a:t>
            </a:r>
            <a:r>
              <a:rPr lang="en-GB" sz="1800" dirty="0"/>
              <a:t> </a:t>
            </a:r>
          </a:p>
          <a:p>
            <a:pPr lvl="1" eaLnBrk="1" hangingPunct="1"/>
            <a:r>
              <a:rPr lang="en-GB" sz="1800" dirty="0"/>
              <a:t>Usually set as Non-Negotiable</a:t>
            </a:r>
          </a:p>
          <a:p>
            <a:pPr eaLnBrk="1" hangingPunct="1"/>
            <a:r>
              <a:rPr lang="en-GB" sz="2000" dirty="0"/>
              <a:t>Account Title, Short Title and Mnemonic</a:t>
            </a:r>
          </a:p>
          <a:p>
            <a:pPr lvl="1" eaLnBrk="1" hangingPunct="1"/>
            <a:r>
              <a:rPr lang="en-GB" sz="1800" dirty="0"/>
              <a:t>Account Title for descriptive details</a:t>
            </a:r>
          </a:p>
          <a:p>
            <a:pPr lvl="1" eaLnBrk="1" hangingPunct="1"/>
            <a:r>
              <a:rPr lang="en-GB" sz="1800" dirty="0"/>
              <a:t>Short title used for enrichment</a:t>
            </a:r>
          </a:p>
          <a:p>
            <a:pPr lvl="1" eaLnBrk="1" hangingPunct="1"/>
            <a:r>
              <a:rPr lang="en-GB" sz="1800" dirty="0"/>
              <a:t>Mnemonic is used as alternate Id</a:t>
            </a:r>
          </a:p>
          <a:p>
            <a:pPr eaLnBrk="1" hangingPunct="1">
              <a:lnSpc>
                <a:spcPct val="150000"/>
              </a:lnSpc>
            </a:pPr>
            <a:r>
              <a:rPr lang="en-GB" sz="2000" dirty="0"/>
              <a:t>Bus Day Centres</a:t>
            </a:r>
          </a:p>
          <a:p>
            <a:pPr lvl="1" eaLnBrk="1" hangingPunct="1">
              <a:lnSpc>
                <a:spcPct val="150000"/>
              </a:lnSpc>
            </a:pPr>
            <a:r>
              <a:rPr lang="en-GB" sz="1800" dirty="0"/>
              <a:t>Holiday table of country / region to determine non-working days</a:t>
            </a:r>
          </a:p>
        </p:txBody>
      </p:sp>
      <p:sp>
        <p:nvSpPr>
          <p:cNvPr id="5" name="Title 4"/>
          <p:cNvSpPr>
            <a:spLocks noGrp="1"/>
          </p:cNvSpPr>
          <p:nvPr>
            <p:ph type="title"/>
          </p:nvPr>
        </p:nvSpPr>
        <p:spPr/>
        <p:txBody>
          <a:bodyPr/>
          <a:lstStyle/>
          <a:p>
            <a:r>
              <a:rPr lang="en-US" dirty="0"/>
              <a:t>Execution of Business Design</a:t>
            </a:r>
            <a:br>
              <a:rPr lang="en-US" dirty="0"/>
            </a:br>
            <a:r>
              <a:rPr lang="en-GB" dirty="0"/>
              <a:t>Product Condition - Account</a:t>
            </a:r>
            <a:endParaRPr lang="en-US" dirty="0"/>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a:xfrm>
            <a:off x="961566" y="1556652"/>
            <a:ext cx="7772400" cy="4776788"/>
          </a:xfrm>
        </p:spPr>
        <p:txBody>
          <a:bodyPr/>
          <a:lstStyle/>
          <a:p>
            <a:pPr eaLnBrk="1" hangingPunct="1"/>
            <a:r>
              <a:rPr lang="en-GB" sz="2000" dirty="0"/>
              <a:t>Posting Restrict</a:t>
            </a:r>
          </a:p>
          <a:p>
            <a:pPr lvl="1" eaLnBrk="1" hangingPunct="1"/>
            <a:r>
              <a:rPr lang="en-GB" sz="1800" dirty="0"/>
              <a:t>Pre defined Posting restrictions used</a:t>
            </a:r>
          </a:p>
          <a:p>
            <a:pPr lvl="1" eaLnBrk="1" hangingPunct="1"/>
            <a:r>
              <a:rPr lang="en-GB" sz="1800" dirty="0"/>
              <a:t>Debits or Credits or all transactions could be set to attract overrides</a:t>
            </a:r>
            <a:endParaRPr lang="en-GB" dirty="0"/>
          </a:p>
          <a:p>
            <a:pPr eaLnBrk="1" hangingPunct="1"/>
            <a:r>
              <a:rPr lang="en-GB" sz="2000" dirty="0"/>
              <a:t>Currency </a:t>
            </a:r>
          </a:p>
          <a:p>
            <a:pPr lvl="1" eaLnBrk="1" hangingPunct="1"/>
            <a:r>
              <a:rPr lang="en-GB" sz="1800" dirty="0"/>
              <a:t>Currency of Arrangement</a:t>
            </a:r>
          </a:p>
          <a:p>
            <a:pPr lvl="1" eaLnBrk="1" hangingPunct="1"/>
            <a:r>
              <a:rPr lang="en-GB" sz="1800" dirty="0"/>
              <a:t>Defaulted from Currency of New Arrangement Activity</a:t>
            </a:r>
          </a:p>
          <a:p>
            <a:pPr lvl="1" eaLnBrk="1" hangingPunct="1"/>
            <a:r>
              <a:rPr lang="en-GB" sz="1800" dirty="0"/>
              <a:t>Cannot be changed after authorisation of arrangement</a:t>
            </a:r>
          </a:p>
          <a:p>
            <a:pPr eaLnBrk="1" hangingPunct="1"/>
            <a:r>
              <a:rPr lang="en-GB" sz="2000" dirty="0"/>
              <a:t>Base Date Type</a:t>
            </a:r>
          </a:p>
          <a:p>
            <a:pPr lvl="1" eaLnBrk="1" hangingPunct="1"/>
            <a:r>
              <a:rPr lang="en-GB" sz="1800" dirty="0"/>
              <a:t>Option to determine calculation start date</a:t>
            </a:r>
          </a:p>
          <a:p>
            <a:pPr lvl="2" eaLnBrk="1" hangingPunct="1"/>
            <a:r>
              <a:rPr lang="en-GB" sz="1600" dirty="0"/>
              <a:t>    Agreement  - will start calculations from date of arrangement</a:t>
            </a:r>
          </a:p>
          <a:p>
            <a:pPr lvl="2" eaLnBrk="1" hangingPunct="1"/>
            <a:r>
              <a:rPr lang="en-GB" sz="1600" dirty="0"/>
              <a:t>	Start  - will start calculation from first disbursement date</a:t>
            </a:r>
          </a:p>
          <a:p>
            <a:pPr eaLnBrk="1" hangingPunct="1">
              <a:buNone/>
            </a:pPr>
            <a:endParaRPr lang="en-GB" sz="2000" dirty="0"/>
          </a:p>
        </p:txBody>
      </p:sp>
      <p:sp>
        <p:nvSpPr>
          <p:cNvPr id="5" name="Title 4"/>
          <p:cNvSpPr>
            <a:spLocks noGrp="1"/>
          </p:cNvSpPr>
          <p:nvPr>
            <p:ph type="title"/>
          </p:nvPr>
        </p:nvSpPr>
        <p:spPr/>
        <p:txBody>
          <a:bodyPr/>
          <a:lstStyle/>
          <a:p>
            <a:r>
              <a:rPr lang="en-US" dirty="0"/>
              <a:t>Execution of Business Design</a:t>
            </a:r>
            <a:br>
              <a:rPr lang="en-US" dirty="0"/>
            </a:br>
            <a:r>
              <a:rPr lang="en-GB" dirty="0"/>
              <a:t>Product Condition - Account</a:t>
            </a:r>
            <a:endParaRPr lang="en-US" dirty="0"/>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Account</a:t>
            </a:r>
            <a:endParaRPr lang="en-US" dirty="0"/>
          </a:p>
        </p:txBody>
      </p:sp>
      <p:sp>
        <p:nvSpPr>
          <p:cNvPr id="3" name="Content Placeholder 2"/>
          <p:cNvSpPr>
            <a:spLocks noGrp="1"/>
          </p:cNvSpPr>
          <p:nvPr>
            <p:ph idx="1"/>
          </p:nvPr>
        </p:nvSpPr>
        <p:spPr/>
        <p:txBody>
          <a:bodyPr/>
          <a:lstStyle/>
          <a:p>
            <a:pPr eaLnBrk="1" hangingPunct="1">
              <a:lnSpc>
                <a:spcPct val="150000"/>
              </a:lnSpc>
            </a:pPr>
            <a:r>
              <a:rPr lang="en-GB" sz="2000" dirty="0"/>
              <a:t>Date Convention</a:t>
            </a:r>
          </a:p>
          <a:p>
            <a:pPr lvl="1" eaLnBrk="1" hangingPunct="1">
              <a:lnSpc>
                <a:spcPct val="150000"/>
              </a:lnSpc>
            </a:pPr>
            <a:r>
              <a:rPr lang="en-GB" sz="1800" dirty="0"/>
              <a:t>Schedule for non-working days</a:t>
            </a:r>
          </a:p>
          <a:p>
            <a:pPr lvl="2" eaLnBrk="1" hangingPunct="1">
              <a:lnSpc>
                <a:spcPct val="150000"/>
              </a:lnSpc>
            </a:pPr>
            <a:r>
              <a:rPr lang="en-GB" sz="1600" dirty="0"/>
              <a:t>Forward; Backward; Forward Same Month; Calendar</a:t>
            </a:r>
          </a:p>
          <a:p>
            <a:pPr eaLnBrk="1" hangingPunct="1">
              <a:lnSpc>
                <a:spcPct val="150000"/>
              </a:lnSpc>
            </a:pPr>
            <a:r>
              <a:rPr lang="en-GB" sz="2000" dirty="0"/>
              <a:t>Date Adjustment</a:t>
            </a:r>
          </a:p>
          <a:p>
            <a:pPr lvl="1" eaLnBrk="1" hangingPunct="1">
              <a:lnSpc>
                <a:spcPct val="150000"/>
              </a:lnSpc>
            </a:pPr>
            <a:r>
              <a:rPr lang="en-GB" sz="1800" dirty="0"/>
              <a:t>Value  - All schedule events calculated on VALUE Date of Arrangement</a:t>
            </a:r>
          </a:p>
          <a:p>
            <a:pPr lvl="1" eaLnBrk="1" hangingPunct="1">
              <a:lnSpc>
                <a:spcPct val="150000"/>
              </a:lnSpc>
            </a:pPr>
            <a:r>
              <a:rPr lang="en-GB" sz="1800" dirty="0"/>
              <a:t>Period - Every schedule event calculated on previous schedule date</a:t>
            </a:r>
          </a:p>
          <a:p>
            <a:pPr lvl="1" eaLnBrk="1" hangingPunct="1">
              <a:lnSpc>
                <a:spcPct val="150000"/>
              </a:lnSpc>
            </a:pPr>
            <a:r>
              <a:rPr lang="en-GB" sz="1800" dirty="0"/>
              <a:t>Not applicable when Date Convention is Calendar</a:t>
            </a:r>
            <a:endParaRPr lang="en-US" sz="1800" dirty="0"/>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Account</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923699" y="1627413"/>
            <a:ext cx="7775122" cy="3742871"/>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Account</a:t>
            </a:r>
            <a:endParaRPr lang="en-US" dirty="0"/>
          </a:p>
        </p:txBody>
      </p:sp>
      <p:sp>
        <p:nvSpPr>
          <p:cNvPr id="3" name="Content Placeholder 2"/>
          <p:cNvSpPr>
            <a:spLocks noGrp="1"/>
          </p:cNvSpPr>
          <p:nvPr>
            <p:ph idx="1"/>
          </p:nvPr>
        </p:nvSpPr>
        <p:spPr/>
        <p:txBody>
          <a:bodyPr/>
          <a:lstStyle/>
          <a:p>
            <a:pPr eaLnBrk="1" hangingPunct="1"/>
            <a:r>
              <a:rPr lang="en-GB" dirty="0"/>
              <a:t>Account is required for all financial Arrangements</a:t>
            </a:r>
          </a:p>
          <a:p>
            <a:pPr lvl="1" eaLnBrk="1" hangingPunct="1"/>
            <a:r>
              <a:rPr lang="en-GB" dirty="0"/>
              <a:t>Holds the Principal balance of the Arrangement</a:t>
            </a:r>
          </a:p>
          <a:p>
            <a:r>
              <a:rPr lang="en-GB" dirty="0"/>
              <a:t>Allows changes to the following Account attributes:</a:t>
            </a:r>
          </a:p>
          <a:p>
            <a:pPr lvl="1"/>
            <a:r>
              <a:rPr lang="en-GB" dirty="0"/>
              <a:t>Account Title</a:t>
            </a:r>
          </a:p>
          <a:p>
            <a:pPr lvl="1"/>
            <a:r>
              <a:rPr lang="en-GB" dirty="0"/>
              <a:t>Short Title</a:t>
            </a:r>
          </a:p>
          <a:p>
            <a:pPr lvl="1"/>
            <a:r>
              <a:rPr lang="en-GB" dirty="0"/>
              <a:t>Posting Restriction</a:t>
            </a:r>
          </a:p>
          <a:p>
            <a:pPr lvl="1"/>
            <a:r>
              <a:rPr lang="en-GB" dirty="0"/>
              <a:t>Mnemonic</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Interest</a:t>
            </a:r>
            <a:endParaRPr lang="en-US" dirty="0"/>
          </a:p>
        </p:txBody>
      </p:sp>
      <p:sp>
        <p:nvSpPr>
          <p:cNvPr id="3" name="Content Placeholder 2"/>
          <p:cNvSpPr>
            <a:spLocks noGrp="1"/>
          </p:cNvSpPr>
          <p:nvPr>
            <p:ph idx="1"/>
          </p:nvPr>
        </p:nvSpPr>
        <p:spPr/>
        <p:txBody>
          <a:bodyPr/>
          <a:lstStyle/>
          <a:p>
            <a:r>
              <a:rPr lang="en-US" dirty="0"/>
              <a:t>Next Product condition to be defined is FIXED.RATE</a:t>
            </a:r>
          </a:p>
          <a:p>
            <a:r>
              <a:rPr lang="en-US" dirty="0"/>
              <a:t>This is defined in the table AA.PRD.DES.INTEREST</a:t>
            </a:r>
          </a:p>
        </p:txBody>
      </p:sp>
      <p:pic>
        <p:nvPicPr>
          <p:cNvPr id="2050" name="Picture 2"/>
          <p:cNvPicPr>
            <a:picLocks noChangeAspect="1" noChangeArrowheads="1"/>
          </p:cNvPicPr>
          <p:nvPr/>
        </p:nvPicPr>
        <p:blipFill>
          <a:blip r:embed="rId2" cstate="print"/>
          <a:srcRect/>
          <a:stretch>
            <a:fillRect/>
          </a:stretch>
        </p:blipFill>
        <p:spPr bwMode="auto">
          <a:xfrm>
            <a:off x="1132116" y="3021921"/>
            <a:ext cx="7649028" cy="2279154"/>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p>
        </p:txBody>
      </p:sp>
      <p:sp>
        <p:nvSpPr>
          <p:cNvPr id="3" name="Content Placeholder 2"/>
          <p:cNvSpPr>
            <a:spLocks noGrp="1"/>
          </p:cNvSpPr>
          <p:nvPr>
            <p:ph idx="1"/>
          </p:nvPr>
        </p:nvSpPr>
        <p:spPr>
          <a:xfrm>
            <a:off x="992188" y="1300841"/>
            <a:ext cx="7874000" cy="927099"/>
          </a:xfrm>
        </p:spPr>
        <p:txBody>
          <a:bodyPr/>
          <a:lstStyle/>
          <a:p>
            <a:r>
              <a:rPr lang="en-US" dirty="0"/>
              <a:t>Now let us see how we can deliver this product through AA</a:t>
            </a:r>
          </a:p>
          <a:p>
            <a:r>
              <a:rPr lang="en-US" dirty="0"/>
              <a:t>For this purpose, </a:t>
            </a:r>
            <a:r>
              <a:rPr lang="en-US" dirty="0" err="1"/>
              <a:t>Temenos</a:t>
            </a:r>
            <a:r>
              <a:rPr lang="en-US" dirty="0"/>
              <a:t> have set Product lines</a:t>
            </a:r>
          </a:p>
          <a:p>
            <a:pPr lvl="1"/>
            <a:r>
              <a:rPr lang="en-US" dirty="0"/>
              <a:t>For those Products can be created</a:t>
            </a:r>
          </a:p>
          <a:p>
            <a:r>
              <a:rPr lang="en-US" dirty="0"/>
              <a:t>Product lines available in R10 are:</a:t>
            </a:r>
          </a:p>
          <a:p>
            <a:pPr lvl="1"/>
            <a:r>
              <a:rPr lang="en-US" dirty="0"/>
              <a:t>Accounts</a:t>
            </a:r>
          </a:p>
          <a:p>
            <a:pPr lvl="1"/>
            <a:r>
              <a:rPr lang="en-US" dirty="0"/>
              <a:t>Deposits</a:t>
            </a:r>
          </a:p>
          <a:p>
            <a:pPr lvl="1"/>
            <a:r>
              <a:rPr lang="en-US" dirty="0"/>
              <a:t>Internet Services</a:t>
            </a:r>
          </a:p>
          <a:p>
            <a:pPr lvl="1"/>
            <a:r>
              <a:rPr lang="en-US" dirty="0"/>
              <a:t>Lending</a:t>
            </a:r>
          </a:p>
          <a:p>
            <a:pPr lvl="1"/>
            <a:r>
              <a:rPr lang="en-US" dirty="0"/>
              <a:t>Proxy Services</a:t>
            </a:r>
          </a:p>
          <a:p>
            <a:pPr lvl="1"/>
            <a:r>
              <a:rPr lang="en-US" dirty="0"/>
              <a:t>Other</a:t>
            </a:r>
          </a:p>
          <a:p>
            <a:pPr lvl="1"/>
            <a:r>
              <a:rPr lang="en-US" dirty="0"/>
              <a:t>Savings </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Interest</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53143" y="2141765"/>
            <a:ext cx="8157028" cy="1688546"/>
          </a:xfrm>
          <a:prstGeom prst="rect">
            <a:avLst/>
          </a:prstGeom>
          <a:noFill/>
          <a:ln w="9525">
            <a:solidFill>
              <a:schemeClr val="accent1"/>
            </a:solid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87388" y="4061506"/>
            <a:ext cx="7970837" cy="1666875"/>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Interest</a:t>
            </a:r>
            <a:endParaRPr lang="en-US" dirty="0"/>
          </a:p>
        </p:txBody>
      </p:sp>
      <p:sp>
        <p:nvSpPr>
          <p:cNvPr id="3" name="Content Placeholder 2"/>
          <p:cNvSpPr>
            <a:spLocks noGrp="1"/>
          </p:cNvSpPr>
          <p:nvPr>
            <p:ph idx="1"/>
          </p:nvPr>
        </p:nvSpPr>
        <p:spPr/>
        <p:txBody>
          <a:bodyPr/>
          <a:lstStyle/>
          <a:p>
            <a:pPr eaLnBrk="1" hangingPunct="1"/>
            <a:r>
              <a:rPr lang="en-GB" sz="1800" dirty="0"/>
              <a:t>Interest Types</a:t>
            </a:r>
          </a:p>
          <a:p>
            <a:pPr lvl="1" eaLnBrk="1" hangingPunct="1"/>
            <a:r>
              <a:rPr lang="en-GB" sz="1600" dirty="0"/>
              <a:t>Fixed interest</a:t>
            </a:r>
          </a:p>
          <a:p>
            <a:pPr lvl="2" eaLnBrk="1" hangingPunct="1"/>
            <a:r>
              <a:rPr lang="en-GB" sz="1400" dirty="0"/>
              <a:t>Interest Rate to be specified</a:t>
            </a:r>
          </a:p>
          <a:p>
            <a:pPr lvl="1" eaLnBrk="1" hangingPunct="1"/>
            <a:r>
              <a:rPr lang="en-GB" sz="1600" dirty="0"/>
              <a:t>Floating interest</a:t>
            </a:r>
          </a:p>
          <a:p>
            <a:pPr lvl="2" eaLnBrk="1" hangingPunct="1"/>
            <a:r>
              <a:rPr lang="en-GB" sz="1400" dirty="0"/>
              <a:t>Id of BASIC.RATE.TEXT table to be specified</a:t>
            </a:r>
          </a:p>
          <a:p>
            <a:pPr lvl="1" eaLnBrk="1" hangingPunct="1"/>
            <a:r>
              <a:rPr lang="en-GB" sz="1600" dirty="0"/>
              <a:t>Periodic interest</a:t>
            </a:r>
          </a:p>
          <a:p>
            <a:pPr lvl="2" eaLnBrk="1" hangingPunct="1"/>
            <a:r>
              <a:rPr lang="en-GB" sz="1400" dirty="0"/>
              <a:t>Id of PERIODIC.INTEREST table to be input</a:t>
            </a:r>
          </a:p>
          <a:p>
            <a:pPr lvl="2" eaLnBrk="1" hangingPunct="1"/>
            <a:r>
              <a:rPr lang="en-GB" sz="1400" dirty="0"/>
              <a:t>Interest rate is defaulted for the TERM of the arrangement</a:t>
            </a:r>
          </a:p>
          <a:p>
            <a:pPr lvl="2" eaLnBrk="1" hangingPunct="1"/>
            <a:r>
              <a:rPr lang="en-GB" sz="1400" dirty="0"/>
              <a:t>Interest rate for TERM falling between periods defined in the table can be interpolated</a:t>
            </a:r>
          </a:p>
          <a:p>
            <a:pPr eaLnBrk="1" hangingPunct="1"/>
            <a:r>
              <a:rPr lang="en-GB" sz="1800" dirty="0"/>
              <a:t>If user inputs a rate, system will not default rates from BASIC.INTEREST Table or PERIODIC.INTEREST Table</a:t>
            </a:r>
          </a:p>
          <a:p>
            <a:pPr eaLnBrk="1" hangingPunct="1"/>
            <a:r>
              <a:rPr lang="en-GB" sz="1800" dirty="0"/>
              <a:t>Periodic Interest can be reset at predefined frequency </a:t>
            </a: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n-US" dirty="0"/>
              <a:t>Execution of Business Design</a:t>
            </a:r>
            <a:br>
              <a:rPr lang="en-US" dirty="0"/>
            </a:br>
            <a:r>
              <a:rPr lang="en-GB" dirty="0"/>
              <a:t>Product Condition- Interest</a:t>
            </a:r>
          </a:p>
        </p:txBody>
      </p:sp>
      <p:sp>
        <p:nvSpPr>
          <p:cNvPr id="80900" name="Rectangle 3"/>
          <p:cNvSpPr>
            <a:spLocks noGrp="1" noChangeArrowheads="1"/>
          </p:cNvSpPr>
          <p:nvPr>
            <p:ph type="body" idx="1"/>
          </p:nvPr>
        </p:nvSpPr>
        <p:spPr>
          <a:xfrm>
            <a:off x="1001486" y="1288140"/>
            <a:ext cx="7456714" cy="4953000"/>
          </a:xfrm>
        </p:spPr>
        <p:txBody>
          <a:bodyPr/>
          <a:lstStyle/>
          <a:p>
            <a:pPr eaLnBrk="1" hangingPunct="1"/>
            <a:r>
              <a:rPr lang="en-GB" dirty="0"/>
              <a:t>Tiered interest Rates</a:t>
            </a:r>
          </a:p>
          <a:p>
            <a:pPr lvl="1" eaLnBrk="1" hangingPunct="1">
              <a:lnSpc>
                <a:spcPct val="90000"/>
              </a:lnSpc>
            </a:pPr>
            <a:r>
              <a:rPr lang="en-GB" dirty="0"/>
              <a:t>Interest rates can be defined as a single tier, or multiple tiers </a:t>
            </a:r>
          </a:p>
          <a:p>
            <a:pPr lvl="1" eaLnBrk="1" hangingPunct="1">
              <a:lnSpc>
                <a:spcPct val="90000"/>
              </a:lnSpc>
            </a:pPr>
            <a:r>
              <a:rPr lang="en-GB" dirty="0"/>
              <a:t>With multiple tiers, rate varies according to balance amount</a:t>
            </a:r>
          </a:p>
          <a:p>
            <a:pPr lvl="2" eaLnBrk="1" hangingPunct="1">
              <a:lnSpc>
                <a:spcPct val="90000"/>
              </a:lnSpc>
            </a:pPr>
            <a:r>
              <a:rPr lang="en-GB" dirty="0"/>
              <a:t>Level – rate is level across the whole balance</a:t>
            </a:r>
          </a:p>
          <a:p>
            <a:pPr lvl="2" eaLnBrk="1" hangingPunct="1">
              <a:lnSpc>
                <a:spcPct val="90000"/>
              </a:lnSpc>
            </a:pPr>
            <a:r>
              <a:rPr lang="en-GB" dirty="0"/>
              <a:t>Banded – rate varies between</a:t>
            </a:r>
            <a:r>
              <a:rPr lang="en-GB" i="1" dirty="0"/>
              <a:t> </a:t>
            </a:r>
            <a:r>
              <a:rPr lang="en-GB" dirty="0"/>
              <a:t>bands</a:t>
            </a:r>
          </a:p>
          <a:p>
            <a:pPr lvl="2" eaLnBrk="1" hangingPunct="1">
              <a:lnSpc>
                <a:spcPct val="90000"/>
              </a:lnSpc>
            </a:pPr>
            <a:r>
              <a:rPr lang="en-GB" dirty="0"/>
              <a:t>Mixed – combination of LEVEL and BAND for different balance amounts</a:t>
            </a:r>
          </a:p>
          <a:p>
            <a:pPr lvl="2" eaLnBrk="1" hangingPunct="1">
              <a:lnSpc>
                <a:spcPct val="90000"/>
              </a:lnSpc>
            </a:pPr>
            <a:r>
              <a:rPr lang="en-GB" dirty="0"/>
              <a:t>	e.g. Level rate of 5% </a:t>
            </a:r>
            <a:r>
              <a:rPr lang="en-GB" dirty="0" err="1"/>
              <a:t>upto</a:t>
            </a:r>
            <a:r>
              <a:rPr lang="en-GB" dirty="0"/>
              <a:t> 50000</a:t>
            </a:r>
          </a:p>
          <a:p>
            <a:pPr lvl="2" eaLnBrk="1" hangingPunct="1">
              <a:lnSpc>
                <a:spcPct val="90000"/>
              </a:lnSpc>
            </a:pPr>
            <a:r>
              <a:rPr lang="en-GB" dirty="0"/>
              <a:t>	        Level rate of 5.5.% </a:t>
            </a:r>
            <a:r>
              <a:rPr lang="en-GB" dirty="0" err="1"/>
              <a:t>upto</a:t>
            </a:r>
            <a:r>
              <a:rPr lang="en-GB" dirty="0"/>
              <a:t> 100000</a:t>
            </a:r>
          </a:p>
          <a:p>
            <a:pPr lvl="2" eaLnBrk="1" hangingPunct="1">
              <a:lnSpc>
                <a:spcPct val="90000"/>
              </a:lnSpc>
            </a:pPr>
            <a:r>
              <a:rPr lang="en-GB" dirty="0"/>
              <a:t>            Band Rate of 6% after 100000	</a:t>
            </a:r>
          </a:p>
          <a:p>
            <a:pPr lvl="1" eaLnBrk="1" hangingPunct="1">
              <a:lnSpc>
                <a:spcPct val="90000"/>
              </a:lnSpc>
            </a:pPr>
            <a:r>
              <a:rPr lang="en-GB" dirty="0"/>
              <a:t>Each tier can have a different rate type</a:t>
            </a:r>
          </a:p>
          <a:p>
            <a:pPr lvl="1" eaLnBrk="1" hangingPunct="1">
              <a:lnSpc>
                <a:spcPct val="90000"/>
              </a:lnSpc>
            </a:pPr>
            <a:r>
              <a:rPr lang="en-GB" dirty="0"/>
              <a:t>Each tier can have different margins</a:t>
            </a:r>
          </a:p>
          <a:p>
            <a:pPr lvl="1" eaLnBrk="1" hangingPunct="1">
              <a:lnSpc>
                <a:spcPct val="90000"/>
              </a:lnSpc>
            </a:pPr>
            <a:r>
              <a:rPr lang="en-GB" dirty="0"/>
              <a:t>Minimum and Maximum rates for each tier can be defined</a:t>
            </a: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US" dirty="0"/>
              <a:t>Execution of Business Design</a:t>
            </a:r>
            <a:br>
              <a:rPr lang="en-US" dirty="0"/>
            </a:br>
            <a:r>
              <a:rPr lang="en-GB" dirty="0"/>
              <a:t>Product Condition- Interest</a:t>
            </a:r>
          </a:p>
        </p:txBody>
      </p:sp>
      <p:sp>
        <p:nvSpPr>
          <p:cNvPr id="81924" name="Rectangle 3"/>
          <p:cNvSpPr>
            <a:spLocks noGrp="1" noChangeArrowheads="1"/>
          </p:cNvSpPr>
          <p:nvPr>
            <p:ph type="body" idx="1"/>
          </p:nvPr>
        </p:nvSpPr>
        <p:spPr>
          <a:xfrm>
            <a:off x="1030514" y="1143000"/>
            <a:ext cx="7427686" cy="4953000"/>
          </a:xfrm>
        </p:spPr>
        <p:txBody>
          <a:bodyPr/>
          <a:lstStyle/>
          <a:p>
            <a:pPr eaLnBrk="1" hangingPunct="1"/>
            <a:endParaRPr lang="en-GB" altLang="zh-TW" dirty="0">
              <a:ea typeface="PMingLiU" pitchFamily="18" charset="-120"/>
            </a:endParaRPr>
          </a:p>
          <a:p>
            <a:pPr eaLnBrk="1" hangingPunct="1"/>
            <a:r>
              <a:rPr lang="en-GB" dirty="0"/>
              <a:t>Tier Amount</a:t>
            </a:r>
          </a:p>
          <a:p>
            <a:pPr lvl="1" eaLnBrk="1" hangingPunct="1"/>
            <a:r>
              <a:rPr lang="en-US" dirty="0"/>
              <a:t>Relates to RATE.TIER.TYPE Field</a:t>
            </a:r>
          </a:p>
          <a:p>
            <a:pPr lvl="1" eaLnBrk="1" hangingPunct="1"/>
            <a:r>
              <a:rPr lang="en-US" dirty="0"/>
              <a:t>Amounts can be entered if either BAND or LEVEL selected</a:t>
            </a:r>
          </a:p>
          <a:p>
            <a:pPr eaLnBrk="1" hangingPunct="1"/>
            <a:r>
              <a:rPr lang="en-GB" dirty="0"/>
              <a:t>Tier Percent</a:t>
            </a:r>
          </a:p>
          <a:p>
            <a:pPr lvl="1" eaLnBrk="1" hangingPunct="1"/>
            <a:r>
              <a:rPr lang="en-GB" dirty="0"/>
              <a:t>Allows a percentage of the principal to be allocated a specific rate or be linked to a rate table</a:t>
            </a:r>
          </a:p>
          <a:p>
            <a:pPr eaLnBrk="1" hangingPunct="1"/>
            <a:r>
              <a:rPr lang="en-GB" dirty="0"/>
              <a:t>Either Tier Amount or Tier Percentage can be opted for Band based calculation, not both</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2"/>
          <p:cNvSpPr>
            <a:spLocks noGrp="1" noChangeArrowheads="1"/>
          </p:cNvSpPr>
          <p:nvPr>
            <p:ph type="title" idx="4294967295"/>
          </p:nvPr>
        </p:nvSpPr>
        <p:spPr/>
        <p:txBody>
          <a:bodyPr/>
          <a:lstStyle/>
          <a:p>
            <a:pPr eaLnBrk="1" hangingPunct="1"/>
            <a:r>
              <a:rPr lang="en-US" dirty="0"/>
              <a:t>Execution of Business Design</a:t>
            </a:r>
            <a:br>
              <a:rPr lang="en-US" dirty="0"/>
            </a:br>
            <a:r>
              <a:rPr lang="en-GB" dirty="0"/>
              <a:t>Product Condition- Interest</a:t>
            </a:r>
          </a:p>
        </p:txBody>
      </p:sp>
      <p:sp>
        <p:nvSpPr>
          <p:cNvPr id="46084" name="Rectangle 191"/>
          <p:cNvSpPr>
            <a:spLocks noGrp="1" noChangeArrowheads="1"/>
          </p:cNvSpPr>
          <p:nvPr>
            <p:ph type="body" idx="4294967295"/>
          </p:nvPr>
        </p:nvSpPr>
        <p:spPr>
          <a:xfrm>
            <a:off x="978345" y="1441218"/>
            <a:ext cx="7772400" cy="4800600"/>
          </a:xfrm>
        </p:spPr>
        <p:txBody>
          <a:bodyPr/>
          <a:lstStyle/>
          <a:p>
            <a:pPr eaLnBrk="1" hangingPunct="1">
              <a:buSzPct val="100000"/>
            </a:pPr>
            <a:r>
              <a:rPr lang="en-GB" altLang="zh-TW" sz="2000" dirty="0">
                <a:ea typeface="PMingLiU" pitchFamily="18" charset="-120"/>
              </a:rPr>
              <a:t>Interest Day Basis</a:t>
            </a:r>
            <a:endParaRPr lang="en-US" sz="2000" dirty="0"/>
          </a:p>
          <a:p>
            <a:pPr lvl="1" eaLnBrk="1" hangingPunct="1">
              <a:buSzPct val="100000"/>
            </a:pPr>
            <a:r>
              <a:rPr lang="en-US" sz="1800" dirty="0"/>
              <a:t>To calculate interest based upon several different day basis types</a:t>
            </a:r>
          </a:p>
          <a:p>
            <a:pPr lvl="1" eaLnBrk="1" hangingPunct="1">
              <a:buSzPct val="100000"/>
            </a:pPr>
            <a:r>
              <a:rPr lang="en-US" sz="1800" dirty="0"/>
              <a:t>Each T24 Interest Day Basis type is represented as a numerator and denominator</a:t>
            </a:r>
          </a:p>
          <a:p>
            <a:pPr lvl="2" eaLnBrk="1" hangingPunct="1">
              <a:buSzPct val="100000"/>
            </a:pPr>
            <a:r>
              <a:rPr lang="en-US" altLang="zh-TW" sz="2400" dirty="0">
                <a:ea typeface="PMingLiU" pitchFamily="18" charset="-120"/>
              </a:rPr>
              <a:t> </a:t>
            </a:r>
            <a:r>
              <a:rPr lang="en-US" sz="1600" dirty="0"/>
              <a:t>A (360/360); B (366/360); C (366/366); D (360/366); ……</a:t>
            </a:r>
            <a:endParaRPr lang="en-US" sz="2400" dirty="0"/>
          </a:p>
          <a:p>
            <a:pPr eaLnBrk="1" hangingPunct="1">
              <a:buSzPct val="100000"/>
            </a:pPr>
            <a:r>
              <a:rPr lang="en-GB" altLang="zh-TW" sz="2000" dirty="0">
                <a:ea typeface="PMingLiU" pitchFamily="18" charset="-120"/>
              </a:rPr>
              <a:t>Accrual Rule</a:t>
            </a:r>
          </a:p>
          <a:p>
            <a:pPr lvl="1" eaLnBrk="1" hangingPunct="1">
              <a:buSzPct val="100000"/>
            </a:pPr>
            <a:r>
              <a:rPr lang="en-GB" altLang="zh-TW" sz="1800" dirty="0">
                <a:ea typeface="PMingLiU" pitchFamily="18" charset="-120"/>
              </a:rPr>
              <a:t>Include first day for interest accrual</a:t>
            </a:r>
          </a:p>
          <a:p>
            <a:pPr lvl="1" eaLnBrk="1" hangingPunct="1">
              <a:buSzPct val="100000"/>
            </a:pPr>
            <a:r>
              <a:rPr lang="en-GB" altLang="zh-TW" sz="1800" dirty="0">
                <a:ea typeface="PMingLiU" pitchFamily="18" charset="-120"/>
              </a:rPr>
              <a:t>Include last day for interest accrual</a:t>
            </a:r>
          </a:p>
          <a:p>
            <a:pPr lvl="1" eaLnBrk="1" hangingPunct="1">
              <a:buSzPct val="100000"/>
            </a:pPr>
            <a:r>
              <a:rPr lang="en-GB" altLang="zh-TW" sz="1800" dirty="0">
                <a:ea typeface="PMingLiU" pitchFamily="18" charset="-120"/>
              </a:rPr>
              <a:t>Include first and last days for interest accrual</a:t>
            </a:r>
          </a:p>
          <a:p>
            <a:pPr eaLnBrk="1" hangingPunct="1">
              <a:buSzPct val="100000"/>
            </a:pPr>
            <a:r>
              <a:rPr lang="en-GB" altLang="zh-TW" sz="2000" dirty="0">
                <a:ea typeface="PMingLiU" pitchFamily="18" charset="-120"/>
              </a:rPr>
              <a:t>Compounding</a:t>
            </a:r>
          </a:p>
          <a:p>
            <a:pPr lvl="1" eaLnBrk="1" hangingPunct="1">
              <a:buSzPct val="100000"/>
            </a:pPr>
            <a:r>
              <a:rPr lang="en-GB" altLang="zh-TW" sz="1800" dirty="0">
                <a:ea typeface="PMingLiU" pitchFamily="18" charset="-120"/>
              </a:rPr>
              <a:t>DAILY, </a:t>
            </a:r>
            <a:r>
              <a:rPr lang="en-GB" altLang="zh-TW" sz="1800" dirty="0" err="1">
                <a:ea typeface="PMingLiU" pitchFamily="18" charset="-120"/>
              </a:rPr>
              <a:t>WEEKn</a:t>
            </a:r>
            <a:r>
              <a:rPr lang="en-GB" altLang="zh-TW" sz="1800" dirty="0">
                <a:ea typeface="PMingLiU" pitchFamily="18" charset="-120"/>
              </a:rPr>
              <a:t>, </a:t>
            </a:r>
            <a:r>
              <a:rPr lang="en-GB" altLang="zh-TW" sz="1800" dirty="0" err="1">
                <a:ea typeface="PMingLiU" pitchFamily="18" charset="-120"/>
              </a:rPr>
              <a:t>Mnn</a:t>
            </a:r>
            <a:r>
              <a:rPr lang="en-GB" altLang="zh-TW" sz="1800" dirty="0">
                <a:ea typeface="PMingLiU" pitchFamily="18" charset="-120"/>
              </a:rPr>
              <a:t>, TWMTH, </a:t>
            </a:r>
            <a:r>
              <a:rPr lang="en-GB" altLang="zh-TW" sz="1800" dirty="0" err="1">
                <a:ea typeface="PMingLiU" pitchFamily="18" charset="-120"/>
              </a:rPr>
              <a:t>Nnnn</a:t>
            </a:r>
            <a:endParaRPr lang="en-GB" altLang="zh-TW" sz="1800" dirty="0">
              <a:ea typeface="PMingLiU" pitchFamily="18" charset="-12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fade">
                                      <p:cBhvr>
                                        <p:cTn id="7" dur="1000"/>
                                        <p:tgtEl>
                                          <p:spTgt spid="4608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084">
                                            <p:txEl>
                                              <p:pRg st="1" end="1"/>
                                            </p:txEl>
                                          </p:spTgt>
                                        </p:tgtEl>
                                        <p:attrNameLst>
                                          <p:attrName>style.visibility</p:attrName>
                                        </p:attrNameLst>
                                      </p:cBhvr>
                                      <p:to>
                                        <p:strVal val="visible"/>
                                      </p:to>
                                    </p:set>
                                    <p:animEffect transition="in" filter="fade">
                                      <p:cBhvr>
                                        <p:cTn id="10" dur="1000"/>
                                        <p:tgtEl>
                                          <p:spTgt spid="4608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084">
                                            <p:txEl>
                                              <p:pRg st="2" end="2"/>
                                            </p:txEl>
                                          </p:spTgt>
                                        </p:tgtEl>
                                        <p:attrNameLst>
                                          <p:attrName>style.visibility</p:attrName>
                                        </p:attrNameLst>
                                      </p:cBhvr>
                                      <p:to>
                                        <p:strVal val="visible"/>
                                      </p:to>
                                    </p:set>
                                    <p:animEffect transition="in" filter="fade">
                                      <p:cBhvr>
                                        <p:cTn id="13" dur="1000"/>
                                        <p:tgtEl>
                                          <p:spTgt spid="4608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084">
                                            <p:txEl>
                                              <p:pRg st="3" end="3"/>
                                            </p:txEl>
                                          </p:spTgt>
                                        </p:tgtEl>
                                        <p:attrNameLst>
                                          <p:attrName>style.visibility</p:attrName>
                                        </p:attrNameLst>
                                      </p:cBhvr>
                                      <p:to>
                                        <p:strVal val="visible"/>
                                      </p:to>
                                    </p:set>
                                    <p:animEffect transition="in" filter="fade">
                                      <p:cBhvr>
                                        <p:cTn id="16" dur="1000"/>
                                        <p:tgtEl>
                                          <p:spTgt spid="4608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6084">
                                            <p:txEl>
                                              <p:pRg st="4" end="4"/>
                                            </p:txEl>
                                          </p:spTgt>
                                        </p:tgtEl>
                                        <p:attrNameLst>
                                          <p:attrName>style.visibility</p:attrName>
                                        </p:attrNameLst>
                                      </p:cBhvr>
                                      <p:to>
                                        <p:strVal val="visible"/>
                                      </p:to>
                                    </p:set>
                                    <p:animEffect transition="in" filter="fade">
                                      <p:cBhvr>
                                        <p:cTn id="21" dur="1000"/>
                                        <p:tgtEl>
                                          <p:spTgt spid="4608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084">
                                            <p:txEl>
                                              <p:pRg st="5" end="5"/>
                                            </p:txEl>
                                          </p:spTgt>
                                        </p:tgtEl>
                                        <p:attrNameLst>
                                          <p:attrName>style.visibility</p:attrName>
                                        </p:attrNameLst>
                                      </p:cBhvr>
                                      <p:to>
                                        <p:strVal val="visible"/>
                                      </p:to>
                                    </p:set>
                                    <p:animEffect transition="in" filter="fade">
                                      <p:cBhvr>
                                        <p:cTn id="24" dur="1000"/>
                                        <p:tgtEl>
                                          <p:spTgt spid="4608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084">
                                            <p:txEl>
                                              <p:pRg st="6" end="6"/>
                                            </p:txEl>
                                          </p:spTgt>
                                        </p:tgtEl>
                                        <p:attrNameLst>
                                          <p:attrName>style.visibility</p:attrName>
                                        </p:attrNameLst>
                                      </p:cBhvr>
                                      <p:to>
                                        <p:strVal val="visible"/>
                                      </p:to>
                                    </p:set>
                                    <p:animEffect transition="in" filter="fade">
                                      <p:cBhvr>
                                        <p:cTn id="27" dur="1000"/>
                                        <p:tgtEl>
                                          <p:spTgt spid="46084">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084">
                                            <p:txEl>
                                              <p:pRg st="7" end="7"/>
                                            </p:txEl>
                                          </p:spTgt>
                                        </p:tgtEl>
                                        <p:attrNameLst>
                                          <p:attrName>style.visibility</p:attrName>
                                        </p:attrNameLst>
                                      </p:cBhvr>
                                      <p:to>
                                        <p:strVal val="visible"/>
                                      </p:to>
                                    </p:set>
                                    <p:animEffect transition="in" filter="fade">
                                      <p:cBhvr>
                                        <p:cTn id="30" dur="1000"/>
                                        <p:tgtEl>
                                          <p:spTgt spid="4608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6084">
                                            <p:txEl>
                                              <p:pRg st="8" end="8"/>
                                            </p:txEl>
                                          </p:spTgt>
                                        </p:tgtEl>
                                        <p:attrNameLst>
                                          <p:attrName>style.visibility</p:attrName>
                                        </p:attrNameLst>
                                      </p:cBhvr>
                                      <p:to>
                                        <p:strVal val="visible"/>
                                      </p:to>
                                    </p:set>
                                    <p:animEffect transition="in" filter="fade">
                                      <p:cBhvr>
                                        <p:cTn id="35" dur="1000"/>
                                        <p:tgtEl>
                                          <p:spTgt spid="46084">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6084">
                                            <p:txEl>
                                              <p:pRg st="9" end="9"/>
                                            </p:txEl>
                                          </p:spTgt>
                                        </p:tgtEl>
                                        <p:attrNameLst>
                                          <p:attrName>style.visibility</p:attrName>
                                        </p:attrNameLst>
                                      </p:cBhvr>
                                      <p:to>
                                        <p:strVal val="visible"/>
                                      </p:to>
                                    </p:set>
                                    <p:animEffect transition="in" filter="fade">
                                      <p:cBhvr>
                                        <p:cTn id="38" dur="1000"/>
                                        <p:tgtEl>
                                          <p:spTgt spid="4608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2"/>
          <p:cNvSpPr>
            <a:spLocks noGrp="1" noChangeArrowheads="1"/>
          </p:cNvSpPr>
          <p:nvPr>
            <p:ph type="title" idx="4294967295"/>
          </p:nvPr>
        </p:nvSpPr>
        <p:spPr/>
        <p:txBody>
          <a:bodyPr/>
          <a:lstStyle/>
          <a:p>
            <a:pPr eaLnBrk="1" hangingPunct="1"/>
            <a:r>
              <a:rPr lang="en-US" dirty="0"/>
              <a:t>Execution of Business Design</a:t>
            </a:r>
            <a:br>
              <a:rPr lang="en-US" dirty="0"/>
            </a:br>
            <a:r>
              <a:rPr lang="en-GB" dirty="0"/>
              <a:t>Product Condition- Interest</a:t>
            </a:r>
          </a:p>
        </p:txBody>
      </p:sp>
      <p:sp>
        <p:nvSpPr>
          <p:cNvPr id="46084" name="Rectangle 191"/>
          <p:cNvSpPr>
            <a:spLocks noGrp="1" noChangeArrowheads="1"/>
          </p:cNvSpPr>
          <p:nvPr>
            <p:ph type="body" idx="4294967295"/>
          </p:nvPr>
        </p:nvSpPr>
        <p:spPr>
          <a:xfrm>
            <a:off x="1030513" y="1368648"/>
            <a:ext cx="7284811" cy="4800600"/>
          </a:xfrm>
        </p:spPr>
        <p:txBody>
          <a:bodyPr/>
          <a:lstStyle/>
          <a:p>
            <a:pPr eaLnBrk="1" hangingPunct="1">
              <a:buSzPct val="100000"/>
            </a:pPr>
            <a:r>
              <a:rPr lang="en-GB" altLang="zh-TW" sz="2000" dirty="0">
                <a:ea typeface="PMingLiU" pitchFamily="18" charset="-120"/>
              </a:rPr>
              <a:t>Calculation Threshold</a:t>
            </a:r>
            <a:endParaRPr lang="en-GB" altLang="zh-TW" sz="2400" dirty="0">
              <a:ea typeface="PMingLiU" pitchFamily="18" charset="-120"/>
            </a:endParaRPr>
          </a:p>
          <a:p>
            <a:pPr lvl="1" eaLnBrk="1" hangingPunct="1">
              <a:buSzPct val="100000"/>
            </a:pPr>
            <a:r>
              <a:rPr lang="en-GB" altLang="zh-TW" sz="1800" dirty="0">
                <a:ea typeface="PMingLiU" pitchFamily="18" charset="-120"/>
              </a:rPr>
              <a:t>Maximum Debit balance for which interest will not be calculated</a:t>
            </a:r>
          </a:p>
          <a:p>
            <a:pPr eaLnBrk="1" hangingPunct="1">
              <a:buSzPct val="100000"/>
            </a:pPr>
            <a:r>
              <a:rPr lang="en-GB" altLang="zh-TW" sz="2000" dirty="0">
                <a:ea typeface="PMingLiU" pitchFamily="18" charset="-120"/>
              </a:rPr>
              <a:t>Negative Rate</a:t>
            </a:r>
          </a:p>
          <a:p>
            <a:pPr lvl="1" eaLnBrk="1" hangingPunct="1">
              <a:buSzPct val="100000"/>
            </a:pPr>
            <a:r>
              <a:rPr lang="en-GB" altLang="zh-TW" sz="1800" dirty="0">
                <a:ea typeface="PMingLiU" pitchFamily="18" charset="-120"/>
              </a:rPr>
              <a:t>User can set negative interest or may result by higher negative spread</a:t>
            </a:r>
          </a:p>
          <a:p>
            <a:pPr lvl="1" eaLnBrk="1" hangingPunct="1">
              <a:buSzPct val="100000"/>
            </a:pPr>
            <a:r>
              <a:rPr lang="en-GB" altLang="zh-TW" sz="1800" dirty="0">
                <a:ea typeface="PMingLiU" pitchFamily="18" charset="-120"/>
              </a:rPr>
              <a:t>Option to set negative interest rate on accounts in credit</a:t>
            </a:r>
          </a:p>
          <a:p>
            <a:pPr lvl="1" eaLnBrk="1" hangingPunct="1">
              <a:buSzPct val="100000"/>
            </a:pPr>
            <a:r>
              <a:rPr lang="en-GB" altLang="zh-TW" sz="1800" dirty="0">
                <a:ea typeface="PMingLiU" pitchFamily="18" charset="-120"/>
              </a:rPr>
              <a:t>If set to NO or NONE and interest rate falls below “0”, Zero interest will be accrued </a:t>
            </a:r>
          </a:p>
          <a:p>
            <a:pPr eaLnBrk="1" hangingPunct="1">
              <a:buSzPct val="100000"/>
            </a:pPr>
            <a:r>
              <a:rPr lang="en-GB" altLang="zh-TW" sz="2000" dirty="0">
                <a:ea typeface="PMingLiU" pitchFamily="18" charset="-120"/>
              </a:rPr>
              <a:t>Periodic period</a:t>
            </a:r>
          </a:p>
          <a:p>
            <a:pPr eaLnBrk="1" hangingPunct="1">
              <a:buSzPct val="100000"/>
            </a:pPr>
            <a:r>
              <a:rPr lang="en-GB" altLang="zh-TW" sz="2000" dirty="0">
                <a:ea typeface="PMingLiU" pitchFamily="18" charset="-120"/>
              </a:rPr>
              <a:t>Interest period to be used for linking Periodic Interest</a:t>
            </a:r>
          </a:p>
          <a:p>
            <a:pPr eaLnBrk="1" hangingPunct="1">
              <a:buSzPct val="100000"/>
            </a:pPr>
            <a:r>
              <a:rPr lang="en-GB" altLang="zh-TW" sz="2000" dirty="0">
                <a:ea typeface="PMingLiU" pitchFamily="18" charset="-120"/>
              </a:rPr>
              <a:t>Defaults to Term from Term amount property, if left blank</a:t>
            </a:r>
          </a:p>
          <a:p>
            <a:pPr eaLnBrk="1" hangingPunct="1">
              <a:buSzPct val="100000"/>
            </a:pPr>
            <a:endParaRPr lang="en-GB" altLang="zh-TW" sz="1800" dirty="0">
              <a:ea typeface="PMingLiU" pitchFamily="18" charset="-120"/>
            </a:endParaRPr>
          </a:p>
          <a:p>
            <a:pPr eaLnBrk="1" hangingPunct="1">
              <a:buSzPct val="100000"/>
              <a:buFont typeface="Wingdings" pitchFamily="2" charset="2"/>
              <a:buNone/>
            </a:pPr>
            <a:endParaRPr lang="en-GB" altLang="zh-TW" sz="1800" b="1" dirty="0">
              <a:ea typeface="PMingLiU" pitchFamily="18" charset="-12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fade">
                                      <p:cBhvr>
                                        <p:cTn id="7" dur="1000"/>
                                        <p:tgtEl>
                                          <p:spTgt spid="4608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084">
                                            <p:txEl>
                                              <p:pRg st="1" end="1"/>
                                            </p:txEl>
                                          </p:spTgt>
                                        </p:tgtEl>
                                        <p:attrNameLst>
                                          <p:attrName>style.visibility</p:attrName>
                                        </p:attrNameLst>
                                      </p:cBhvr>
                                      <p:to>
                                        <p:strVal val="visible"/>
                                      </p:to>
                                    </p:set>
                                    <p:animEffect transition="in" filter="fade">
                                      <p:cBhvr>
                                        <p:cTn id="10" dur="1000"/>
                                        <p:tgtEl>
                                          <p:spTgt spid="4608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6084">
                                            <p:txEl>
                                              <p:pRg st="2" end="2"/>
                                            </p:txEl>
                                          </p:spTgt>
                                        </p:tgtEl>
                                        <p:attrNameLst>
                                          <p:attrName>style.visibility</p:attrName>
                                        </p:attrNameLst>
                                      </p:cBhvr>
                                      <p:to>
                                        <p:strVal val="visible"/>
                                      </p:to>
                                    </p:set>
                                    <p:animEffect transition="in" filter="fade">
                                      <p:cBhvr>
                                        <p:cTn id="15" dur="1000"/>
                                        <p:tgtEl>
                                          <p:spTgt spid="4608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084">
                                            <p:txEl>
                                              <p:pRg st="3" end="3"/>
                                            </p:txEl>
                                          </p:spTgt>
                                        </p:tgtEl>
                                        <p:attrNameLst>
                                          <p:attrName>style.visibility</p:attrName>
                                        </p:attrNameLst>
                                      </p:cBhvr>
                                      <p:to>
                                        <p:strVal val="visible"/>
                                      </p:to>
                                    </p:set>
                                    <p:animEffect transition="in" filter="fade">
                                      <p:cBhvr>
                                        <p:cTn id="18" dur="1000"/>
                                        <p:tgtEl>
                                          <p:spTgt spid="4608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084">
                                            <p:txEl>
                                              <p:pRg st="4" end="4"/>
                                            </p:txEl>
                                          </p:spTgt>
                                        </p:tgtEl>
                                        <p:attrNameLst>
                                          <p:attrName>style.visibility</p:attrName>
                                        </p:attrNameLst>
                                      </p:cBhvr>
                                      <p:to>
                                        <p:strVal val="visible"/>
                                      </p:to>
                                    </p:set>
                                    <p:animEffect transition="in" filter="fade">
                                      <p:cBhvr>
                                        <p:cTn id="21" dur="1000"/>
                                        <p:tgtEl>
                                          <p:spTgt spid="4608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084">
                                            <p:txEl>
                                              <p:pRg st="5" end="5"/>
                                            </p:txEl>
                                          </p:spTgt>
                                        </p:tgtEl>
                                        <p:attrNameLst>
                                          <p:attrName>style.visibility</p:attrName>
                                        </p:attrNameLst>
                                      </p:cBhvr>
                                      <p:to>
                                        <p:strVal val="visible"/>
                                      </p:to>
                                    </p:set>
                                    <p:animEffect transition="in" filter="fade">
                                      <p:cBhvr>
                                        <p:cTn id="24" dur="1000"/>
                                        <p:tgtEl>
                                          <p:spTgt spid="4608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084">
                                            <p:txEl>
                                              <p:pRg st="6" end="6"/>
                                            </p:txEl>
                                          </p:spTgt>
                                        </p:tgtEl>
                                        <p:attrNameLst>
                                          <p:attrName>style.visibility</p:attrName>
                                        </p:attrNameLst>
                                      </p:cBhvr>
                                      <p:to>
                                        <p:strVal val="visible"/>
                                      </p:to>
                                    </p:set>
                                    <p:animEffect transition="in" filter="fade">
                                      <p:cBhvr>
                                        <p:cTn id="29" dur="1000"/>
                                        <p:tgtEl>
                                          <p:spTgt spid="4608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6084">
                                            <p:txEl>
                                              <p:pRg st="7" end="7"/>
                                            </p:txEl>
                                          </p:spTgt>
                                        </p:tgtEl>
                                        <p:attrNameLst>
                                          <p:attrName>style.visibility</p:attrName>
                                        </p:attrNameLst>
                                      </p:cBhvr>
                                      <p:to>
                                        <p:strVal val="visible"/>
                                      </p:to>
                                    </p:set>
                                    <p:animEffect transition="in" filter="fade">
                                      <p:cBhvr>
                                        <p:cTn id="34" dur="1000"/>
                                        <p:tgtEl>
                                          <p:spTgt spid="4608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6084">
                                            <p:txEl>
                                              <p:pRg st="8" end="8"/>
                                            </p:txEl>
                                          </p:spTgt>
                                        </p:tgtEl>
                                        <p:attrNameLst>
                                          <p:attrName>style.visibility</p:attrName>
                                        </p:attrNameLst>
                                      </p:cBhvr>
                                      <p:to>
                                        <p:strVal val="visible"/>
                                      </p:to>
                                    </p:set>
                                    <p:animEffect transition="in" filter="fade">
                                      <p:cBhvr>
                                        <p:cTn id="39" dur="1000"/>
                                        <p:tgtEl>
                                          <p:spTgt spid="460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en-US" dirty="0"/>
              <a:t>Execution of Business Design</a:t>
            </a:r>
            <a:br>
              <a:rPr lang="en-US" dirty="0"/>
            </a:br>
            <a:r>
              <a:rPr lang="en-GB" dirty="0"/>
              <a:t>Product Condition- Interest</a:t>
            </a:r>
          </a:p>
        </p:txBody>
      </p:sp>
      <p:sp>
        <p:nvSpPr>
          <p:cNvPr id="84996" name="Rectangle 3"/>
          <p:cNvSpPr>
            <a:spLocks noGrp="1" noChangeArrowheads="1"/>
          </p:cNvSpPr>
          <p:nvPr>
            <p:ph type="body" idx="1"/>
          </p:nvPr>
        </p:nvSpPr>
        <p:spPr>
          <a:xfrm>
            <a:off x="1034816" y="1404252"/>
            <a:ext cx="7815262" cy="4953000"/>
          </a:xfrm>
        </p:spPr>
        <p:txBody>
          <a:bodyPr/>
          <a:lstStyle/>
          <a:p>
            <a:pPr eaLnBrk="1" hangingPunct="1"/>
            <a:r>
              <a:rPr lang="en-GB" sz="1800" dirty="0"/>
              <a:t>Each interest component is represented by an Interest Property</a:t>
            </a:r>
          </a:p>
          <a:p>
            <a:pPr lvl="1" eaLnBrk="1" hangingPunct="1"/>
            <a:r>
              <a:rPr lang="en-GB" sz="1600" dirty="0"/>
              <a:t>Principal  interest </a:t>
            </a:r>
          </a:p>
          <a:p>
            <a:pPr lvl="1" eaLnBrk="1" hangingPunct="1"/>
            <a:r>
              <a:rPr lang="en-GB" sz="1600" dirty="0"/>
              <a:t>Penalty interest</a:t>
            </a:r>
            <a:endParaRPr lang="en-GB" sz="1400" dirty="0"/>
          </a:p>
          <a:p>
            <a:pPr eaLnBrk="1" hangingPunct="1"/>
            <a:r>
              <a:rPr lang="en-GB" altLang="zh-TW" sz="1800" dirty="0">
                <a:ea typeface="PMingLiU" pitchFamily="18" charset="-120"/>
              </a:rPr>
              <a:t>Accrue</a:t>
            </a:r>
          </a:p>
          <a:p>
            <a:pPr lvl="1" eaLnBrk="1" hangingPunct="1"/>
            <a:r>
              <a:rPr lang="en-GB" altLang="zh-TW" sz="1600" dirty="0">
                <a:ea typeface="PMingLiU" pitchFamily="18" charset="-120"/>
              </a:rPr>
              <a:t>Calculates accrued interest, posts amount using associated accounting rule</a:t>
            </a:r>
          </a:p>
          <a:p>
            <a:pPr eaLnBrk="1" hangingPunct="1"/>
            <a:r>
              <a:rPr lang="en-GB" altLang="zh-TW" sz="1800" dirty="0">
                <a:ea typeface="PMingLiU" pitchFamily="18" charset="-120"/>
              </a:rPr>
              <a:t>Periodic Reset</a:t>
            </a:r>
          </a:p>
          <a:p>
            <a:pPr lvl="1" eaLnBrk="1" hangingPunct="1"/>
            <a:r>
              <a:rPr lang="en-GB" altLang="zh-TW" sz="1600" dirty="0">
                <a:ea typeface="PMingLiU" pitchFamily="18" charset="-120"/>
              </a:rPr>
              <a:t>Fixes the rate according to current Periodic Interest conditions</a:t>
            </a:r>
          </a:p>
          <a:p>
            <a:pPr lvl="1" eaLnBrk="1" hangingPunct="1"/>
            <a:r>
              <a:rPr lang="en-GB" altLang="zh-TW" sz="1600" dirty="0">
                <a:ea typeface="PMingLiU" pitchFamily="18" charset="-120"/>
              </a:rPr>
              <a:t>May cause interest recalculation and change to payment schedule</a:t>
            </a:r>
          </a:p>
          <a:p>
            <a:pPr lvl="1" eaLnBrk="1" hangingPunct="1"/>
            <a:r>
              <a:rPr lang="en-GB" altLang="zh-TW" sz="1600" dirty="0">
                <a:ea typeface="PMingLiU" pitchFamily="18" charset="-120"/>
              </a:rPr>
              <a:t>Scheduled or manual</a:t>
            </a:r>
          </a:p>
          <a:p>
            <a:pPr eaLnBrk="1" hangingPunct="1"/>
            <a:r>
              <a:rPr lang="en-GB" altLang="zh-TW" sz="1800" dirty="0">
                <a:ea typeface="PMingLiU" pitchFamily="18" charset="-120"/>
              </a:rPr>
              <a:t>Change</a:t>
            </a:r>
          </a:p>
          <a:p>
            <a:pPr lvl="1" eaLnBrk="1" hangingPunct="1"/>
            <a:r>
              <a:rPr lang="en-GB" altLang="zh-TW" sz="1600" dirty="0">
                <a:ea typeface="PMingLiU" pitchFamily="18" charset="-120"/>
              </a:rPr>
              <a:t>Manual change to any of the Interest attributes  may cause interest recalculation, may cause Payment Schedule to change</a:t>
            </a:r>
          </a:p>
          <a:p>
            <a:pPr eaLnBrk="1" hangingPunct="1">
              <a:buFont typeface="Wingdings" pitchFamily="2" charset="2"/>
              <a:buNone/>
            </a:pPr>
            <a:endParaRPr lang="en-GB" altLang="zh-TW" sz="1800" dirty="0">
              <a:ea typeface="PMingLiU" pitchFamily="18" charset="-120"/>
            </a:endParaRP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Interest</a:t>
            </a:r>
            <a:endParaRPr lang="en-US" dirty="0"/>
          </a:p>
        </p:txBody>
      </p:sp>
      <p:sp>
        <p:nvSpPr>
          <p:cNvPr id="3" name="Content Placeholder 2"/>
          <p:cNvSpPr>
            <a:spLocks noGrp="1"/>
          </p:cNvSpPr>
          <p:nvPr>
            <p:ph idx="1"/>
          </p:nvPr>
        </p:nvSpPr>
        <p:spPr/>
        <p:txBody>
          <a:bodyPr/>
          <a:lstStyle/>
          <a:p>
            <a:r>
              <a:rPr lang="en-US" dirty="0"/>
              <a:t>Similarly, create Product condition for FLOATING.DEPOSIT</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20582" y="2375807"/>
            <a:ext cx="7991189" cy="2312307"/>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Interest</a:t>
            </a:r>
            <a:endParaRPr lang="en-US" dirty="0"/>
          </a:p>
        </p:txBody>
      </p:sp>
      <p:sp>
        <p:nvSpPr>
          <p:cNvPr id="3" name="Content Placeholder 2"/>
          <p:cNvSpPr>
            <a:spLocks noGrp="1"/>
          </p:cNvSpPr>
          <p:nvPr>
            <p:ph idx="1"/>
          </p:nvPr>
        </p:nvSpPr>
        <p:spPr/>
        <p:txBody>
          <a:bodyPr/>
          <a:lstStyle/>
          <a:p>
            <a:r>
              <a:rPr lang="en-US" dirty="0">
                <a:cs typeface="Arial"/>
              </a:rPr>
              <a:t>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70857" y="1609271"/>
            <a:ext cx="7968343" cy="1796617"/>
          </a:xfrm>
          <a:prstGeom prst="rect">
            <a:avLst/>
          </a:prstGeom>
          <a:noFill/>
          <a:ln w="9525">
            <a:solidFill>
              <a:srgbClr val="002060"/>
            </a:solid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589542" y="3622222"/>
            <a:ext cx="6427787" cy="1790700"/>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Payment Schedule</a:t>
            </a:r>
            <a:endParaRPr lang="en-US" dirty="0"/>
          </a:p>
        </p:txBody>
      </p:sp>
      <p:sp>
        <p:nvSpPr>
          <p:cNvPr id="3" name="Content Placeholder 2"/>
          <p:cNvSpPr>
            <a:spLocks noGrp="1"/>
          </p:cNvSpPr>
          <p:nvPr>
            <p:ph idx="1"/>
          </p:nvPr>
        </p:nvSpPr>
        <p:spPr/>
        <p:txBody>
          <a:bodyPr/>
          <a:lstStyle/>
          <a:p>
            <a:r>
              <a:rPr lang="en-US" dirty="0"/>
              <a:t>Next product condition is to be defined for Schedule</a:t>
            </a:r>
          </a:p>
          <a:p>
            <a:r>
              <a:rPr lang="en-US" dirty="0"/>
              <a:t>Application to be used to define schedule is AA.PRD.DES.PAYMENT.SCHEDULE</a:t>
            </a:r>
          </a:p>
        </p:txBody>
      </p:sp>
      <p:pic>
        <p:nvPicPr>
          <p:cNvPr id="3074" name="Picture 2"/>
          <p:cNvPicPr>
            <a:picLocks noChangeAspect="1" noChangeArrowheads="1"/>
          </p:cNvPicPr>
          <p:nvPr/>
        </p:nvPicPr>
        <p:blipFill>
          <a:blip r:embed="rId2" cstate="print"/>
          <a:srcRect/>
          <a:stretch>
            <a:fillRect/>
          </a:stretch>
        </p:blipFill>
        <p:spPr bwMode="auto">
          <a:xfrm>
            <a:off x="899886" y="3091996"/>
            <a:ext cx="7837714" cy="2647950"/>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p>
        </p:txBody>
      </p:sp>
      <p:sp>
        <p:nvSpPr>
          <p:cNvPr id="3" name="Content Placeholder 2"/>
          <p:cNvSpPr>
            <a:spLocks noGrp="1"/>
          </p:cNvSpPr>
          <p:nvPr>
            <p:ph idx="1"/>
          </p:nvPr>
        </p:nvSpPr>
        <p:spPr/>
        <p:txBody>
          <a:bodyPr/>
          <a:lstStyle/>
          <a:p>
            <a:r>
              <a:rPr lang="en-US" dirty="0"/>
              <a:t>Our requirement is to create a deposit product</a:t>
            </a:r>
          </a:p>
          <a:p>
            <a:r>
              <a:rPr lang="en-US" dirty="0"/>
              <a:t>Use the following link </a:t>
            </a:r>
          </a:p>
          <a:p>
            <a:r>
              <a:rPr lang="en-US" dirty="0"/>
              <a:t>Admin Menu -&gt; product Builder -&gt; Products -&gt; (select) Deposit </a:t>
            </a:r>
          </a:p>
          <a:p>
            <a:pPr lvl="1"/>
            <a:endParaRPr lang="en-US" dirty="0"/>
          </a:p>
        </p:txBody>
      </p:sp>
      <p:grpSp>
        <p:nvGrpSpPr>
          <p:cNvPr id="4" name="Group 5"/>
          <p:cNvGrpSpPr/>
          <p:nvPr/>
        </p:nvGrpSpPr>
        <p:grpSpPr>
          <a:xfrm>
            <a:off x="3011713" y="3508828"/>
            <a:ext cx="3875313" cy="2812144"/>
            <a:chOff x="1066800" y="3200400"/>
            <a:chExt cx="3875313" cy="2812144"/>
          </a:xfrm>
        </p:grpSpPr>
        <p:pic>
          <p:nvPicPr>
            <p:cNvPr id="1026" name="Picture 2"/>
            <p:cNvPicPr>
              <a:picLocks noChangeAspect="1" noChangeArrowheads="1"/>
            </p:cNvPicPr>
            <p:nvPr/>
          </p:nvPicPr>
          <p:blipFill>
            <a:blip r:embed="rId2" cstate="print"/>
            <a:srcRect l="17695" t="5773" r="48437" b="61459"/>
            <a:stretch>
              <a:fillRect/>
            </a:stretch>
          </p:blipFill>
          <p:spPr bwMode="auto">
            <a:xfrm>
              <a:off x="1066800" y="3200400"/>
              <a:ext cx="3875313" cy="2812144"/>
            </a:xfrm>
            <a:prstGeom prst="rect">
              <a:avLst/>
            </a:prstGeom>
            <a:noFill/>
            <a:ln w="9525">
              <a:solidFill>
                <a:schemeClr val="accent1"/>
              </a:solidFill>
              <a:miter lim="800000"/>
              <a:headEnd/>
              <a:tailEnd/>
            </a:ln>
            <a:effectLst/>
          </p:spPr>
        </p:pic>
        <p:sp>
          <p:nvSpPr>
            <p:cNvPr id="5" name="Rectangle 4"/>
            <p:cNvSpPr/>
            <p:nvPr/>
          </p:nvSpPr>
          <p:spPr bwMode="auto">
            <a:xfrm>
              <a:off x="3875314" y="4223657"/>
              <a:ext cx="304800" cy="26125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3600" b="1" dirty="0">
                <a:ln w="12700">
                  <a:solidFill>
                    <a:schemeClr val="tx2">
                      <a:satMod val="155000"/>
                    </a:schemeClr>
                  </a:solidFill>
                  <a:prstDash val="solid"/>
                </a:ln>
                <a:solidFill>
                  <a:srgbClr val="110F07"/>
                </a:solidFill>
                <a:effectLst>
                  <a:outerShdw blurRad="41275" dist="20320" dir="1800000" algn="tl" rotWithShape="0">
                    <a:srgbClr val="000000">
                      <a:alpha val="40000"/>
                    </a:srgbClr>
                  </a:outerShdw>
                </a:effectLst>
              </a:endParaRPr>
            </a:p>
          </p:txBody>
        </p:sp>
      </p:gr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Payment Schedule</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962252" y="1557793"/>
            <a:ext cx="7847919" cy="2494566"/>
          </a:xfrm>
          <a:prstGeom prst="rect">
            <a:avLst/>
          </a:prstGeom>
          <a:noFill/>
          <a:ln w="9525">
            <a:solidFill>
              <a:srgbClr val="002060"/>
            </a:solid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934357" y="4337050"/>
            <a:ext cx="7999413" cy="1638300"/>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pPr eaLnBrk="1" hangingPunct="1"/>
            <a:r>
              <a:rPr lang="en-US" dirty="0"/>
              <a:t>Execution of Business Design</a:t>
            </a:r>
            <a:br>
              <a:rPr lang="en-US" dirty="0"/>
            </a:br>
            <a:r>
              <a:rPr lang="en-GB" dirty="0"/>
              <a:t>Product Condition- Payment Schedule</a:t>
            </a:r>
            <a:endParaRPr lang="en-GB" sz="1800" dirty="0"/>
          </a:p>
        </p:txBody>
      </p:sp>
      <p:sp>
        <p:nvSpPr>
          <p:cNvPr id="99332" name="Rectangle 3"/>
          <p:cNvSpPr>
            <a:spLocks noGrp="1" noChangeArrowheads="1"/>
          </p:cNvSpPr>
          <p:nvPr>
            <p:ph type="body" idx="1"/>
          </p:nvPr>
        </p:nvSpPr>
        <p:spPr>
          <a:xfrm>
            <a:off x="976080" y="1314901"/>
            <a:ext cx="7772400" cy="4800600"/>
          </a:xfrm>
        </p:spPr>
        <p:txBody>
          <a:bodyPr/>
          <a:lstStyle/>
          <a:p>
            <a:pPr eaLnBrk="1" hangingPunct="1">
              <a:lnSpc>
                <a:spcPct val="100000"/>
              </a:lnSpc>
            </a:pPr>
            <a:r>
              <a:rPr lang="en-GB" sz="2000" dirty="0"/>
              <a:t>Payment Type </a:t>
            </a:r>
          </a:p>
          <a:p>
            <a:pPr lvl="1" eaLnBrk="1" hangingPunct="1">
              <a:lnSpc>
                <a:spcPct val="100000"/>
              </a:lnSpc>
            </a:pPr>
            <a:r>
              <a:rPr lang="en-GB" sz="1800" dirty="0"/>
              <a:t>ACTUAL</a:t>
            </a:r>
          </a:p>
          <a:p>
            <a:pPr lvl="2" eaLnBrk="1" hangingPunct="1">
              <a:lnSpc>
                <a:spcPct val="100000"/>
              </a:lnSpc>
            </a:pPr>
            <a:r>
              <a:rPr lang="en-GB" sz="1600" dirty="0"/>
              <a:t>Repayment of calculated property classes  - Interest, charge</a:t>
            </a:r>
          </a:p>
          <a:p>
            <a:pPr lvl="1" eaLnBrk="1" hangingPunct="1">
              <a:lnSpc>
                <a:spcPct val="100000"/>
              </a:lnSpc>
            </a:pPr>
            <a:r>
              <a:rPr lang="en-GB" sz="1800" dirty="0"/>
              <a:t>CONSTANT</a:t>
            </a:r>
          </a:p>
          <a:p>
            <a:pPr lvl="2" eaLnBrk="1" hangingPunct="1">
              <a:lnSpc>
                <a:spcPct val="100000"/>
              </a:lnSpc>
            </a:pPr>
            <a:r>
              <a:rPr lang="en-GB" sz="1600" dirty="0"/>
              <a:t>Used for Annuity Arrangements, Requires both a Term amount and</a:t>
            </a:r>
          </a:p>
          <a:p>
            <a:pPr lvl="2" eaLnBrk="1" hangingPunct="1">
              <a:lnSpc>
                <a:spcPct val="100000"/>
              </a:lnSpc>
            </a:pPr>
            <a:r>
              <a:rPr lang="en-GB" sz="1600" dirty="0"/>
              <a:t>Interest Property to be specified</a:t>
            </a:r>
          </a:p>
          <a:p>
            <a:pPr lvl="1" eaLnBrk="1" hangingPunct="1">
              <a:lnSpc>
                <a:spcPct val="100000"/>
              </a:lnSpc>
            </a:pPr>
            <a:r>
              <a:rPr lang="en-GB" sz="1800" dirty="0"/>
              <a:t>LINEAR</a:t>
            </a:r>
          </a:p>
          <a:p>
            <a:pPr lvl="2" eaLnBrk="1" hangingPunct="1">
              <a:lnSpc>
                <a:spcPct val="100000"/>
              </a:lnSpc>
            </a:pPr>
            <a:r>
              <a:rPr lang="en-GB" sz="1600" dirty="0"/>
              <a:t>         Requires a term amount property for fixed term amount</a:t>
            </a:r>
          </a:p>
          <a:p>
            <a:pPr lvl="1" eaLnBrk="1" hangingPunct="1">
              <a:lnSpc>
                <a:spcPct val="100000"/>
              </a:lnSpc>
            </a:pPr>
            <a:r>
              <a:rPr lang="en-GB" sz="1800" dirty="0"/>
              <a:t>OTHER</a:t>
            </a:r>
          </a:p>
          <a:p>
            <a:pPr lvl="2" eaLnBrk="1" hangingPunct="1">
              <a:lnSpc>
                <a:spcPct val="100000"/>
              </a:lnSpc>
            </a:pPr>
            <a:r>
              <a:rPr lang="en-GB" sz="1600" dirty="0"/>
              <a:t>User defined</a:t>
            </a:r>
          </a:p>
          <a:p>
            <a:pPr eaLnBrk="1" hangingPunct="1">
              <a:lnSpc>
                <a:spcPct val="100000"/>
              </a:lnSpc>
            </a:pPr>
            <a:r>
              <a:rPr lang="en-GB" sz="2000" dirty="0"/>
              <a:t>Payments Method - can be made due or  capitalised</a:t>
            </a:r>
          </a:p>
          <a:p>
            <a:pPr eaLnBrk="1" hangingPunct="1">
              <a:lnSpc>
                <a:spcPct val="100000"/>
              </a:lnSpc>
            </a:pPr>
            <a:r>
              <a:rPr lang="en-GB" sz="2000" dirty="0"/>
              <a:t>Possible to define a residual amount to be paid on last payment date</a:t>
            </a: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en-US" dirty="0"/>
              <a:t>Execution of Business Design</a:t>
            </a:r>
            <a:br>
              <a:rPr lang="en-US" dirty="0"/>
            </a:br>
            <a:r>
              <a:rPr lang="en-GB" dirty="0"/>
              <a:t>Product Condition- Payment Schedule</a:t>
            </a:r>
            <a:endParaRPr lang="en-GB" sz="1800" dirty="0"/>
          </a:p>
        </p:txBody>
      </p:sp>
      <p:sp>
        <p:nvSpPr>
          <p:cNvPr id="100356" name="Rectangle 3"/>
          <p:cNvSpPr>
            <a:spLocks noGrp="1" noChangeArrowheads="1"/>
          </p:cNvSpPr>
          <p:nvPr>
            <p:ph type="body" idx="1"/>
          </p:nvPr>
        </p:nvSpPr>
        <p:spPr>
          <a:xfrm>
            <a:off x="976080" y="1518097"/>
            <a:ext cx="7772400" cy="4800600"/>
          </a:xfrm>
        </p:spPr>
        <p:txBody>
          <a:bodyPr/>
          <a:lstStyle/>
          <a:p>
            <a:pPr eaLnBrk="1" hangingPunct="1">
              <a:lnSpc>
                <a:spcPct val="100000"/>
              </a:lnSpc>
            </a:pPr>
            <a:r>
              <a:rPr lang="en-GB" dirty="0"/>
              <a:t>Payment frequency</a:t>
            </a:r>
          </a:p>
          <a:p>
            <a:pPr lvl="1" eaLnBrk="1" hangingPunct="1">
              <a:lnSpc>
                <a:spcPct val="100000"/>
              </a:lnSpc>
            </a:pPr>
            <a:r>
              <a:rPr lang="en-GB" dirty="0"/>
              <a:t>Frequency at which payments will be made due</a:t>
            </a:r>
          </a:p>
          <a:p>
            <a:pPr lvl="1" eaLnBrk="1" hangingPunct="1">
              <a:lnSpc>
                <a:spcPct val="100000"/>
              </a:lnSpc>
            </a:pPr>
            <a:r>
              <a:rPr lang="en-GB" dirty="0"/>
              <a:t>Applicable for Payment Type</a:t>
            </a:r>
          </a:p>
          <a:p>
            <a:pPr eaLnBrk="1" hangingPunct="1">
              <a:lnSpc>
                <a:spcPct val="100000"/>
              </a:lnSpc>
            </a:pPr>
            <a:r>
              <a:rPr lang="en-GB" dirty="0"/>
              <a:t>Due frequency</a:t>
            </a:r>
          </a:p>
          <a:p>
            <a:pPr lvl="1" eaLnBrk="1" hangingPunct="1">
              <a:lnSpc>
                <a:spcPct val="100000"/>
              </a:lnSpc>
            </a:pPr>
            <a:r>
              <a:rPr lang="en-GB" dirty="0"/>
              <a:t>Frequency at which payments needs to be made due</a:t>
            </a:r>
          </a:p>
          <a:p>
            <a:pPr lvl="1" eaLnBrk="1" hangingPunct="1">
              <a:lnSpc>
                <a:spcPct val="100000"/>
              </a:lnSpc>
            </a:pPr>
            <a:r>
              <a:rPr lang="en-GB" dirty="0"/>
              <a:t>Applicable for properties within a Constant payment type</a:t>
            </a:r>
          </a:p>
          <a:p>
            <a:pPr lvl="2" eaLnBrk="1" hangingPunct="1">
              <a:lnSpc>
                <a:spcPct val="100000"/>
              </a:lnSpc>
            </a:pPr>
            <a:r>
              <a:rPr lang="en-GB" dirty="0"/>
              <a:t>	Principal and interest frequency should be the same as that of Payment frequency</a:t>
            </a:r>
          </a:p>
          <a:p>
            <a:pPr lvl="2" eaLnBrk="1" hangingPunct="1">
              <a:lnSpc>
                <a:spcPct val="100000"/>
              </a:lnSpc>
            </a:pPr>
            <a:r>
              <a:rPr lang="en-GB" dirty="0"/>
              <a:t>	Charge property can have different frequency</a:t>
            </a:r>
          </a:p>
          <a:p>
            <a:pPr lvl="1">
              <a:lnSpc>
                <a:spcPct val="100000"/>
              </a:lnSpc>
            </a:pPr>
            <a:r>
              <a:rPr lang="en-US" dirty="0"/>
              <a:t>Payment frequency is defaulted when due frequency is null</a:t>
            </a:r>
          </a:p>
        </p:txBody>
      </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Execution of Business Design</a:t>
            </a:r>
            <a:br>
              <a:rPr lang="en-US" dirty="0"/>
            </a:br>
            <a:r>
              <a:rPr lang="en-GB" dirty="0"/>
              <a:t>Product Condition- Payment Schedule</a:t>
            </a:r>
          </a:p>
        </p:txBody>
      </p:sp>
      <p:sp>
        <p:nvSpPr>
          <p:cNvPr id="101379" name="Rectangle 3"/>
          <p:cNvSpPr>
            <a:spLocks noGrp="1" noChangeArrowheads="1"/>
          </p:cNvSpPr>
          <p:nvPr>
            <p:ph type="body" idx="1"/>
          </p:nvPr>
        </p:nvSpPr>
        <p:spPr>
          <a:xfrm>
            <a:off x="992188" y="1403581"/>
            <a:ext cx="7874000" cy="4638208"/>
          </a:xfrm>
        </p:spPr>
        <p:txBody>
          <a:bodyPr/>
          <a:lstStyle/>
          <a:p>
            <a:r>
              <a:rPr lang="en-GB" sz="2000" dirty="0"/>
              <a:t>Billing</a:t>
            </a:r>
          </a:p>
          <a:p>
            <a:pPr lvl="1"/>
            <a:r>
              <a:rPr lang="en-GB" sz="1800" dirty="0"/>
              <a:t>Make due  activity</a:t>
            </a:r>
          </a:p>
          <a:p>
            <a:pPr lvl="1"/>
            <a:r>
              <a:rPr lang="en-GB" sz="1800" dirty="0"/>
              <a:t>Generate bill on due date or in advance  by a specified no of days</a:t>
            </a:r>
          </a:p>
          <a:p>
            <a:pPr lvl="1"/>
            <a:r>
              <a:rPr lang="en-GB" sz="1800" dirty="0"/>
              <a:t>Combine bills falling on same due date</a:t>
            </a:r>
          </a:p>
          <a:p>
            <a:r>
              <a:rPr lang="en-GB" sz="2000" dirty="0"/>
              <a:t>Repayment amounts can be specified as percentage of Outstanding Amount</a:t>
            </a:r>
          </a:p>
          <a:p>
            <a:r>
              <a:rPr lang="en-GB" sz="2000" dirty="0"/>
              <a:t>Different payment types can be specified for different periods</a:t>
            </a:r>
          </a:p>
          <a:p>
            <a:pPr lvl="1"/>
            <a:r>
              <a:rPr lang="en-GB" sz="1800" dirty="0"/>
              <a:t>Start Date and End Date for each period should be specified</a:t>
            </a:r>
          </a:p>
          <a:p>
            <a:pPr lvl="1"/>
            <a:r>
              <a:rPr lang="en-GB" sz="1800" dirty="0"/>
              <a:t>Within a period, number of payments can be restricted</a:t>
            </a:r>
          </a:p>
          <a:p>
            <a:pPr lvl="1"/>
            <a:r>
              <a:rPr lang="en-GB" sz="1800" dirty="0"/>
              <a:t>User can also specify amount of repayment</a:t>
            </a:r>
          </a:p>
          <a:p>
            <a:pPr lvl="2"/>
            <a:r>
              <a:rPr lang="en-GB" sz="1600" dirty="0"/>
              <a:t>When amount is manually input, system will not calculate repayment amount</a:t>
            </a:r>
          </a:p>
        </p:txBody>
      </p:sp>
    </p:spTree>
    <p:custDataLst>
      <p:tags r:id="rId1"/>
    </p:custData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US" dirty="0"/>
              <a:t>Execution of Business Design</a:t>
            </a:r>
            <a:br>
              <a:rPr lang="en-US" dirty="0"/>
            </a:br>
            <a:r>
              <a:rPr lang="en-GB" dirty="0"/>
              <a:t>Product Condition- Payment Schedule</a:t>
            </a:r>
          </a:p>
        </p:txBody>
      </p:sp>
      <p:sp>
        <p:nvSpPr>
          <p:cNvPr id="102404" name="Rectangle 3"/>
          <p:cNvSpPr>
            <a:spLocks noGrp="1" noChangeArrowheads="1"/>
          </p:cNvSpPr>
          <p:nvPr>
            <p:ph type="body" idx="1"/>
          </p:nvPr>
        </p:nvSpPr>
        <p:spPr>
          <a:xfrm>
            <a:off x="1005108" y="1343929"/>
            <a:ext cx="7772400" cy="4800600"/>
          </a:xfrm>
        </p:spPr>
        <p:txBody>
          <a:bodyPr/>
          <a:lstStyle/>
          <a:p>
            <a:pPr eaLnBrk="1" hangingPunct="1">
              <a:lnSpc>
                <a:spcPct val="100000"/>
              </a:lnSpc>
            </a:pPr>
            <a:r>
              <a:rPr lang="en-GB" sz="1800" dirty="0"/>
              <a:t>Recalculating Payment Schedule</a:t>
            </a:r>
          </a:p>
          <a:p>
            <a:pPr lvl="1"/>
            <a:r>
              <a:rPr lang="en-GB" sz="1600" dirty="0"/>
              <a:t>Possible to be scheduled</a:t>
            </a:r>
          </a:p>
          <a:p>
            <a:pPr lvl="1"/>
            <a:r>
              <a:rPr lang="en-GB" sz="1600" dirty="0"/>
              <a:t>Possible due to occurrence of certain activities</a:t>
            </a:r>
          </a:p>
          <a:p>
            <a:pPr eaLnBrk="1" hangingPunct="1">
              <a:lnSpc>
                <a:spcPct val="100000"/>
              </a:lnSpc>
            </a:pPr>
            <a:r>
              <a:rPr lang="en-GB" sz="1800" dirty="0"/>
              <a:t>Scheduled Recalculation - RECALC.FREQUENCY Field</a:t>
            </a:r>
          </a:p>
          <a:p>
            <a:pPr lvl="1"/>
            <a:r>
              <a:rPr lang="en-GB" sz="1600" dirty="0"/>
              <a:t>Automatically at predefined frequency</a:t>
            </a:r>
          </a:p>
          <a:p>
            <a:pPr lvl="2"/>
            <a:r>
              <a:rPr lang="en-GB" sz="1400" dirty="0"/>
              <a:t>weekly, monthly, yearly, etc</a:t>
            </a:r>
          </a:p>
          <a:p>
            <a:pPr eaLnBrk="1" hangingPunct="1">
              <a:lnSpc>
                <a:spcPct val="100000"/>
              </a:lnSpc>
            </a:pPr>
            <a:r>
              <a:rPr lang="en-GB" sz="1800" dirty="0"/>
              <a:t>Activity to trigger recalculation – ON.ACTIVITY Field</a:t>
            </a:r>
          </a:p>
          <a:p>
            <a:pPr lvl="1"/>
            <a:r>
              <a:rPr lang="en-GB" sz="1600" dirty="0"/>
              <a:t>Activities like Disburse, Repay,  Change in Interest</a:t>
            </a:r>
          </a:p>
          <a:p>
            <a:pPr eaLnBrk="1" hangingPunct="1">
              <a:lnSpc>
                <a:spcPct val="100000"/>
              </a:lnSpc>
            </a:pPr>
            <a:r>
              <a:rPr lang="en-GB" sz="1800" dirty="0"/>
              <a:t>Recalculation types – RECALCULATE Field</a:t>
            </a:r>
          </a:p>
          <a:p>
            <a:pPr lvl="1"/>
            <a:r>
              <a:rPr lang="en-US" sz="1600" dirty="0"/>
              <a:t>Payment – payment amount will be changed</a:t>
            </a:r>
          </a:p>
          <a:p>
            <a:pPr lvl="1"/>
            <a:r>
              <a:rPr lang="en-US" sz="1600" dirty="0"/>
              <a:t>Term – term of the arrangement will be altered</a:t>
            </a:r>
          </a:p>
          <a:p>
            <a:pPr lvl="1"/>
            <a:r>
              <a:rPr lang="en-US" sz="1600" dirty="0"/>
              <a:t>Residual – residual amount will be changed</a:t>
            </a:r>
          </a:p>
          <a:p>
            <a:pPr lvl="1"/>
            <a:r>
              <a:rPr lang="en-US" sz="1600" dirty="0"/>
              <a:t>Nothing –  payments, term, and residual will be unchanged. Recalculation frequency should be specified</a:t>
            </a:r>
          </a:p>
        </p:txBody>
      </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Term Amount</a:t>
            </a:r>
            <a:endParaRPr lang="en-US" dirty="0"/>
          </a:p>
        </p:txBody>
      </p:sp>
      <p:sp>
        <p:nvSpPr>
          <p:cNvPr id="3" name="Content Placeholder 2"/>
          <p:cNvSpPr>
            <a:spLocks noGrp="1"/>
          </p:cNvSpPr>
          <p:nvPr>
            <p:ph idx="1"/>
          </p:nvPr>
        </p:nvSpPr>
        <p:spPr/>
        <p:txBody>
          <a:bodyPr/>
          <a:lstStyle/>
          <a:p>
            <a:r>
              <a:rPr lang="en-US" dirty="0"/>
              <a:t>Next product condition to be defined is for Commitment</a:t>
            </a:r>
          </a:p>
          <a:p>
            <a:pPr lvl="1"/>
            <a:r>
              <a:rPr lang="en-US" dirty="0"/>
              <a:t>This is defined the application AA.PRD.DES.TERM.AMOUNT</a:t>
            </a:r>
          </a:p>
        </p:txBody>
      </p:sp>
      <p:pic>
        <p:nvPicPr>
          <p:cNvPr id="5122" name="Picture 2"/>
          <p:cNvPicPr>
            <a:picLocks noChangeAspect="1" noChangeArrowheads="1"/>
          </p:cNvPicPr>
          <p:nvPr/>
        </p:nvPicPr>
        <p:blipFill>
          <a:blip r:embed="rId2" cstate="print"/>
          <a:srcRect/>
          <a:stretch>
            <a:fillRect/>
          </a:stretch>
        </p:blipFill>
        <p:spPr bwMode="auto">
          <a:xfrm>
            <a:off x="943430" y="2681288"/>
            <a:ext cx="7953828" cy="2412325"/>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Product Condition- Term Amount</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610859" y="1685245"/>
            <a:ext cx="6675437" cy="2181225"/>
          </a:xfrm>
          <a:prstGeom prst="rect">
            <a:avLst/>
          </a:prstGeom>
          <a:noFill/>
          <a:ln w="9525">
            <a:solidFill>
              <a:srgbClr val="002060"/>
            </a:solid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1023937" y="4040641"/>
            <a:ext cx="7670119" cy="1924487"/>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dirty="0"/>
              <a:t>Execution of Business Design</a:t>
            </a:r>
            <a:br>
              <a:rPr lang="en-US" dirty="0"/>
            </a:br>
            <a:r>
              <a:rPr lang="en-GB" dirty="0"/>
              <a:t>Product Condition- Term Amount</a:t>
            </a:r>
          </a:p>
        </p:txBody>
      </p:sp>
      <p:sp>
        <p:nvSpPr>
          <p:cNvPr id="58372" name="Rectangle 3"/>
          <p:cNvSpPr>
            <a:spLocks noGrp="1" noChangeArrowheads="1"/>
          </p:cNvSpPr>
          <p:nvPr>
            <p:ph type="body" idx="1"/>
          </p:nvPr>
        </p:nvSpPr>
        <p:spPr>
          <a:xfrm>
            <a:off x="1060446" y="1490204"/>
            <a:ext cx="7645400" cy="4213907"/>
          </a:xfrm>
        </p:spPr>
        <p:txBody>
          <a:bodyPr/>
          <a:lstStyle/>
          <a:p>
            <a:pPr eaLnBrk="1" hangingPunct="1">
              <a:lnSpc>
                <a:spcPct val="100000"/>
              </a:lnSpc>
            </a:pPr>
            <a:r>
              <a:rPr lang="en-GB" dirty="0"/>
              <a:t>Committed Amount</a:t>
            </a:r>
          </a:p>
          <a:p>
            <a:pPr lvl="1" eaLnBrk="1" hangingPunct="1">
              <a:lnSpc>
                <a:spcPct val="100000"/>
              </a:lnSpc>
            </a:pPr>
            <a:r>
              <a:rPr lang="en-GB" dirty="0"/>
              <a:t>Amount to be lent</a:t>
            </a:r>
          </a:p>
          <a:p>
            <a:pPr eaLnBrk="1" hangingPunct="1">
              <a:lnSpc>
                <a:spcPct val="100000"/>
              </a:lnSpc>
            </a:pPr>
            <a:r>
              <a:rPr lang="en-GB" dirty="0"/>
              <a:t>Change amount</a:t>
            </a:r>
          </a:p>
          <a:p>
            <a:pPr lvl="1" eaLnBrk="1" hangingPunct="1">
              <a:lnSpc>
                <a:spcPct val="100000"/>
              </a:lnSpc>
            </a:pPr>
            <a:r>
              <a:rPr lang="en-GB" dirty="0"/>
              <a:t>For increasing or decreasing commitment amount, at arrangement level</a:t>
            </a:r>
          </a:p>
          <a:p>
            <a:pPr eaLnBrk="1" hangingPunct="1">
              <a:lnSpc>
                <a:spcPct val="100000"/>
              </a:lnSpc>
            </a:pPr>
            <a:r>
              <a:rPr lang="en-GB" dirty="0"/>
              <a:t>Repayment Term</a:t>
            </a:r>
          </a:p>
          <a:p>
            <a:pPr lvl="1" eaLnBrk="1" hangingPunct="1">
              <a:lnSpc>
                <a:spcPct val="100000"/>
              </a:lnSpc>
            </a:pPr>
            <a:r>
              <a:rPr lang="en-GB" dirty="0"/>
              <a:t>Period of time over which amount is expected to be repaid</a:t>
            </a:r>
          </a:p>
          <a:p>
            <a:pPr eaLnBrk="1" hangingPunct="1">
              <a:lnSpc>
                <a:spcPct val="100000"/>
              </a:lnSpc>
            </a:pPr>
            <a:r>
              <a:rPr lang="en-GB" dirty="0"/>
              <a:t>Maturity Date</a:t>
            </a:r>
          </a:p>
          <a:p>
            <a:pPr lvl="1" eaLnBrk="1" hangingPunct="1">
              <a:lnSpc>
                <a:spcPct val="100000"/>
              </a:lnSpc>
            </a:pPr>
            <a:r>
              <a:rPr lang="en-GB" dirty="0"/>
              <a:t>Date on which term ends</a:t>
            </a:r>
          </a:p>
          <a:p>
            <a:pPr lvl="1" eaLnBrk="1" hangingPunct="1">
              <a:lnSpc>
                <a:spcPct val="100000"/>
              </a:lnSpc>
            </a:pPr>
            <a:r>
              <a:rPr lang="en-GB" dirty="0"/>
              <a:t>Calculated from Agreement Date and Repayment Term</a:t>
            </a: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dirty="0"/>
              <a:t>Execution of Business Design</a:t>
            </a:r>
            <a:br>
              <a:rPr lang="en-US" dirty="0"/>
            </a:br>
            <a:r>
              <a:rPr lang="en-GB" dirty="0"/>
              <a:t>Product Condition- Term Amount</a:t>
            </a:r>
          </a:p>
        </p:txBody>
      </p:sp>
      <p:sp>
        <p:nvSpPr>
          <p:cNvPr id="59396" name="Rectangle 3"/>
          <p:cNvSpPr>
            <a:spLocks noGrp="1" noChangeArrowheads="1"/>
          </p:cNvSpPr>
          <p:nvPr>
            <p:ph type="body" idx="1"/>
          </p:nvPr>
        </p:nvSpPr>
        <p:spPr>
          <a:xfrm>
            <a:off x="1060446" y="1388606"/>
            <a:ext cx="7645400" cy="4929187"/>
          </a:xfrm>
        </p:spPr>
        <p:txBody>
          <a:bodyPr/>
          <a:lstStyle/>
          <a:p>
            <a:pPr eaLnBrk="1" hangingPunct="1">
              <a:lnSpc>
                <a:spcPct val="100000"/>
              </a:lnSpc>
            </a:pPr>
            <a:r>
              <a:rPr lang="en-GB" sz="2000" dirty="0"/>
              <a:t>Amount on Maturity</a:t>
            </a:r>
          </a:p>
          <a:p>
            <a:pPr lvl="1" eaLnBrk="1" hangingPunct="1">
              <a:lnSpc>
                <a:spcPct val="100000"/>
              </a:lnSpc>
            </a:pPr>
            <a:r>
              <a:rPr lang="en-GB" sz="1800" dirty="0"/>
              <a:t>On Maturity of arrangement , to keep remaining amount  as Due or Outstanding</a:t>
            </a:r>
          </a:p>
          <a:p>
            <a:pPr eaLnBrk="1" hangingPunct="1">
              <a:lnSpc>
                <a:spcPct val="100000"/>
              </a:lnSpc>
            </a:pPr>
            <a:r>
              <a:rPr lang="en-GB" sz="2000" dirty="0"/>
              <a:t>Revolving</a:t>
            </a:r>
          </a:p>
          <a:p>
            <a:pPr lvl="1" eaLnBrk="1" hangingPunct="1">
              <a:lnSpc>
                <a:spcPct val="100000"/>
              </a:lnSpc>
            </a:pPr>
            <a:r>
              <a:rPr lang="en-GB" sz="1800" dirty="0"/>
              <a:t>Choices to restore available commitment amount on repayment of loans</a:t>
            </a:r>
          </a:p>
          <a:p>
            <a:pPr lvl="2" eaLnBrk="1" hangingPunct="1">
              <a:lnSpc>
                <a:spcPct val="100000"/>
              </a:lnSpc>
            </a:pPr>
            <a:r>
              <a:rPr lang="en-US" sz="1600" dirty="0"/>
              <a:t>No - available amount will not increase when any payments are made</a:t>
            </a:r>
            <a:endParaRPr lang="en-GB" altLang="zh-TW" sz="1600" dirty="0">
              <a:ea typeface="PMingLiU" pitchFamily="18" charset="-120"/>
            </a:endParaRPr>
          </a:p>
          <a:p>
            <a:pPr lvl="2" eaLnBrk="1" hangingPunct="1">
              <a:lnSpc>
                <a:spcPct val="100000"/>
              </a:lnSpc>
            </a:pPr>
            <a:r>
              <a:rPr lang="en-GB" altLang="zh-TW" sz="1600" dirty="0">
                <a:ea typeface="PMingLiU" pitchFamily="18" charset="-120"/>
              </a:rPr>
              <a:t>Payment – all repayments against principal cause available amount to </a:t>
            </a:r>
          </a:p>
          <a:p>
            <a:pPr lvl="2" eaLnBrk="1" hangingPunct="1">
              <a:lnSpc>
                <a:spcPct val="100000"/>
              </a:lnSpc>
            </a:pPr>
            <a:r>
              <a:rPr lang="en-GB" altLang="zh-TW" sz="1600" dirty="0">
                <a:ea typeface="PMingLiU" pitchFamily="18" charset="-120"/>
              </a:rPr>
              <a:t>increase</a:t>
            </a:r>
          </a:p>
          <a:p>
            <a:pPr lvl="2" eaLnBrk="1" hangingPunct="1">
              <a:lnSpc>
                <a:spcPct val="100000"/>
              </a:lnSpc>
            </a:pPr>
            <a:r>
              <a:rPr lang="en-GB" altLang="zh-TW" sz="1600" dirty="0">
                <a:ea typeface="PMingLiU" pitchFamily="18" charset="-120"/>
              </a:rPr>
              <a:t>Prepayment – repayment of due principal does not increase available </a:t>
            </a:r>
          </a:p>
          <a:p>
            <a:pPr lvl="2" eaLnBrk="1" hangingPunct="1">
              <a:lnSpc>
                <a:spcPct val="100000"/>
              </a:lnSpc>
            </a:pPr>
            <a:r>
              <a:rPr lang="en-GB" altLang="zh-TW" sz="1600" dirty="0">
                <a:ea typeface="PMingLiU" pitchFamily="18" charset="-120"/>
              </a:rPr>
              <a:t>amount; repayment of principal not yet due increases available </a:t>
            </a:r>
          </a:p>
          <a:p>
            <a:pPr lvl="2" eaLnBrk="1" hangingPunct="1">
              <a:lnSpc>
                <a:spcPct val="100000"/>
              </a:lnSpc>
            </a:pPr>
            <a:r>
              <a:rPr lang="en-GB" altLang="zh-TW" sz="1600" dirty="0">
                <a:ea typeface="PMingLiU" pitchFamily="18" charset="-120"/>
              </a:rPr>
              <a:t>Amount</a:t>
            </a:r>
          </a:p>
          <a:p>
            <a:pPr eaLnBrk="1" hangingPunct="1">
              <a:lnSpc>
                <a:spcPct val="100000"/>
              </a:lnSpc>
            </a:pPr>
            <a:r>
              <a:rPr lang="en-GB" sz="2000" dirty="0"/>
              <a:t>Updating Limits with commitment amount</a:t>
            </a:r>
          </a:p>
          <a:p>
            <a:pPr lvl="1" eaLnBrk="1" hangingPunct="1">
              <a:lnSpc>
                <a:spcPct val="100000"/>
              </a:lnSpc>
            </a:pPr>
            <a:r>
              <a:rPr lang="en-GB" sz="1800" dirty="0"/>
              <a:t>To update or not, the  LIMIT record, with commitment amount  </a:t>
            </a:r>
          </a:p>
          <a:p>
            <a:pPr lvl="1" eaLnBrk="1" hangingPunct="1">
              <a:lnSpc>
                <a:spcPct val="100000"/>
              </a:lnSpc>
            </a:pPr>
            <a:endParaRPr lang="en-GB" sz="1800" dirty="0"/>
          </a:p>
          <a:p>
            <a:pPr lvl="1" eaLnBrk="1" hangingPunct="1">
              <a:lnSpc>
                <a:spcPct val="100000"/>
              </a:lnSpc>
            </a:pPr>
            <a:endParaRPr lang="en-GB" sz="1800" dirty="0"/>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4"/>
          <p:cNvSpPr>
            <a:spLocks noGrp="1" noChangeArrowheads="1"/>
          </p:cNvSpPr>
          <p:nvPr>
            <p:ph type="title" idx="4294967295"/>
          </p:nvPr>
        </p:nvSpPr>
        <p:spPr>
          <a:xfrm>
            <a:off x="1015999" y="391885"/>
            <a:ext cx="7678058" cy="769258"/>
          </a:xfrm>
        </p:spPr>
        <p:txBody>
          <a:bodyPr/>
          <a:lstStyle/>
          <a:p>
            <a:pPr eaLnBrk="1" hangingPunct="1"/>
            <a:r>
              <a:rPr lang="en-US" dirty="0"/>
              <a:t>Execution of Business Design</a:t>
            </a:r>
            <a:br>
              <a:rPr lang="en-US" dirty="0"/>
            </a:br>
            <a:r>
              <a:rPr lang="en-GB" dirty="0"/>
              <a:t>Product Condition- Term Amount</a:t>
            </a:r>
          </a:p>
        </p:txBody>
      </p:sp>
      <p:sp>
        <p:nvSpPr>
          <p:cNvPr id="30724" name="Rectangle 231"/>
          <p:cNvSpPr>
            <a:spLocks noGrp="1" noChangeArrowheads="1"/>
          </p:cNvSpPr>
          <p:nvPr>
            <p:ph type="body" idx="4294967295"/>
          </p:nvPr>
        </p:nvSpPr>
        <p:spPr>
          <a:xfrm>
            <a:off x="1034816" y="1214438"/>
            <a:ext cx="7815262" cy="5000625"/>
          </a:xfrm>
        </p:spPr>
        <p:txBody>
          <a:bodyPr/>
          <a:lstStyle/>
          <a:p>
            <a:pPr marL="342900" lvl="1" indent="-342900" eaLnBrk="1" hangingPunct="1">
              <a:lnSpc>
                <a:spcPct val="150000"/>
              </a:lnSpc>
              <a:spcBef>
                <a:spcPts val="688"/>
              </a:spcBef>
              <a:buClr>
                <a:srgbClr val="9BBB59"/>
              </a:buClr>
              <a:buSzPct val="100000"/>
              <a:buFont typeface="Wingdings 3" pitchFamily="18" charset="2"/>
              <a:buChar char="}"/>
            </a:pPr>
            <a:r>
              <a:rPr lang="en-GB" altLang="zh-TW" dirty="0">
                <a:solidFill>
                  <a:srgbClr val="3C3C41"/>
                </a:solidFill>
                <a:ea typeface="+mn-ea"/>
              </a:rPr>
              <a:t>Disbursement not automatic</a:t>
            </a:r>
          </a:p>
          <a:p>
            <a:pPr marL="342900" lvl="1" indent="-342900" eaLnBrk="1" hangingPunct="1">
              <a:lnSpc>
                <a:spcPct val="150000"/>
              </a:lnSpc>
              <a:spcBef>
                <a:spcPts val="688"/>
              </a:spcBef>
              <a:buClr>
                <a:srgbClr val="9BBB59"/>
              </a:buClr>
              <a:buFont typeface="Wingdings 3" pitchFamily="18" charset="2"/>
              <a:buChar char="}"/>
            </a:pPr>
            <a:r>
              <a:rPr lang="en-GB" altLang="zh-TW" dirty="0">
                <a:solidFill>
                  <a:srgbClr val="3C3C41"/>
                </a:solidFill>
                <a:ea typeface="+mn-ea"/>
              </a:rPr>
              <a:t>Cannot be run directly from the Arrangement</a:t>
            </a:r>
          </a:p>
          <a:p>
            <a:pPr marL="342900" lvl="1" indent="-342900" eaLnBrk="1" hangingPunct="1">
              <a:lnSpc>
                <a:spcPct val="150000"/>
              </a:lnSpc>
              <a:spcBef>
                <a:spcPts val="688"/>
              </a:spcBef>
              <a:buClr>
                <a:srgbClr val="9BBB59"/>
              </a:buClr>
              <a:buSzPct val="100000"/>
              <a:buFont typeface="Wingdings 3" pitchFamily="18" charset="2"/>
              <a:buChar char="}"/>
            </a:pPr>
            <a:r>
              <a:rPr lang="en-GB" altLang="zh-TW" dirty="0">
                <a:solidFill>
                  <a:srgbClr val="3C3C41"/>
                </a:solidFill>
                <a:ea typeface="+mn-ea"/>
              </a:rPr>
              <a:t>Transfers funds from a Lending Arrangement to a specified account</a:t>
            </a:r>
          </a:p>
          <a:p>
            <a:pPr marL="342900" lvl="1" indent="-342900" eaLnBrk="1" hangingPunct="1">
              <a:lnSpc>
                <a:spcPct val="150000"/>
              </a:lnSpc>
              <a:spcBef>
                <a:spcPts val="688"/>
              </a:spcBef>
              <a:buClr>
                <a:srgbClr val="9BBB59"/>
              </a:buClr>
              <a:buSzPct val="100000"/>
              <a:buFont typeface="Wingdings 3" pitchFamily="18" charset="2"/>
              <a:buChar char="}"/>
            </a:pPr>
            <a:r>
              <a:rPr lang="en-GB" altLang="zh-TW" dirty="0">
                <a:solidFill>
                  <a:srgbClr val="3C3C41"/>
                </a:solidFill>
                <a:ea typeface="+mn-ea"/>
              </a:rPr>
              <a:t>Triggered from a transaction with a ‘disbursement’ transaction code</a:t>
            </a:r>
          </a:p>
          <a:p>
            <a:pPr lvl="1" eaLnBrk="1" hangingPunct="1">
              <a:lnSpc>
                <a:spcPct val="100000"/>
              </a:lnSpc>
            </a:pPr>
            <a:r>
              <a:rPr lang="en-GB" altLang="zh-TW" sz="1800" dirty="0"/>
              <a:t>FT, Teller, Cash Pooling</a:t>
            </a:r>
          </a:p>
          <a:p>
            <a:pPr marL="342900" lvl="1" indent="-342900" eaLnBrk="1" hangingPunct="1">
              <a:lnSpc>
                <a:spcPct val="150000"/>
              </a:lnSpc>
              <a:spcBef>
                <a:spcPts val="688"/>
              </a:spcBef>
              <a:buClr>
                <a:srgbClr val="9BBB59"/>
              </a:buClr>
              <a:buSzPct val="100000"/>
              <a:buFont typeface="Wingdings 3" pitchFamily="18" charset="2"/>
              <a:buChar char="}"/>
            </a:pPr>
            <a:r>
              <a:rPr lang="en-GB" altLang="zh-TW" dirty="0">
                <a:solidFill>
                  <a:srgbClr val="3C3C41"/>
                </a:solidFill>
                <a:ea typeface="+mn-ea"/>
              </a:rPr>
              <a:t>Subject to sufficient committed amount remaining and  Activity Restriction</a:t>
            </a:r>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Product Line</a:t>
            </a:r>
          </a:p>
        </p:txBody>
      </p:sp>
      <p:sp>
        <p:nvSpPr>
          <p:cNvPr id="3" name="Content Placeholder 2"/>
          <p:cNvSpPr>
            <a:spLocks noGrp="1"/>
          </p:cNvSpPr>
          <p:nvPr>
            <p:ph idx="1"/>
          </p:nvPr>
        </p:nvSpPr>
        <p:spPr/>
        <p:txBody>
          <a:bodyPr/>
          <a:lstStyle/>
          <a:p>
            <a:r>
              <a:rPr lang="en-US" dirty="0"/>
              <a:t>Before we create a product, let us see the details of Product line (AA.PRODUCT.LINE)</a:t>
            </a:r>
          </a:p>
          <a:p>
            <a:endParaRPr lang="en-US" dirty="0"/>
          </a:p>
        </p:txBody>
      </p:sp>
      <p:pic>
        <p:nvPicPr>
          <p:cNvPr id="2050" name="Picture 2"/>
          <p:cNvPicPr>
            <a:picLocks noChangeAspect="1" noChangeArrowheads="1"/>
          </p:cNvPicPr>
          <p:nvPr/>
        </p:nvPicPr>
        <p:blipFill>
          <a:blip r:embed="rId2" cstate="print"/>
          <a:srcRect l="4613" t="9127" r="40030" b="10417"/>
          <a:stretch>
            <a:fillRect/>
          </a:stretch>
        </p:blipFill>
        <p:spPr bwMode="auto">
          <a:xfrm>
            <a:off x="1988457" y="2585107"/>
            <a:ext cx="4319440" cy="3997653"/>
          </a:xfrm>
          <a:prstGeom prst="rect">
            <a:avLst/>
          </a:prstGeom>
          <a:noFill/>
          <a:ln w="9525">
            <a:solidFill>
              <a:schemeClr val="accent1"/>
            </a:solidFill>
            <a:miter lim="800000"/>
            <a:headEnd/>
            <a:tailEnd/>
          </a:ln>
          <a:effectLst/>
        </p:spPr>
      </p:pic>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endParaRPr lang="en-US" dirty="0"/>
          </a:p>
        </p:txBody>
      </p:sp>
      <p:sp>
        <p:nvSpPr>
          <p:cNvPr id="3" name="Content Placeholder 2"/>
          <p:cNvSpPr>
            <a:spLocks noGrp="1"/>
          </p:cNvSpPr>
          <p:nvPr>
            <p:ph idx="1"/>
          </p:nvPr>
        </p:nvSpPr>
        <p:spPr/>
        <p:txBody>
          <a:bodyPr/>
          <a:lstStyle/>
          <a:p>
            <a:r>
              <a:rPr lang="en-US" dirty="0"/>
              <a:t>We have defined all the Product conditions required for our product ‘Fixed Floating Deposit’</a:t>
            </a:r>
          </a:p>
          <a:p>
            <a:r>
              <a:rPr lang="en-US" dirty="0"/>
              <a:t>Save and Authorize the record</a:t>
            </a:r>
          </a:p>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273403" y="2988357"/>
            <a:ext cx="6782026" cy="3291852"/>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Proofing and Publishing</a:t>
            </a:r>
            <a:endParaRPr lang="en-US" dirty="0"/>
          </a:p>
        </p:txBody>
      </p:sp>
      <p:sp>
        <p:nvSpPr>
          <p:cNvPr id="3" name="Content Placeholder 2"/>
          <p:cNvSpPr>
            <a:spLocks noGrp="1"/>
          </p:cNvSpPr>
          <p:nvPr>
            <p:ph idx="1"/>
          </p:nvPr>
        </p:nvSpPr>
        <p:spPr/>
        <p:txBody>
          <a:bodyPr/>
          <a:lstStyle/>
          <a:p>
            <a:r>
              <a:rPr lang="en-US" dirty="0"/>
              <a:t>Let us Proof and Publish the product ‘Fixed Floating Deposit’</a:t>
            </a:r>
          </a:p>
          <a:p>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899885" y="2266496"/>
            <a:ext cx="7910286" cy="1894241"/>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Proofing and Publishing</a:t>
            </a:r>
            <a:endParaRPr lang="en-US" dirty="0"/>
          </a:p>
        </p:txBody>
      </p:sp>
      <p:sp>
        <p:nvSpPr>
          <p:cNvPr id="3" name="Content Placeholder 2"/>
          <p:cNvSpPr>
            <a:spLocks noGrp="1"/>
          </p:cNvSpPr>
          <p:nvPr>
            <p:ph idx="1"/>
          </p:nvPr>
        </p:nvSpPr>
        <p:spPr/>
        <p:txBody>
          <a:bodyPr/>
          <a:lstStyle/>
          <a:p>
            <a:r>
              <a:rPr lang="en-GB" sz="1800" dirty="0"/>
              <a:t>Building a Product in AA is a three stage process</a:t>
            </a:r>
          </a:p>
          <a:p>
            <a:pPr lvl="1"/>
            <a:r>
              <a:rPr lang="en-GB" sz="1600" dirty="0"/>
              <a:t>Designing</a:t>
            </a:r>
          </a:p>
          <a:p>
            <a:pPr lvl="1"/>
            <a:r>
              <a:rPr lang="en-GB" sz="1600" dirty="0"/>
              <a:t>Proofing</a:t>
            </a:r>
          </a:p>
          <a:p>
            <a:pPr lvl="1"/>
            <a:r>
              <a:rPr lang="en-GB" sz="1600" dirty="0"/>
              <a:t>Publishing</a:t>
            </a:r>
          </a:p>
          <a:p>
            <a:r>
              <a:rPr lang="en-GB" sz="1800" dirty="0"/>
              <a:t>In the design stage, the designers make use of available components to design – their actions have no effect on the live products</a:t>
            </a:r>
          </a:p>
          <a:p>
            <a:r>
              <a:rPr lang="en-GB" sz="1800" dirty="0"/>
              <a:t>To make the new product available to operational staff, it needs to be made available in Product </a:t>
            </a:r>
            <a:r>
              <a:rPr lang="en-GB" sz="1800" dirty="0" err="1"/>
              <a:t>Catalog</a:t>
            </a:r>
            <a:endParaRPr lang="en-GB" sz="1800" dirty="0"/>
          </a:p>
          <a:p>
            <a:pPr lvl="1"/>
            <a:r>
              <a:rPr lang="en-GB" sz="1600" dirty="0"/>
              <a:t>The designer must Proof the product to check that there are no errors in the design (particularly where hierarchies are involved) </a:t>
            </a:r>
          </a:p>
          <a:p>
            <a:pPr lvl="1"/>
            <a:r>
              <a:rPr lang="en-GB" sz="1600" dirty="0"/>
              <a:t>It should then be duly published to be included in </a:t>
            </a:r>
            <a:r>
              <a:rPr lang="en-GB" sz="1600" dirty="0" err="1"/>
              <a:t>Catalog</a:t>
            </a:r>
            <a:endParaRPr lang="en-GB" sz="1600" dirty="0"/>
          </a:p>
          <a:p>
            <a:r>
              <a:rPr lang="en-US" sz="1800" dirty="0"/>
              <a:t>Proofing and publishing will perform processing from parent down to all children </a:t>
            </a:r>
          </a:p>
        </p:txBody>
      </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Proofing and Publishing</a:t>
            </a:r>
            <a:endParaRPr lang="en-US" dirty="0"/>
          </a:p>
        </p:txBody>
      </p:sp>
      <p:sp>
        <p:nvSpPr>
          <p:cNvPr id="3" name="Content Placeholder 2"/>
          <p:cNvSpPr>
            <a:spLocks noGrp="1"/>
          </p:cNvSpPr>
          <p:nvPr>
            <p:ph idx="1"/>
          </p:nvPr>
        </p:nvSpPr>
        <p:spPr/>
        <p:txBody>
          <a:bodyPr/>
          <a:lstStyle/>
          <a:p>
            <a:r>
              <a:rPr lang="en-US" dirty="0"/>
              <a:t>Select the field ‘Action’ as Proof </a:t>
            </a:r>
          </a:p>
          <a:p>
            <a:r>
              <a:rPr lang="en-US" dirty="0"/>
              <a:t>Save the record</a:t>
            </a:r>
          </a:p>
        </p:txBody>
      </p:sp>
      <p:pic>
        <p:nvPicPr>
          <p:cNvPr id="9218" name="Picture 2"/>
          <p:cNvPicPr>
            <a:picLocks noChangeAspect="1" noChangeArrowheads="1"/>
          </p:cNvPicPr>
          <p:nvPr/>
        </p:nvPicPr>
        <p:blipFill>
          <a:blip r:embed="rId3" cstate="print"/>
          <a:srcRect/>
          <a:stretch>
            <a:fillRect/>
          </a:stretch>
        </p:blipFill>
        <p:spPr bwMode="auto">
          <a:xfrm>
            <a:off x="896030" y="2648632"/>
            <a:ext cx="5610225" cy="2867025"/>
          </a:xfrm>
          <a:prstGeom prst="rect">
            <a:avLst/>
          </a:prstGeom>
          <a:noFill/>
          <a:ln w="9525">
            <a:solidFill>
              <a:srgbClr val="002060"/>
            </a:solidFill>
            <a:miter lim="800000"/>
            <a:headEnd/>
            <a:tailEnd/>
          </a:ln>
          <a:effectLst/>
        </p:spPr>
      </p:pic>
      <p:pic>
        <p:nvPicPr>
          <p:cNvPr id="9219" name="Picture 3"/>
          <p:cNvPicPr>
            <a:picLocks noChangeAspect="1" noChangeArrowheads="1"/>
          </p:cNvPicPr>
          <p:nvPr/>
        </p:nvPicPr>
        <p:blipFill>
          <a:blip r:embed="rId4" cstate="print"/>
          <a:srcRect r="16198"/>
          <a:stretch>
            <a:fillRect/>
          </a:stretch>
        </p:blipFill>
        <p:spPr bwMode="auto">
          <a:xfrm>
            <a:off x="4246564" y="3755798"/>
            <a:ext cx="4462008" cy="2162175"/>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Proofing and Publishing</a:t>
            </a:r>
            <a:endParaRPr lang="en-US" dirty="0"/>
          </a:p>
        </p:txBody>
      </p:sp>
      <p:sp>
        <p:nvSpPr>
          <p:cNvPr id="3" name="Content Placeholder 2"/>
          <p:cNvSpPr>
            <a:spLocks noGrp="1"/>
          </p:cNvSpPr>
          <p:nvPr>
            <p:ph idx="1"/>
          </p:nvPr>
        </p:nvSpPr>
        <p:spPr/>
        <p:txBody>
          <a:bodyPr/>
          <a:lstStyle/>
          <a:p>
            <a:r>
              <a:rPr lang="en-US" dirty="0"/>
              <a:t>Let us publish the product</a:t>
            </a:r>
          </a:p>
          <a:p>
            <a:pPr lvl="1"/>
            <a:r>
              <a:rPr lang="en-US" dirty="0"/>
              <a:t>A product will be available for market only after publishing the record</a:t>
            </a:r>
          </a:p>
          <a:p>
            <a:pPr lvl="1"/>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1045028" y="3064781"/>
            <a:ext cx="7605485" cy="1657350"/>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GB" dirty="0"/>
              <a:t>Proofing and Publishing</a:t>
            </a:r>
            <a:endParaRPr lang="en-US" dirty="0"/>
          </a:p>
        </p:txBody>
      </p:sp>
      <p:sp>
        <p:nvSpPr>
          <p:cNvPr id="3" name="Content Placeholder 2"/>
          <p:cNvSpPr>
            <a:spLocks noGrp="1"/>
          </p:cNvSpPr>
          <p:nvPr>
            <p:ph idx="1"/>
          </p:nvPr>
        </p:nvSpPr>
        <p:spPr/>
        <p:txBody>
          <a:bodyPr/>
          <a:lstStyle/>
          <a:p>
            <a:r>
              <a:rPr lang="en-US" dirty="0"/>
              <a:t>Select Publish and save the record</a:t>
            </a:r>
          </a:p>
        </p:txBody>
      </p:sp>
      <p:pic>
        <p:nvPicPr>
          <p:cNvPr id="11266" name="Picture 2"/>
          <p:cNvPicPr>
            <a:picLocks noChangeAspect="1" noChangeArrowheads="1"/>
          </p:cNvPicPr>
          <p:nvPr/>
        </p:nvPicPr>
        <p:blipFill>
          <a:blip r:embed="rId2" cstate="print"/>
          <a:srcRect/>
          <a:stretch>
            <a:fillRect/>
          </a:stretch>
        </p:blipFill>
        <p:spPr bwMode="auto">
          <a:xfrm>
            <a:off x="1159327" y="2378297"/>
            <a:ext cx="5604186" cy="3137126"/>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I</a:t>
            </a:r>
            <a:r>
              <a:rPr lang="en-GB" dirty="0" err="1"/>
              <a:t>nput</a:t>
            </a:r>
            <a:r>
              <a:rPr lang="en-GB" dirty="0"/>
              <a:t> an Arrangement</a:t>
            </a:r>
            <a:endParaRPr lang="en-US" dirty="0"/>
          </a:p>
        </p:txBody>
      </p:sp>
      <p:sp>
        <p:nvSpPr>
          <p:cNvPr id="3" name="Content Placeholder 2"/>
          <p:cNvSpPr>
            <a:spLocks noGrp="1"/>
          </p:cNvSpPr>
          <p:nvPr>
            <p:ph idx="1"/>
          </p:nvPr>
        </p:nvSpPr>
        <p:spPr/>
        <p:txBody>
          <a:bodyPr/>
          <a:lstStyle/>
          <a:p>
            <a:r>
              <a:rPr lang="en-US" dirty="0"/>
              <a:t>Select User menu&gt; Product Catalog to input an Arrangement</a:t>
            </a:r>
          </a:p>
        </p:txBody>
      </p:sp>
      <p:pic>
        <p:nvPicPr>
          <p:cNvPr id="12290" name="Picture 2"/>
          <p:cNvPicPr>
            <a:picLocks noChangeAspect="1" noChangeArrowheads="1"/>
          </p:cNvPicPr>
          <p:nvPr/>
        </p:nvPicPr>
        <p:blipFill>
          <a:blip r:embed="rId2" cstate="print"/>
          <a:srcRect/>
          <a:stretch>
            <a:fillRect/>
          </a:stretch>
        </p:blipFill>
        <p:spPr bwMode="auto">
          <a:xfrm>
            <a:off x="986972" y="2556102"/>
            <a:ext cx="7692572" cy="3762272"/>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I</a:t>
            </a:r>
            <a:r>
              <a:rPr lang="en-GB" dirty="0" err="1"/>
              <a:t>nput</a:t>
            </a:r>
            <a:r>
              <a:rPr lang="en-GB" dirty="0"/>
              <a:t> an Arrangement</a:t>
            </a:r>
            <a:endParaRPr lang="en-US" dirty="0"/>
          </a:p>
        </p:txBody>
      </p:sp>
      <p:sp>
        <p:nvSpPr>
          <p:cNvPr id="3" name="Content Placeholder 2"/>
          <p:cNvSpPr>
            <a:spLocks noGrp="1"/>
          </p:cNvSpPr>
          <p:nvPr>
            <p:ph idx="1"/>
          </p:nvPr>
        </p:nvSpPr>
        <p:spPr/>
        <p:txBody>
          <a:bodyPr/>
          <a:lstStyle/>
          <a:p>
            <a:r>
              <a:rPr lang="en-US" dirty="0"/>
              <a:t>New Arrangement </a:t>
            </a:r>
          </a:p>
        </p:txBody>
      </p:sp>
      <p:pic>
        <p:nvPicPr>
          <p:cNvPr id="13314" name="Picture 2"/>
          <p:cNvPicPr>
            <a:picLocks noChangeAspect="1" noChangeArrowheads="1"/>
          </p:cNvPicPr>
          <p:nvPr/>
        </p:nvPicPr>
        <p:blipFill>
          <a:blip r:embed="rId2" cstate="print"/>
          <a:srcRect/>
          <a:stretch>
            <a:fillRect/>
          </a:stretch>
        </p:blipFill>
        <p:spPr bwMode="auto">
          <a:xfrm>
            <a:off x="1378858" y="2116818"/>
            <a:ext cx="6705600" cy="4225926"/>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I</a:t>
            </a:r>
            <a:r>
              <a:rPr lang="en-GB" dirty="0" err="1"/>
              <a:t>nput</a:t>
            </a:r>
            <a:r>
              <a:rPr lang="en-GB" dirty="0"/>
              <a:t> an Arrangement</a:t>
            </a:r>
            <a:endParaRPr lang="en-US" dirty="0"/>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602379" y="1311503"/>
            <a:ext cx="4463107" cy="5031241"/>
          </a:xfrm>
          <a:prstGeom prst="rect">
            <a:avLst/>
          </a:prstGeom>
          <a:noFill/>
          <a:ln w="9525">
            <a:solidFill>
              <a:srgbClr val="002060"/>
            </a:solid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4136800" y="2654297"/>
            <a:ext cx="4702400" cy="3586843"/>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I</a:t>
            </a:r>
            <a:r>
              <a:rPr lang="en-GB" dirty="0" err="1"/>
              <a:t>nput</a:t>
            </a:r>
            <a:r>
              <a:rPr lang="en-GB" dirty="0"/>
              <a:t> an Arrangement</a:t>
            </a:r>
            <a:endParaRPr lang="en-US" dirty="0"/>
          </a:p>
        </p:txBody>
      </p:sp>
      <p:sp>
        <p:nvSpPr>
          <p:cNvPr id="3" name="Content Placeholder 2"/>
          <p:cNvSpPr>
            <a:spLocks noGrp="1"/>
          </p:cNvSpPr>
          <p:nvPr>
            <p:ph idx="1"/>
          </p:nvPr>
        </p:nvSpPr>
        <p:spPr>
          <a:xfrm>
            <a:off x="992189" y="1592263"/>
            <a:ext cx="3594325" cy="4638208"/>
          </a:xfrm>
        </p:spPr>
        <p:txBody>
          <a:bodyPr/>
          <a:lstStyle/>
          <a:p>
            <a:r>
              <a:rPr lang="en-US" dirty="0"/>
              <a:t>Disbursement  through Teller</a:t>
            </a:r>
          </a:p>
          <a:p>
            <a:r>
              <a:rPr lang="en-US" dirty="0"/>
              <a:t>Arrangement ID -12157</a:t>
            </a:r>
          </a:p>
        </p:txBody>
      </p:sp>
      <p:pic>
        <p:nvPicPr>
          <p:cNvPr id="15362" name="Picture 2"/>
          <p:cNvPicPr>
            <a:picLocks noChangeAspect="1" noChangeArrowheads="1"/>
          </p:cNvPicPr>
          <p:nvPr/>
        </p:nvPicPr>
        <p:blipFill>
          <a:blip r:embed="rId2" cstate="print"/>
          <a:srcRect/>
          <a:stretch>
            <a:fillRect/>
          </a:stretch>
        </p:blipFill>
        <p:spPr bwMode="auto">
          <a:xfrm>
            <a:off x="4364946" y="1546906"/>
            <a:ext cx="4391025" cy="4491037"/>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 Product Line</a:t>
            </a:r>
          </a:p>
        </p:txBody>
      </p:sp>
      <p:sp>
        <p:nvSpPr>
          <p:cNvPr id="3" name="Content Placeholder 2"/>
          <p:cNvSpPr>
            <a:spLocks noGrp="1"/>
          </p:cNvSpPr>
          <p:nvPr>
            <p:ph idx="1"/>
          </p:nvPr>
        </p:nvSpPr>
        <p:spPr/>
        <p:txBody>
          <a:bodyPr/>
          <a:lstStyle/>
          <a:p>
            <a:r>
              <a:rPr lang="en-US" dirty="0"/>
              <a:t>This table is hard coded by </a:t>
            </a:r>
            <a:r>
              <a:rPr lang="en-US" dirty="0" err="1"/>
              <a:t>Temenos</a:t>
            </a:r>
            <a:endParaRPr lang="en-US" dirty="0"/>
          </a:p>
          <a:p>
            <a:r>
              <a:rPr lang="en-US" dirty="0"/>
              <a:t>Conditions necessary to built a deposit are defined </a:t>
            </a:r>
          </a:p>
          <a:p>
            <a:pPr lvl="1"/>
            <a:r>
              <a:rPr lang="en-US" dirty="0"/>
              <a:t>These condition are defined in the table Property class (AA.PROPERTY.CLASS)</a:t>
            </a:r>
          </a:p>
          <a:p>
            <a:r>
              <a:rPr lang="en-US" dirty="0"/>
              <a:t>Another important field defined in Product line is </a:t>
            </a:r>
          </a:p>
          <a:p>
            <a:pPr lvl="1"/>
            <a:r>
              <a:rPr lang="en-US" dirty="0"/>
              <a:t>Mandatory, defines whether the Property class specified is compulsory or not</a:t>
            </a: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I</a:t>
            </a:r>
            <a:r>
              <a:rPr lang="en-GB" dirty="0" err="1"/>
              <a:t>nput</a:t>
            </a:r>
            <a:r>
              <a:rPr lang="en-GB" dirty="0"/>
              <a:t> an Arrangement</a:t>
            </a:r>
            <a:endParaRPr lang="en-US" dirty="0"/>
          </a:p>
        </p:txBody>
      </p:sp>
      <p:sp>
        <p:nvSpPr>
          <p:cNvPr id="3" name="Content Placeholder 2"/>
          <p:cNvSpPr>
            <a:spLocks noGrp="1"/>
          </p:cNvSpPr>
          <p:nvPr>
            <p:ph idx="1"/>
          </p:nvPr>
        </p:nvSpPr>
        <p:spPr>
          <a:xfrm>
            <a:off x="992187" y="1592263"/>
            <a:ext cx="7774441" cy="4638208"/>
          </a:xfrm>
        </p:spPr>
        <p:txBody>
          <a:bodyPr/>
          <a:lstStyle/>
          <a:p>
            <a:r>
              <a:rPr lang="en-US" dirty="0"/>
              <a:t>After disbursement, status changes to Current  </a:t>
            </a:r>
          </a:p>
        </p:txBody>
      </p:sp>
      <p:pic>
        <p:nvPicPr>
          <p:cNvPr id="16386" name="Picture 2"/>
          <p:cNvPicPr>
            <a:picLocks noChangeAspect="1" noChangeArrowheads="1"/>
          </p:cNvPicPr>
          <p:nvPr/>
        </p:nvPicPr>
        <p:blipFill>
          <a:blip r:embed="rId2" cstate="print"/>
          <a:srcRect/>
          <a:stretch>
            <a:fillRect/>
          </a:stretch>
        </p:blipFill>
        <p:spPr bwMode="auto">
          <a:xfrm>
            <a:off x="785575" y="2001158"/>
            <a:ext cx="4541170" cy="4486728"/>
          </a:xfrm>
          <a:prstGeom prst="rect">
            <a:avLst/>
          </a:prstGeom>
          <a:noFill/>
          <a:ln w="9525">
            <a:solidFill>
              <a:srgbClr val="002060"/>
            </a:solid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4978629" y="2626278"/>
            <a:ext cx="3773485" cy="3709208"/>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I</a:t>
            </a:r>
            <a:r>
              <a:rPr lang="en-GB" dirty="0" err="1"/>
              <a:t>nput</a:t>
            </a:r>
            <a:r>
              <a:rPr lang="en-GB" dirty="0"/>
              <a:t> an Arrangement</a:t>
            </a:r>
            <a:endParaRPr lang="en-US" dirty="0"/>
          </a:p>
        </p:txBody>
      </p:sp>
      <p:sp>
        <p:nvSpPr>
          <p:cNvPr id="3" name="Content Placeholder 2"/>
          <p:cNvSpPr>
            <a:spLocks noGrp="1"/>
          </p:cNvSpPr>
          <p:nvPr>
            <p:ph idx="1"/>
          </p:nvPr>
        </p:nvSpPr>
        <p:spPr/>
        <p:txBody>
          <a:bodyPr/>
          <a:lstStyle/>
          <a:p>
            <a:r>
              <a:rPr lang="en-US" dirty="0"/>
              <a:t>Showing the till balance </a:t>
            </a:r>
          </a:p>
          <a:p>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1398814" y="2137682"/>
            <a:ext cx="6172200" cy="2495550"/>
          </a:xfrm>
          <a:prstGeom prst="rect">
            <a:avLst/>
          </a:prstGeom>
          <a:noFill/>
          <a:ln w="9525">
            <a:solidFill>
              <a:srgbClr val="002060"/>
            </a:solidFill>
            <a:miter lim="800000"/>
            <a:headEnd/>
            <a:tailEnd/>
          </a:ln>
          <a:effectLst/>
        </p:spPr>
      </p:pic>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t>Summary	</a:t>
            </a:r>
          </a:p>
        </p:txBody>
      </p:sp>
      <p:sp>
        <p:nvSpPr>
          <p:cNvPr id="55299" name="Content Placeholder 2"/>
          <p:cNvSpPr>
            <a:spLocks noGrp="1"/>
          </p:cNvSpPr>
          <p:nvPr>
            <p:ph idx="1"/>
          </p:nvPr>
        </p:nvSpPr>
        <p:spPr>
          <a:xfrm>
            <a:off x="992188" y="1592263"/>
            <a:ext cx="7874000" cy="4638675"/>
          </a:xfrm>
        </p:spPr>
        <p:txBody>
          <a:bodyPr/>
          <a:lstStyle/>
          <a:p>
            <a:pPr eaLnBrk="1" hangingPunct="1"/>
            <a:r>
              <a:rPr lang="en-US" dirty="0"/>
              <a:t>Now we have understood the flow in creation of a Deposit Product</a:t>
            </a:r>
          </a:p>
          <a:p>
            <a:pPr eaLnBrk="1" hangingPunct="1"/>
            <a:r>
              <a:rPr lang="en-US" dirty="0"/>
              <a:t>We have also learnt to create properties using existing Property Classes </a:t>
            </a:r>
          </a:p>
        </p:txBody>
      </p:sp>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dirty="0">
                <a:solidFill>
                  <a:schemeClr val="bg1"/>
                </a:solidFill>
                <a:ea typeface="宋体" charset="-122"/>
              </a:rPr>
              <a:t>www.capgemini.com/financialservices</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Business Design</a:t>
            </a:r>
            <a:br>
              <a:rPr lang="en-US" dirty="0"/>
            </a:br>
            <a:r>
              <a:rPr lang="en-US" dirty="0"/>
              <a:t> Product Line</a:t>
            </a:r>
          </a:p>
        </p:txBody>
      </p:sp>
      <p:sp>
        <p:nvSpPr>
          <p:cNvPr id="3" name="Content Placeholder 2"/>
          <p:cNvSpPr>
            <a:spLocks noGrp="1"/>
          </p:cNvSpPr>
          <p:nvPr>
            <p:ph idx="1"/>
          </p:nvPr>
        </p:nvSpPr>
        <p:spPr/>
        <p:txBody>
          <a:bodyPr/>
          <a:lstStyle/>
          <a:p>
            <a:r>
              <a:rPr lang="en-US" dirty="0"/>
              <a:t>This depicts a deposit must have conditions like</a:t>
            </a:r>
          </a:p>
          <a:p>
            <a:pPr lvl="1"/>
            <a:r>
              <a:rPr lang="en-US" dirty="0"/>
              <a:t>Accounting, Interest, Payment Schedule, Tenor details (Term Amount), Customer, Account, etc</a:t>
            </a:r>
          </a:p>
          <a:p>
            <a:r>
              <a:rPr lang="en-US" dirty="0"/>
              <a:t>Other conditions like rollover (Change Product), Charges, etc are optional</a:t>
            </a:r>
          </a:p>
          <a:p>
            <a:endParaRPr lang="en-US" dirty="0"/>
          </a:p>
        </p:txBody>
      </p:sp>
    </p:spTree>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AUDIO_IMPORT" val="D:\BACKUP_ELEARNING\Projects\eLearning\Articulate_Projects\AA\Audio\LU4\Slide22edit.wav"/>
  <p:tag name="AUDIO_ID" val="812"/>
  <p:tag name="ELAPSEDTIME" val="8.39"/>
  <p:tag name="TIMELINE" val="0.2/28.0/31.4/39.9/43.3/49.3"/>
  <p:tag name="ARTICULATE_SLIDE_PAUSE" val="1"/>
  <p:tag name="ARTICULATE_NAV_LEVEL" val="1"/>
  <p:tag name="ARTICULATE_PLAYLIST_ID" val="-1"/>
  <p:tag name="ARTICULATE_VIEW_MODE" val="0"/>
</p:tagLst>
</file>

<file path=ppt/tags/tag2.xml><?xml version="1.0" encoding="utf-8"?>
<p:tagLst xmlns:a="http://schemas.openxmlformats.org/drawingml/2006/main" xmlns:r="http://schemas.openxmlformats.org/officeDocument/2006/relationships" xmlns:p="http://schemas.openxmlformats.org/presentationml/2006/main">
  <p:tag name="AUDIO_IMPORT" val="D:\BACKUP_ELEARNING\Projects\eLearning\Articulate_Projects\AA\Audio\LU4\Slide22edit.wav"/>
  <p:tag name="AUDIO_ID" val="812"/>
  <p:tag name="ELAPSEDTIME" val="8.39"/>
  <p:tag name="TIMELINE" val="0.2/28.0/31.4/39.9/43.3/49.3"/>
  <p:tag name="ARTICULATE_SLIDE_PAUSE" val="1"/>
  <p:tag name="ARTICULATE_NAV_LEVEL" val="1"/>
  <p:tag name="ARTICULATE_PLAYLIST_ID" val="-1"/>
  <p:tag name="ARTICULATE_VIEW_MOD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VIEW_MODE" val="0"/>
</p:tagLst>
</file>

<file path=ppt/tags/tag4.xml><?xml version="1.0" encoding="utf-8"?>
<p:tagLst xmlns:a="http://schemas.openxmlformats.org/drawingml/2006/main" xmlns:r="http://schemas.openxmlformats.org/officeDocument/2006/relationships" xmlns:p="http://schemas.openxmlformats.org/presentationml/2006/main">
  <p:tag name="TIMELINE" val="0.1/24.4/31.0/46.3"/>
  <p:tag name="AUDIO_IMPORT" val="D:\BACKUP_ELEARNING\Projects\eLearning\Articulate_Projects\AA Loans\Articulate\audio\Slide6edit.wav"/>
  <p:tag name="AUDIO_ID" val="527"/>
  <p:tag name="ELAPSEDTIME" val="55.092"/>
  <p:tag name="ARTICULATE_SLIDE_PAUSE" val="1"/>
  <p:tag name="ARTICULATE_NAV_LEVEL" val="1"/>
  <p:tag name="ARTICULATE_PLAYLIST_ID" val="-1"/>
  <p:tag name="ARTICULATE_VIEW_MODE" val="0"/>
</p:tagLst>
</file>

<file path=ppt/tags/tag5.xml><?xml version="1.0" encoding="utf-8"?>
<p:tagLst xmlns:a="http://schemas.openxmlformats.org/drawingml/2006/main" xmlns:r="http://schemas.openxmlformats.org/officeDocument/2006/relationships" xmlns:p="http://schemas.openxmlformats.org/presentationml/2006/main">
  <p:tag name="AUDIO_IMPORT" val="D:\Articulate Projects\AA-Loans\AA Loan - Property Classes\Audio\slide24.wav"/>
  <p:tag name="AUDIO_ID" val="740"/>
  <p:tag name="ELAPSEDTIME" val="89.208"/>
  <p:tag name="TIMELINE" val="34.9/41.0/57.4"/>
  <p:tag name="ARTICULATE_SLIDE_PAUSE" val="1"/>
  <p:tag name="ARTICULATE_NAV_LEVEL" val="1"/>
  <p:tag name="ARTICULATE_SLIDE_PRESENTER" val="N. Murugan"/>
  <p:tag name="ARTICULATE_SLIDE_PRESENTER_GUID" val="F2E09DC310D0"/>
  <p:tag name="ARTICULATE_PLAYLIST_ID" val="-1"/>
  <p:tag name="ARTICULATE_VIEW_MODE" val="0"/>
</p:tagLst>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11783</TotalTime>
  <Words>6021</Words>
  <Application>Microsoft Office PowerPoint</Application>
  <PresentationFormat>On-screen Show (4:3)</PresentationFormat>
  <Paragraphs>570</Paragraphs>
  <Slides>83</Slides>
  <Notes>29</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Capgemini FS Print</vt:lpstr>
      <vt:lpstr>AA</vt:lpstr>
      <vt:lpstr>Objective</vt:lpstr>
      <vt:lpstr>PRODUCT DESIGN OF AA DEPOSIT</vt:lpstr>
      <vt:lpstr>Business Design</vt:lpstr>
      <vt:lpstr>Execution of Business Design</vt:lpstr>
      <vt:lpstr>Execution of Business Design</vt:lpstr>
      <vt:lpstr>Execution of Business Design Product Line</vt:lpstr>
      <vt:lpstr>Execution of Business Design  Product Line</vt:lpstr>
      <vt:lpstr>Execution of Business Design  Product Line</vt:lpstr>
      <vt:lpstr>Execution of Business Design  Property Class</vt:lpstr>
      <vt:lpstr>Execution of Business Design  Property Class</vt:lpstr>
      <vt:lpstr>Execution of Business Design  Property Class</vt:lpstr>
      <vt:lpstr>Execution of Business Design  Property Class</vt:lpstr>
      <vt:lpstr>Execution of Business Design Property Class - Customer</vt:lpstr>
      <vt:lpstr>Execution of Business Design  Property Class - Customer</vt:lpstr>
      <vt:lpstr>Execution of Business Design  Property Class - Account</vt:lpstr>
      <vt:lpstr>Execution of Business Design  Property Class - Account</vt:lpstr>
      <vt:lpstr>Execution of Business Design  Property Class – Term Amount</vt:lpstr>
      <vt:lpstr>Execution of Business Design Property Class – Term Amount</vt:lpstr>
      <vt:lpstr>Summary</vt:lpstr>
      <vt:lpstr>Execution of Business Design Product Group</vt:lpstr>
      <vt:lpstr>Execution of Business Design Product Group</vt:lpstr>
      <vt:lpstr>Execution of Business Design Product Group</vt:lpstr>
      <vt:lpstr>Execution of Business Design Product Group</vt:lpstr>
      <vt:lpstr>Execution of Business Design Product Group</vt:lpstr>
      <vt:lpstr>Execution of Business Design Properties</vt:lpstr>
      <vt:lpstr>Execution of Business Design Properties</vt:lpstr>
      <vt:lpstr>Execution of Business Design Properties</vt:lpstr>
      <vt:lpstr>Execution of Business Design Properties</vt:lpstr>
      <vt:lpstr>Execution of Business Design Properties</vt:lpstr>
      <vt:lpstr>Execution of Business Design Properties</vt:lpstr>
      <vt:lpstr>Execution of Business Design Product Designer</vt:lpstr>
      <vt:lpstr>Execution of Business Design Product Designer</vt:lpstr>
      <vt:lpstr>Execution of Business Design Product Designer</vt:lpstr>
      <vt:lpstr>Execution of Business Design Product Designer</vt:lpstr>
      <vt:lpstr>Execution of Business Design Product Designer</vt:lpstr>
      <vt:lpstr>Execution of Business Design Product Designer</vt:lpstr>
      <vt:lpstr>Execution of Business Design Product Designer</vt:lpstr>
      <vt:lpstr>Execution of Business Design Product Designer</vt:lpstr>
      <vt:lpstr>Execution of Business Design Product Designer</vt:lpstr>
      <vt:lpstr>Execution of Business Design Product Condition</vt:lpstr>
      <vt:lpstr>Execution of Business Design Product Condition</vt:lpstr>
      <vt:lpstr>Execution of Business Design Product Condition - Account</vt:lpstr>
      <vt:lpstr>Execution of Business Design Product Condition - Account</vt:lpstr>
      <vt:lpstr>Execution of Business Design Product Condition - Account</vt:lpstr>
      <vt:lpstr>Execution of Business Design Product Condition- Account</vt:lpstr>
      <vt:lpstr>Execution of Business Design Product Condition- Account</vt:lpstr>
      <vt:lpstr>Execution of Business Design Product Condition- Account</vt:lpstr>
      <vt:lpstr>Execution of Business Design Product Condition- Interest</vt:lpstr>
      <vt:lpstr>Execution of Business Design Product Condition- Interest</vt:lpstr>
      <vt:lpstr>Execution of Business Design Product Condition- Interest</vt:lpstr>
      <vt:lpstr>Execution of Business Design Product Condition- Interest</vt:lpstr>
      <vt:lpstr>Execution of Business Design Product Condition- Interest</vt:lpstr>
      <vt:lpstr>Execution of Business Design Product Condition- Interest</vt:lpstr>
      <vt:lpstr>Execution of Business Design Product Condition- Interest</vt:lpstr>
      <vt:lpstr>Execution of Business Design Product Condition- Interest</vt:lpstr>
      <vt:lpstr>Execution of Business Design Product Condition- Interest</vt:lpstr>
      <vt:lpstr>Execution of Business Design Product Condition- Interest</vt:lpstr>
      <vt:lpstr>Execution of Business Design Product Condition- Payment Schedule</vt:lpstr>
      <vt:lpstr>Execution of Business Design Product Condition- Payment Schedule</vt:lpstr>
      <vt:lpstr>Execution of Business Design Product Condition- Payment Schedule</vt:lpstr>
      <vt:lpstr>Execution of Business Design Product Condition- Payment Schedule</vt:lpstr>
      <vt:lpstr>Execution of Business Design Product Condition- Payment Schedule</vt:lpstr>
      <vt:lpstr>Execution of Business Design Product Condition- Payment Schedule</vt:lpstr>
      <vt:lpstr>Execution of Business Design Product Condition- Term Amount</vt:lpstr>
      <vt:lpstr>Execution of Business Design Product Condition- Term Amount</vt:lpstr>
      <vt:lpstr>Execution of Business Design Product Condition- Term Amount</vt:lpstr>
      <vt:lpstr>Execution of Business Design Product Condition- Term Amount</vt:lpstr>
      <vt:lpstr>Execution of Business Design Product Condition- Term Amount</vt:lpstr>
      <vt:lpstr>Execution of Business Design </vt:lpstr>
      <vt:lpstr>Execution of Business Design Proofing and Publishing</vt:lpstr>
      <vt:lpstr>Execution of Business Design Proofing and Publishing</vt:lpstr>
      <vt:lpstr>Execution of Business Design Proofing and Publishing</vt:lpstr>
      <vt:lpstr>Execution of Business Design Proofing and Publishing</vt:lpstr>
      <vt:lpstr>Execution of Business Design Proofing and Publishing</vt:lpstr>
      <vt:lpstr>Execution of Business Design Input an Arrangement</vt:lpstr>
      <vt:lpstr>Execution of Business Design Input an Arrangement</vt:lpstr>
      <vt:lpstr>Execution of Business Design Input an Arrangement</vt:lpstr>
      <vt:lpstr>Execution of Business Design Input an Arrangement</vt:lpstr>
      <vt:lpstr>Execution of Business Design Input an Arrangement</vt:lpstr>
      <vt:lpstr>Execution of Business Design Input an Arrangement</vt:lpstr>
      <vt:lpstr>Summary </vt:lpstr>
      <vt:lpstr>www.capgemini.com/financialservices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vijmural</cp:lastModifiedBy>
  <cp:revision>356</cp:revision>
  <cp:lastPrinted>2001-10-18T16:19:51Z</cp:lastPrinted>
  <dcterms:created xsi:type="dcterms:W3CDTF">2008-12-19T08:52:11Z</dcterms:created>
  <dcterms:modified xsi:type="dcterms:W3CDTF">2023-03-02T12:11:25Z</dcterms:modified>
</cp:coreProperties>
</file>