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1" r:id="rId2"/>
    <p:sldId id="304" r:id="rId3"/>
    <p:sldId id="303" r:id="rId4"/>
    <p:sldId id="262" r:id="rId5"/>
    <p:sldId id="263" r:id="rId6"/>
    <p:sldId id="265" r:id="rId7"/>
    <p:sldId id="266" r:id="rId8"/>
    <p:sldId id="267" r:id="rId9"/>
    <p:sldId id="268" r:id="rId10"/>
    <p:sldId id="270" r:id="rId11"/>
    <p:sldId id="271" r:id="rId12"/>
    <p:sldId id="269" r:id="rId13"/>
    <p:sldId id="305" r:id="rId14"/>
    <p:sldId id="310" r:id="rId15"/>
    <p:sldId id="307" r:id="rId16"/>
    <p:sldId id="311" r:id="rId17"/>
    <p:sldId id="308" r:id="rId18"/>
    <p:sldId id="312" r:id="rId19"/>
    <p:sldId id="30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39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57667-AEDC-4703-B2FC-5B8363979F05}" type="datetimeFigureOut">
              <a:rPr lang="en-US" smtClean="0"/>
              <a:t>10/17/2022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6E527-3E42-4EB2-8578-C5D581D19B0E}" type="slidenum">
              <a:rPr lang="en-US" smtClean="0"/>
              <a:t>‹#›</a:t>
            </a:fld>
            <a:endParaRPr lang="en-US"/>
          </a:p>
        </p:txBody>
      </p:sp>
    </p:spTree>
    <p:extLst>
      <p:ext uri="{BB962C8B-B14F-4D97-AF65-F5344CB8AC3E}">
        <p14:creationId xmlns:p14="http://schemas.microsoft.com/office/powerpoint/2010/main" val="24397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6E527-3E42-4EB2-8578-C5D581D19B0E}" type="slidenum">
              <a:rPr lang="en-US" smtClean="0"/>
              <a:t>17</a:t>
            </a:fld>
            <a:endParaRPr lang="en-US"/>
          </a:p>
        </p:txBody>
      </p:sp>
    </p:spTree>
    <p:extLst>
      <p:ext uri="{BB962C8B-B14F-4D97-AF65-F5344CB8AC3E}">
        <p14:creationId xmlns:p14="http://schemas.microsoft.com/office/powerpoint/2010/main" val="319026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6E527-3E42-4EB2-8578-C5D581D19B0E}" type="slidenum">
              <a:rPr lang="en-US" smtClean="0"/>
              <a:t>18</a:t>
            </a:fld>
            <a:endParaRPr lang="en-US"/>
          </a:p>
        </p:txBody>
      </p:sp>
    </p:spTree>
    <p:extLst>
      <p:ext uri="{BB962C8B-B14F-4D97-AF65-F5344CB8AC3E}">
        <p14:creationId xmlns:p14="http://schemas.microsoft.com/office/powerpoint/2010/main" val="30817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DC89A4-7F2E-4419-9B19-13C21B9B0165}"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216433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DC89A4-7F2E-4419-9B19-13C21B9B0165}"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70541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DC89A4-7F2E-4419-9B19-13C21B9B0165}"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20281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DC89A4-7F2E-4419-9B19-13C21B9B0165}"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390144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DC89A4-7F2E-4419-9B19-13C21B9B0165}"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45436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DC89A4-7F2E-4419-9B19-13C21B9B0165}"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01449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DC89A4-7F2E-4419-9B19-13C21B9B0165}" type="datetimeFigureOut">
              <a:rPr lang="en-US" smtClean="0"/>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98100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DC89A4-7F2E-4419-9B19-13C21B9B0165}" type="datetimeFigureOut">
              <a:rPr lang="en-US" smtClean="0"/>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15681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C89A4-7F2E-4419-9B19-13C21B9B0165}" type="datetimeFigureOut">
              <a:rPr lang="en-US" smtClean="0"/>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57056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C89A4-7F2E-4419-9B19-13C21B9B0165}"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2970200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C89A4-7F2E-4419-9B19-13C21B9B0165}"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066503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C89A4-7F2E-4419-9B19-13C21B9B0165}" type="datetimeFigureOut">
              <a:rPr lang="en-US" smtClean="0"/>
              <a:t>10/17/2022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5EC37-BFFD-491A-8561-397A1A0C84AE}" type="slidenum">
              <a:rPr lang="en-US" smtClean="0"/>
              <a:t>‹#›</a:t>
            </a:fld>
            <a:endParaRPr lang="en-US"/>
          </a:p>
        </p:txBody>
      </p:sp>
    </p:spTree>
    <p:extLst>
      <p:ext uri="{BB962C8B-B14F-4D97-AF65-F5344CB8AC3E}">
        <p14:creationId xmlns:p14="http://schemas.microsoft.com/office/powerpoint/2010/main" val="2642720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image" Target="../media/image24.png"/><Relationship Id="rId3" Type="http://schemas.openxmlformats.org/officeDocument/2006/relationships/image" Target="../media/image14.jpe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jpeg"/><Relationship Id="rId11" Type="http://schemas.openxmlformats.org/officeDocument/2006/relationships/image" Target="../media/image22.jpe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w3schools.com/sql/default.asp"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655" y="2244060"/>
            <a:ext cx="11998035" cy="283154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b="1" dirty="0">
                <a:solidFill>
                  <a:srgbClr val="00B0F0"/>
                </a:solidFill>
                <a:latin typeface="Roboto"/>
              </a:rPr>
              <a:t>Day-6 </a:t>
            </a:r>
            <a:endParaRPr lang="en-US" sz="5400" b="1" dirty="0" smtClean="0">
              <a:solidFill>
                <a:srgbClr val="00B0F0"/>
              </a:solidFill>
              <a:latin typeface="Roboto"/>
            </a:endParaRPr>
          </a:p>
          <a:p>
            <a:pPr algn="ctr"/>
            <a:r>
              <a:rPr lang="en-US" sz="4800" b="1" dirty="0" smtClean="0">
                <a:solidFill>
                  <a:srgbClr val="00B0F0"/>
                </a:solidFill>
                <a:latin typeface="Roboto"/>
              </a:rPr>
              <a:t>SQL Normalization/Relationship/Query</a:t>
            </a:r>
            <a:endParaRPr lang="en-US" sz="4800" b="1" dirty="0">
              <a:solidFill>
                <a:srgbClr val="00B0F0"/>
              </a:solidFill>
              <a:latin typeface="Roboto"/>
            </a:endParaRPr>
          </a:p>
          <a:p>
            <a:pPr algn="ctr"/>
            <a:r>
              <a:rPr lang="en-US" sz="3200" b="1" dirty="0" smtClean="0">
                <a:latin typeface="Roboto"/>
              </a:rPr>
              <a:t>By </a:t>
            </a:r>
            <a:r>
              <a:rPr lang="en-US" sz="3200" b="1" dirty="0">
                <a:latin typeface="Roboto"/>
              </a:rPr>
              <a:t>Aksadur Rahman</a:t>
            </a:r>
          </a:p>
          <a:p>
            <a:pPr algn="ctr"/>
            <a:r>
              <a:rPr lang="en-US" sz="4400" b="1" dirty="0">
                <a:solidFill>
                  <a:schemeClr val="accent1"/>
                </a:solidFill>
                <a:latin typeface="Roboto"/>
              </a:rPr>
              <a:t>aksadur@yahoo.com</a:t>
            </a:r>
          </a:p>
        </p:txBody>
      </p:sp>
    </p:spTree>
    <p:extLst>
      <p:ext uri="{BB962C8B-B14F-4D97-AF65-F5344CB8AC3E}">
        <p14:creationId xmlns:p14="http://schemas.microsoft.com/office/powerpoint/2010/main" val="3001418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smtClean="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Why No SQL Database</a:t>
            </a:r>
            <a:endPar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66291" y="1616964"/>
            <a:ext cx="8401050" cy="4648200"/>
          </a:xfrm>
          <a:prstGeom prst="rect">
            <a:avLst/>
          </a:prstGeom>
        </p:spPr>
      </p:pic>
    </p:spTree>
    <p:extLst>
      <p:ext uri="{BB962C8B-B14F-4D97-AF65-F5344CB8AC3E}">
        <p14:creationId xmlns:p14="http://schemas.microsoft.com/office/powerpoint/2010/main" val="3632673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53357"/>
          </a:xfrm>
          <a:prstGeom prst="rect">
            <a:avLst/>
          </a:prstGeom>
        </p:spPr>
        <p:txBody>
          <a:bodyPr wrap="square">
            <a:spAutoFit/>
          </a:bodyPr>
          <a:lstStyle/>
          <a:p>
            <a:pPr>
              <a:lnSpc>
                <a:spcPct val="107000"/>
              </a:lnSpc>
            </a:pPr>
            <a:r>
              <a:rPr lang="en-US" sz="2800" b="1" dirty="0" smtClean="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 SQL Database</a:t>
            </a:r>
            <a:endPar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829687" y="2059496"/>
            <a:ext cx="6542913" cy="4179800"/>
          </a:xfrm>
          <a:prstGeom prst="rect">
            <a:avLst/>
          </a:prstGeom>
        </p:spPr>
      </p:pic>
      <p:sp>
        <p:nvSpPr>
          <p:cNvPr id="4" name="Rectangle 3"/>
          <p:cNvSpPr/>
          <p:nvPr/>
        </p:nvSpPr>
        <p:spPr>
          <a:xfrm>
            <a:off x="3213079" y="1373487"/>
            <a:ext cx="5637825" cy="369332"/>
          </a:xfrm>
          <a:prstGeom prst="rect">
            <a:avLst/>
          </a:prstGeom>
        </p:spPr>
        <p:txBody>
          <a:bodyPr wrap="none">
            <a:spAutoFit/>
          </a:bodyPr>
          <a:lstStyle/>
          <a:p>
            <a:r>
              <a:rPr lang="en-US" dirty="0"/>
              <a:t>Amazon, Google, Netflix and Facebook Switched to </a:t>
            </a:r>
            <a:r>
              <a:rPr lang="en-US" dirty="0" err="1"/>
              <a:t>NoSQL</a:t>
            </a:r>
            <a:endParaRPr lang="en-US" dirty="0"/>
          </a:p>
        </p:txBody>
      </p:sp>
    </p:spTree>
    <p:extLst>
      <p:ext uri="{BB962C8B-B14F-4D97-AF65-F5344CB8AC3E}">
        <p14:creationId xmlns:p14="http://schemas.microsoft.com/office/powerpoint/2010/main" val="4184217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smtClean="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 SQL Database</a:t>
            </a:r>
            <a:endPar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endParaRPr>
          </a:p>
        </p:txBody>
      </p:sp>
      <p:sp>
        <p:nvSpPr>
          <p:cNvPr id="4" name="Rectangle 3"/>
          <p:cNvSpPr/>
          <p:nvPr/>
        </p:nvSpPr>
        <p:spPr>
          <a:xfrm>
            <a:off x="2191525" y="1501425"/>
            <a:ext cx="1917513" cy="369332"/>
          </a:xfrm>
          <a:prstGeom prst="rect">
            <a:avLst/>
          </a:prstGeom>
        </p:spPr>
        <p:txBody>
          <a:bodyPr wrap="none">
            <a:spAutoFit/>
          </a:bodyPr>
          <a:lstStyle/>
          <a:p>
            <a:r>
              <a:rPr lang="en-US" b="1" dirty="0" smtClean="0">
                <a:solidFill>
                  <a:srgbClr val="222222"/>
                </a:solidFill>
                <a:latin typeface="Source Sans Pro" panose="020B0503030403020204" pitchFamily="34" charset="0"/>
              </a:rPr>
              <a:t>RDBMS Database</a:t>
            </a:r>
            <a:endParaRPr lang="en-US" dirty="0"/>
          </a:p>
        </p:txBody>
      </p:sp>
      <p:sp>
        <p:nvSpPr>
          <p:cNvPr id="8" name="Rectangle 7"/>
          <p:cNvSpPr/>
          <p:nvPr/>
        </p:nvSpPr>
        <p:spPr>
          <a:xfrm>
            <a:off x="8076997" y="1486453"/>
            <a:ext cx="1874231" cy="369332"/>
          </a:xfrm>
          <a:prstGeom prst="rect">
            <a:avLst/>
          </a:prstGeom>
        </p:spPr>
        <p:txBody>
          <a:bodyPr wrap="none">
            <a:spAutoFit/>
          </a:bodyPr>
          <a:lstStyle/>
          <a:p>
            <a:r>
              <a:rPr lang="en-US" b="1" dirty="0" err="1" smtClean="0">
                <a:solidFill>
                  <a:srgbClr val="222222"/>
                </a:solidFill>
                <a:latin typeface="Source Sans Pro" panose="020B0503030403020204" pitchFamily="34" charset="0"/>
              </a:rPr>
              <a:t>NoSQL</a:t>
            </a:r>
            <a:r>
              <a:rPr lang="en-US" b="1" dirty="0" smtClean="0">
                <a:solidFill>
                  <a:srgbClr val="222222"/>
                </a:solidFill>
                <a:latin typeface="Source Sans Pro" panose="020B0503030403020204" pitchFamily="34" charset="0"/>
              </a:rPr>
              <a:t> Database</a:t>
            </a:r>
            <a:endParaRPr lang="en-US" dirty="0"/>
          </a:p>
        </p:txBody>
      </p:sp>
      <p:pic>
        <p:nvPicPr>
          <p:cNvPr id="1026" name="Picture 2" descr="MongoDB | Brands MA - M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7389" y="2171122"/>
            <a:ext cx="1638243" cy="76102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Fonts Logo » Apache Cassandra Logo Fo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7375" y="2138263"/>
            <a:ext cx="1609217" cy="79388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What is Apache HBase? | AW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2407" y="3449138"/>
            <a:ext cx="1673225" cy="7979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Amazon DynamoDB Core Concepts. This article is a short and brief… | by  Revda Uluışık | adessoTurkey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57376" y="3301855"/>
            <a:ext cx="1609217" cy="89915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descr="IBM-Cloudant | iSOCRAT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2407" y="4570724"/>
            <a:ext cx="1662619" cy="89656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6" name="Picture 12" descr="Pros and Cons of Google Cloud Datastore 20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4112" y="4570724"/>
            <a:ext cx="1552479" cy="90102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8" name="Picture 14" descr="configure disk devices using Oracle ASMLIB - IT Tutoria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9658" y="2217996"/>
            <a:ext cx="1773809" cy="71152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0" name="Picture 16" descr="SQL Server's LocalDB Database Engine – TECH NOTE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15210" y="2202765"/>
            <a:ext cx="1828818" cy="69945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2" name="Picture 18" descr="Mysql, horizontal, logo Icon in Vector 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9658" y="3276763"/>
            <a:ext cx="1772899" cy="711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4" name="Picture 20" descr="Askdata: How to connect to a PostgreSQL database | by ⚡AskData | Askdata |  Medium"/>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514300" y="3276763"/>
            <a:ext cx="1765511" cy="711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12"/>
          <a:stretch>
            <a:fillRect/>
          </a:stretch>
        </p:blipFill>
        <p:spPr>
          <a:xfrm>
            <a:off x="1117538" y="4333726"/>
            <a:ext cx="1925019" cy="841212"/>
          </a:xfrm>
          <a:prstGeom prst="rect">
            <a:avLst/>
          </a:prstGeom>
          <a:ln>
            <a:solidFill>
              <a:schemeClr val="tx1"/>
            </a:solidFill>
          </a:ln>
        </p:spPr>
      </p:pic>
      <p:pic>
        <p:nvPicPr>
          <p:cNvPr id="1046" name="Picture 22" descr="SAP HANA Cloud Services: DBaaS and DWaa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503402" y="4333726"/>
            <a:ext cx="1746377" cy="8082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707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4012592294"/>
              </p:ext>
            </p:extLst>
          </p:nvPr>
        </p:nvGraphicFramePr>
        <p:xfrm>
          <a:off x="1366981" y="1407954"/>
          <a:ext cx="9103592" cy="4556760"/>
        </p:xfrm>
        <a:graphic>
          <a:graphicData uri="http://schemas.openxmlformats.org/drawingml/2006/table">
            <a:tbl>
              <a:tblPr>
                <a:tableStyleId>{5C22544A-7EE6-4342-B048-85BDC9FD1C3A}</a:tableStyleId>
              </a:tblPr>
              <a:tblGrid>
                <a:gridCol w="962892"/>
                <a:gridCol w="850900"/>
                <a:gridCol w="825500"/>
                <a:gridCol w="914400"/>
                <a:gridCol w="1892300"/>
                <a:gridCol w="1511300"/>
                <a:gridCol w="1003300"/>
                <a:gridCol w="431800"/>
                <a:gridCol w="711200"/>
              </a:tblGrid>
              <a:tr h="228600">
                <a:tc>
                  <a:txBody>
                    <a:bodyPr/>
                    <a:lstStyle/>
                    <a:p>
                      <a:pPr algn="l" fontAlgn="b"/>
                      <a:r>
                        <a:rPr lang="en-US" sz="1200" b="1" u="none" strike="noStrike" dirty="0" err="1">
                          <a:effectLst/>
                        </a:rPr>
                        <a:t>customer_id</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err="1">
                          <a:effectLst/>
                        </a:rPr>
                        <a:t>first_name</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err="1">
                          <a:effectLst/>
                        </a:rPr>
                        <a:t>last_name</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phone</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email</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street</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city</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state</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err="1">
                          <a:effectLst/>
                        </a:rPr>
                        <a:t>zip_code</a:t>
                      </a:r>
                      <a:endParaRPr lang="en-US" sz="1200" b="1" i="0" u="none" strike="noStrike" dirty="0">
                        <a:solidFill>
                          <a:srgbClr val="000000"/>
                        </a:solidFill>
                        <a:effectLst/>
                        <a:latin typeface="Calibri" panose="020F0502020204030204" pitchFamily="34" charset="0"/>
                      </a:endParaRPr>
                    </a:p>
                  </a:txBody>
                  <a:tcPr marL="7620" marR="7620" marT="7620" marB="0" anchor="b"/>
                </a:tc>
              </a:tr>
              <a:tr h="182880">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Debra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Burks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debra.burks@yahoo.com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9273 Thorne Ave.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Orchard Park</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14127</a:t>
                      </a:r>
                      <a:endParaRPr lang="en-US" sz="1200" b="0" i="0" u="none" strike="noStrike">
                        <a:solidFill>
                          <a:srgbClr val="000000"/>
                        </a:solidFill>
                        <a:effectLst/>
                        <a:latin typeface="Calibri" panose="020F0502020204030204" pitchFamily="34" charset="0"/>
                      </a:endParaRPr>
                    </a:p>
                  </a:txBody>
                  <a:tcPr marL="7620" marR="7620" marT="7620" marB="0" anchor="b"/>
                </a:tc>
              </a:tr>
              <a:tr h="182880">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Kasha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Todd</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kasha.todd@yahoo.com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910 Vine Street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Campbell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95008</a:t>
                      </a:r>
                      <a:endParaRPr lang="en-US" sz="1200" b="0" i="0" u="none" strike="noStrike">
                        <a:solidFill>
                          <a:srgbClr val="000000"/>
                        </a:solidFill>
                        <a:effectLst/>
                        <a:latin typeface="Calibri" panose="020F0502020204030204" pitchFamily="34" charset="0"/>
                      </a:endParaRPr>
                    </a:p>
                  </a:txBody>
                  <a:tcPr marL="7620" marR="7620" marT="7620" marB="0" anchor="b"/>
                </a:tc>
              </a:tr>
              <a:tr h="182880">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Tameka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Fisher</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tameka.fisher@aol.com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769C Honey Creek St.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Redondo Beach</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90278</a:t>
                      </a:r>
                      <a:endParaRPr lang="en-US" sz="1200" b="0" i="0" u="none" strike="noStrike">
                        <a:solidFill>
                          <a:srgbClr val="000000"/>
                        </a:solidFill>
                        <a:effectLst/>
                        <a:latin typeface="Calibri" panose="020F0502020204030204" pitchFamily="34" charset="0"/>
                      </a:endParaRPr>
                    </a:p>
                  </a:txBody>
                  <a:tcPr marL="7620" marR="7620" marT="7620" marB="0" anchor="b"/>
                </a:tc>
              </a:tr>
              <a:tr h="182880">
                <a:tc>
                  <a:txBody>
                    <a:bodyPr/>
                    <a:lstStyle/>
                    <a:p>
                      <a:pPr algn="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Daryl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Spence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daryl.spence@aol.com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988 Pearl Lane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Uniondale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11553</a:t>
                      </a:r>
                      <a:endParaRPr lang="en-US" sz="1200" b="0" i="0" u="none" strike="noStrike">
                        <a:solidFill>
                          <a:srgbClr val="000000"/>
                        </a:solidFill>
                        <a:effectLst/>
                        <a:latin typeface="Calibri" panose="020F0502020204030204" pitchFamily="34" charset="0"/>
                      </a:endParaRPr>
                    </a:p>
                  </a:txBody>
                  <a:tcPr marL="7620" marR="7620" marT="7620" marB="0" anchor="b"/>
                </a:tc>
              </a:tr>
              <a:tr h="182880">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Charolette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Rice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(916) 381-6003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charolette.rice@msn.com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107 River Dr.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Sacramento</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95820</a:t>
                      </a:r>
                      <a:endParaRPr lang="en-US" sz="1200" b="0" i="0" u="none" strike="noStrike">
                        <a:solidFill>
                          <a:srgbClr val="000000"/>
                        </a:solidFill>
                        <a:effectLst/>
                        <a:latin typeface="Calibri" panose="020F0502020204030204" pitchFamily="34" charset="0"/>
                      </a:endParaRPr>
                    </a:p>
                  </a:txBody>
                  <a:tcPr marL="7620" marR="7620" marT="7620" marB="0" anchor="b"/>
                </a:tc>
              </a:tr>
              <a:tr h="182880">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Lyndsey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Bean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lyndsey.bean@hotmail.com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769 West Road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Fairport</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14450</a:t>
                      </a:r>
                      <a:endParaRPr lang="en-US" sz="1200" b="0" i="0" u="none" strike="noStrike">
                        <a:solidFill>
                          <a:srgbClr val="000000"/>
                        </a:solidFill>
                        <a:effectLst/>
                        <a:latin typeface="Calibri" panose="020F0502020204030204" pitchFamily="34" charset="0"/>
                      </a:endParaRPr>
                    </a:p>
                  </a:txBody>
                  <a:tcPr marL="7620" marR="7620" marT="7620" marB="0" anchor="b"/>
                </a:tc>
              </a:tr>
              <a:tr h="182880">
                <a:tc>
                  <a:txBody>
                    <a:bodyPr/>
                    <a:lstStyle/>
                    <a:p>
                      <a:pPr algn="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Latasha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Hays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(716) 986-3359</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latasha.hays@hotmail.com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7014 Manor Station Rd.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Buffalo</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14215</a:t>
                      </a:r>
                      <a:endParaRPr lang="en-US" sz="1200" b="0" i="0" u="none" strike="noStrike">
                        <a:solidFill>
                          <a:srgbClr val="000000"/>
                        </a:solidFill>
                        <a:effectLst/>
                        <a:latin typeface="Calibri" panose="020F0502020204030204" pitchFamily="34" charset="0"/>
                      </a:endParaRPr>
                    </a:p>
                  </a:txBody>
                  <a:tcPr marL="7620" marR="7620" marT="7620" marB="0" anchor="b"/>
                </a:tc>
              </a:tr>
              <a:tr h="182880">
                <a:tc>
                  <a:txBody>
                    <a:bodyPr/>
                    <a:lstStyle/>
                    <a:p>
                      <a:pPr algn="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Jacquline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Duncan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jacquline.duncan@yahoo.com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15 Brown St.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Jackson Heights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11372</a:t>
                      </a:r>
                      <a:endParaRPr lang="en-US" sz="1200" b="0" i="0" u="none" strike="noStrike">
                        <a:solidFill>
                          <a:srgbClr val="000000"/>
                        </a:solidFill>
                        <a:effectLst/>
                        <a:latin typeface="Calibri" panose="020F0502020204030204" pitchFamily="34" charset="0"/>
                      </a:endParaRPr>
                    </a:p>
                  </a:txBody>
                  <a:tcPr marL="7620" marR="7620" marT="7620" marB="0" anchor="b"/>
                </a:tc>
              </a:tr>
              <a:tr h="182880">
                <a:tc>
                  <a:txBody>
                    <a:bodyPr/>
                    <a:lstStyle/>
                    <a:p>
                      <a:pPr algn="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Genoveva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Baldwin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genoveva.baldwin@msn.com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8550 Spruce Drive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Port Washington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11050</a:t>
                      </a:r>
                      <a:endParaRPr lang="en-US" sz="1200" b="0" i="0" u="none" strike="noStrike">
                        <a:solidFill>
                          <a:srgbClr val="000000"/>
                        </a:solidFill>
                        <a:effectLst/>
                        <a:latin typeface="Calibri" panose="020F0502020204030204" pitchFamily="34" charset="0"/>
                      </a:endParaRPr>
                    </a:p>
                  </a:txBody>
                  <a:tcPr marL="7620" marR="7620" marT="7620" marB="0" anchor="b"/>
                </a:tc>
              </a:tr>
              <a:tr h="182880">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Pamelia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Newman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pamelia.newman@gmail.com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476 Chestnut Ave.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Monroe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10950</a:t>
                      </a:r>
                      <a:endParaRPr lang="en-US" sz="1200" b="0" i="0" u="none" strike="noStrike">
                        <a:solidFill>
                          <a:srgbClr val="000000"/>
                        </a:solidFill>
                        <a:effectLst/>
                        <a:latin typeface="Calibri" panose="020F0502020204030204" pitchFamily="34" charset="0"/>
                      </a:endParaRPr>
                    </a:p>
                  </a:txBody>
                  <a:tcPr marL="7620" marR="7620" marT="7620" marB="0" anchor="b"/>
                </a:tc>
              </a:tr>
              <a:tr h="182880">
                <a:tc>
                  <a:txBody>
                    <a:bodyPr/>
                    <a:lstStyle/>
                    <a:p>
                      <a:pPr algn="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Deshawn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Mendoza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deshawn.mendoza@yahoo.com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8790 Cobblestone Street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Monsey</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10952</a:t>
                      </a:r>
                      <a:endParaRPr lang="en-US" sz="1200" b="0" i="0" u="none" strike="noStrike">
                        <a:solidFill>
                          <a:srgbClr val="000000"/>
                        </a:solidFill>
                        <a:effectLst/>
                        <a:latin typeface="Calibri" panose="020F0502020204030204" pitchFamily="34" charset="0"/>
                      </a:endParaRPr>
                    </a:p>
                  </a:txBody>
                  <a:tcPr marL="7620" marR="7620" marT="7620" marB="0" anchor="b"/>
                </a:tc>
              </a:tr>
              <a:tr h="182880">
                <a:tc>
                  <a:txBody>
                    <a:bodyPr/>
                    <a:lstStyle/>
                    <a:p>
                      <a:pPr algn="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Robby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Sykes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(516) 583-7761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robby.sykes@hotmail.com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486 Rock Maple Street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Hempstead</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11550</a:t>
                      </a:r>
                      <a:endParaRPr lang="en-US" sz="1200" b="0" i="0" u="none" strike="noStrike">
                        <a:solidFill>
                          <a:srgbClr val="000000"/>
                        </a:solidFill>
                        <a:effectLst/>
                        <a:latin typeface="Calibri" panose="020F0502020204030204" pitchFamily="34" charset="0"/>
                      </a:endParaRPr>
                    </a:p>
                  </a:txBody>
                  <a:tcPr marL="7620" marR="7620" marT="7620" marB="0" anchor="b"/>
                </a:tc>
              </a:tr>
              <a:tr h="182880">
                <a:tc>
                  <a:txBody>
                    <a:bodyPr/>
                    <a:lstStyle/>
                    <a:p>
                      <a:pPr algn="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Lashawn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Ortiz</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lashawn.ortiz@msn.com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27 Washington Rd.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Longview</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TX</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75604</a:t>
                      </a:r>
                      <a:endParaRPr lang="en-US" sz="1200" b="0" i="0" u="none" strike="noStrike">
                        <a:solidFill>
                          <a:srgbClr val="000000"/>
                        </a:solidFill>
                        <a:effectLst/>
                        <a:latin typeface="Calibri" panose="020F0502020204030204" pitchFamily="34" charset="0"/>
                      </a:endParaRPr>
                    </a:p>
                  </a:txBody>
                  <a:tcPr marL="7620" marR="7620" marT="7620" marB="0" anchor="b"/>
                </a:tc>
              </a:tr>
              <a:tr h="182880">
                <a:tc>
                  <a:txBody>
                    <a:bodyPr/>
                    <a:lstStyle/>
                    <a:p>
                      <a:pPr algn="r" fontAlgn="b"/>
                      <a:r>
                        <a:rPr lang="en-US" sz="1200" u="none" strike="noStrike">
                          <a:effectLst/>
                        </a:rPr>
                        <a:t>14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Garry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Espinoza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garry.espinoza@hotmail.com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7858 Rockaway Court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Forney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TX</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75126</a:t>
                      </a:r>
                      <a:endParaRPr lang="en-US" sz="1200" b="0" i="0" u="none" strike="noStrike">
                        <a:solidFill>
                          <a:srgbClr val="000000"/>
                        </a:solidFill>
                        <a:effectLst/>
                        <a:latin typeface="Calibri" panose="020F0502020204030204" pitchFamily="34" charset="0"/>
                      </a:endParaRPr>
                    </a:p>
                  </a:txBody>
                  <a:tcPr marL="7620" marR="7620" marT="7620" marB="0" anchor="b"/>
                </a:tc>
              </a:tr>
              <a:tr h="182880">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Linnie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Branch</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linnie.branch@gmail.com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314 South Columbia Ave.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Plattsburgh</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12901</a:t>
                      </a:r>
                      <a:endParaRPr lang="en-US" sz="1200" b="0" i="0" u="none" strike="noStrike">
                        <a:solidFill>
                          <a:srgbClr val="000000"/>
                        </a:solidFill>
                        <a:effectLst/>
                        <a:latin typeface="Calibri" panose="020F0502020204030204" pitchFamily="34" charset="0"/>
                      </a:endParaRPr>
                    </a:p>
                  </a:txBody>
                  <a:tcPr marL="7620" marR="7620" marT="7620" marB="0" anchor="b"/>
                </a:tc>
              </a:tr>
              <a:tr h="182880">
                <a:tc>
                  <a:txBody>
                    <a:bodyPr/>
                    <a:lstStyle/>
                    <a:p>
                      <a:pPr algn="r" fontAlgn="b"/>
                      <a:r>
                        <a:rPr lang="en-US" sz="1200" u="none" strike="noStrike">
                          <a:effectLst/>
                        </a:rPr>
                        <a:t>16</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Emmitt</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Sanchez</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(212) 945-8823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emmitt.sanchez@hotmail.com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461 Squaw Creek Road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New York</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10002</a:t>
                      </a:r>
                      <a:endParaRPr lang="en-US" sz="12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
        <p:nvSpPr>
          <p:cNvPr id="11" name="Rectangle 10"/>
          <p:cNvSpPr/>
          <p:nvPr/>
        </p:nvSpPr>
        <p:spPr>
          <a:xfrm>
            <a:off x="5160799" y="272534"/>
            <a:ext cx="2629246" cy="584775"/>
          </a:xfrm>
          <a:prstGeom prst="rect">
            <a:avLst/>
          </a:prstGeom>
        </p:spPr>
        <p:txBody>
          <a:bodyPr wrap="none">
            <a:spAutoFit/>
          </a:bodyPr>
          <a:lstStyle/>
          <a:p>
            <a:r>
              <a:rPr lang="en-US" sz="3200" dirty="0" smtClean="0">
                <a:solidFill>
                  <a:schemeClr val="accent1">
                    <a:lumMod val="75000"/>
                  </a:schemeClr>
                </a:solidFill>
              </a:rPr>
              <a:t>Query Practice</a:t>
            </a:r>
            <a:endParaRPr lang="en-US" sz="3200" dirty="0">
              <a:solidFill>
                <a:schemeClr val="accent1">
                  <a:lumMod val="75000"/>
                </a:schemeClr>
              </a:solidFill>
            </a:endParaRPr>
          </a:p>
        </p:txBody>
      </p:sp>
      <p:sp>
        <p:nvSpPr>
          <p:cNvPr id="2" name="Rectangle 1"/>
          <p:cNvSpPr/>
          <p:nvPr/>
        </p:nvSpPr>
        <p:spPr>
          <a:xfrm>
            <a:off x="1366981" y="947966"/>
            <a:ext cx="1104790" cy="369332"/>
          </a:xfrm>
          <a:prstGeom prst="rect">
            <a:avLst/>
          </a:prstGeom>
        </p:spPr>
        <p:txBody>
          <a:bodyPr wrap="none">
            <a:spAutoFit/>
          </a:bodyPr>
          <a:lstStyle/>
          <a:p>
            <a:r>
              <a:rPr lang="en-US" b="1" dirty="0" smtClean="0"/>
              <a:t>Customer</a:t>
            </a:r>
            <a:endParaRPr lang="en-US" dirty="0"/>
          </a:p>
        </p:txBody>
      </p:sp>
    </p:spTree>
    <p:extLst>
      <p:ext uri="{BB962C8B-B14F-4D97-AF65-F5344CB8AC3E}">
        <p14:creationId xmlns:p14="http://schemas.microsoft.com/office/powerpoint/2010/main" val="4086346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4103" y="162806"/>
            <a:ext cx="3014608" cy="584775"/>
          </a:xfrm>
          <a:prstGeom prst="rect">
            <a:avLst/>
          </a:prstGeom>
        </p:spPr>
        <p:txBody>
          <a:bodyPr wrap="none">
            <a:spAutoFit/>
          </a:bodyPr>
          <a:lstStyle/>
          <a:p>
            <a:r>
              <a:rPr lang="en-US" sz="3200" dirty="0" smtClean="0">
                <a:solidFill>
                  <a:schemeClr val="accent5"/>
                </a:solidFill>
              </a:rPr>
              <a:t>Select </a:t>
            </a:r>
            <a:r>
              <a:rPr lang="en-US" sz="3200" dirty="0">
                <a:solidFill>
                  <a:schemeClr val="accent5"/>
                </a:solidFill>
              </a:rPr>
              <a:t>Statement</a:t>
            </a:r>
          </a:p>
        </p:txBody>
      </p:sp>
      <p:sp>
        <p:nvSpPr>
          <p:cNvPr id="4" name="Rectangle 3"/>
          <p:cNvSpPr/>
          <p:nvPr/>
        </p:nvSpPr>
        <p:spPr>
          <a:xfrm>
            <a:off x="2644908" y="1741316"/>
            <a:ext cx="2895664" cy="369332"/>
          </a:xfrm>
          <a:prstGeom prst="rect">
            <a:avLst/>
          </a:prstGeom>
        </p:spPr>
        <p:txBody>
          <a:bodyPr wrap="none">
            <a:spAutoFit/>
          </a:bodyPr>
          <a:lstStyle/>
          <a:p>
            <a:r>
              <a:rPr lang="en-US"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Select specific columns </a:t>
            </a:r>
          </a:p>
        </p:txBody>
      </p:sp>
      <p:sp>
        <p:nvSpPr>
          <p:cNvPr id="6" name="Rectangle 5"/>
          <p:cNvSpPr/>
          <p:nvPr/>
        </p:nvSpPr>
        <p:spPr>
          <a:xfrm>
            <a:off x="2628897" y="3161771"/>
            <a:ext cx="1889107" cy="369332"/>
          </a:xfrm>
          <a:prstGeom prst="rect">
            <a:avLst/>
          </a:prstGeom>
        </p:spPr>
        <p:txBody>
          <a:bodyPr wrap="none">
            <a:spAutoFit/>
          </a:bodyPr>
          <a:lstStyle/>
          <a:p>
            <a:r>
              <a:rPr lang="en-US" b="1" dirty="0"/>
              <a:t>Select all columns</a:t>
            </a:r>
          </a:p>
        </p:txBody>
      </p:sp>
      <p:sp>
        <p:nvSpPr>
          <p:cNvPr id="7" name="Rectangle 6"/>
          <p:cNvSpPr/>
          <p:nvPr/>
        </p:nvSpPr>
        <p:spPr>
          <a:xfrm>
            <a:off x="2644908" y="3664171"/>
            <a:ext cx="3097323" cy="369332"/>
          </a:xfrm>
          <a:prstGeom prst="rect">
            <a:avLst/>
          </a:prstGeom>
        </p:spPr>
        <p:txBody>
          <a:bodyPr wrap="non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a:t>
            </a:r>
            <a:endParaRPr lang="en-US" dirty="0"/>
          </a:p>
        </p:txBody>
      </p:sp>
      <p:sp>
        <p:nvSpPr>
          <p:cNvPr id="8" name="Rectangle 7"/>
          <p:cNvSpPr/>
          <p:nvPr/>
        </p:nvSpPr>
        <p:spPr>
          <a:xfrm>
            <a:off x="2623406" y="2230430"/>
            <a:ext cx="7217279" cy="369332"/>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Phone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email</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a:t>
            </a:r>
            <a:endParaRPr lang="en-US" dirty="0"/>
          </a:p>
        </p:txBody>
      </p:sp>
    </p:spTree>
    <p:extLst>
      <p:ext uri="{BB962C8B-B14F-4D97-AF65-F5344CB8AC3E}">
        <p14:creationId xmlns:p14="http://schemas.microsoft.com/office/powerpoint/2010/main" val="3943520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60799" y="272534"/>
            <a:ext cx="1654556" cy="584775"/>
          </a:xfrm>
          <a:prstGeom prst="rect">
            <a:avLst/>
          </a:prstGeom>
        </p:spPr>
        <p:txBody>
          <a:bodyPr wrap="none">
            <a:spAutoFit/>
          </a:bodyPr>
          <a:lstStyle/>
          <a:p>
            <a:r>
              <a:rPr lang="en-US" sz="3200" dirty="0" smtClean="0">
                <a:solidFill>
                  <a:schemeClr val="accent1">
                    <a:lumMod val="75000"/>
                  </a:schemeClr>
                </a:solidFill>
              </a:rPr>
              <a:t>Order By</a:t>
            </a:r>
            <a:endParaRPr lang="en-US" sz="3200" dirty="0">
              <a:solidFill>
                <a:schemeClr val="accent1">
                  <a:lumMod val="75000"/>
                </a:schemeClr>
              </a:solidFill>
            </a:endParaRPr>
          </a:p>
        </p:txBody>
      </p:sp>
      <p:sp>
        <p:nvSpPr>
          <p:cNvPr id="7" name="Rectangle 6"/>
          <p:cNvSpPr/>
          <p:nvPr/>
        </p:nvSpPr>
        <p:spPr>
          <a:xfrm>
            <a:off x="3212901" y="872420"/>
            <a:ext cx="1162498" cy="369332"/>
          </a:xfrm>
          <a:prstGeom prst="rect">
            <a:avLst/>
          </a:prstGeom>
        </p:spPr>
        <p:txBody>
          <a:bodyPr wrap="none">
            <a:spAutoFit/>
          </a:bodyPr>
          <a:lstStyle/>
          <a:p>
            <a:r>
              <a:rPr lang="en-US" b="1" dirty="0" smtClean="0"/>
              <a:t>Ascending</a:t>
            </a:r>
            <a:endParaRPr lang="en-US" b="1" dirty="0"/>
          </a:p>
        </p:txBody>
      </p:sp>
      <p:sp>
        <p:nvSpPr>
          <p:cNvPr id="9" name="Rectangle 8"/>
          <p:cNvSpPr/>
          <p:nvPr/>
        </p:nvSpPr>
        <p:spPr>
          <a:xfrm>
            <a:off x="3227118" y="2241453"/>
            <a:ext cx="1284326" cy="369332"/>
          </a:xfrm>
          <a:prstGeom prst="rect">
            <a:avLst/>
          </a:prstGeom>
        </p:spPr>
        <p:txBody>
          <a:bodyPr wrap="none">
            <a:spAutoFit/>
          </a:bodyPr>
          <a:lstStyle/>
          <a:p>
            <a:r>
              <a:rPr lang="en-US" b="1" dirty="0" smtClean="0"/>
              <a:t>Descending</a:t>
            </a:r>
            <a:endParaRPr lang="en-US" b="1" dirty="0"/>
          </a:p>
        </p:txBody>
      </p:sp>
      <p:sp>
        <p:nvSpPr>
          <p:cNvPr id="3" name="Rectangle 2"/>
          <p:cNvSpPr/>
          <p:nvPr/>
        </p:nvSpPr>
        <p:spPr>
          <a:xfrm>
            <a:off x="3212901" y="1284809"/>
            <a:ext cx="6096000" cy="369332"/>
          </a:xfrm>
          <a:prstGeom prst="rect">
            <a:avLst/>
          </a:prstGeom>
        </p:spPr>
        <p:txBody>
          <a:bodyPr>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order by </a:t>
            </a:r>
            <a:r>
              <a:rPr lang="en-US" dirty="0" err="1">
                <a:latin typeface="Consolas" panose="020B0609020204030204" pitchFamily="49" charset="0"/>
              </a:rPr>
              <a:t>first_name</a:t>
            </a:r>
            <a:endParaRPr lang="en-US" dirty="0"/>
          </a:p>
        </p:txBody>
      </p:sp>
      <p:sp>
        <p:nvSpPr>
          <p:cNvPr id="10" name="Rectangle 9"/>
          <p:cNvSpPr/>
          <p:nvPr/>
        </p:nvSpPr>
        <p:spPr>
          <a:xfrm>
            <a:off x="3227118" y="1805623"/>
            <a:ext cx="6096000" cy="369332"/>
          </a:xfrm>
          <a:prstGeom prst="rect">
            <a:avLst/>
          </a:prstGeom>
        </p:spPr>
        <p:txBody>
          <a:bodyPr>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order by </a:t>
            </a:r>
            <a:r>
              <a:rPr lang="en-US" dirty="0" err="1" smtClean="0">
                <a:latin typeface="Consolas" panose="020B0609020204030204" pitchFamily="49" charset="0"/>
              </a:rPr>
              <a:t>first_name</a:t>
            </a:r>
            <a:r>
              <a:rPr lang="en-US" dirty="0" smtClean="0">
                <a:latin typeface="Consolas" panose="020B0609020204030204" pitchFamily="49" charset="0"/>
              </a:rPr>
              <a:t> </a:t>
            </a:r>
            <a:r>
              <a:rPr lang="en-US" dirty="0" err="1" smtClean="0">
                <a:solidFill>
                  <a:srgbClr val="0070C0"/>
                </a:solidFill>
                <a:latin typeface="Consolas" panose="020B0609020204030204" pitchFamily="49" charset="0"/>
              </a:rPr>
              <a:t>asc</a:t>
            </a:r>
            <a:endParaRPr lang="en-US" dirty="0">
              <a:solidFill>
                <a:srgbClr val="0070C0"/>
              </a:solidFill>
            </a:endParaRPr>
          </a:p>
        </p:txBody>
      </p:sp>
      <p:sp>
        <p:nvSpPr>
          <p:cNvPr id="11" name="Rectangle 10"/>
          <p:cNvSpPr/>
          <p:nvPr/>
        </p:nvSpPr>
        <p:spPr>
          <a:xfrm>
            <a:off x="3210067" y="2749284"/>
            <a:ext cx="6525059" cy="369332"/>
          </a:xfrm>
          <a:prstGeom prst="rect">
            <a:avLst/>
          </a:prstGeom>
        </p:spPr>
        <p:txBody>
          <a:bodyPr wrap="square">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order by </a:t>
            </a:r>
            <a:r>
              <a:rPr lang="en-US" dirty="0" err="1" smtClean="0">
                <a:latin typeface="Consolas" panose="020B0609020204030204" pitchFamily="49" charset="0"/>
              </a:rPr>
              <a:t>first_name</a:t>
            </a:r>
            <a:r>
              <a:rPr lang="en-US" dirty="0" smtClean="0">
                <a:latin typeface="Consolas" panose="020B0609020204030204" pitchFamily="49" charset="0"/>
              </a:rPr>
              <a:t> </a:t>
            </a:r>
            <a:r>
              <a:rPr lang="en-US" dirty="0" err="1">
                <a:solidFill>
                  <a:srgbClr val="0070C0"/>
                </a:solidFill>
                <a:latin typeface="Consolas" panose="020B0609020204030204" pitchFamily="49" charset="0"/>
              </a:rPr>
              <a:t>desc</a:t>
            </a:r>
            <a:endParaRPr lang="en-US" dirty="0">
              <a:solidFill>
                <a:srgbClr val="0070C0"/>
              </a:solidFill>
            </a:endParaRPr>
          </a:p>
        </p:txBody>
      </p:sp>
    </p:spTree>
    <p:extLst>
      <p:ext uri="{BB962C8B-B14F-4D97-AF65-F5344CB8AC3E}">
        <p14:creationId xmlns:p14="http://schemas.microsoft.com/office/powerpoint/2010/main" val="3294054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6591" y="199382"/>
            <a:ext cx="4668073" cy="1077218"/>
          </a:xfrm>
          <a:prstGeom prst="rect">
            <a:avLst/>
          </a:prstGeom>
        </p:spPr>
        <p:txBody>
          <a:bodyPr wrap="none">
            <a:spAutoFit/>
          </a:bodyPr>
          <a:lstStyle/>
          <a:p>
            <a:r>
              <a:rPr lang="en-US" sz="3200" dirty="0" smtClean="0">
                <a:solidFill>
                  <a:schemeClr val="accent1">
                    <a:lumMod val="75000"/>
                  </a:schemeClr>
                </a:solidFill>
              </a:rPr>
              <a:t>Filtering </a:t>
            </a:r>
            <a:r>
              <a:rPr lang="en-US" sz="3200" dirty="0">
                <a:solidFill>
                  <a:schemeClr val="accent1">
                    <a:lumMod val="75000"/>
                  </a:schemeClr>
                </a:solidFill>
              </a:rPr>
              <a:t>with where clause</a:t>
            </a:r>
          </a:p>
          <a:p>
            <a:endParaRPr lang="en-US" sz="3200" dirty="0">
              <a:solidFill>
                <a:schemeClr val="accent5"/>
              </a:solidFill>
            </a:endParaRPr>
          </a:p>
        </p:txBody>
      </p:sp>
      <p:sp>
        <p:nvSpPr>
          <p:cNvPr id="5" name="Rectangle 4"/>
          <p:cNvSpPr/>
          <p:nvPr/>
        </p:nvSpPr>
        <p:spPr>
          <a:xfrm>
            <a:off x="3047999" y="2592489"/>
            <a:ext cx="3005951" cy="374846"/>
          </a:xfrm>
          <a:prstGeom prst="rect">
            <a:avLst/>
          </a:prstGeom>
        </p:spPr>
        <p:txBody>
          <a:bodyPr wrap="none">
            <a:spAutoFit/>
          </a:bodyPr>
          <a:lstStyle/>
          <a:p>
            <a:pPr>
              <a:lnSpc>
                <a:spcPct val="107000"/>
              </a:lnSpc>
            </a:pPr>
            <a:r>
              <a:rPr lang="en-US" b="1" dirty="0">
                <a:latin typeface="Roboto" panose="02000000000000000000" pitchFamily="2" charset="0"/>
                <a:ea typeface="Times New Roman" panose="02020603050405020304" pitchFamily="18" charset="0"/>
                <a:cs typeface="Times New Roman" panose="02020603050405020304" pitchFamily="18" charset="0"/>
              </a:rPr>
              <a:t>Joining multiple conditions</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117668" y="1361361"/>
            <a:ext cx="9936481" cy="646331"/>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Phone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email</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 </a:t>
            </a:r>
            <a:endParaRPr lang="en-US" dirty="0" smtClean="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where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city  </a:t>
            </a:r>
            <a:r>
              <a:rPr lang="en-US" dirty="0">
                <a:solidFill>
                  <a:srgbClr val="808080"/>
                </a:solidFill>
                <a:latin typeface="Consolas" panose="020B0609020204030204" pitchFamily="49" charset="0"/>
              </a:rPr>
              <a:t>=</a:t>
            </a:r>
            <a:r>
              <a:rPr lang="en-US" dirty="0" smtClean="0">
                <a:solidFill>
                  <a:srgbClr val="FF0000"/>
                </a:solidFill>
                <a:latin typeface="Consolas" panose="020B0609020204030204" pitchFamily="49" charset="0"/>
              </a:rPr>
              <a:t>'</a:t>
            </a:r>
            <a:r>
              <a:rPr lang="en-US" dirty="0">
                <a:solidFill>
                  <a:srgbClr val="FF0000"/>
                </a:solidFill>
              </a:rPr>
              <a:t>Monsey</a:t>
            </a:r>
            <a:r>
              <a:rPr lang="en-US" dirty="0" smtClean="0">
                <a:solidFill>
                  <a:srgbClr val="FF0000"/>
                </a:solidFill>
                <a:latin typeface="Consolas" panose="020B0609020204030204" pitchFamily="49" charset="0"/>
              </a:rPr>
              <a:t>'</a:t>
            </a:r>
            <a:endParaRPr lang="en-US" dirty="0"/>
          </a:p>
        </p:txBody>
      </p:sp>
      <p:sp>
        <p:nvSpPr>
          <p:cNvPr id="3" name="Rectangle 2"/>
          <p:cNvSpPr/>
          <p:nvPr/>
        </p:nvSpPr>
        <p:spPr>
          <a:xfrm>
            <a:off x="3047999" y="2967335"/>
            <a:ext cx="7435273" cy="646331"/>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Phone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email</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 </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city  </a:t>
            </a:r>
            <a:r>
              <a:rPr lang="en-US" dirty="0">
                <a:solidFill>
                  <a:srgbClr val="808080"/>
                </a:solidFill>
                <a:latin typeface="Consolas" panose="020B0609020204030204" pitchFamily="49" charset="0"/>
              </a:rPr>
              <a:t>=</a:t>
            </a:r>
            <a:r>
              <a:rPr lang="en-US" dirty="0" smtClean="0">
                <a:solidFill>
                  <a:srgbClr val="FF0000"/>
                </a:solidFill>
                <a:latin typeface="Consolas" panose="020B0609020204030204" pitchFamily="49" charset="0"/>
              </a:rPr>
              <a:t>'</a:t>
            </a:r>
            <a:r>
              <a:rPr lang="en-US" dirty="0" smtClean="0">
                <a:solidFill>
                  <a:srgbClr val="FF0000"/>
                </a:solidFill>
              </a:rPr>
              <a:t>Monsey</a:t>
            </a:r>
            <a:r>
              <a:rPr lang="en-US" dirty="0" smtClean="0">
                <a:solidFill>
                  <a:srgbClr val="FF0000"/>
                </a:solidFill>
                <a:latin typeface="Consolas" panose="020B0609020204030204" pitchFamily="49" charset="0"/>
              </a:rPr>
              <a:t>'</a:t>
            </a:r>
            <a:r>
              <a:rPr lang="en-US" dirty="0" smtClean="0"/>
              <a:t> </a:t>
            </a:r>
            <a:r>
              <a:rPr lang="en-US" dirty="0" smtClean="0">
                <a:solidFill>
                  <a:srgbClr val="FF0000"/>
                </a:solidFill>
                <a:latin typeface="Consolas" panose="020B0609020204030204" pitchFamily="49" charset="0"/>
              </a:rPr>
              <a:t> </a:t>
            </a:r>
            <a:r>
              <a:rPr lang="en-US" dirty="0" smtClean="0">
                <a:latin typeface="Consolas" panose="020B0609020204030204" pitchFamily="49" charset="0"/>
              </a:rPr>
              <a:t>and</a:t>
            </a:r>
            <a:r>
              <a:rPr lang="en-US" dirty="0" smtClean="0">
                <a:solidFill>
                  <a:srgbClr val="FF0000"/>
                </a:solidFill>
                <a:latin typeface="Consolas" panose="020B0609020204030204" pitchFamily="49" charset="0"/>
              </a:rPr>
              <a:t> </a:t>
            </a:r>
            <a:r>
              <a:rPr lang="en-US" dirty="0">
                <a:solidFill>
                  <a:srgbClr val="0000FF"/>
                </a:solidFill>
                <a:latin typeface="Consolas" panose="020B0609020204030204" pitchFamily="49" charset="0"/>
              </a:rPr>
              <a:t>State</a:t>
            </a:r>
            <a:r>
              <a:rPr lang="en-US" dirty="0" smtClean="0">
                <a:solidFill>
                  <a:srgbClr val="FF0000"/>
                </a:solidFill>
                <a:latin typeface="Consolas" panose="020B0609020204030204" pitchFamily="49" charset="0"/>
              </a:rPr>
              <a:t> </a:t>
            </a:r>
            <a:r>
              <a:rPr lang="en-US" dirty="0" smtClean="0">
                <a:latin typeface="Consolas" panose="020B0609020204030204" pitchFamily="49" charset="0"/>
              </a:rPr>
              <a:t>=</a:t>
            </a:r>
            <a:r>
              <a:rPr lang="en-US" dirty="0" smtClean="0">
                <a:solidFill>
                  <a:srgbClr val="FF0000"/>
                </a:solidFill>
                <a:latin typeface="Consolas" panose="020B0609020204030204" pitchFamily="49" charset="0"/>
              </a:rPr>
              <a:t> 'NY'</a:t>
            </a:r>
            <a:r>
              <a:rPr lang="en-US" dirty="0" smtClean="0"/>
              <a:t> </a:t>
            </a:r>
            <a:endParaRPr lang="en-US" dirty="0"/>
          </a:p>
        </p:txBody>
      </p:sp>
    </p:spTree>
    <p:extLst>
      <p:ext uri="{BB962C8B-B14F-4D97-AF65-F5344CB8AC3E}">
        <p14:creationId xmlns:p14="http://schemas.microsoft.com/office/powerpoint/2010/main" val="3078867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60799" y="272534"/>
            <a:ext cx="1448025" cy="584775"/>
          </a:xfrm>
          <a:prstGeom prst="rect">
            <a:avLst/>
          </a:prstGeom>
        </p:spPr>
        <p:txBody>
          <a:bodyPr wrap="none">
            <a:spAutoFit/>
          </a:bodyPr>
          <a:lstStyle/>
          <a:p>
            <a:r>
              <a:rPr lang="en-US" sz="3200" dirty="0" smtClean="0">
                <a:solidFill>
                  <a:schemeClr val="accent1">
                    <a:lumMod val="75000"/>
                  </a:schemeClr>
                </a:solidFill>
              </a:rPr>
              <a:t>Distinct</a:t>
            </a:r>
            <a:endParaRPr lang="en-US" sz="3200" dirty="0">
              <a:solidFill>
                <a:schemeClr val="accent1">
                  <a:lumMod val="75000"/>
                </a:schemeClr>
              </a:solidFill>
            </a:endParaRPr>
          </a:p>
        </p:txBody>
      </p:sp>
      <p:sp>
        <p:nvSpPr>
          <p:cNvPr id="6" name="Rectangle 5"/>
          <p:cNvSpPr/>
          <p:nvPr/>
        </p:nvSpPr>
        <p:spPr>
          <a:xfrm>
            <a:off x="2664282" y="2476757"/>
            <a:ext cx="849913" cy="369332"/>
          </a:xfrm>
          <a:prstGeom prst="rect">
            <a:avLst/>
          </a:prstGeom>
        </p:spPr>
        <p:txBody>
          <a:bodyPr wrap="none">
            <a:spAutoFit/>
          </a:bodyPr>
          <a:lstStyle/>
          <a:p>
            <a:r>
              <a:rPr lang="en-US" dirty="0" smtClean="0">
                <a:latin typeface="Roboto" panose="02000000000000000000" pitchFamily="2" charset="0"/>
                <a:ea typeface="Times New Roman" panose="02020603050405020304" pitchFamily="18" charset="0"/>
                <a:cs typeface="Times New Roman" panose="02020603050405020304" pitchFamily="18" charset="0"/>
              </a:rPr>
              <a:t>TOP N</a:t>
            </a:r>
            <a:endParaRPr lang="en-US" dirty="0"/>
          </a:p>
        </p:txBody>
      </p:sp>
      <p:sp>
        <p:nvSpPr>
          <p:cNvPr id="13" name="Rectangle 12"/>
          <p:cNvSpPr/>
          <p:nvPr/>
        </p:nvSpPr>
        <p:spPr>
          <a:xfrm>
            <a:off x="2664282" y="4138751"/>
            <a:ext cx="603050" cy="369332"/>
          </a:xfrm>
          <a:prstGeom prst="rect">
            <a:avLst/>
          </a:prstGeom>
        </p:spPr>
        <p:txBody>
          <a:bodyPr wrap="none">
            <a:spAutoFit/>
          </a:bodyPr>
          <a:lstStyle/>
          <a:p>
            <a:r>
              <a:rPr lang="en-US" dirty="0" smtClean="0">
                <a:latin typeface="Roboto" panose="02000000000000000000" pitchFamily="2" charset="0"/>
                <a:cs typeface="Times New Roman" panose="02020603050405020304" pitchFamily="18" charset="0"/>
              </a:rPr>
              <a:t>Like</a:t>
            </a:r>
            <a:endParaRPr lang="en-US" dirty="0"/>
          </a:p>
        </p:txBody>
      </p:sp>
      <p:sp>
        <p:nvSpPr>
          <p:cNvPr id="4" name="Rectangle 3"/>
          <p:cNvSpPr/>
          <p:nvPr/>
        </p:nvSpPr>
        <p:spPr>
          <a:xfrm>
            <a:off x="2664280" y="1322595"/>
            <a:ext cx="6996955" cy="369332"/>
          </a:xfrm>
          <a:prstGeom prst="rect">
            <a:avLst/>
          </a:prstGeom>
        </p:spPr>
        <p:txBody>
          <a:bodyPr wrap="square">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a:t>
            </a:r>
            <a:r>
              <a:rPr lang="en-US" dirty="0">
                <a:solidFill>
                  <a:srgbClr val="0070C0"/>
                </a:solidFill>
                <a:latin typeface="Consolas" panose="020B0609020204030204" pitchFamily="49" charset="0"/>
              </a:rPr>
              <a:t>distinct</a:t>
            </a:r>
            <a:r>
              <a:rPr lang="en-US" dirty="0">
                <a:latin typeface="Consolas" panose="020B0609020204030204" pitchFamily="49" charset="0"/>
              </a:rPr>
              <a:t> </a:t>
            </a:r>
            <a:r>
              <a:rPr lang="en-US" dirty="0" err="1">
                <a:latin typeface="Consolas" panose="020B0609020204030204" pitchFamily="49" charset="0"/>
              </a:rPr>
              <a:t>last_name</a:t>
            </a:r>
            <a:r>
              <a:rPr lang="en-US" dirty="0">
                <a:latin typeface="Consolas" panose="020B0609020204030204" pitchFamily="49" charset="0"/>
              </a:rPr>
              <a:t>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endParaRPr lang="en-US" dirty="0"/>
          </a:p>
        </p:txBody>
      </p:sp>
      <p:sp>
        <p:nvSpPr>
          <p:cNvPr id="7" name="Rectangle 6"/>
          <p:cNvSpPr/>
          <p:nvPr/>
        </p:nvSpPr>
        <p:spPr>
          <a:xfrm>
            <a:off x="2664281" y="2977269"/>
            <a:ext cx="7514192" cy="369332"/>
          </a:xfrm>
          <a:prstGeom prst="rect">
            <a:avLst/>
          </a:prstGeom>
        </p:spPr>
        <p:txBody>
          <a:bodyPr wrap="square">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a:t>
            </a:r>
            <a:r>
              <a:rPr lang="en-US" dirty="0" smtClean="0">
                <a:solidFill>
                  <a:srgbClr val="0070C0"/>
                </a:solidFill>
                <a:latin typeface="Consolas" panose="020B0609020204030204" pitchFamily="49" charset="0"/>
              </a:rPr>
              <a:t>top</a:t>
            </a:r>
            <a:r>
              <a:rPr lang="en-US" dirty="0" smtClean="0">
                <a:latin typeface="Consolas" panose="020B0609020204030204" pitchFamily="49" charset="0"/>
              </a:rPr>
              <a:t> 1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order by </a:t>
            </a:r>
            <a:r>
              <a:rPr lang="en-US" dirty="0" err="1">
                <a:latin typeface="Consolas" panose="020B0609020204030204" pitchFamily="49" charset="0"/>
              </a:rPr>
              <a:t>first_name</a:t>
            </a:r>
            <a:r>
              <a:rPr lang="en-US" dirty="0">
                <a:latin typeface="Consolas" panose="020B0609020204030204" pitchFamily="49" charset="0"/>
              </a:rPr>
              <a:t> </a:t>
            </a:r>
            <a:r>
              <a:rPr lang="en-US" dirty="0" err="1">
                <a:solidFill>
                  <a:srgbClr val="0070C0"/>
                </a:solidFill>
                <a:latin typeface="Consolas" panose="020B0609020204030204" pitchFamily="49" charset="0"/>
              </a:rPr>
              <a:t>desc</a:t>
            </a:r>
            <a:endParaRPr lang="en-US" dirty="0">
              <a:solidFill>
                <a:srgbClr val="0070C0"/>
              </a:solidFill>
            </a:endParaRPr>
          </a:p>
        </p:txBody>
      </p:sp>
      <p:sp>
        <p:nvSpPr>
          <p:cNvPr id="8" name="Rectangle 7"/>
          <p:cNvSpPr/>
          <p:nvPr/>
        </p:nvSpPr>
        <p:spPr>
          <a:xfrm>
            <a:off x="2664281" y="4743884"/>
            <a:ext cx="7263490" cy="369332"/>
          </a:xfrm>
          <a:prstGeom prst="rect">
            <a:avLst/>
          </a:prstGeom>
        </p:spPr>
        <p:txBody>
          <a:bodyPr wrap="square">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where</a:t>
            </a:r>
            <a:r>
              <a:rPr lang="en-US" dirty="0">
                <a:latin typeface="Consolas" panose="020B0609020204030204" pitchFamily="49" charset="0"/>
              </a:rPr>
              <a:t> </a:t>
            </a:r>
            <a:r>
              <a:rPr lang="en-US" dirty="0" err="1">
                <a:latin typeface="Consolas" panose="020B0609020204030204" pitchFamily="49" charset="0"/>
              </a:rPr>
              <a:t>first_name</a:t>
            </a:r>
            <a:r>
              <a:rPr lang="en-US" dirty="0">
                <a:latin typeface="Consolas" panose="020B0609020204030204" pitchFamily="49" charset="0"/>
              </a:rPr>
              <a:t> </a:t>
            </a:r>
            <a:r>
              <a:rPr lang="en-US" dirty="0">
                <a:solidFill>
                  <a:srgbClr val="0070C0"/>
                </a:solidFill>
                <a:latin typeface="Consolas" panose="020B0609020204030204" pitchFamily="49" charset="0"/>
              </a:rPr>
              <a:t>like</a:t>
            </a:r>
            <a:r>
              <a:rPr lang="en-US" dirty="0">
                <a:latin typeface="Consolas" panose="020B0609020204030204" pitchFamily="49" charset="0"/>
              </a:rPr>
              <a:t> 'j%'</a:t>
            </a:r>
            <a:endParaRPr lang="en-US" dirty="0"/>
          </a:p>
        </p:txBody>
      </p:sp>
    </p:spTree>
    <p:extLst>
      <p:ext uri="{BB962C8B-B14F-4D97-AF65-F5344CB8AC3E}">
        <p14:creationId xmlns:p14="http://schemas.microsoft.com/office/powerpoint/2010/main" val="40136794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51564" y="1683481"/>
            <a:ext cx="6096000" cy="923330"/>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latin typeface="Consolas" panose="020B0609020204030204" pitchFamily="49" charset="0"/>
              </a:rPr>
              <a:t>state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max</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zip_code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a:latin typeface="Consolas" panose="020B0609020204030204" pitchFamily="49" charset="0"/>
              </a:rPr>
              <a:t>state</a:t>
            </a:r>
            <a:endParaRPr lang="en-US" dirty="0"/>
          </a:p>
        </p:txBody>
      </p:sp>
      <p:sp>
        <p:nvSpPr>
          <p:cNvPr id="5" name="Rectangle 4"/>
          <p:cNvSpPr/>
          <p:nvPr/>
        </p:nvSpPr>
        <p:spPr>
          <a:xfrm>
            <a:off x="4408562" y="482662"/>
            <a:ext cx="1959191" cy="523220"/>
          </a:xfrm>
          <a:prstGeom prst="rect">
            <a:avLst/>
          </a:prstGeom>
        </p:spPr>
        <p:txBody>
          <a:bodyPr wrap="none">
            <a:spAutoFit/>
          </a:bodyPr>
          <a:lstStyle/>
          <a:p>
            <a:r>
              <a:rPr lang="en-US" sz="2800" dirty="0" smtClean="0">
                <a:solidFill>
                  <a:srgbClr val="0000FF"/>
                </a:solidFill>
                <a:latin typeface="Consolas" panose="020B0609020204030204" pitchFamily="49" charset="0"/>
              </a:rPr>
              <a:t>Group</a:t>
            </a:r>
            <a:r>
              <a:rPr lang="en-US" sz="2800" dirty="0" smtClean="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by</a:t>
            </a:r>
            <a:r>
              <a:rPr lang="en-US" sz="2800" dirty="0">
                <a:solidFill>
                  <a:srgbClr val="000000"/>
                </a:solidFill>
                <a:latin typeface="Consolas" panose="020B0609020204030204" pitchFamily="49" charset="0"/>
              </a:rPr>
              <a:t> </a:t>
            </a:r>
            <a:endParaRPr lang="en-US" sz="2800" dirty="0"/>
          </a:p>
        </p:txBody>
      </p:sp>
    </p:spTree>
    <p:extLst>
      <p:ext uri="{BB962C8B-B14F-4D97-AF65-F5344CB8AC3E}">
        <p14:creationId xmlns:p14="http://schemas.microsoft.com/office/powerpoint/2010/main" val="3859730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8212" y="805825"/>
            <a:ext cx="1509965" cy="584775"/>
          </a:xfrm>
          <a:prstGeom prst="rect">
            <a:avLst/>
          </a:prstGeom>
        </p:spPr>
        <p:txBody>
          <a:bodyPr wrap="none">
            <a:spAutoFit/>
          </a:bodyPr>
          <a:lstStyle/>
          <a:p>
            <a:r>
              <a:rPr lang="en-US" sz="3200" dirty="0" smtClean="0">
                <a:solidFill>
                  <a:schemeClr val="accent5"/>
                </a:solidFill>
              </a:rPr>
              <a:t>Practice</a:t>
            </a:r>
            <a:endParaRPr lang="en-US" sz="3200" dirty="0">
              <a:solidFill>
                <a:schemeClr val="accent5"/>
              </a:solidFill>
            </a:endParaRPr>
          </a:p>
        </p:txBody>
      </p:sp>
      <p:sp>
        <p:nvSpPr>
          <p:cNvPr id="3" name="Rectangle 2"/>
          <p:cNvSpPr/>
          <p:nvPr/>
        </p:nvSpPr>
        <p:spPr>
          <a:xfrm>
            <a:off x="3306335" y="1748867"/>
            <a:ext cx="4858894" cy="369332"/>
          </a:xfrm>
          <a:prstGeom prst="rect">
            <a:avLst/>
          </a:prstGeom>
        </p:spPr>
        <p:txBody>
          <a:bodyPr wrap="none">
            <a:spAutoFit/>
          </a:bodyPr>
          <a:lstStyle/>
          <a:p>
            <a:r>
              <a:rPr lang="en-US" dirty="0">
                <a:solidFill>
                  <a:srgbClr val="0070C0"/>
                </a:solidFill>
              </a:rPr>
              <a:t>https://www.programiz.com/sql/online-compiler</a:t>
            </a:r>
            <a:r>
              <a:rPr lang="en-US" dirty="0"/>
              <a:t>/</a:t>
            </a:r>
          </a:p>
        </p:txBody>
      </p:sp>
      <p:sp>
        <p:nvSpPr>
          <p:cNvPr id="9" name="Rectangle 8"/>
          <p:cNvSpPr/>
          <p:nvPr/>
        </p:nvSpPr>
        <p:spPr>
          <a:xfrm>
            <a:off x="3306335" y="2107134"/>
            <a:ext cx="2940998" cy="369332"/>
          </a:xfrm>
          <a:prstGeom prst="rect">
            <a:avLst/>
          </a:prstGeom>
        </p:spPr>
        <p:txBody>
          <a:bodyPr wrap="none">
            <a:spAutoFit/>
          </a:bodyPr>
          <a:lstStyle/>
          <a:p>
            <a:r>
              <a:rPr lang="en-US" dirty="0">
                <a:hlinkClick r:id="rId2"/>
              </a:rPr>
              <a:t>SQL Tutorial (w3schools.com)</a:t>
            </a:r>
            <a:endParaRPr lang="en-US" dirty="0"/>
          </a:p>
        </p:txBody>
      </p:sp>
      <p:sp>
        <p:nvSpPr>
          <p:cNvPr id="5" name="Rectangle 4"/>
          <p:cNvSpPr/>
          <p:nvPr/>
        </p:nvSpPr>
        <p:spPr>
          <a:xfrm>
            <a:off x="3306335" y="2650067"/>
            <a:ext cx="3195042" cy="369332"/>
          </a:xfrm>
          <a:prstGeom prst="rect">
            <a:avLst/>
          </a:prstGeom>
        </p:spPr>
        <p:txBody>
          <a:bodyPr wrap="none">
            <a:spAutoFit/>
          </a:bodyPr>
          <a:lstStyle/>
          <a:p>
            <a:r>
              <a:rPr lang="en-US">
                <a:solidFill>
                  <a:srgbClr val="0070C0"/>
                </a:solidFill>
              </a:rPr>
              <a:t>https://www.stratascratch.com/</a:t>
            </a:r>
          </a:p>
        </p:txBody>
      </p:sp>
    </p:spTree>
    <p:extLst>
      <p:ext uri="{BB962C8B-B14F-4D97-AF65-F5344CB8AC3E}">
        <p14:creationId xmlns:p14="http://schemas.microsoft.com/office/powerpoint/2010/main" val="2251686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1854" y="1249693"/>
            <a:ext cx="3426691" cy="2585323"/>
          </a:xfrm>
          <a:prstGeom prst="rect">
            <a:avLst/>
          </a:prstGeom>
        </p:spPr>
        <p:txBody>
          <a:bodyPr wrap="square">
            <a:spAutoFit/>
          </a:bodyPr>
          <a:lstStyle/>
          <a:p>
            <a:r>
              <a:rPr lang="en-US" dirty="0"/>
              <a:t>Understanding the RDBMS</a:t>
            </a:r>
          </a:p>
          <a:p>
            <a:r>
              <a:rPr lang="en-US" dirty="0"/>
              <a:t>Database Normalization</a:t>
            </a:r>
          </a:p>
          <a:p>
            <a:r>
              <a:rPr lang="en-US" dirty="0"/>
              <a:t>NoSQL database</a:t>
            </a:r>
          </a:p>
          <a:p>
            <a:r>
              <a:rPr lang="en-US" dirty="0" smtClean="0"/>
              <a:t>Select </a:t>
            </a:r>
            <a:r>
              <a:rPr lang="en-US" dirty="0"/>
              <a:t>Statement</a:t>
            </a:r>
          </a:p>
          <a:p>
            <a:r>
              <a:rPr lang="en-US" dirty="0"/>
              <a:t>Filtering with where clause</a:t>
            </a:r>
          </a:p>
          <a:p>
            <a:r>
              <a:rPr lang="en-US" dirty="0"/>
              <a:t>Joining multiple conditions</a:t>
            </a:r>
          </a:p>
          <a:p>
            <a:r>
              <a:rPr lang="en-US" dirty="0"/>
              <a:t>Order By</a:t>
            </a:r>
          </a:p>
          <a:p>
            <a:r>
              <a:rPr lang="en-US" dirty="0"/>
              <a:t>Distinct</a:t>
            </a:r>
          </a:p>
          <a:p>
            <a:r>
              <a:rPr lang="en-US" dirty="0"/>
              <a:t>TOP/Like</a:t>
            </a:r>
          </a:p>
        </p:txBody>
      </p:sp>
      <p:sp>
        <p:nvSpPr>
          <p:cNvPr id="3" name="Rectangle 2"/>
          <p:cNvSpPr/>
          <p:nvPr/>
        </p:nvSpPr>
        <p:spPr>
          <a:xfrm>
            <a:off x="5023200" y="307170"/>
            <a:ext cx="1539204" cy="584775"/>
          </a:xfrm>
          <a:prstGeom prst="rect">
            <a:avLst/>
          </a:prstGeom>
        </p:spPr>
        <p:txBody>
          <a:bodyPr wrap="none">
            <a:spAutoFit/>
          </a:bodyPr>
          <a:lstStyle/>
          <a:p>
            <a:r>
              <a:rPr lang="en-US" sz="3200" b="1" dirty="0" smtClean="0">
                <a:solidFill>
                  <a:schemeClr val="accent1">
                    <a:lumMod val="75000"/>
                  </a:schemeClr>
                </a:solidFill>
                <a:latin typeface="Source Sans Pro" panose="020B0503030403020204" pitchFamily="34" charset="0"/>
              </a:rPr>
              <a:t>Agenda</a:t>
            </a:r>
            <a:endParaRPr lang="en-US" sz="3200" dirty="0"/>
          </a:p>
        </p:txBody>
      </p:sp>
    </p:spTree>
    <p:extLst>
      <p:ext uri="{BB962C8B-B14F-4D97-AF65-F5344CB8AC3E}">
        <p14:creationId xmlns:p14="http://schemas.microsoft.com/office/powerpoint/2010/main" val="3425205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7391" y="181094"/>
            <a:ext cx="3773790" cy="584775"/>
          </a:xfrm>
          <a:prstGeom prst="rect">
            <a:avLst/>
          </a:prstGeom>
        </p:spPr>
        <p:txBody>
          <a:bodyPr wrap="none">
            <a:spAutoFit/>
          </a:bodyPr>
          <a:lstStyle/>
          <a:p>
            <a:r>
              <a:rPr lang="en-US" sz="3200" b="1" dirty="0">
                <a:solidFill>
                  <a:schemeClr val="accent1">
                    <a:lumMod val="75000"/>
                  </a:schemeClr>
                </a:solidFill>
                <a:latin typeface="Source Sans Pro" panose="020B0503030403020204" pitchFamily="34" charset="0"/>
              </a:rPr>
              <a:t>What is SQL Server?</a:t>
            </a:r>
            <a:endParaRPr lang="en-US" sz="3200" b="1" i="0" dirty="0">
              <a:solidFill>
                <a:schemeClr val="accent1">
                  <a:lumMod val="75000"/>
                </a:schemeClr>
              </a:solidFill>
              <a:effectLst/>
              <a:latin typeface="Source Sans Pro" panose="020B0503030403020204" pitchFamily="34" charset="0"/>
            </a:endParaRPr>
          </a:p>
        </p:txBody>
      </p:sp>
      <p:sp>
        <p:nvSpPr>
          <p:cNvPr id="3" name="Rectangle 2"/>
          <p:cNvSpPr/>
          <p:nvPr/>
        </p:nvSpPr>
        <p:spPr>
          <a:xfrm>
            <a:off x="482918" y="1182684"/>
            <a:ext cx="11222736" cy="2862322"/>
          </a:xfrm>
          <a:prstGeom prst="rect">
            <a:avLst/>
          </a:prstGeom>
        </p:spPr>
        <p:txBody>
          <a:bodyPr wrap="square">
            <a:spAutoFit/>
          </a:bodyPr>
          <a:lstStyle/>
          <a:p>
            <a:pPr algn="just"/>
            <a:r>
              <a:rPr lang="en-US" dirty="0"/>
              <a:t>SQL Server is a relational database management system (RDBMS) developed by Microsoft. It is primarily designed and developed to compete with MySQL and Oracle database. SQL Server supports ANSI SQL, which is the standard SQL (Structured Query Language) language. However, SQL Server comes with its own implementation of the SQL language, T-SQL (Transact-SQL).</a:t>
            </a:r>
          </a:p>
          <a:p>
            <a:pPr algn="just"/>
            <a:endParaRPr lang="en-US" dirty="0"/>
          </a:p>
          <a:p>
            <a:pPr algn="just"/>
            <a:r>
              <a:rPr lang="en-US" dirty="0"/>
              <a:t>T-SQL is a Microsoft propriety Language known as Transact-SQL. It provides further capabilities of declaring variable, </a:t>
            </a:r>
            <a:r>
              <a:rPr lang="en-US" dirty="0" smtClean="0"/>
              <a:t>exception</a:t>
            </a:r>
          </a:p>
          <a:p>
            <a:pPr algn="just"/>
            <a:endParaRPr lang="en-US" dirty="0"/>
          </a:p>
          <a:p>
            <a:pPr algn="just"/>
            <a:r>
              <a:rPr lang="en-US" dirty="0"/>
              <a:t>SQL Server Management Studio (SSMS) is the main interface tool for SQL Server, and it supports both 32-bit and 64-bit environments.</a:t>
            </a:r>
          </a:p>
        </p:txBody>
      </p:sp>
      <p:sp>
        <p:nvSpPr>
          <p:cNvPr id="5" name="Rectangle 4"/>
          <p:cNvSpPr/>
          <p:nvPr/>
        </p:nvSpPr>
        <p:spPr>
          <a:xfrm>
            <a:off x="482918" y="4291894"/>
            <a:ext cx="10183368" cy="1754326"/>
          </a:xfrm>
          <a:prstGeom prst="rect">
            <a:avLst/>
          </a:prstGeom>
        </p:spPr>
        <p:txBody>
          <a:bodyPr wrap="square">
            <a:spAutoFit/>
          </a:bodyPr>
          <a:lstStyle/>
          <a:p>
            <a:r>
              <a:rPr lang="en-US" b="1" dirty="0">
                <a:solidFill>
                  <a:srgbClr val="222222"/>
                </a:solidFill>
                <a:latin typeface="Source Sans Pro" panose="020B0503030403020204" pitchFamily="34" charset="0"/>
              </a:rPr>
              <a:t>Version History of SQL Server</a:t>
            </a:r>
          </a:p>
          <a:p>
            <a:pPr>
              <a:buFont typeface="Arial" panose="020B0604020202020204" pitchFamily="34" charset="0"/>
              <a:buChar char="•"/>
            </a:pPr>
            <a:r>
              <a:rPr lang="en-US" dirty="0">
                <a:solidFill>
                  <a:srgbClr val="222222"/>
                </a:solidFill>
                <a:latin typeface="Source Sans Pro" panose="020B0503030403020204" pitchFamily="34" charset="0"/>
              </a:rPr>
              <a:t>Microsoft and Sybase released version 1.0 in 1989.</a:t>
            </a:r>
          </a:p>
          <a:p>
            <a:pPr>
              <a:buFont typeface="Arial" panose="020B0604020202020204" pitchFamily="34" charset="0"/>
              <a:buChar char="•"/>
            </a:pPr>
            <a:r>
              <a:rPr lang="en-US" dirty="0">
                <a:solidFill>
                  <a:srgbClr val="222222"/>
                </a:solidFill>
                <a:latin typeface="Source Sans Pro" panose="020B0503030403020204" pitchFamily="34" charset="0"/>
              </a:rPr>
              <a:t>However, the partnership between these two ended in the early 1990s.</a:t>
            </a:r>
          </a:p>
          <a:p>
            <a:pPr>
              <a:buFont typeface="Arial" panose="020B0604020202020204" pitchFamily="34" charset="0"/>
              <a:buChar char="•"/>
            </a:pPr>
            <a:r>
              <a:rPr lang="en-US" dirty="0">
                <a:solidFill>
                  <a:srgbClr val="222222"/>
                </a:solidFill>
                <a:latin typeface="Source Sans Pro" panose="020B0503030403020204" pitchFamily="34" charset="0"/>
              </a:rPr>
              <a:t>Microsoft maintained ownership rights to the name SQL Server.</a:t>
            </a:r>
          </a:p>
          <a:p>
            <a:pPr>
              <a:buFont typeface="Arial" panose="020B0604020202020204" pitchFamily="34" charset="0"/>
              <a:buChar char="•"/>
            </a:pPr>
            <a:r>
              <a:rPr lang="en-US" dirty="0">
                <a:solidFill>
                  <a:srgbClr val="222222"/>
                </a:solidFill>
                <a:latin typeface="Source Sans Pro" panose="020B0503030403020204" pitchFamily="34" charset="0"/>
              </a:rPr>
              <a:t>Since the 1990s, subsequent versions of SQL Server have been released including SQL Server 2000, 2005, 2008, 2012, 2014, 2016, 2017, and 2019.</a:t>
            </a:r>
            <a:endParaRPr lang="en-US"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2156799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smtClean="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a:t>
            </a: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Normalization</a:t>
            </a:r>
          </a:p>
        </p:txBody>
      </p:sp>
      <p:sp>
        <p:nvSpPr>
          <p:cNvPr id="2" name="Rectangle 1"/>
          <p:cNvSpPr/>
          <p:nvPr/>
        </p:nvSpPr>
        <p:spPr>
          <a:xfrm>
            <a:off x="1455420" y="994678"/>
            <a:ext cx="9601200" cy="1477328"/>
          </a:xfrm>
          <a:prstGeom prst="rect">
            <a:avLst/>
          </a:prstGeom>
        </p:spPr>
        <p:txBody>
          <a:bodyPr wrap="square">
            <a:spAutoFit/>
          </a:bodyPr>
          <a:lstStyle/>
          <a:p>
            <a:r>
              <a:rPr lang="en-US" b="1" dirty="0">
                <a:solidFill>
                  <a:srgbClr val="222222"/>
                </a:solidFill>
                <a:latin typeface="Source Sans Pro" panose="020B0503030403020204" pitchFamily="34" charset="0"/>
              </a:rPr>
              <a:t>What is Normalization?</a:t>
            </a:r>
          </a:p>
          <a:p>
            <a:pPr algn="just"/>
            <a:r>
              <a:rPr lang="en-US" b="1" dirty="0">
                <a:solidFill>
                  <a:srgbClr val="222222"/>
                </a:solidFill>
                <a:latin typeface="Source Sans Pro" panose="020B0503030403020204" pitchFamily="34" charset="0"/>
              </a:rPr>
              <a:t>Normalization</a:t>
            </a:r>
            <a:r>
              <a:rPr lang="en-US" dirty="0">
                <a:solidFill>
                  <a:srgbClr val="222222"/>
                </a:solidFill>
                <a:latin typeface="Source Sans Pro" panose="020B0503030403020204" pitchFamily="34" charset="0"/>
              </a:rPr>
              <a:t> is a database design technique that reduces data redundancy and eliminates undesirable characteristics like Insertion, Update and Deletion Anomalies. Normalization rules divides larger tables into smaller tables and links them using relationships. The purpose of </a:t>
            </a:r>
            <a:r>
              <a:rPr lang="en-US" dirty="0" smtClean="0">
                <a:solidFill>
                  <a:srgbClr val="222222"/>
                </a:solidFill>
                <a:latin typeface="Source Sans Pro" panose="020B0503030403020204" pitchFamily="34" charset="0"/>
              </a:rPr>
              <a:t>Normalization </a:t>
            </a:r>
            <a:r>
              <a:rPr lang="en-US" dirty="0">
                <a:solidFill>
                  <a:srgbClr val="222222"/>
                </a:solidFill>
                <a:latin typeface="Source Sans Pro" panose="020B0503030403020204" pitchFamily="34" charset="0"/>
              </a:rPr>
              <a:t>in SQL is to eliminate redundant (repetitive) data and ensure data is stored logically.</a:t>
            </a:r>
            <a:endParaRPr lang="en-US" b="0" i="0" dirty="0">
              <a:solidFill>
                <a:srgbClr val="222222"/>
              </a:solidFill>
              <a:effectLst/>
              <a:latin typeface="Source Sans Pro" panose="020B0503030403020204" pitchFamily="34" charset="0"/>
            </a:endParaRPr>
          </a:p>
        </p:txBody>
      </p:sp>
      <p:sp>
        <p:nvSpPr>
          <p:cNvPr id="4" name="Rectangle 3"/>
          <p:cNvSpPr/>
          <p:nvPr/>
        </p:nvSpPr>
        <p:spPr>
          <a:xfrm>
            <a:off x="4026408" y="2986731"/>
            <a:ext cx="6096000" cy="2308324"/>
          </a:xfrm>
          <a:prstGeom prst="rect">
            <a:avLst/>
          </a:prstGeom>
        </p:spPr>
        <p:txBody>
          <a:bodyPr>
            <a:spAutoFit/>
          </a:bodyPr>
          <a:lstStyle/>
          <a:p>
            <a:r>
              <a:rPr lang="en-US" b="1" dirty="0">
                <a:solidFill>
                  <a:srgbClr val="222222"/>
                </a:solidFill>
                <a:latin typeface="Source Sans Pro" panose="020B0503030403020204" pitchFamily="34" charset="0"/>
              </a:rPr>
              <a:t>Database Normal Forms</a:t>
            </a:r>
          </a:p>
          <a:p>
            <a:r>
              <a:rPr lang="en-US" dirty="0">
                <a:solidFill>
                  <a:srgbClr val="222222"/>
                </a:solidFill>
                <a:latin typeface="Source Sans Pro" panose="020B0503030403020204" pitchFamily="34" charset="0"/>
              </a:rPr>
              <a:t>Here is a list of Normal Forms in SQL:</a:t>
            </a:r>
          </a:p>
          <a:p>
            <a:pPr>
              <a:buFont typeface="Arial" panose="020B0604020202020204" pitchFamily="34" charset="0"/>
              <a:buChar char="•"/>
            </a:pPr>
            <a:r>
              <a:rPr lang="en-US" dirty="0">
                <a:solidFill>
                  <a:srgbClr val="222222"/>
                </a:solidFill>
                <a:latin typeface="Source Sans Pro" panose="020B0503030403020204" pitchFamily="34" charset="0"/>
              </a:rPr>
              <a:t>1NF (First Normal Form)</a:t>
            </a:r>
          </a:p>
          <a:p>
            <a:pPr>
              <a:buFont typeface="Arial" panose="020B0604020202020204" pitchFamily="34" charset="0"/>
              <a:buChar char="•"/>
            </a:pPr>
            <a:r>
              <a:rPr lang="en-US" dirty="0">
                <a:solidFill>
                  <a:srgbClr val="222222"/>
                </a:solidFill>
                <a:latin typeface="Source Sans Pro" panose="020B0503030403020204" pitchFamily="34" charset="0"/>
              </a:rPr>
              <a:t>2NF (Second Normal Form)</a:t>
            </a:r>
          </a:p>
          <a:p>
            <a:pPr>
              <a:buFont typeface="Arial" panose="020B0604020202020204" pitchFamily="34" charset="0"/>
              <a:buChar char="•"/>
            </a:pPr>
            <a:r>
              <a:rPr lang="en-US" dirty="0">
                <a:solidFill>
                  <a:srgbClr val="222222"/>
                </a:solidFill>
                <a:latin typeface="Source Sans Pro" panose="020B0503030403020204" pitchFamily="34" charset="0"/>
              </a:rPr>
              <a:t>3NF (Third Normal </a:t>
            </a:r>
            <a:r>
              <a:rPr lang="en-US">
                <a:solidFill>
                  <a:srgbClr val="222222"/>
                </a:solidFill>
                <a:latin typeface="Source Sans Pro" panose="020B0503030403020204" pitchFamily="34" charset="0"/>
              </a:rPr>
              <a:t>Form</a:t>
            </a:r>
            <a:r>
              <a:rPr lang="en-US" smtClean="0">
                <a:solidFill>
                  <a:srgbClr val="222222"/>
                </a:solidFill>
                <a:latin typeface="Source Sans Pro" panose="020B0503030403020204" pitchFamily="34" charset="0"/>
              </a:rPr>
              <a:t>)</a:t>
            </a:r>
            <a:endParaRPr lang="en-US" dirty="0">
              <a:solidFill>
                <a:srgbClr val="222222"/>
              </a:solidFill>
              <a:latin typeface="Source Sans Pro" panose="020B0503030403020204" pitchFamily="34" charset="0"/>
            </a:endParaRPr>
          </a:p>
          <a:p>
            <a:pPr>
              <a:buFont typeface="Arial" panose="020B0604020202020204" pitchFamily="34" charset="0"/>
              <a:buChar char="•"/>
            </a:pPr>
            <a:r>
              <a:rPr lang="en-US" dirty="0">
                <a:solidFill>
                  <a:srgbClr val="222222"/>
                </a:solidFill>
                <a:latin typeface="Source Sans Pro" panose="020B0503030403020204" pitchFamily="34" charset="0"/>
              </a:rPr>
              <a:t>4NF (Fourth Normal Form)</a:t>
            </a:r>
          </a:p>
          <a:p>
            <a:pPr>
              <a:buFont typeface="Arial" panose="020B0604020202020204" pitchFamily="34" charset="0"/>
              <a:buChar char="•"/>
            </a:pPr>
            <a:r>
              <a:rPr lang="en-US" dirty="0">
                <a:solidFill>
                  <a:srgbClr val="222222"/>
                </a:solidFill>
                <a:latin typeface="Source Sans Pro" panose="020B0503030403020204" pitchFamily="34" charset="0"/>
              </a:rPr>
              <a:t>5NF (Fifth Normal Form)</a:t>
            </a:r>
          </a:p>
          <a:p>
            <a:pPr>
              <a:buFont typeface="Arial" panose="020B0604020202020204" pitchFamily="34" charset="0"/>
              <a:buChar char="•"/>
            </a:pPr>
            <a:r>
              <a:rPr lang="en-US" dirty="0">
                <a:solidFill>
                  <a:srgbClr val="222222"/>
                </a:solidFill>
                <a:latin typeface="Source Sans Pro" panose="020B0503030403020204" pitchFamily="34" charset="0"/>
              </a:rPr>
              <a:t>6NF (Sixth Normal Form)</a:t>
            </a:r>
            <a:endParaRPr lang="en-US"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4279229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smtClean="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a:t>
            </a: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Normalization</a:t>
            </a:r>
          </a:p>
        </p:txBody>
      </p:sp>
      <p:sp>
        <p:nvSpPr>
          <p:cNvPr id="9" name="Rectangle 2"/>
          <p:cNvSpPr>
            <a:spLocks noChangeArrowheads="1"/>
          </p:cNvSpPr>
          <p:nvPr/>
        </p:nvSpPr>
        <p:spPr bwMode="auto">
          <a:xfrm>
            <a:off x="2992786" y="1866754"/>
            <a:ext cx="652646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dirty="0"/>
              <a:t>Assume, a video library maintains a database of movies rented out. </a:t>
            </a:r>
            <a:endParaRPr lang="en-US" dirty="0" smtClean="0"/>
          </a:p>
          <a:p>
            <a:pPr lvl="0" eaLnBrk="0" fontAlgn="base" hangingPunct="0">
              <a:spcBef>
                <a:spcPct val="0"/>
              </a:spcBef>
              <a:spcAft>
                <a:spcPct val="0"/>
              </a:spcAft>
            </a:pPr>
            <a:r>
              <a:rPr lang="en-US" dirty="0" smtClean="0"/>
              <a:t>Without </a:t>
            </a:r>
            <a:r>
              <a:rPr lang="en-US" dirty="0"/>
              <a:t>any normalization in </a:t>
            </a:r>
            <a:r>
              <a:rPr lang="en-US" dirty="0" smtClean="0"/>
              <a:t>database.</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8" name="Picture 4" descr="Database Normalization With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759" y="2891663"/>
            <a:ext cx="8677275"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182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smtClean="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a:t>
            </a: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Normalization</a:t>
            </a:r>
          </a:p>
        </p:txBody>
      </p:sp>
      <p:sp>
        <p:nvSpPr>
          <p:cNvPr id="5" name="Rectangle 4"/>
          <p:cNvSpPr/>
          <p:nvPr/>
        </p:nvSpPr>
        <p:spPr>
          <a:xfrm>
            <a:off x="1520952" y="1001375"/>
            <a:ext cx="6096000" cy="923330"/>
          </a:xfrm>
          <a:prstGeom prst="rect">
            <a:avLst/>
          </a:prstGeom>
        </p:spPr>
        <p:txBody>
          <a:bodyPr>
            <a:spAutoFit/>
          </a:bodyPr>
          <a:lstStyle/>
          <a:p>
            <a:r>
              <a:rPr lang="en-US" b="1" dirty="0">
                <a:solidFill>
                  <a:srgbClr val="222222"/>
                </a:solidFill>
                <a:latin typeface="Source Sans Pro" panose="020B0503030403020204" pitchFamily="34" charset="0"/>
              </a:rPr>
              <a:t>1NF (First Normal Form) Rules</a:t>
            </a:r>
          </a:p>
          <a:p>
            <a:pPr>
              <a:buFont typeface="Arial" panose="020B0604020202020204" pitchFamily="34" charset="0"/>
              <a:buChar char="•"/>
            </a:pPr>
            <a:r>
              <a:rPr lang="en-US" dirty="0">
                <a:solidFill>
                  <a:srgbClr val="222222"/>
                </a:solidFill>
                <a:latin typeface="Source Sans Pro" panose="020B0503030403020204" pitchFamily="34" charset="0"/>
              </a:rPr>
              <a:t>Each table cell should contain a single value.</a:t>
            </a:r>
          </a:p>
          <a:p>
            <a:pPr>
              <a:buFont typeface="Arial" panose="020B0604020202020204" pitchFamily="34" charset="0"/>
              <a:buChar char="•"/>
            </a:pPr>
            <a:r>
              <a:rPr lang="en-US" dirty="0">
                <a:solidFill>
                  <a:srgbClr val="222222"/>
                </a:solidFill>
                <a:latin typeface="Source Sans Pro" panose="020B0503030403020204" pitchFamily="34" charset="0"/>
              </a:rPr>
              <a:t>Each record needs to be unique.</a:t>
            </a:r>
            <a:endParaRPr lang="en-US" b="0" i="0" dirty="0">
              <a:solidFill>
                <a:srgbClr val="222222"/>
              </a:solidFill>
              <a:effectLst/>
              <a:latin typeface="Source Sans Pro" panose="020B0503030403020204" pitchFamily="34" charset="0"/>
            </a:endParaRPr>
          </a:p>
        </p:txBody>
      </p:sp>
      <p:pic>
        <p:nvPicPr>
          <p:cNvPr id="2051" name="Picture 3" descr="Example of 1NF in DB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952" y="2095894"/>
            <a:ext cx="8724900"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877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smtClean="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a:t>
            </a: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Normalization</a:t>
            </a:r>
          </a:p>
        </p:txBody>
      </p:sp>
      <p:pic>
        <p:nvPicPr>
          <p:cNvPr id="3074" name="Picture 2" descr="2NF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081" y="2205544"/>
            <a:ext cx="8413325" cy="111372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2NF Example in DB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430" y="3780229"/>
            <a:ext cx="5071455" cy="161239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512400" y="1148533"/>
            <a:ext cx="2970685" cy="369332"/>
          </a:xfrm>
          <a:prstGeom prst="rect">
            <a:avLst/>
          </a:prstGeom>
        </p:spPr>
        <p:txBody>
          <a:bodyPr wrap="none">
            <a:spAutoFit/>
          </a:bodyPr>
          <a:lstStyle/>
          <a:p>
            <a:r>
              <a:rPr lang="en-US" b="1" dirty="0">
                <a:solidFill>
                  <a:srgbClr val="222222"/>
                </a:solidFill>
                <a:latin typeface="Source Sans Pro" panose="020B0503030403020204" pitchFamily="34" charset="0"/>
              </a:rPr>
              <a:t>2NF (Second Normal Form) </a:t>
            </a:r>
            <a:endParaRPr lang="en-US" b="1"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3840506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smtClean="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a:t>
            </a: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Normalization</a:t>
            </a:r>
          </a:p>
        </p:txBody>
      </p:sp>
      <p:sp>
        <p:nvSpPr>
          <p:cNvPr id="4" name="Rectangle 3"/>
          <p:cNvSpPr/>
          <p:nvPr/>
        </p:nvSpPr>
        <p:spPr>
          <a:xfrm>
            <a:off x="4798096" y="976622"/>
            <a:ext cx="2723823" cy="369332"/>
          </a:xfrm>
          <a:prstGeom prst="rect">
            <a:avLst/>
          </a:prstGeom>
        </p:spPr>
        <p:txBody>
          <a:bodyPr wrap="none">
            <a:spAutoFit/>
          </a:bodyPr>
          <a:lstStyle/>
          <a:p>
            <a:r>
              <a:rPr lang="en-US" b="1" dirty="0">
                <a:solidFill>
                  <a:srgbClr val="222222"/>
                </a:solidFill>
                <a:latin typeface="Source Sans Pro" panose="020B0503030403020204" pitchFamily="34" charset="0"/>
              </a:rPr>
              <a:t>3NF (Third Normal Form)</a:t>
            </a:r>
            <a:endParaRPr lang="en-US" b="1" i="0" dirty="0">
              <a:solidFill>
                <a:srgbClr val="222222"/>
              </a:solidFill>
              <a:effectLst/>
              <a:latin typeface="Source Sans Pro" panose="020B0503030403020204" pitchFamily="34" charset="0"/>
            </a:endParaRPr>
          </a:p>
        </p:txBody>
      </p:sp>
      <p:pic>
        <p:nvPicPr>
          <p:cNvPr id="4098" name="Picture 2" descr="3NF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583" y="1492390"/>
            <a:ext cx="7591774" cy="101480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3NF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531" y="3033440"/>
            <a:ext cx="4508003" cy="144550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Example of 3NF in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049" y="4853050"/>
            <a:ext cx="3902583" cy="1300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83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smtClean="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 SQL Database</a:t>
            </a:r>
            <a:endPar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endParaRPr>
          </a:p>
        </p:txBody>
      </p:sp>
      <p:sp>
        <p:nvSpPr>
          <p:cNvPr id="2" name="Rectangle 1"/>
          <p:cNvSpPr/>
          <p:nvPr/>
        </p:nvSpPr>
        <p:spPr>
          <a:xfrm>
            <a:off x="1403406" y="1163288"/>
            <a:ext cx="9733986" cy="1200329"/>
          </a:xfrm>
          <a:prstGeom prst="rect">
            <a:avLst/>
          </a:prstGeom>
        </p:spPr>
        <p:txBody>
          <a:bodyPr wrap="square">
            <a:spAutoFit/>
          </a:bodyPr>
          <a:lstStyle/>
          <a:p>
            <a:r>
              <a:rPr lang="en-US" b="1" dirty="0">
                <a:solidFill>
                  <a:srgbClr val="222222"/>
                </a:solidFill>
                <a:latin typeface="Source Sans Pro" panose="020B0503030403020204" pitchFamily="34" charset="0"/>
              </a:rPr>
              <a:t>What is </a:t>
            </a:r>
            <a:r>
              <a:rPr lang="en-US" b="1" dirty="0" err="1">
                <a:solidFill>
                  <a:srgbClr val="222222"/>
                </a:solidFill>
                <a:latin typeface="Source Sans Pro" panose="020B0503030403020204" pitchFamily="34" charset="0"/>
              </a:rPr>
              <a:t>NoSQL</a:t>
            </a:r>
            <a:r>
              <a:rPr lang="en-US" b="1" dirty="0">
                <a:solidFill>
                  <a:srgbClr val="222222"/>
                </a:solidFill>
                <a:latin typeface="Source Sans Pro" panose="020B0503030403020204" pitchFamily="34" charset="0"/>
              </a:rPr>
              <a:t>?</a:t>
            </a:r>
          </a:p>
          <a:p>
            <a:pPr algn="just"/>
            <a:r>
              <a:rPr lang="en-US" b="1" dirty="0" err="1">
                <a:solidFill>
                  <a:srgbClr val="222222"/>
                </a:solidFill>
                <a:latin typeface="Source Sans Pro" panose="020B0503030403020204" pitchFamily="34" charset="0"/>
              </a:rPr>
              <a:t>NoSQL</a:t>
            </a:r>
            <a:r>
              <a:rPr lang="en-US" dirty="0">
                <a:solidFill>
                  <a:srgbClr val="222222"/>
                </a:solidFill>
                <a:latin typeface="Source Sans Pro" panose="020B0503030403020204" pitchFamily="34" charset="0"/>
              </a:rPr>
              <a:t> Database is a non-relational Data Management System, that does not require a fixed schema. It avoids joins, and is easy to scale. The major purpose of using a </a:t>
            </a:r>
            <a:r>
              <a:rPr lang="en-US" dirty="0" err="1">
                <a:solidFill>
                  <a:srgbClr val="222222"/>
                </a:solidFill>
                <a:latin typeface="Source Sans Pro" panose="020B0503030403020204" pitchFamily="34" charset="0"/>
              </a:rPr>
              <a:t>NoSQL</a:t>
            </a:r>
            <a:r>
              <a:rPr lang="en-US" dirty="0">
                <a:solidFill>
                  <a:srgbClr val="222222"/>
                </a:solidFill>
                <a:latin typeface="Source Sans Pro" panose="020B0503030403020204" pitchFamily="34" charset="0"/>
              </a:rPr>
              <a:t> database is for distributed data stores </a:t>
            </a:r>
            <a:endParaRPr lang="en-US" b="0" i="0" dirty="0">
              <a:solidFill>
                <a:srgbClr val="222222"/>
              </a:solidFill>
              <a:effectLst/>
              <a:latin typeface="Source Sans Pro" panose="020B0503030403020204" pitchFamily="34" charset="0"/>
            </a:endParaRPr>
          </a:p>
        </p:txBody>
      </p:sp>
      <p:pic>
        <p:nvPicPr>
          <p:cNvPr id="5122" name="Picture 2" descr="GRADE 9: Lesson 2- Tree Directory Structure – SCHS Information Technology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3220" y="2991040"/>
            <a:ext cx="4654169" cy="34906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124" name="Picture 4" descr="What's the Difference? Relational vs Non-Relational Databases -  insightsoftw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295" y="2991039"/>
            <a:ext cx="4492427" cy="34906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2718153" y="2492662"/>
            <a:ext cx="1805302" cy="369332"/>
          </a:xfrm>
          <a:prstGeom prst="rect">
            <a:avLst/>
          </a:prstGeom>
        </p:spPr>
        <p:txBody>
          <a:bodyPr wrap="none">
            <a:spAutoFit/>
          </a:bodyPr>
          <a:lstStyle/>
          <a:p>
            <a:r>
              <a:rPr lang="en-US" b="1" dirty="0" smtClean="0">
                <a:solidFill>
                  <a:srgbClr val="222222"/>
                </a:solidFill>
                <a:latin typeface="Source Sans Pro" panose="020B0503030403020204" pitchFamily="34" charset="0"/>
              </a:rPr>
              <a:t>RDBMS Concept</a:t>
            </a:r>
            <a:endParaRPr lang="en-US" dirty="0"/>
          </a:p>
        </p:txBody>
      </p:sp>
      <p:sp>
        <p:nvSpPr>
          <p:cNvPr id="8" name="Rectangle 7"/>
          <p:cNvSpPr/>
          <p:nvPr/>
        </p:nvSpPr>
        <p:spPr>
          <a:xfrm>
            <a:off x="8159293" y="2512053"/>
            <a:ext cx="1762021" cy="369332"/>
          </a:xfrm>
          <a:prstGeom prst="rect">
            <a:avLst/>
          </a:prstGeom>
        </p:spPr>
        <p:txBody>
          <a:bodyPr wrap="none">
            <a:spAutoFit/>
          </a:bodyPr>
          <a:lstStyle/>
          <a:p>
            <a:r>
              <a:rPr lang="en-US" b="1" dirty="0" err="1" smtClean="0">
                <a:solidFill>
                  <a:srgbClr val="222222"/>
                </a:solidFill>
                <a:latin typeface="Source Sans Pro" panose="020B0503030403020204" pitchFamily="34" charset="0"/>
              </a:rPr>
              <a:t>NoSQL</a:t>
            </a:r>
            <a:r>
              <a:rPr lang="en-US" b="1" dirty="0" smtClean="0">
                <a:solidFill>
                  <a:srgbClr val="222222"/>
                </a:solidFill>
                <a:latin typeface="Source Sans Pro" panose="020B0503030403020204" pitchFamily="34" charset="0"/>
              </a:rPr>
              <a:t> Concept</a:t>
            </a:r>
            <a:endParaRPr lang="en-US" dirty="0"/>
          </a:p>
        </p:txBody>
      </p:sp>
    </p:spTree>
    <p:extLst>
      <p:ext uri="{BB962C8B-B14F-4D97-AF65-F5344CB8AC3E}">
        <p14:creationId xmlns:p14="http://schemas.microsoft.com/office/powerpoint/2010/main" val="1092278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TotalTime>
  <Words>730</Words>
  <Application>Microsoft Office PowerPoint</Application>
  <PresentationFormat>Widescreen</PresentationFormat>
  <Paragraphs>246</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Consolas</vt:lpstr>
      <vt:lpstr>Roboto</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81</cp:revision>
  <dcterms:created xsi:type="dcterms:W3CDTF">2022-04-07T14:24:20Z</dcterms:created>
  <dcterms:modified xsi:type="dcterms:W3CDTF">2022-10-17T16:23:51Z</dcterms:modified>
</cp:coreProperties>
</file>