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69" r:id="rId5"/>
    <p:sldId id="259" r:id="rId6"/>
    <p:sldId id="270" r:id="rId7"/>
    <p:sldId id="276" r:id="rId8"/>
    <p:sldId id="266" r:id="rId9"/>
    <p:sldId id="271" r:id="rId10"/>
    <p:sldId id="272" r:id="rId11"/>
    <p:sldId id="277" r:id="rId12"/>
    <p:sldId id="278" r:id="rId13"/>
    <p:sldId id="274" r:id="rId14"/>
    <p:sldId id="264" r:id="rId15"/>
    <p:sldId id="279" r:id="rId16"/>
    <p:sldId id="281" r:id="rId17"/>
    <p:sldId id="282" r:id="rId18"/>
    <p:sldId id="275" r:id="rId19"/>
    <p:sldId id="284" r:id="rId20"/>
    <p:sldId id="285" r:id="rId21"/>
    <p:sldId id="268" r:id="rId22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7142F9-0B6E-FF8F-81F8-F01ED83479CE}" v="10" dt="2024-02-19T21:17:49.128"/>
    <p1510:client id="{3213F100-5CFE-3436-F0C2-033BDCA9395A}" v="10" dt="2024-02-19T21:14:55.419"/>
    <p1510:client id="{44BF5EEC-F14E-6F5A-AECE-380EFF29111A}" v="39" dt="2024-02-19T21:27:40.056"/>
    <p1510:client id="{549FDD00-399C-E187-0ED1-E6F71F308B10}" v="745" dt="2024-02-19T21:47:37.328"/>
    <p1510:client id="{6C4515C4-D766-C76B-56AA-356E29861F0A}" v="1315" dt="2024-02-19T16:27:25.758"/>
    <p1510:client id="{ADFD9330-A205-87CE-019C-6F9B3763EA4B}" v="719" dt="2024-02-18T17:23:10.735"/>
    <p1510:client id="{B909A648-6D1F-2A09-CA68-E8F3A6F4F151}" v="142" dt="2024-02-18T11:12:06.047"/>
    <p1510:client id="{BC85B12A-739D-3F6A-D570-4981DADC6A80}" v="1134" dt="2024-02-18T16:51:42.308"/>
    <p1510:client id="{BF128BC3-9C67-9647-5DE7-E3EE1001AA8A}" v="2" dt="2024-02-19T21:11:35.079"/>
    <p1510:client id="{C2E59218-DA92-57AA-06A3-F5C6B2400334}" v="9" dt="2024-02-19T15:03:17.742"/>
    <p1510:client id="{C3520F26-C49D-4886-823A-2387F599DBA5}" v="639" dt="2024-02-18T17:16:26.803"/>
    <p1510:client id="{C5C3FD09-B690-4AB4-8826-5335D018AE6B}" v="145" dt="2024-02-18T10:12:42.300"/>
    <p1510:client id="{F9AF0FD2-333F-B3FA-ACDF-DD6D8EF444A2}" v="64" dt="2024-02-18T12:50:04.9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D998CCF4-68A8-4D39-B0B7-D69A3489FF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B91B049-A553-4FDF-8337-7D0AD8017B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9261E-6D21-411B-A42C-32398FB37371}" type="datetimeFigureOut">
              <a:rPr lang="it-IT" smtClean="0"/>
              <a:t>19/02/2024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CEED8A8-030A-407F-864E-B7DD9F6AC6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199440-1B87-49C2-B392-6FBEA36F22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8053C-E131-4FD1-B7D3-D246D21330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54332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E5289-FABF-42CA-95A5-167D8CF60D3E}" type="datetimeFigureOut">
              <a:rPr lang="it-IT" noProof="0" smtClean="0"/>
              <a:t>19/02/2024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lo stile del titolo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F8A54-AC63-40F6-B8B0-E92030C8A50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700885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BF8A54-AC63-40F6-B8B0-E92030C8A50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2318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Connettore diritto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ttangolo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ttangolo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Triangolo isosce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ttangolo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ttangolo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ttangolo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Triangolo isosce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Triangolo isosce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rtlCol="0"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rtlCol="0"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6394E1-2F18-43E0-8C49-4B1B908ABA36}" type="datetime1">
              <a:rPr lang="it-IT" noProof="0" smtClean="0"/>
              <a:t>19/02/2024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4F172F-A5B4-4784-AEA9-BCB983F1689E}" type="datetime1">
              <a:rPr lang="it-IT" noProof="0" smtClean="0"/>
              <a:t>19/02/2024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23" name="Segnaposto tes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CD9EF9-D627-4763-9326-1386855AADF5}" type="datetime1">
              <a:rPr lang="it-IT" noProof="0" smtClean="0"/>
              <a:t>19/02/2024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20" name="Casella di testo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it-IT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</a:p>
        </p:txBody>
      </p:sp>
      <p:sp>
        <p:nvSpPr>
          <p:cNvPr id="22" name="Casella di testo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it-IT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"</a:t>
            </a:r>
            <a:endParaRPr lang="it-IT" noProof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rtlCol="0" anchor="b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EB3A74-34FA-4A19-8BBE-72FE9DABA215}" type="datetime1">
              <a:rPr lang="it-IT" noProof="0" smtClean="0"/>
              <a:t>19/02/2024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23" name="Segnaposto tes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B2EA0D-0AE0-4820-A532-C7DE4A275807}" type="datetime1">
              <a:rPr lang="it-IT" noProof="0" smtClean="0"/>
              <a:t>19/02/2024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24" name="Casella di testo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it-IT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</a:p>
        </p:txBody>
      </p:sp>
      <p:sp>
        <p:nvSpPr>
          <p:cNvPr id="25" name="Casella di testo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it-IT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23" name="Segnaposto tes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2E8EB5-5E16-4D3F-95FA-E45A2CC5418F}" type="datetime1">
              <a:rPr lang="it-IT" noProof="0" smtClean="0"/>
              <a:t>19/02/2024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0902BB-A8D8-4B36-88E2-1573A2AB7B8B}" type="datetime1">
              <a:rPr lang="it-IT" noProof="0" smtClean="0"/>
              <a:t>19/02/2024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9333C77-0158-454C-844F-B7AB9BD7DAD4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rtlCol="0" anchor="ctr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27FD1D-FD58-4EE0-B691-4691AD419B12}" type="datetime1">
              <a:rPr lang="it-IT" noProof="0" smtClean="0"/>
              <a:t>19/02/2024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C0D516-3486-464C-A93E-A160AE3AB08F}" type="datetime1">
              <a:rPr lang="it-IT" noProof="0" smtClean="0"/>
              <a:t>19/02/2024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rtlCol="0"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7F6979-7B03-47A2-9A59-10375D2E747D}" type="datetime1">
              <a:rPr lang="it-IT" noProof="0" smtClean="0"/>
              <a:t>19/02/2024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23E9F1-2D86-4A80-97D9-7CAB894C282A}" type="datetime1">
              <a:rPr lang="it-IT" noProof="0" smtClean="0"/>
              <a:t>19/02/2024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FF9F0C5-380F-41C2-899A-BAC0F0927E16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1C96E0-A17F-4D3C-A685-01D163B1A562}" type="datetime1">
              <a:rPr lang="it-IT" noProof="0" smtClean="0"/>
              <a:t>19/02/2024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757CC6-C927-4C88-AAC6-81410C2ECB29}" type="datetime1">
              <a:rPr lang="it-IT" noProof="0" smtClean="0"/>
              <a:t>19/02/2024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701778-5FFA-434F-B09C-C0420A6C61F1}" type="datetime1">
              <a:rPr lang="it-IT" noProof="0" smtClean="0"/>
              <a:t>19/02/2024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rtlCol="0" anchor="b">
            <a:normAutofit/>
          </a:bodyPr>
          <a:lstStyle>
            <a:lvl1pPr>
              <a:defRPr sz="20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8D3170-2C38-40AB-8A52-BDEF3108FE64}" type="datetime1">
              <a:rPr lang="it-IT" noProof="0" smtClean="0"/>
              <a:t>19/02/2024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19954A3-9DFD-4C44-94BA-B95130A3BA1C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0A57F6-A091-4A50-9E2E-2C03E99DF859}" type="datetime1">
              <a:rPr lang="it-IT" noProof="0" smtClean="0"/>
              <a:t>19/02/2024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Connettore diritto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ttangolo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ttangolo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Triangolo isosce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ttangolo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ttangolo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ttangolo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Triangolo isosce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Triangolo isosce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FC6238B-8A41-43C2-94FE-BC3A2406E9B2}" type="datetime1">
              <a:rPr lang="it-IT" noProof="0" smtClean="0"/>
              <a:t>19/02/2024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oshmadison.com/2020/04/13/puzzle-29/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45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1267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8" name="Isosceles Triangle 10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6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51052" y="1185393"/>
            <a:ext cx="7281145" cy="110919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it-IT" b="1" err="1">
                <a:solidFill>
                  <a:srgbClr val="FFFFFF"/>
                </a:solidFill>
                <a:latin typeface="Bahnschrift"/>
              </a:rPr>
              <a:t>HackOSsim-FreeRTOS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250133" y="4360406"/>
            <a:ext cx="6112077" cy="1186108"/>
          </a:xfrm>
        </p:spPr>
        <p:txBody>
          <a:bodyPr rtlCol="0">
            <a:normAutofit/>
          </a:bodyPr>
          <a:lstStyle/>
          <a:p>
            <a:pPr algn="l">
              <a:lnSpc>
                <a:spcPct val="90000"/>
              </a:lnSpc>
            </a:pPr>
            <a:r>
              <a:rPr lang="it-IT" sz="2000">
                <a:solidFill>
                  <a:srgbClr val="FFFFFF">
                    <a:alpha val="70000"/>
                  </a:srgbClr>
                </a:solidFill>
              </a:rPr>
              <a:t>By</a:t>
            </a:r>
          </a:p>
          <a:p>
            <a:pPr algn="l">
              <a:lnSpc>
                <a:spcPct val="90000"/>
              </a:lnSpc>
            </a:pPr>
            <a:r>
              <a:rPr lang="it-IT" sz="2000">
                <a:solidFill>
                  <a:srgbClr val="FFFFFF">
                    <a:alpha val="70000"/>
                  </a:srgbClr>
                </a:solidFill>
              </a:rPr>
              <a:t>Alessandro Amoretti, Manuel Firrera,     </a:t>
            </a:r>
          </a:p>
          <a:p>
            <a:pPr algn="l">
              <a:lnSpc>
                <a:spcPct val="90000"/>
              </a:lnSpc>
            </a:pPr>
            <a:r>
              <a:rPr lang="it-IT" sz="2000">
                <a:solidFill>
                  <a:srgbClr val="FFFFFF">
                    <a:alpha val="70000"/>
                  </a:srgbClr>
                </a:solidFill>
              </a:rPr>
              <a:t>Alessandro Mulassano, Simone Sampognaro </a:t>
            </a: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651AF15-BF2B-5CA0-279E-9BB7CE407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290" y="999460"/>
            <a:ext cx="6224880" cy="44798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Customizations and evaluations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8845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2E7E58-D8C0-31B3-2527-E0187428C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it-IT"/>
              <a:t>Aging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4F58192C-65F3-382E-3354-6F471961C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487772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800" err="1">
                <a:solidFill>
                  <a:srgbClr val="000000"/>
                </a:solidFill>
              </a:rPr>
              <a:t>Prioritized</a:t>
            </a:r>
            <a:r>
              <a:rPr lang="it-IT" sz="2800">
                <a:solidFill>
                  <a:srgbClr val="000000"/>
                </a:solidFill>
              </a:rPr>
              <a:t> </a:t>
            </a:r>
            <a:r>
              <a:rPr lang="it-IT" sz="2800" err="1">
                <a:solidFill>
                  <a:srgbClr val="000000"/>
                </a:solidFill>
              </a:rPr>
              <a:t>Preemptive</a:t>
            </a:r>
            <a:r>
              <a:rPr lang="it-IT" sz="2800">
                <a:solidFill>
                  <a:srgbClr val="000000"/>
                </a:solidFill>
              </a:rPr>
              <a:t> Scheduling with Time </a:t>
            </a:r>
            <a:r>
              <a:rPr lang="it-IT" sz="2800" err="1">
                <a:solidFill>
                  <a:srgbClr val="000000"/>
                </a:solidFill>
              </a:rPr>
              <a:t>Slicing</a:t>
            </a:r>
            <a:endParaRPr lang="it-IT" sz="2800">
              <a:solidFill>
                <a:srgbClr val="000000"/>
              </a:solidFill>
            </a:endParaRPr>
          </a:p>
          <a:p>
            <a:r>
              <a:rPr lang="it-IT" sz="2800" err="1">
                <a:solidFill>
                  <a:srgbClr val="000000"/>
                </a:solidFill>
              </a:rPr>
              <a:t>Motivations</a:t>
            </a:r>
          </a:p>
          <a:p>
            <a:r>
              <a:rPr lang="it-IT" sz="2800">
                <a:solidFill>
                  <a:srgbClr val="000000"/>
                </a:solidFill>
              </a:rPr>
              <a:t>How </a:t>
            </a:r>
            <a:r>
              <a:rPr lang="it-IT" sz="2800" err="1">
                <a:solidFill>
                  <a:srgbClr val="000000"/>
                </a:solidFill>
              </a:rPr>
              <a:t>it</a:t>
            </a:r>
            <a:r>
              <a:rPr lang="it-IT" sz="2800">
                <a:solidFill>
                  <a:srgbClr val="000000"/>
                </a:solidFill>
              </a:rPr>
              <a:t> works?</a:t>
            </a:r>
          </a:p>
          <a:p>
            <a:r>
              <a:rPr lang="it-IT" sz="2800">
                <a:solidFill>
                  <a:srgbClr val="000000"/>
                </a:solidFill>
              </a:rPr>
              <a:t>Reset </a:t>
            </a:r>
            <a:r>
              <a:rPr lang="it-IT" sz="2800" err="1">
                <a:solidFill>
                  <a:srgbClr val="000000"/>
                </a:solidFill>
              </a:rPr>
              <a:t>Priority</a:t>
            </a:r>
          </a:p>
          <a:p>
            <a:endParaRPr lang="it-IT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10" descr="Associazione CLESSIDRA - Home">
            <a:extLst>
              <a:ext uri="{FF2B5EF4-FFF2-40B4-BE49-F238E27FC236}">
                <a16:creationId xmlns:a16="http://schemas.microsoft.com/office/drawing/2014/main" id="{455B3BB4-5FE5-63AC-BC87-AA4AA641AA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38" t="-137" r="2106" b="-137"/>
          <a:stretch/>
        </p:blipFill>
        <p:spPr>
          <a:xfrm>
            <a:off x="20" y="-28223"/>
            <a:ext cx="5432568" cy="6914445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82863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Immagine 5" descr="Immagine che contiene testo, schermata, Carattere, software&#10;&#10;Descrizione generata automaticamente">
            <a:extLst>
              <a:ext uri="{FF2B5EF4-FFF2-40B4-BE49-F238E27FC236}">
                <a16:creationId xmlns:a16="http://schemas.microsoft.com/office/drawing/2014/main" id="{A160EAAF-5005-7E00-1DDF-3D9B3C77C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71" y="2800035"/>
            <a:ext cx="5337880" cy="3745253"/>
          </a:xfrm>
          <a:prstGeom prst="rect">
            <a:avLst/>
          </a:prstGeom>
        </p:spPr>
      </p:pic>
      <p:pic>
        <p:nvPicPr>
          <p:cNvPr id="4" name="Segnaposto contenuto 6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97EBEB7E-00B7-AE5B-C9D6-3A340151B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642" y="278018"/>
            <a:ext cx="6064099" cy="4120462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8CC7484-6323-52AA-C131-AB8CDC6C4CEC}"/>
              </a:ext>
            </a:extLst>
          </p:cNvPr>
          <p:cNvSpPr txBox="1"/>
          <p:nvPr/>
        </p:nvSpPr>
        <p:spPr>
          <a:xfrm>
            <a:off x="869043" y="279400"/>
            <a:ext cx="40313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600">
                <a:solidFill>
                  <a:srgbClr val="90C226"/>
                </a:solidFill>
              </a:rPr>
              <a:t>Aging in action</a:t>
            </a:r>
          </a:p>
        </p:txBody>
      </p:sp>
    </p:spTree>
    <p:extLst>
      <p:ext uri="{BB962C8B-B14F-4D97-AF65-F5344CB8AC3E}">
        <p14:creationId xmlns:p14="http://schemas.microsoft.com/office/powerpoint/2010/main" val="121890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BA674A-94E0-957F-FBC8-D6522B68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81" y="1196883"/>
            <a:ext cx="859666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sz="2400" b="1" err="1"/>
              <a:t>Advantages</a:t>
            </a:r>
            <a:endParaRPr lang="it-IT" sz="2400" b="1"/>
          </a:p>
          <a:p>
            <a:pPr lvl="1">
              <a:buFont typeface="Courier New" charset="2"/>
              <a:buChar char="o"/>
            </a:pPr>
            <a:r>
              <a:rPr lang="it-IT" sz="2000" err="1">
                <a:ea typeface="+mn-lt"/>
                <a:cs typeface="+mn-lt"/>
              </a:rPr>
              <a:t>Improved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responsiveness</a:t>
            </a:r>
            <a:endParaRPr lang="it-IT" sz="2000">
              <a:ea typeface="+mn-lt"/>
              <a:cs typeface="+mn-lt"/>
            </a:endParaRPr>
          </a:p>
          <a:p>
            <a:pPr lvl="1">
              <a:buFont typeface="Courier New" charset="2"/>
              <a:buChar char="o"/>
            </a:pPr>
            <a:r>
              <a:rPr lang="it-IT" sz="2000" err="1">
                <a:ea typeface="+mn-lt"/>
                <a:cs typeface="+mn-lt"/>
              </a:rPr>
              <a:t>Fairness</a:t>
            </a:r>
            <a:endParaRPr lang="it-IT" sz="2000">
              <a:ea typeface="+mn-lt"/>
              <a:cs typeface="+mn-lt"/>
            </a:endParaRPr>
          </a:p>
          <a:p>
            <a:pPr lvl="1">
              <a:buFont typeface="Courier New" charset="2"/>
              <a:buChar char="o"/>
            </a:pPr>
            <a:r>
              <a:rPr lang="it-IT" sz="2000">
                <a:ea typeface="+mn-lt"/>
                <a:cs typeface="+mn-lt"/>
              </a:rPr>
              <a:t>Dynamic </a:t>
            </a:r>
            <a:r>
              <a:rPr lang="it-IT" sz="2000" err="1">
                <a:ea typeface="+mn-lt"/>
                <a:cs typeface="+mn-lt"/>
              </a:rPr>
              <a:t>adaptation</a:t>
            </a:r>
            <a:r>
              <a:rPr lang="it-IT" sz="2000">
                <a:ea typeface="+mn-lt"/>
                <a:cs typeface="+mn-lt"/>
              </a:rPr>
              <a:t> to </a:t>
            </a:r>
            <a:r>
              <a:rPr lang="it-IT" sz="2000" err="1">
                <a:ea typeface="+mn-lt"/>
                <a:cs typeface="+mn-lt"/>
              </a:rPr>
              <a:t>workload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changes</a:t>
            </a:r>
            <a:endParaRPr lang="it-IT" sz="2000">
              <a:ea typeface="+mn-lt"/>
              <a:cs typeface="+mn-lt"/>
            </a:endParaRPr>
          </a:p>
          <a:p>
            <a:pPr marL="457200" lvl="1" indent="0">
              <a:buNone/>
            </a:pPr>
            <a:endParaRPr lang="it-IT" sz="2000">
              <a:ea typeface="+mn-lt"/>
              <a:cs typeface="+mn-lt"/>
            </a:endParaRPr>
          </a:p>
          <a:p>
            <a:pPr marL="457200" lvl="1" indent="0">
              <a:buNone/>
            </a:pPr>
            <a:endParaRPr lang="it-IT" sz="2000">
              <a:ea typeface="+mn-lt"/>
              <a:cs typeface="+mn-lt"/>
            </a:endParaRPr>
          </a:p>
          <a:p>
            <a:pPr marL="457200" lvl="1" indent="0">
              <a:buNone/>
            </a:pPr>
            <a:endParaRPr lang="it-IT" sz="2000">
              <a:ea typeface="+mn-lt"/>
              <a:cs typeface="+mn-lt"/>
            </a:endParaRPr>
          </a:p>
          <a:p>
            <a:r>
              <a:rPr lang="it-IT" sz="2400" b="1" err="1">
                <a:ea typeface="+mn-lt"/>
                <a:cs typeface="+mn-lt"/>
              </a:rPr>
              <a:t>Disadvantages</a:t>
            </a:r>
            <a:endParaRPr lang="it-IT" sz="2400" b="1">
              <a:ea typeface="+mn-lt"/>
              <a:cs typeface="+mn-lt"/>
            </a:endParaRPr>
          </a:p>
          <a:p>
            <a:pPr lvl="1">
              <a:buFont typeface="Courier New" charset="2"/>
              <a:buChar char="o"/>
            </a:pPr>
            <a:r>
              <a:rPr lang="it-IT" sz="2000" err="1">
                <a:ea typeface="+mn-lt"/>
                <a:cs typeface="+mn-lt"/>
              </a:rPr>
              <a:t>Increased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resource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usage</a:t>
            </a:r>
            <a:endParaRPr lang="it-IT" sz="2000">
              <a:ea typeface="+mn-lt"/>
              <a:cs typeface="+mn-lt"/>
            </a:endParaRPr>
          </a:p>
          <a:p>
            <a:pPr lvl="1">
              <a:buFont typeface="Courier New" charset="2"/>
              <a:buChar char="o"/>
            </a:pPr>
            <a:r>
              <a:rPr lang="it-IT" sz="2000">
                <a:ea typeface="+mn-lt"/>
                <a:cs typeface="+mn-lt"/>
              </a:rPr>
              <a:t>Performance overhead</a:t>
            </a:r>
          </a:p>
          <a:p>
            <a:pPr lvl="1">
              <a:buFont typeface="Courier New" charset="2"/>
              <a:buChar char="o"/>
            </a:pPr>
            <a:r>
              <a:rPr lang="it-IT" sz="2000">
                <a:ea typeface="+mn-lt"/>
                <a:cs typeface="+mn-lt"/>
              </a:rPr>
              <a:t>Difficulty in tuning parameters</a:t>
            </a:r>
          </a:p>
        </p:txBody>
      </p:sp>
      <p:pic>
        <p:nvPicPr>
          <p:cNvPr id="4" name="Immagine 3" descr="Clipart - Thumbs Up Silhouette">
            <a:extLst>
              <a:ext uri="{FF2B5EF4-FFF2-40B4-BE49-F238E27FC236}">
                <a16:creationId xmlns:a16="http://schemas.microsoft.com/office/drawing/2014/main" id="{00148070-9675-E07E-E78F-C2835A3C3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340" y="1199641"/>
            <a:ext cx="1070849" cy="1107142"/>
          </a:xfrm>
          <a:prstGeom prst="rect">
            <a:avLst/>
          </a:prstGeom>
        </p:spPr>
      </p:pic>
      <p:pic>
        <p:nvPicPr>
          <p:cNvPr id="2" name="Immagine 1" descr="Clipart - Thumbs Up Silhouette">
            <a:extLst>
              <a:ext uri="{FF2B5EF4-FFF2-40B4-BE49-F238E27FC236}">
                <a16:creationId xmlns:a16="http://schemas.microsoft.com/office/drawing/2014/main" id="{F7AD973C-B536-1BB3-835C-FE2B0CDA6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636339" y="4480520"/>
            <a:ext cx="1070849" cy="117885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AE0B562-81C5-F14A-97A1-AC086443A6CF}"/>
              </a:ext>
            </a:extLst>
          </p:cNvPr>
          <p:cNvSpPr txBox="1"/>
          <p:nvPr/>
        </p:nvSpPr>
        <p:spPr>
          <a:xfrm>
            <a:off x="771525" y="552450"/>
            <a:ext cx="29432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600">
                <a:solidFill>
                  <a:srgbClr val="90C226"/>
                </a:solidFill>
              </a:rPr>
              <a:t>Observations</a:t>
            </a:r>
            <a:r>
              <a:rPr lang="en-US" sz="3600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711784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2E7E58-D8C0-31B3-2527-E0187428C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it-IT" err="1"/>
              <a:t>Worst</a:t>
            </a:r>
            <a:r>
              <a:rPr lang="it-IT"/>
              <a:t> </a:t>
            </a:r>
            <a:r>
              <a:rPr lang="it-IT" err="1"/>
              <a:t>Fit</a:t>
            </a:r>
            <a:r>
              <a:rPr lang="it-IT"/>
              <a:t> 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4F58192C-65F3-382E-3354-6F471961C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1779589"/>
            <a:ext cx="4731189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it-IT"/>
          </a:p>
          <a:p>
            <a:r>
              <a:rPr lang="it-IT" sz="2400" err="1"/>
              <a:t>Linked</a:t>
            </a:r>
            <a:r>
              <a:rPr lang="it-IT" sz="2400"/>
              <a:t> list of free </a:t>
            </a:r>
            <a:r>
              <a:rPr lang="it-IT" sz="2400" err="1"/>
              <a:t>blocks</a:t>
            </a:r>
            <a:endParaRPr lang="it-IT" sz="2400"/>
          </a:p>
          <a:p>
            <a:r>
              <a:rPr lang="it-IT" sz="2400" err="1"/>
              <a:t>Looking</a:t>
            </a:r>
            <a:r>
              <a:rPr lang="it-IT" sz="2400"/>
              <a:t> for the </a:t>
            </a:r>
            <a:r>
              <a:rPr lang="it-IT" sz="2400" err="1"/>
              <a:t>biggest</a:t>
            </a:r>
            <a:r>
              <a:rPr lang="it-IT" sz="2400"/>
              <a:t> free </a:t>
            </a:r>
            <a:r>
              <a:rPr lang="it-IT" sz="2400" err="1"/>
              <a:t>block</a:t>
            </a:r>
            <a:endParaRPr lang="it-IT" sz="2400"/>
          </a:p>
          <a:p>
            <a:r>
              <a:rPr lang="it-IT" sz="2400" err="1"/>
              <a:t>Coalescence</a:t>
            </a:r>
          </a:p>
          <a:p>
            <a:r>
              <a:rPr lang="it-IT" sz="2400" err="1"/>
              <a:t>Give</a:t>
            </a:r>
            <a:r>
              <a:rPr lang="it-IT" sz="2400"/>
              <a:t> more </a:t>
            </a:r>
            <a:r>
              <a:rPr lang="it-IT" sz="2400" err="1"/>
              <a:t>alternatives</a:t>
            </a:r>
            <a:r>
              <a:rPr lang="it-IT" sz="2400"/>
              <a:t> to the developers</a:t>
            </a:r>
          </a:p>
          <a:p>
            <a:r>
              <a:rPr lang="it-IT" sz="2400"/>
              <a:t>Performance </a:t>
            </a:r>
            <a:r>
              <a:rPr lang="it-IT" sz="2400" err="1"/>
              <a:t>evaluation</a:t>
            </a:r>
            <a:endParaRPr lang="it-IT" sz="2400"/>
          </a:p>
          <a:p>
            <a:pPr marL="0" indent="0">
              <a:buNone/>
            </a:pPr>
            <a:endParaRPr lang="it-IT" sz="2400"/>
          </a:p>
          <a:p>
            <a:endParaRPr lang="it-IT"/>
          </a:p>
        </p:txBody>
      </p:sp>
      <p:pic>
        <p:nvPicPr>
          <p:cNvPr id="11" name="Picture 10" descr="Immagine che contiene puzzle, blu, interno&#10;&#10;Descrizione generata automaticamente">
            <a:extLst>
              <a:ext uri="{FF2B5EF4-FFF2-40B4-BE49-F238E27FC236}">
                <a16:creationId xmlns:a16="http://schemas.microsoft.com/office/drawing/2014/main" id="{9EB2CDD8-82CA-54A5-6AB1-B2CFBB26F9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7778" r="27778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E011E40-FB7E-291F-401E-156473F5989F}"/>
              </a:ext>
            </a:extLst>
          </p:cNvPr>
          <p:cNvSpPr txBox="1"/>
          <p:nvPr/>
        </p:nvSpPr>
        <p:spPr>
          <a:xfrm>
            <a:off x="0" y="6858000"/>
            <a:ext cx="5394325" cy="317500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r>
              <a:rPr lang="en-US">
                <a:hlinkClick r:id="rId3"/>
              </a:rPr>
              <a:t>Questa foto</a:t>
            </a:r>
            <a:r>
              <a:rPr lang="en-US"/>
              <a:t> di Autore sconosciuto è concessa in licenza secondo </a:t>
            </a:r>
            <a:r>
              <a:rPr lang="en-US">
                <a:hlinkClick r:id="rId4"/>
              </a:rPr>
              <a:t>CC BY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1741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testo, elettronica, schermata, schermo&#10;&#10;Descrizione generata automaticamente">
            <a:extLst>
              <a:ext uri="{FF2B5EF4-FFF2-40B4-BE49-F238E27FC236}">
                <a16:creationId xmlns:a16="http://schemas.microsoft.com/office/drawing/2014/main" id="{A569518C-932A-8E90-EF16-28EB04551D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46" r="-583" b="-428"/>
          <a:stretch/>
        </p:blipFill>
        <p:spPr>
          <a:xfrm>
            <a:off x="5992197" y="998275"/>
            <a:ext cx="5980834" cy="3422304"/>
          </a:xfrm>
          <a:prstGeom prst="rect">
            <a:avLst/>
          </a:prstGeom>
        </p:spPr>
      </p:pic>
      <p:pic>
        <p:nvPicPr>
          <p:cNvPr id="7" name="Immagine 6" descr="Immagine che contiene testo, elettronica, schermata, schermo&#10;&#10;Descrizione generata automaticamente">
            <a:extLst>
              <a:ext uri="{FF2B5EF4-FFF2-40B4-BE49-F238E27FC236}">
                <a16:creationId xmlns:a16="http://schemas.microsoft.com/office/drawing/2014/main" id="{36FC570D-7753-3D5F-8D42-C6D2A39D21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14" r="1084"/>
          <a:stretch/>
        </p:blipFill>
        <p:spPr>
          <a:xfrm>
            <a:off x="228056" y="997485"/>
            <a:ext cx="5533061" cy="3305065"/>
          </a:xfrm>
          <a:prstGeom prst="rect">
            <a:avLst/>
          </a:prstGeom>
        </p:spPr>
      </p:pic>
      <p:pic>
        <p:nvPicPr>
          <p:cNvPr id="4" name="Segnaposto contenuto 3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686C2B78-AFAF-614B-79D6-05626069C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315" t="31340" r="-315" b="718"/>
          <a:stretch/>
        </p:blipFill>
        <p:spPr>
          <a:xfrm>
            <a:off x="5992197" y="3937821"/>
            <a:ext cx="5974465" cy="2670726"/>
          </a:xfrm>
        </p:spPr>
      </p:pic>
      <p:pic>
        <p:nvPicPr>
          <p:cNvPr id="5" name="Immagine 4" descr="Immagine che contiene testo, schermata, software, Sito Web&#10;&#10;Descrizione generata automaticamente">
            <a:extLst>
              <a:ext uri="{FF2B5EF4-FFF2-40B4-BE49-F238E27FC236}">
                <a16:creationId xmlns:a16="http://schemas.microsoft.com/office/drawing/2014/main" id="{DF0E9B09-AE31-ACA1-69FD-486710EB254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8" t="42323" r="2428" b="1010"/>
          <a:stretch/>
        </p:blipFill>
        <p:spPr>
          <a:xfrm>
            <a:off x="228056" y="3738739"/>
            <a:ext cx="5533084" cy="212708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6238AC3-E881-E13E-D432-8AEA7496428A}"/>
              </a:ext>
            </a:extLst>
          </p:cNvPr>
          <p:cNvSpPr txBox="1"/>
          <p:nvPr/>
        </p:nvSpPr>
        <p:spPr>
          <a:xfrm>
            <a:off x="5991225" y="119496"/>
            <a:ext cx="591502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400" err="1">
                <a:solidFill>
                  <a:srgbClr val="90C226"/>
                </a:solidFill>
              </a:rPr>
              <a:t>Worst</a:t>
            </a:r>
            <a:r>
              <a:rPr lang="it-IT" sz="3400">
                <a:solidFill>
                  <a:srgbClr val="90C226"/>
                </a:solidFill>
              </a:rPr>
              <a:t> </a:t>
            </a:r>
            <a:r>
              <a:rPr lang="it-IT" sz="3400" err="1">
                <a:solidFill>
                  <a:srgbClr val="90C226"/>
                </a:solidFill>
              </a:rPr>
              <a:t>fit</a:t>
            </a:r>
            <a:endParaRPr lang="it-IT" sz="3400">
              <a:solidFill>
                <a:srgbClr val="90C226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7528D97-1A53-1F82-753D-CF53B27D86B2}"/>
              </a:ext>
            </a:extLst>
          </p:cNvPr>
          <p:cNvSpPr txBox="1"/>
          <p:nvPr/>
        </p:nvSpPr>
        <p:spPr>
          <a:xfrm>
            <a:off x="228600" y="119496"/>
            <a:ext cx="590636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400">
                <a:solidFill>
                  <a:srgbClr val="90C226"/>
                </a:solidFill>
              </a:rPr>
              <a:t>First </a:t>
            </a:r>
            <a:r>
              <a:rPr lang="it-IT" sz="3400" err="1">
                <a:solidFill>
                  <a:srgbClr val="90C226"/>
                </a:solidFill>
              </a:rPr>
              <a:t>fit</a:t>
            </a:r>
            <a:r>
              <a:rPr lang="it-IT" sz="3400">
                <a:solidFill>
                  <a:srgbClr val="90C226"/>
                </a:solidFill>
              </a:rPr>
              <a:t> (</a:t>
            </a:r>
            <a:r>
              <a:rPr lang="it-IT" sz="3400" err="1">
                <a:solidFill>
                  <a:srgbClr val="90C226"/>
                </a:solidFill>
              </a:rPr>
              <a:t>FreeRTOS</a:t>
            </a:r>
            <a:r>
              <a:rPr lang="it-IT" sz="3400">
                <a:solidFill>
                  <a:srgbClr val="90C226"/>
                </a:solidFill>
              </a:rPr>
              <a:t> default)</a:t>
            </a:r>
          </a:p>
        </p:txBody>
      </p:sp>
    </p:spTree>
    <p:extLst>
      <p:ext uri="{BB962C8B-B14F-4D97-AF65-F5344CB8AC3E}">
        <p14:creationId xmlns:p14="http://schemas.microsoft.com/office/powerpoint/2010/main" val="1090665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BA674A-94E0-957F-FBC8-D6522B68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81" y="1196883"/>
            <a:ext cx="859666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sz="2400" b="1" err="1"/>
              <a:t>Advantages</a:t>
            </a:r>
            <a:endParaRPr lang="it-IT" sz="2400" b="1"/>
          </a:p>
          <a:p>
            <a:pPr lvl="1">
              <a:buFont typeface="Courier New" charset="2"/>
              <a:buChar char="o"/>
            </a:pPr>
            <a:r>
              <a:rPr lang="it-IT" sz="2000">
                <a:ea typeface="+mn-lt"/>
                <a:cs typeface="+mn-lt"/>
              </a:rPr>
              <a:t>Simple </a:t>
            </a:r>
            <a:r>
              <a:rPr lang="it-IT" sz="2000" err="1">
                <a:ea typeface="+mn-lt"/>
                <a:cs typeface="+mn-lt"/>
              </a:rPr>
              <a:t>implementation</a:t>
            </a:r>
          </a:p>
          <a:p>
            <a:pPr lvl="1">
              <a:buFont typeface="Courier New" charset="2"/>
              <a:buChar char="o"/>
            </a:pPr>
            <a:r>
              <a:rPr lang="it-IT" sz="2000">
                <a:ea typeface="+mn-lt"/>
                <a:cs typeface="+mn-lt"/>
              </a:rPr>
              <a:t>Better </a:t>
            </a:r>
            <a:r>
              <a:rPr lang="it-IT" sz="2000" err="1">
                <a:ea typeface="+mn-lt"/>
                <a:cs typeface="+mn-lt"/>
              </a:rPr>
              <a:t>suited</a:t>
            </a:r>
            <a:r>
              <a:rPr lang="it-IT" sz="2000">
                <a:ea typeface="+mn-lt"/>
                <a:cs typeface="+mn-lt"/>
              </a:rPr>
              <a:t> for </a:t>
            </a:r>
            <a:r>
              <a:rPr lang="it-IT" sz="2000" err="1">
                <a:ea typeface="+mn-lt"/>
                <a:cs typeface="+mn-lt"/>
              </a:rPr>
              <a:t>certain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workloads</a:t>
            </a:r>
          </a:p>
          <a:p>
            <a:pPr marL="457200" lvl="1" indent="0">
              <a:buNone/>
            </a:pPr>
            <a:endParaRPr lang="it-IT" sz="2000">
              <a:ea typeface="+mn-lt"/>
              <a:cs typeface="+mn-lt"/>
            </a:endParaRPr>
          </a:p>
          <a:p>
            <a:pPr marL="457200" lvl="1" indent="0">
              <a:buNone/>
            </a:pPr>
            <a:endParaRPr lang="it-IT" sz="2000">
              <a:ea typeface="+mn-lt"/>
              <a:cs typeface="+mn-lt"/>
            </a:endParaRPr>
          </a:p>
          <a:p>
            <a:pPr marL="457200" lvl="1" indent="0">
              <a:buNone/>
            </a:pPr>
            <a:endParaRPr lang="it-IT" sz="2000">
              <a:ea typeface="+mn-lt"/>
              <a:cs typeface="+mn-lt"/>
            </a:endParaRPr>
          </a:p>
          <a:p>
            <a:r>
              <a:rPr lang="it-IT" sz="2400" b="1" err="1">
                <a:ea typeface="+mn-lt"/>
                <a:cs typeface="+mn-lt"/>
              </a:rPr>
              <a:t>Disadvantages</a:t>
            </a:r>
            <a:endParaRPr lang="it-IT" sz="2400" b="1">
              <a:ea typeface="+mn-lt"/>
              <a:cs typeface="+mn-lt"/>
            </a:endParaRPr>
          </a:p>
          <a:p>
            <a:pPr lvl="1">
              <a:buFont typeface="Courier New" charset="2"/>
              <a:buChar char="o"/>
            </a:pPr>
            <a:r>
              <a:rPr lang="it-IT" sz="2000" err="1">
                <a:ea typeface="+mn-lt"/>
                <a:cs typeface="+mn-lt"/>
              </a:rPr>
              <a:t>External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fragmentation</a:t>
            </a:r>
          </a:p>
          <a:p>
            <a:pPr lvl="1">
              <a:buFont typeface="Courier New" charset="2"/>
              <a:buChar char="o"/>
            </a:pPr>
            <a:r>
              <a:rPr lang="it-IT" sz="2000" err="1">
                <a:ea typeface="+mn-lt"/>
                <a:cs typeface="+mn-lt"/>
              </a:rPr>
              <a:t>Poor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memory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utilization</a:t>
            </a:r>
          </a:p>
        </p:txBody>
      </p:sp>
      <p:pic>
        <p:nvPicPr>
          <p:cNvPr id="4" name="Immagine 3" descr="Clipart - Thumbs Up Silhouette">
            <a:extLst>
              <a:ext uri="{FF2B5EF4-FFF2-40B4-BE49-F238E27FC236}">
                <a16:creationId xmlns:a16="http://schemas.microsoft.com/office/drawing/2014/main" id="{00148070-9675-E07E-E78F-C2835A3C3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340" y="1199641"/>
            <a:ext cx="1070849" cy="1107142"/>
          </a:xfrm>
          <a:prstGeom prst="rect">
            <a:avLst/>
          </a:prstGeom>
        </p:spPr>
      </p:pic>
      <p:pic>
        <p:nvPicPr>
          <p:cNvPr id="2" name="Immagine 1" descr="Clipart - Thumbs Up Silhouette">
            <a:extLst>
              <a:ext uri="{FF2B5EF4-FFF2-40B4-BE49-F238E27FC236}">
                <a16:creationId xmlns:a16="http://schemas.microsoft.com/office/drawing/2014/main" id="{F7AD973C-B536-1BB3-835C-FE2B0CDA6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636339" y="4480520"/>
            <a:ext cx="1070849" cy="117885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681A9CC-EA75-E2F4-09AC-FCE36C509E32}"/>
              </a:ext>
            </a:extLst>
          </p:cNvPr>
          <p:cNvSpPr txBox="1"/>
          <p:nvPr/>
        </p:nvSpPr>
        <p:spPr>
          <a:xfrm>
            <a:off x="771525" y="552450"/>
            <a:ext cx="29813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600" err="1">
                <a:solidFill>
                  <a:srgbClr val="90C226"/>
                </a:solidFill>
              </a:rPr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770876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2E7E58-D8C0-31B3-2527-E0187428C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it-IT"/>
              <a:t>Buddy system 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4F58192C-65F3-382E-3354-6F471961C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795630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400"/>
              <a:t>Power-of-</a:t>
            </a:r>
            <a:r>
              <a:rPr lang="it-IT" sz="2400" err="1"/>
              <a:t>two</a:t>
            </a:r>
            <a:r>
              <a:rPr lang="it-IT" sz="2400"/>
              <a:t> </a:t>
            </a:r>
            <a:r>
              <a:rPr lang="it-IT" sz="2400" err="1"/>
              <a:t>allocation</a:t>
            </a:r>
            <a:r>
              <a:rPr lang="it-IT" sz="2400"/>
              <a:t> </a:t>
            </a:r>
            <a:r>
              <a:rPr lang="it-IT" sz="2400" err="1"/>
              <a:t>method</a:t>
            </a:r>
            <a:endParaRPr lang="it-IT" sz="2400"/>
          </a:p>
          <a:p>
            <a:r>
              <a:rPr lang="it-IT" sz="2400" err="1"/>
              <a:t>Why</a:t>
            </a:r>
            <a:r>
              <a:rPr lang="it-IT" sz="2400"/>
              <a:t>?  </a:t>
            </a:r>
            <a:endParaRPr lang="it-IT"/>
          </a:p>
          <a:p>
            <a:r>
              <a:rPr lang="it-IT" sz="2400"/>
              <a:t>How </a:t>
            </a:r>
            <a:r>
              <a:rPr lang="it-IT" sz="2400" err="1"/>
              <a:t>it</a:t>
            </a:r>
            <a:r>
              <a:rPr lang="it-IT" sz="2400"/>
              <a:t> works</a:t>
            </a:r>
          </a:p>
          <a:p>
            <a:r>
              <a:rPr lang="it-IT" sz="2400" err="1"/>
              <a:t>Linked</a:t>
            </a:r>
            <a:r>
              <a:rPr lang="it-IT" sz="2400"/>
              <a:t> list of free blocks</a:t>
            </a:r>
          </a:p>
          <a:p>
            <a:pPr marL="0" indent="0">
              <a:buNone/>
            </a:pPr>
            <a:endParaRPr lang="it-IT" sz="2400"/>
          </a:p>
          <a:p>
            <a:endParaRPr lang="it-IT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Desert Plants List - Pictures &amp; Facts: Amazing Plants That Live In Deserts">
            <a:extLst>
              <a:ext uri="{FF2B5EF4-FFF2-40B4-BE49-F238E27FC236}">
                <a16:creationId xmlns:a16="http://schemas.microsoft.com/office/drawing/2014/main" id="{B4F88964-07B6-1E32-068E-F2AAAF150D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27" b="7627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85715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E1EB63-7FF0-C08D-A91F-C81213255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it-IT"/>
              <a:t>Buddy system in action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9F26837-9E90-83EE-0214-B4337B325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508" y="2740748"/>
            <a:ext cx="3720916" cy="35607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Heap initialization</a:t>
            </a:r>
          </a:p>
          <a:p>
            <a:r>
              <a:rPr lang="en-US"/>
              <a:t>Allocation of different-sized blocks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pic>
        <p:nvPicPr>
          <p:cNvPr id="10" name="Segnaposto contenuto 9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FFBD6BF7-21FB-D344-9755-FC16A5789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035" y="1419318"/>
            <a:ext cx="4869447" cy="333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53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4E6EB6-3B13-9C77-6EC9-FC8E5D52E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80" y="0"/>
            <a:ext cx="7226293" cy="1320800"/>
          </a:xfrm>
        </p:spPr>
        <p:txBody>
          <a:bodyPr anchor="ctr">
            <a:normAutofit/>
          </a:bodyPr>
          <a:lstStyle/>
          <a:p>
            <a:r>
              <a:rPr lang="it-IT"/>
              <a:t>Buddy s​</a:t>
            </a:r>
            <a:r>
              <a:rPr lang="it-IT" err="1"/>
              <a:t>ystem</a:t>
            </a:r>
            <a:r>
              <a:rPr lang="it-IT"/>
              <a:t> in action </a:t>
            </a:r>
            <a:r>
              <a:rPr lang="it-IT" err="1"/>
              <a:t>cont</a:t>
            </a:r>
            <a:r>
              <a:rPr lang="it-IT"/>
              <a:t>.</a:t>
            </a:r>
          </a:p>
        </p:txBody>
      </p:sp>
      <p:sp>
        <p:nvSpPr>
          <p:cNvPr id="53" name="Content Placeholder 11">
            <a:extLst>
              <a:ext uri="{FF2B5EF4-FFF2-40B4-BE49-F238E27FC236}">
                <a16:creationId xmlns:a16="http://schemas.microsoft.com/office/drawing/2014/main" id="{CE8DF1BF-5369-0427-8974-FEF680A0D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1746" y="1422834"/>
            <a:ext cx="2930517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Deallocation of contiguous blocks</a:t>
            </a:r>
            <a:endParaRPr lang="en-US">
              <a:solidFill>
                <a:srgbClr val="000000"/>
              </a:solidFill>
            </a:endParaRPr>
          </a:p>
          <a:p>
            <a:r>
              <a:rPr lang="en-US"/>
              <a:t>Coalescence </a:t>
            </a:r>
          </a:p>
          <a:p>
            <a:endParaRPr lang="en-US"/>
          </a:p>
        </p:txBody>
      </p:sp>
      <p:pic>
        <p:nvPicPr>
          <p:cNvPr id="8" name="Segnaposto contenuto 7" descr="Immagine che contiene testo, schermata, nero&#10;&#10;Descrizione generata automaticamente">
            <a:extLst>
              <a:ext uri="{FF2B5EF4-FFF2-40B4-BE49-F238E27FC236}">
                <a16:creationId xmlns:a16="http://schemas.microsoft.com/office/drawing/2014/main" id="{5FADD77A-4B19-E441-F0E9-A8B87C22C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156" y="3705361"/>
            <a:ext cx="5806865" cy="2805552"/>
          </a:xfrm>
          <a:prstGeom prst="rect">
            <a:avLst/>
          </a:prstGeom>
        </p:spPr>
      </p:pic>
      <p:pic>
        <p:nvPicPr>
          <p:cNvPr id="5" name="Immagine 4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92ECE960-A725-51DB-A912-187C41BAB4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972" b="-280"/>
          <a:stretch/>
        </p:blipFill>
        <p:spPr>
          <a:xfrm>
            <a:off x="249806" y="948985"/>
            <a:ext cx="5315020" cy="2553832"/>
          </a:xfrm>
          <a:prstGeom prst="rect">
            <a:avLst/>
          </a:prstGeom>
        </p:spPr>
      </p:pic>
      <p:pic>
        <p:nvPicPr>
          <p:cNvPr id="7" name="Immagine 6" descr="Immagine che contiene testo, elettronica, schermata, schermo&#10;&#10;Descrizione generata automaticamente">
            <a:extLst>
              <a:ext uri="{FF2B5EF4-FFF2-40B4-BE49-F238E27FC236}">
                <a16:creationId xmlns:a16="http://schemas.microsoft.com/office/drawing/2014/main" id="{60E80DFB-280B-DF4A-02D2-307F39A090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54" t="12849" r="54"/>
          <a:stretch/>
        </p:blipFill>
        <p:spPr>
          <a:xfrm>
            <a:off x="249806" y="3360198"/>
            <a:ext cx="5315025" cy="315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10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865E34-879B-9052-E38D-0CE34E931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Introduction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BB5101-B975-A172-0DA1-AD5BD259E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err="1"/>
              <a:t>Why</a:t>
            </a:r>
            <a:r>
              <a:rPr lang="it-IT"/>
              <a:t> </a:t>
            </a:r>
            <a:r>
              <a:rPr lang="it-IT" err="1"/>
              <a:t>hackOS</a:t>
            </a:r>
            <a:r>
              <a:rPr lang="it-IT"/>
              <a:t>? </a:t>
            </a:r>
            <a:r>
              <a:rPr lang="it-IT" err="1"/>
              <a:t>Interesting</a:t>
            </a:r>
            <a:r>
              <a:rPr lang="it-IT"/>
              <a:t> and </a:t>
            </a:r>
            <a:r>
              <a:rPr lang="it-IT" err="1"/>
              <a:t>challenging</a:t>
            </a:r>
            <a:endParaRPr lang="it-IT"/>
          </a:p>
          <a:p>
            <a:r>
              <a:rPr lang="it-IT" err="1"/>
              <a:t>Why</a:t>
            </a:r>
            <a:r>
              <a:rPr lang="it-IT"/>
              <a:t> </a:t>
            </a:r>
            <a:r>
              <a:rPr lang="it-IT" err="1"/>
              <a:t>FreeRTOS</a:t>
            </a:r>
            <a:r>
              <a:rPr lang="it-IT"/>
              <a:t>? Free, </a:t>
            </a:r>
            <a:r>
              <a:rPr lang="it-IT" err="1"/>
              <a:t>well</a:t>
            </a:r>
            <a:r>
              <a:rPr lang="it-IT"/>
              <a:t> </a:t>
            </a:r>
            <a:r>
              <a:rPr lang="it-IT" err="1"/>
              <a:t>supported</a:t>
            </a:r>
            <a:r>
              <a:rPr lang="it-IT"/>
              <a:t>, </a:t>
            </a:r>
            <a:r>
              <a:rPr lang="it-IT" err="1"/>
              <a:t>enriched</a:t>
            </a:r>
            <a:r>
              <a:rPr lang="it-IT"/>
              <a:t> with </a:t>
            </a:r>
            <a:r>
              <a:rPr lang="it-IT" err="1"/>
              <a:t>documentations</a:t>
            </a:r>
          </a:p>
          <a:p>
            <a:r>
              <a:rPr lang="it-IT" err="1"/>
              <a:t>Qemu</a:t>
            </a:r>
            <a:r>
              <a:rPr lang="it-IT"/>
              <a:t>: hardware emulator on </a:t>
            </a:r>
            <a:r>
              <a:rPr lang="it-IT" err="1"/>
              <a:t>which</a:t>
            </a:r>
            <a:r>
              <a:rPr lang="it-IT"/>
              <a:t> </a:t>
            </a:r>
            <a:r>
              <a:rPr lang="it-IT" err="1"/>
              <a:t>we</a:t>
            </a:r>
            <a:r>
              <a:rPr lang="it-IT"/>
              <a:t> </a:t>
            </a:r>
            <a:r>
              <a:rPr lang="it-IT" err="1"/>
              <a:t>based</a:t>
            </a:r>
            <a:r>
              <a:rPr lang="it-IT"/>
              <a:t> the </a:t>
            </a:r>
            <a:r>
              <a:rPr lang="it-IT" err="1"/>
              <a:t>entire</a:t>
            </a:r>
            <a:r>
              <a:rPr lang="it-IT"/>
              <a:t> work with </a:t>
            </a:r>
            <a:r>
              <a:rPr lang="it-IT" err="1"/>
              <a:t>this</a:t>
            </a:r>
            <a:r>
              <a:rPr lang="it-IT"/>
              <a:t> OS </a:t>
            </a:r>
          </a:p>
          <a:p>
            <a:endParaRPr lang="it-IT"/>
          </a:p>
          <a:p>
            <a:endParaRPr lang="it-IT"/>
          </a:p>
        </p:txBody>
      </p:sp>
      <p:pic>
        <p:nvPicPr>
          <p:cNvPr id="4" name="Immagine 3" descr="Immagine che contiene testo, logo, Carattere, Elementi grafici&#10;&#10;Descrizione generata automaticamente">
            <a:extLst>
              <a:ext uri="{FF2B5EF4-FFF2-40B4-BE49-F238E27FC236}">
                <a16:creationId xmlns:a16="http://schemas.microsoft.com/office/drawing/2014/main" id="{E512DAD6-997B-21F8-9F2A-27A069630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" t="-14634" r="-496" b="14634"/>
          <a:stretch/>
        </p:blipFill>
        <p:spPr>
          <a:xfrm>
            <a:off x="2093598" y="3687975"/>
            <a:ext cx="5760292" cy="153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796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BA674A-94E0-957F-FBC8-D6522B68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81" y="1196883"/>
            <a:ext cx="859666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sz="2400" b="1" err="1"/>
              <a:t>Advantages</a:t>
            </a:r>
            <a:endParaRPr lang="it-IT" sz="2400" b="1"/>
          </a:p>
          <a:p>
            <a:pPr lvl="1">
              <a:buFont typeface="Courier New" charset="2"/>
              <a:buChar char="o"/>
            </a:pPr>
            <a:r>
              <a:rPr lang="it-IT" sz="2000">
                <a:ea typeface="+mn-lt"/>
                <a:cs typeface="+mn-lt"/>
              </a:rPr>
              <a:t>Good </a:t>
            </a:r>
            <a:r>
              <a:rPr lang="it-IT" sz="2000" err="1">
                <a:ea typeface="+mn-lt"/>
                <a:cs typeface="+mn-lt"/>
              </a:rPr>
              <a:t>memory</a:t>
            </a:r>
            <a:r>
              <a:rPr lang="it-IT" sz="2000">
                <a:ea typeface="+mn-lt"/>
                <a:cs typeface="+mn-lt"/>
              </a:rPr>
              <a:t> utilization</a:t>
            </a:r>
          </a:p>
          <a:p>
            <a:pPr lvl="1">
              <a:buFont typeface="Courier New" charset="2"/>
              <a:buChar char="o"/>
            </a:pPr>
            <a:r>
              <a:rPr lang="it-IT" sz="2000" err="1">
                <a:ea typeface="+mn-lt"/>
                <a:cs typeface="+mn-lt"/>
              </a:rPr>
              <a:t>Reduced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fragmentation</a:t>
            </a:r>
            <a:endParaRPr lang="it-IT" sz="2000">
              <a:ea typeface="+mn-lt"/>
              <a:cs typeface="+mn-lt"/>
            </a:endParaRPr>
          </a:p>
          <a:p>
            <a:pPr marL="457200" lvl="1" indent="0">
              <a:buNone/>
            </a:pPr>
            <a:endParaRPr lang="it-IT" sz="2000">
              <a:ea typeface="+mn-lt"/>
              <a:cs typeface="+mn-lt"/>
            </a:endParaRPr>
          </a:p>
          <a:p>
            <a:pPr marL="457200" lvl="1" indent="0">
              <a:buNone/>
            </a:pPr>
            <a:endParaRPr lang="it-IT" sz="2000">
              <a:ea typeface="+mn-lt"/>
              <a:cs typeface="+mn-lt"/>
            </a:endParaRPr>
          </a:p>
          <a:p>
            <a:pPr marL="457200" lvl="1" indent="0">
              <a:buNone/>
            </a:pPr>
            <a:endParaRPr lang="it-IT" sz="2000">
              <a:ea typeface="+mn-lt"/>
              <a:cs typeface="+mn-lt"/>
            </a:endParaRPr>
          </a:p>
          <a:p>
            <a:r>
              <a:rPr lang="it-IT" sz="2400" b="1" err="1">
                <a:ea typeface="+mn-lt"/>
                <a:cs typeface="+mn-lt"/>
              </a:rPr>
              <a:t>Disadvantages</a:t>
            </a:r>
            <a:endParaRPr lang="it-IT" sz="2400" b="1">
              <a:ea typeface="+mn-lt"/>
              <a:cs typeface="+mn-lt"/>
            </a:endParaRPr>
          </a:p>
          <a:p>
            <a:pPr lvl="1">
              <a:buFont typeface="Courier New" charset="2"/>
              <a:buChar char="o"/>
            </a:pPr>
            <a:r>
              <a:rPr lang="it-IT" sz="2000" err="1">
                <a:ea typeface="+mn-lt"/>
                <a:cs typeface="+mn-lt"/>
              </a:rPr>
              <a:t>Implementation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complexity</a:t>
            </a:r>
            <a:endParaRPr lang="it-IT" sz="2000">
              <a:ea typeface="+mn-lt"/>
              <a:cs typeface="+mn-lt"/>
            </a:endParaRPr>
          </a:p>
          <a:p>
            <a:pPr lvl="1">
              <a:buFont typeface="Courier New" charset="2"/>
              <a:buChar char="o"/>
            </a:pPr>
            <a:r>
              <a:rPr lang="it-IT" sz="2000">
                <a:ea typeface="+mn-lt"/>
                <a:cs typeface="+mn-lt"/>
              </a:rPr>
              <a:t>Management overhead</a:t>
            </a:r>
          </a:p>
        </p:txBody>
      </p:sp>
      <p:pic>
        <p:nvPicPr>
          <p:cNvPr id="4" name="Immagine 3" descr="Clipart - Thumbs Up Silhouette">
            <a:extLst>
              <a:ext uri="{FF2B5EF4-FFF2-40B4-BE49-F238E27FC236}">
                <a16:creationId xmlns:a16="http://schemas.microsoft.com/office/drawing/2014/main" id="{00148070-9675-E07E-E78F-C2835A3C3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340" y="1199641"/>
            <a:ext cx="1070849" cy="1107142"/>
          </a:xfrm>
          <a:prstGeom prst="rect">
            <a:avLst/>
          </a:prstGeom>
        </p:spPr>
      </p:pic>
      <p:pic>
        <p:nvPicPr>
          <p:cNvPr id="2" name="Immagine 1" descr="Clipart - Thumbs Up Silhouette">
            <a:extLst>
              <a:ext uri="{FF2B5EF4-FFF2-40B4-BE49-F238E27FC236}">
                <a16:creationId xmlns:a16="http://schemas.microsoft.com/office/drawing/2014/main" id="{F7AD973C-B536-1BB3-835C-FE2B0CDA6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636339" y="4480520"/>
            <a:ext cx="1070849" cy="117885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681A9CC-EA75-E2F4-09AC-FCE36C509E32}"/>
              </a:ext>
            </a:extLst>
          </p:cNvPr>
          <p:cNvSpPr txBox="1"/>
          <p:nvPr/>
        </p:nvSpPr>
        <p:spPr>
          <a:xfrm>
            <a:off x="771525" y="552450"/>
            <a:ext cx="29813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600" err="1">
                <a:solidFill>
                  <a:srgbClr val="90C226"/>
                </a:solidFill>
              </a:rPr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4187145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377C3F1-F1FC-919F-58BD-DA9764208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6" y="999460"/>
            <a:ext cx="5698067" cy="44798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Thank you!</a:t>
            </a:r>
            <a:br>
              <a:rPr lang="en-US" sz="5400"/>
            </a:br>
            <a:r>
              <a:rPr lang="en-US" sz="5400"/>
              <a:t>Any questions?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6403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8B7B5E-9DA0-27D0-DF25-C1711DC11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it-IT"/>
              <a:t>Installation 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78943EF-3240-3197-49B1-4061076FB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it-IT"/>
          </a:p>
          <a:p>
            <a:r>
              <a:rPr lang="it-IT"/>
              <a:t>Installation and setting of QEMU</a:t>
            </a:r>
          </a:p>
          <a:p>
            <a:r>
              <a:rPr lang="it-IT"/>
              <a:t>Installation and building of </a:t>
            </a:r>
            <a:r>
              <a:rPr lang="it-IT" err="1"/>
              <a:t>FreeRTOS</a:t>
            </a:r>
            <a:endParaRPr lang="it-IT"/>
          </a:p>
          <a:p>
            <a:r>
              <a:rPr lang="it-IT"/>
              <a:t>Tutorial for Windows and Linux</a:t>
            </a:r>
          </a:p>
          <a:p>
            <a:r>
              <a:rPr lang="it-IT">
                <a:ea typeface="+mn-lt"/>
                <a:cs typeface="+mn-lt"/>
              </a:rPr>
              <a:t>Arm Cortex-M3 mps2-an385 QEMU mode</a:t>
            </a:r>
          </a:p>
        </p:txBody>
      </p:sp>
      <p:pic>
        <p:nvPicPr>
          <p:cNvPr id="3" name="Immagine 2" descr="ARM V2M MPS2-AN521 | Golioth">
            <a:extLst>
              <a:ext uri="{FF2B5EF4-FFF2-40B4-BE49-F238E27FC236}">
                <a16:creationId xmlns:a16="http://schemas.microsoft.com/office/drawing/2014/main" id="{3BEAF367-F32F-4F0C-DD7B-9C57151D68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" r="7936" b="9927"/>
          <a:stretch/>
        </p:blipFill>
        <p:spPr>
          <a:xfrm>
            <a:off x="4857451" y="2159331"/>
            <a:ext cx="4349248" cy="349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4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DEED1F2-1229-67C8-C48A-A63BD436A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6" y="999460"/>
            <a:ext cx="5698067" cy="44798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Exercises</a:t>
            </a:r>
            <a:endParaRPr lang="it-IT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830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F3AFCD-70DD-19D3-D59F-64915558A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08" y="665431"/>
            <a:ext cx="3215518" cy="538595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it-IT" b="1" err="1"/>
              <a:t>MessageBuffer</a:t>
            </a:r>
            <a:r>
              <a:rPr lang="it-IT"/>
              <a:t> </a:t>
            </a:r>
          </a:p>
          <a:p>
            <a:pPr lvl="1">
              <a:buFont typeface="Courier New" charset="2"/>
              <a:buChar char="o"/>
            </a:pPr>
            <a:r>
              <a:rPr lang="it-IT"/>
              <a:t>2 Tasks</a:t>
            </a:r>
          </a:p>
          <a:p>
            <a:pPr lvl="1">
              <a:buFont typeface="Courier New" charset="2"/>
              <a:buChar char="o"/>
            </a:pPr>
            <a:r>
              <a:rPr lang="it-IT" err="1"/>
              <a:t>xMessageBufferCreate</a:t>
            </a:r>
            <a:r>
              <a:rPr lang="it-IT"/>
              <a:t>()</a:t>
            </a:r>
          </a:p>
          <a:p>
            <a:pPr lvl="1">
              <a:buFont typeface="Courier New" charset="2"/>
              <a:buChar char="o"/>
            </a:pPr>
            <a:r>
              <a:rPr lang="it-IT" err="1"/>
              <a:t>xMessageBufferSend</a:t>
            </a:r>
            <a:r>
              <a:rPr lang="it-IT"/>
              <a:t>()</a:t>
            </a:r>
          </a:p>
          <a:p>
            <a:pPr lvl="1">
              <a:buFont typeface="Courier New" charset="2"/>
              <a:buChar char="o"/>
            </a:pPr>
            <a:r>
              <a:rPr lang="it-IT" err="1"/>
              <a:t>xMessageBufferReceive</a:t>
            </a:r>
            <a:r>
              <a:rPr lang="it-IT"/>
              <a:t>()</a:t>
            </a:r>
          </a:p>
          <a:p>
            <a:pPr lvl="1">
              <a:buFont typeface="Courier New" charset="2"/>
              <a:buChar char="o"/>
            </a:pPr>
            <a:r>
              <a:rPr lang="it-IT" err="1"/>
              <a:t>xMessageBufferReset</a:t>
            </a:r>
            <a:r>
              <a:rPr lang="it-IT"/>
              <a:t>() </a:t>
            </a:r>
          </a:p>
          <a:p>
            <a:pPr marL="457200" lvl="1" indent="0">
              <a:buNone/>
            </a:pPr>
            <a:r>
              <a:rPr lang="it-IT"/>
              <a:t>  </a:t>
            </a:r>
          </a:p>
          <a:p>
            <a:pPr>
              <a:buFont typeface="Arial" charset="2"/>
              <a:buChar char="•"/>
            </a:pPr>
            <a:r>
              <a:rPr lang="it-IT" b="1"/>
              <a:t>Queue</a:t>
            </a:r>
          </a:p>
          <a:p>
            <a:pPr lvl="1">
              <a:buFont typeface="Courier New" charset="2"/>
              <a:buChar char="o"/>
            </a:pPr>
            <a:r>
              <a:rPr lang="it-IT"/>
              <a:t>4 Tasks</a:t>
            </a:r>
          </a:p>
          <a:p>
            <a:pPr lvl="1">
              <a:buFont typeface="Courier New" charset="2"/>
              <a:buChar char="o"/>
            </a:pPr>
            <a:r>
              <a:rPr lang="it-IT"/>
              <a:t>Queue of </a:t>
            </a:r>
            <a:r>
              <a:rPr lang="it-IT" err="1"/>
              <a:t>length</a:t>
            </a:r>
            <a:r>
              <a:rPr lang="it-IT"/>
              <a:t> 2</a:t>
            </a:r>
          </a:p>
          <a:p>
            <a:pPr lvl="1">
              <a:buFont typeface="Courier New" charset="2"/>
              <a:buChar char="o"/>
            </a:pPr>
            <a:r>
              <a:rPr lang="it-IT" err="1"/>
              <a:t>xQueueSendToBack</a:t>
            </a:r>
            <a:r>
              <a:rPr lang="it-IT"/>
              <a:t>()</a:t>
            </a:r>
          </a:p>
          <a:p>
            <a:pPr lvl="1">
              <a:buFont typeface="Courier New" charset="2"/>
              <a:buChar char="o"/>
            </a:pPr>
            <a:r>
              <a:rPr lang="it-IT" err="1"/>
              <a:t>xQueueReceive</a:t>
            </a:r>
            <a:r>
              <a:rPr lang="it-IT"/>
              <a:t>()</a:t>
            </a:r>
          </a:p>
          <a:p>
            <a:pPr lvl="1">
              <a:buFont typeface="Courier New" charset="2"/>
              <a:buChar char="o"/>
            </a:pPr>
            <a:endParaRPr lang="it-IT"/>
          </a:p>
          <a:p>
            <a:pPr>
              <a:buFont typeface="Arial" charset="2"/>
              <a:buChar char="•"/>
            </a:pPr>
            <a:endParaRPr lang="it-IT"/>
          </a:p>
        </p:txBody>
      </p:sp>
      <p:pic>
        <p:nvPicPr>
          <p:cNvPr id="4" name="Immagine 3" descr="Immagine che contiene testo, elettronica, schermata, software&#10;&#10;Descrizione generata automaticamente">
            <a:extLst>
              <a:ext uri="{FF2B5EF4-FFF2-40B4-BE49-F238E27FC236}">
                <a16:creationId xmlns:a16="http://schemas.microsoft.com/office/drawing/2014/main" id="{A0D88474-BE5D-9BC9-6047-28ABDF9AFE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931" b="19855"/>
          <a:stretch/>
        </p:blipFill>
        <p:spPr>
          <a:xfrm>
            <a:off x="5083339" y="393230"/>
            <a:ext cx="3433528" cy="2968635"/>
          </a:xfrm>
          <a:prstGeom prst="rect">
            <a:avLst/>
          </a:prstGeom>
        </p:spPr>
      </p:pic>
      <p:pic>
        <p:nvPicPr>
          <p:cNvPr id="5" name="Immagine 4" descr="Immagine che contiene testo, elettronica, schermata, software&#10;&#10;Descrizione generata automaticamente">
            <a:extLst>
              <a:ext uri="{FF2B5EF4-FFF2-40B4-BE49-F238E27FC236}">
                <a16:creationId xmlns:a16="http://schemas.microsoft.com/office/drawing/2014/main" id="{BEDF569F-0277-6BFE-CF13-0ACC598917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420" r="45949" b="28520"/>
          <a:stretch/>
        </p:blipFill>
        <p:spPr>
          <a:xfrm>
            <a:off x="5080348" y="3429613"/>
            <a:ext cx="3436025" cy="304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3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F3AFCD-70DD-19D3-D59F-64915558A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1" y="606511"/>
            <a:ext cx="3732622" cy="573564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it-IT" b="1" err="1"/>
              <a:t>Priorities</a:t>
            </a:r>
            <a:endParaRPr lang="it-IT" b="1"/>
          </a:p>
          <a:p>
            <a:pPr lvl="1">
              <a:buFont typeface="Courier New" charset="2"/>
              <a:buChar char="o"/>
            </a:pPr>
            <a:r>
              <a:rPr lang="it-IT"/>
              <a:t>3 Tasks</a:t>
            </a:r>
          </a:p>
          <a:p>
            <a:pPr lvl="1">
              <a:buFont typeface="Courier New" charset="2"/>
              <a:buChar char="o"/>
            </a:pPr>
            <a:r>
              <a:rPr lang="it-IT" err="1"/>
              <a:t>Each</a:t>
            </a:r>
            <a:r>
              <a:rPr lang="it-IT"/>
              <a:t> task </a:t>
            </a:r>
            <a:r>
              <a:rPr lang="it-IT" err="1"/>
              <a:t>prints</a:t>
            </a:r>
            <a:r>
              <a:rPr lang="it-IT"/>
              <a:t> on the screen</a:t>
            </a:r>
          </a:p>
          <a:p>
            <a:pPr lvl="1">
              <a:buFont typeface="Courier New" charset="2"/>
              <a:buChar char="o"/>
            </a:pPr>
            <a:r>
              <a:rPr lang="it-IT" err="1"/>
              <a:t>Executions</a:t>
            </a:r>
            <a:r>
              <a:rPr lang="it-IT"/>
              <a:t> </a:t>
            </a:r>
            <a:r>
              <a:rPr lang="it-IT" err="1"/>
              <a:t>sorted</a:t>
            </a:r>
            <a:r>
              <a:rPr lang="it-IT"/>
              <a:t> by the </a:t>
            </a:r>
            <a:r>
              <a:rPr lang="it-IT" err="1"/>
              <a:t>scheduler</a:t>
            </a:r>
            <a:endParaRPr lang="it-IT"/>
          </a:p>
          <a:p>
            <a:pPr lvl="1">
              <a:buFont typeface="Courier New" charset="2"/>
              <a:buChar char="o"/>
            </a:pPr>
            <a:endParaRPr lang="it-IT"/>
          </a:p>
          <a:p>
            <a:pPr lvl="1">
              <a:buFont typeface="Courier New" charset="2"/>
              <a:buChar char="o"/>
            </a:pPr>
            <a:endParaRPr lang="it-IT"/>
          </a:p>
          <a:p>
            <a:pPr lvl="1">
              <a:buFont typeface="Courier New" charset="2"/>
              <a:buChar char="o"/>
            </a:pPr>
            <a:endParaRPr lang="it-IT"/>
          </a:p>
          <a:p>
            <a:pPr>
              <a:buFont typeface="Arial" charset="2"/>
              <a:buChar char="•"/>
            </a:pPr>
            <a:r>
              <a:rPr lang="it-IT" b="1"/>
              <a:t>Timer-Interrupt Service Routine</a:t>
            </a:r>
          </a:p>
          <a:p>
            <a:pPr lvl="1" indent="-342900">
              <a:buFont typeface="Courier New" charset="2"/>
              <a:buChar char="o"/>
            </a:pPr>
            <a:r>
              <a:rPr lang="it-IT" err="1"/>
              <a:t>xSemaphoreCreateCounting</a:t>
            </a:r>
            <a:r>
              <a:rPr lang="it-IT"/>
              <a:t>()</a:t>
            </a:r>
          </a:p>
          <a:p>
            <a:pPr lvl="1" indent="-342900">
              <a:buFont typeface="Courier New" charset="2"/>
              <a:buChar char="o"/>
            </a:pPr>
            <a:r>
              <a:rPr lang="it-IT"/>
              <a:t>Task 1 </a:t>
            </a:r>
            <a:r>
              <a:rPr lang="it-IT" err="1"/>
              <a:t>awaits</a:t>
            </a:r>
            <a:r>
              <a:rPr lang="it-IT"/>
              <a:t> release of the </a:t>
            </a:r>
            <a:r>
              <a:rPr lang="it-IT" err="1"/>
              <a:t>semaphore</a:t>
            </a:r>
            <a:endParaRPr lang="it-IT"/>
          </a:p>
          <a:p>
            <a:pPr lvl="1" indent="-342900">
              <a:buFont typeface="Courier New" charset="2"/>
              <a:buChar char="o"/>
            </a:pPr>
            <a:r>
              <a:rPr lang="it-IT" err="1"/>
              <a:t>xTimerStart</a:t>
            </a:r>
            <a:r>
              <a:rPr lang="it-IT"/>
              <a:t>()</a:t>
            </a:r>
          </a:p>
          <a:p>
            <a:pPr lvl="1" indent="-342900">
              <a:buFont typeface="Courier New" charset="2"/>
              <a:buChar char="o"/>
            </a:pPr>
            <a:r>
              <a:rPr lang="it-IT" err="1"/>
              <a:t>xSemaphoreGiveFromISR</a:t>
            </a:r>
            <a:r>
              <a:rPr lang="it-IT"/>
              <a:t>()</a:t>
            </a:r>
          </a:p>
          <a:p>
            <a:pPr lvl="1" indent="-342900">
              <a:buFont typeface="Courier New" charset="2"/>
              <a:buChar char="o"/>
            </a:pPr>
            <a:r>
              <a:rPr lang="it-IT" err="1"/>
              <a:t>xSemaphoreTake</a:t>
            </a:r>
            <a:r>
              <a:rPr lang="it-IT"/>
              <a:t>()</a:t>
            </a:r>
          </a:p>
        </p:txBody>
      </p:sp>
      <p:pic>
        <p:nvPicPr>
          <p:cNvPr id="4" name="Immagine 3" descr="Immagine che contiene testo, elettronica, schermata, schermo&#10;&#10;Descrizione generata automaticamente">
            <a:extLst>
              <a:ext uri="{FF2B5EF4-FFF2-40B4-BE49-F238E27FC236}">
                <a16:creationId xmlns:a16="http://schemas.microsoft.com/office/drawing/2014/main" id="{A0D88474-BE5D-9BC9-6047-28ABDF9AFE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" r="14019"/>
          <a:stretch/>
        </p:blipFill>
        <p:spPr>
          <a:xfrm>
            <a:off x="5333523" y="423494"/>
            <a:ext cx="3505006" cy="2902536"/>
          </a:xfrm>
          <a:prstGeom prst="rect">
            <a:avLst/>
          </a:prstGeom>
        </p:spPr>
      </p:pic>
      <p:pic>
        <p:nvPicPr>
          <p:cNvPr id="5" name="Immagine 4" descr="Immagine che contiene testo, elettronica, schermata, schermo&#10;&#10;Descrizione generata automaticamente">
            <a:extLst>
              <a:ext uri="{FF2B5EF4-FFF2-40B4-BE49-F238E27FC236}">
                <a16:creationId xmlns:a16="http://schemas.microsoft.com/office/drawing/2014/main" id="{BEDF569F-0277-6BFE-CF13-0ACC598917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73" t="-1158" r="14481" b="386"/>
          <a:stretch/>
        </p:blipFill>
        <p:spPr>
          <a:xfrm>
            <a:off x="5335585" y="3433348"/>
            <a:ext cx="3507406" cy="29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0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F3AFCD-70DD-19D3-D59F-64915558A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1" y="606511"/>
            <a:ext cx="3732622" cy="573564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it-IT" b="1"/>
              <a:t>Round Robin</a:t>
            </a:r>
          </a:p>
          <a:p>
            <a:pPr lvl="1">
              <a:buFont typeface="Courier New" charset="2"/>
              <a:buChar char="o"/>
            </a:pPr>
            <a:r>
              <a:rPr lang="it-IT"/>
              <a:t>3 Tasks</a:t>
            </a:r>
          </a:p>
          <a:p>
            <a:pPr lvl="1">
              <a:buFont typeface="Courier New" charset="2"/>
              <a:buChar char="o"/>
            </a:pPr>
            <a:r>
              <a:rPr lang="it-IT" err="1"/>
              <a:t>Each</a:t>
            </a:r>
            <a:r>
              <a:rPr lang="it-IT"/>
              <a:t> task </a:t>
            </a:r>
            <a:r>
              <a:rPr lang="it-IT" err="1"/>
              <a:t>prints</a:t>
            </a:r>
            <a:r>
              <a:rPr lang="it-IT"/>
              <a:t> on the screen</a:t>
            </a:r>
          </a:p>
          <a:p>
            <a:pPr lvl="1">
              <a:buFont typeface="Courier New" charset="2"/>
              <a:buChar char="o"/>
            </a:pPr>
            <a:r>
              <a:rPr lang="it-IT"/>
              <a:t>2 of </a:t>
            </a:r>
            <a:r>
              <a:rPr lang="it-IT" err="1"/>
              <a:t>them</a:t>
            </a:r>
            <a:r>
              <a:rPr lang="it-IT"/>
              <a:t> share the </a:t>
            </a:r>
            <a:r>
              <a:rPr lang="it-IT" err="1"/>
              <a:t>same</a:t>
            </a:r>
            <a:r>
              <a:rPr lang="it-IT"/>
              <a:t> </a:t>
            </a:r>
            <a:r>
              <a:rPr lang="it-IT" err="1"/>
              <a:t>priority</a:t>
            </a:r>
            <a:endParaRPr lang="it-IT"/>
          </a:p>
          <a:p>
            <a:pPr lvl="1">
              <a:buFont typeface="Courier New" charset="2"/>
              <a:buChar char="o"/>
            </a:pPr>
            <a:endParaRPr lang="it-IT"/>
          </a:p>
          <a:p>
            <a:pPr lvl="1">
              <a:buFont typeface="Courier New" charset="2"/>
              <a:buChar char="o"/>
            </a:pPr>
            <a:endParaRPr lang="it-IT"/>
          </a:p>
          <a:p>
            <a:pPr lvl="1">
              <a:buFont typeface="Courier New" charset="2"/>
              <a:buChar char="o"/>
            </a:pPr>
            <a:endParaRPr lang="it-IT"/>
          </a:p>
          <a:p>
            <a:pPr>
              <a:buFont typeface="Arial" charset="2"/>
              <a:buChar char="•"/>
            </a:pPr>
            <a:r>
              <a:rPr lang="it-IT" b="1"/>
              <a:t>Event Groups</a:t>
            </a:r>
          </a:p>
          <a:p>
            <a:pPr lvl="1" indent="-342900">
              <a:buFont typeface="Courier New" charset="2"/>
              <a:buChar char="o"/>
            </a:pPr>
            <a:r>
              <a:rPr lang="it-IT" err="1"/>
              <a:t>xEventGroupCreate</a:t>
            </a:r>
            <a:r>
              <a:rPr lang="it-IT"/>
              <a:t>()</a:t>
            </a:r>
          </a:p>
          <a:p>
            <a:pPr lvl="1" indent="-342900">
              <a:buFont typeface="Courier New" charset="2"/>
              <a:buChar char="o"/>
            </a:pPr>
            <a:r>
              <a:rPr lang="it-IT" err="1"/>
              <a:t>xEventGroupSetBits</a:t>
            </a:r>
            <a:r>
              <a:rPr lang="it-IT"/>
              <a:t>()</a:t>
            </a:r>
          </a:p>
          <a:p>
            <a:pPr lvl="1" indent="-342900">
              <a:buFont typeface="Courier New" charset="2"/>
              <a:buChar char="o"/>
            </a:pPr>
            <a:r>
              <a:rPr lang="it-IT"/>
              <a:t>Task 0 </a:t>
            </a:r>
            <a:r>
              <a:rPr lang="it-IT" err="1"/>
              <a:t>awaits</a:t>
            </a:r>
            <a:r>
              <a:rPr lang="it-IT"/>
              <a:t> bit 2 of the event group</a:t>
            </a:r>
          </a:p>
          <a:p>
            <a:pPr lvl="1" indent="-342900">
              <a:buFont typeface="Courier New" charset="2"/>
              <a:buChar char="o"/>
            </a:pPr>
            <a:r>
              <a:rPr lang="it-IT" err="1"/>
              <a:t>xEventGroupWaitBits</a:t>
            </a:r>
            <a:r>
              <a:rPr lang="it-IT"/>
              <a:t>()</a:t>
            </a:r>
          </a:p>
          <a:p>
            <a:pPr lvl="1" indent="-342900">
              <a:buFont typeface="Courier New" charset="2"/>
              <a:buChar char="o"/>
            </a:pPr>
            <a:r>
              <a:rPr lang="it-IT"/>
              <a:t>Wake up timer</a:t>
            </a:r>
          </a:p>
        </p:txBody>
      </p:sp>
      <p:pic>
        <p:nvPicPr>
          <p:cNvPr id="2" name="Immagine 1" descr="Immagine che contiene testo, elettronica, schermata, software&#10;&#10;Descrizione generata automaticamente">
            <a:extLst>
              <a:ext uri="{FF2B5EF4-FFF2-40B4-BE49-F238E27FC236}">
                <a16:creationId xmlns:a16="http://schemas.microsoft.com/office/drawing/2014/main" id="{85ECB493-7341-F840-9962-AE1CBE061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644" y="453849"/>
            <a:ext cx="3979451" cy="2761192"/>
          </a:xfrm>
          <a:prstGeom prst="rect">
            <a:avLst/>
          </a:prstGeom>
        </p:spPr>
      </p:pic>
      <p:pic>
        <p:nvPicPr>
          <p:cNvPr id="6" name="Immagine 5" descr="Immagine che contiene testo, elettronica, schermata, software&#10;&#10;Descrizione generata automaticamente">
            <a:extLst>
              <a:ext uri="{FF2B5EF4-FFF2-40B4-BE49-F238E27FC236}">
                <a16:creationId xmlns:a16="http://schemas.microsoft.com/office/drawing/2014/main" id="{637AB339-219E-B1A1-E293-566518FE5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3685116"/>
            <a:ext cx="3988742" cy="277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05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DA8CCD61-9619-4611-2198-1E38D506D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46" y="748646"/>
            <a:ext cx="3710903" cy="516944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it-IT" sz="2000" b="1" err="1"/>
              <a:t>Semaphores</a:t>
            </a:r>
            <a:r>
              <a:rPr lang="it-IT" sz="2000" b="1"/>
              <a:t> </a:t>
            </a:r>
            <a:endParaRPr lang="en-US" sz="2000" b="1">
              <a:solidFill>
                <a:srgbClr val="000000"/>
              </a:solidFill>
            </a:endParaRPr>
          </a:p>
          <a:p>
            <a:pPr lvl="1">
              <a:buFont typeface="Courier New,monospace" charset="2"/>
              <a:buChar char="o"/>
            </a:pPr>
            <a:r>
              <a:rPr lang="it-IT" sz="1800">
                <a:solidFill>
                  <a:srgbClr val="404040"/>
                </a:solidFill>
              </a:rPr>
              <a:t>3 Tasks</a:t>
            </a:r>
          </a:p>
          <a:p>
            <a:pPr lvl="1">
              <a:buFont typeface="Courier New,monospace" charset="2"/>
              <a:buChar char="o"/>
            </a:pPr>
            <a:r>
              <a:rPr lang="it-IT" sz="1800" err="1">
                <a:ea typeface="+mn-lt"/>
                <a:cs typeface="+mn-lt"/>
              </a:rPr>
              <a:t>xSemaphoreCreateBinary</a:t>
            </a:r>
            <a:r>
              <a:rPr lang="it-IT" sz="1800">
                <a:ea typeface="+mn-lt"/>
                <a:cs typeface="+mn-lt"/>
              </a:rPr>
              <a:t>()</a:t>
            </a:r>
          </a:p>
          <a:p>
            <a:pPr lvl="1">
              <a:buFont typeface="Courier New,monospace" charset="2"/>
              <a:buChar char="o"/>
            </a:pPr>
            <a:r>
              <a:rPr lang="it-IT" sz="1800" err="1">
                <a:ea typeface="+mn-lt"/>
                <a:cs typeface="+mn-lt"/>
              </a:rPr>
              <a:t>xSemaphoreGive</a:t>
            </a:r>
            <a:r>
              <a:rPr lang="it-IT" sz="1800">
                <a:ea typeface="+mn-lt"/>
                <a:cs typeface="+mn-lt"/>
              </a:rPr>
              <a:t>()</a:t>
            </a:r>
            <a:endParaRPr lang="it-IT" sz="1800"/>
          </a:p>
          <a:p>
            <a:pPr lvl="1">
              <a:buFont typeface="Courier New,monospace" charset="2"/>
              <a:buChar char="o"/>
            </a:pPr>
            <a:r>
              <a:rPr lang="it-IT" sz="1800" err="1">
                <a:ea typeface="+mn-lt"/>
                <a:cs typeface="+mn-lt"/>
              </a:rPr>
              <a:t>xSemaphoreTake</a:t>
            </a:r>
            <a:r>
              <a:rPr lang="it-IT" sz="1800">
                <a:ea typeface="+mn-lt"/>
                <a:cs typeface="+mn-lt"/>
              </a:rPr>
              <a:t>()</a:t>
            </a:r>
            <a:endParaRPr lang="it-IT" sz="1800">
              <a:solidFill>
                <a:srgbClr val="404040"/>
              </a:solidFill>
            </a:endParaRPr>
          </a:p>
          <a:p>
            <a:pPr lvl="1">
              <a:buFont typeface="Courier New,monospace" charset="2"/>
              <a:buChar char="o"/>
            </a:pPr>
            <a:endParaRPr lang="it-IT">
              <a:solidFill>
                <a:srgbClr val="404040"/>
              </a:solidFill>
            </a:endParaRPr>
          </a:p>
          <a:p>
            <a:pPr marL="457200" lvl="1" indent="0">
              <a:buNone/>
            </a:pPr>
            <a:endParaRPr lang="it-IT"/>
          </a:p>
          <a:p>
            <a:pPr marL="457200" lvl="1" indent="0">
              <a:buFont typeface="Courier New,monospace" charset="2"/>
              <a:buNone/>
            </a:pPr>
            <a:endParaRPr lang="it-IT"/>
          </a:p>
          <a:p>
            <a:pPr marL="457200" lvl="1" indent="0">
              <a:buFont typeface="Courier New,monospace" charset="2"/>
              <a:buNone/>
            </a:pPr>
            <a:endParaRPr lang="it-IT"/>
          </a:p>
          <a:p>
            <a:pPr>
              <a:buFont typeface="Arial" charset="2"/>
              <a:buChar char="•"/>
            </a:pPr>
            <a:r>
              <a:rPr lang="it-IT" sz="2000" b="1" err="1"/>
              <a:t>Notifications</a:t>
            </a:r>
            <a:endParaRPr lang="it-IT" sz="2000" b="1">
              <a:solidFill>
                <a:srgbClr val="404040"/>
              </a:solidFill>
            </a:endParaRPr>
          </a:p>
          <a:p>
            <a:pPr lvl="1">
              <a:buFont typeface="Courier New,monospace" charset="2"/>
              <a:buChar char="o"/>
            </a:pPr>
            <a:r>
              <a:rPr lang="it-IT" sz="1800" err="1">
                <a:solidFill>
                  <a:srgbClr val="404040"/>
                </a:solidFill>
              </a:rPr>
              <a:t>Peripheral</a:t>
            </a:r>
            <a:r>
              <a:rPr lang="it-IT" sz="1800">
                <a:solidFill>
                  <a:srgbClr val="404040"/>
                </a:solidFill>
              </a:rPr>
              <a:t> and Handler</a:t>
            </a:r>
          </a:p>
          <a:p>
            <a:pPr lvl="1">
              <a:buFont typeface="Courier New,monospace" charset="2"/>
              <a:buChar char="o"/>
            </a:pPr>
            <a:r>
              <a:rPr lang="it-IT" sz="1800" err="1"/>
              <a:t>xTaskNotifyWait</a:t>
            </a:r>
            <a:r>
              <a:rPr lang="it-IT" sz="1800"/>
              <a:t>()</a:t>
            </a:r>
            <a:endParaRPr lang="it-IT" sz="1800">
              <a:solidFill>
                <a:srgbClr val="000000"/>
              </a:solidFill>
            </a:endParaRPr>
          </a:p>
          <a:p>
            <a:pPr lvl="1">
              <a:buFont typeface="Courier New,monospace" charset="2"/>
              <a:buChar char="o"/>
            </a:pPr>
            <a:r>
              <a:rPr lang="it-IT" sz="1800" err="1"/>
              <a:t>xTaskNotifyGive</a:t>
            </a:r>
            <a:r>
              <a:rPr lang="it-IT" sz="1800"/>
              <a:t>()</a:t>
            </a:r>
          </a:p>
          <a:p>
            <a:pPr marL="0" indent="0">
              <a:buNone/>
            </a:pPr>
            <a:endParaRPr lang="it-IT"/>
          </a:p>
        </p:txBody>
      </p:sp>
      <p:pic>
        <p:nvPicPr>
          <p:cNvPr id="6" name="Immagine 5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885C19EA-90AE-5531-5739-D7A4FC81D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361" y="217394"/>
            <a:ext cx="4186187" cy="2994214"/>
          </a:xfrm>
          <a:prstGeom prst="rect">
            <a:avLst/>
          </a:prstGeom>
        </p:spPr>
      </p:pic>
      <p:pic>
        <p:nvPicPr>
          <p:cNvPr id="7" name="Immagine 6" descr="Immagine che contiene testo, elettronica, schermata, software&#10;&#10;Descrizione generata automaticamente">
            <a:extLst>
              <a:ext uri="{FF2B5EF4-FFF2-40B4-BE49-F238E27FC236}">
                <a16:creationId xmlns:a16="http://schemas.microsoft.com/office/drawing/2014/main" id="{781C0239-291A-156E-730A-136904262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278" y="3433482"/>
            <a:ext cx="4189566" cy="298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31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87F841-17C8-EB71-37AB-5BAC372B3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it-IT" b="1" err="1"/>
              <a:t>Mutexes</a:t>
            </a:r>
            <a:endParaRPr lang="it-IT" b="1"/>
          </a:p>
          <a:p>
            <a:pPr lvl="1">
              <a:buFont typeface="Courier New" charset="2"/>
              <a:buChar char="o"/>
            </a:pPr>
            <a:r>
              <a:rPr lang="it-IT"/>
              <a:t>3 Tasks</a:t>
            </a:r>
            <a:endParaRPr lang="en-US"/>
          </a:p>
          <a:p>
            <a:pPr lvl="1">
              <a:buFont typeface="Courier New" charset="2"/>
              <a:buChar char="o"/>
            </a:pPr>
            <a:r>
              <a:rPr lang="it-IT" err="1">
                <a:ea typeface="+mn-lt"/>
                <a:cs typeface="+mn-lt"/>
              </a:rPr>
              <a:t>Mutual</a:t>
            </a:r>
            <a:r>
              <a:rPr lang="it-IT">
                <a:ea typeface="+mn-lt"/>
                <a:cs typeface="+mn-lt"/>
              </a:rPr>
              <a:t> </a:t>
            </a:r>
            <a:r>
              <a:rPr lang="it-IT" err="1">
                <a:ea typeface="+mn-lt"/>
                <a:cs typeface="+mn-lt"/>
              </a:rPr>
              <a:t>exclusion</a:t>
            </a:r>
            <a:endParaRPr lang="it-IT"/>
          </a:p>
          <a:p>
            <a:pPr lvl="1">
              <a:buFont typeface="Courier New" charset="2"/>
              <a:buChar char="o"/>
            </a:pPr>
            <a:r>
              <a:rPr lang="it-IT" err="1"/>
              <a:t>xSemaphoreCreateMutex</a:t>
            </a:r>
            <a:r>
              <a:rPr lang="it-IT"/>
              <a:t>()</a:t>
            </a:r>
          </a:p>
          <a:p>
            <a:pPr lvl="1">
              <a:buFont typeface="Courier New" charset="2"/>
              <a:buChar char="o"/>
            </a:pPr>
            <a:r>
              <a:rPr lang="it-IT" err="1"/>
              <a:t>Priority</a:t>
            </a:r>
            <a:r>
              <a:rPr lang="it-IT"/>
              <a:t> </a:t>
            </a:r>
            <a:r>
              <a:rPr lang="it-IT" err="1"/>
              <a:t>inversion</a:t>
            </a:r>
            <a:endParaRPr lang="it-IT"/>
          </a:p>
          <a:p>
            <a:pPr lvl="1">
              <a:buFont typeface="Courier New" charset="2"/>
              <a:buChar char="o"/>
            </a:pPr>
            <a:r>
              <a:rPr lang="it-IT"/>
              <a:t>Tracing </a:t>
            </a:r>
            <a:r>
              <a:rPr lang="it-IT" err="1"/>
              <a:t>Macros</a:t>
            </a:r>
            <a:endParaRPr lang="it-IT"/>
          </a:p>
        </p:txBody>
      </p:sp>
      <p:pic>
        <p:nvPicPr>
          <p:cNvPr id="4" name="Immagine 3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8AA27210-B04B-CFE9-B0E8-8C8FDD2AF2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1" r="-156" b="-234"/>
          <a:stretch/>
        </p:blipFill>
        <p:spPr>
          <a:xfrm>
            <a:off x="4290129" y="1648352"/>
            <a:ext cx="5777274" cy="329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79501"/>
      </p:ext>
    </p:extLst>
  </p:cSld>
  <p:clrMapOvr>
    <a:masterClrMapping/>
  </p:clrMapOvr>
</p:sld>
</file>

<file path=ppt/theme/theme1.xml><?xml version="1.0" encoding="utf-8"?>
<a:theme xmlns:a="http://schemas.openxmlformats.org/drawingml/2006/main" name="Aspett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21</Slides>
  <Notes>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2" baseType="lpstr">
      <vt:lpstr>Aspetto</vt:lpstr>
      <vt:lpstr>HackOSsim-FreeRTOS</vt:lpstr>
      <vt:lpstr>Introduction</vt:lpstr>
      <vt:lpstr>Installation </vt:lpstr>
      <vt:lpstr>Exercises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Customizations and evaluations</vt:lpstr>
      <vt:lpstr>Aging</vt:lpstr>
      <vt:lpstr>Presentazione standard di PowerPoint</vt:lpstr>
      <vt:lpstr>Presentazione standard di PowerPoint</vt:lpstr>
      <vt:lpstr>Worst Fit </vt:lpstr>
      <vt:lpstr>Presentazione standard di PowerPoint</vt:lpstr>
      <vt:lpstr>Presentazione standard di PowerPoint</vt:lpstr>
      <vt:lpstr>Buddy system </vt:lpstr>
      <vt:lpstr>Buddy system in action</vt:lpstr>
      <vt:lpstr>Buddy s​ystem in action cont.</vt:lpstr>
      <vt:lpstr>Presentazione standard di PowerPoint</vt:lpstr>
      <vt:lpstr>Thank you!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revision>5</cp:revision>
  <dcterms:created xsi:type="dcterms:W3CDTF">2024-02-18T10:06:47Z</dcterms:created>
  <dcterms:modified xsi:type="dcterms:W3CDTF">2024-02-19T22:03:45Z</dcterms:modified>
</cp:coreProperties>
</file>