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6"/>
  </p:notesMasterIdLst>
  <p:sldIdLst>
    <p:sldId id="257" r:id="rId2"/>
    <p:sldId id="447" r:id="rId3"/>
    <p:sldId id="446" r:id="rId4"/>
    <p:sldId id="449" r:id="rId5"/>
    <p:sldId id="470" r:id="rId6"/>
    <p:sldId id="260" r:id="rId7"/>
    <p:sldId id="450" r:id="rId8"/>
    <p:sldId id="657" r:id="rId9"/>
    <p:sldId id="451" r:id="rId10"/>
    <p:sldId id="452" r:id="rId11"/>
    <p:sldId id="453" r:id="rId12"/>
    <p:sldId id="264" r:id="rId13"/>
    <p:sldId id="265" r:id="rId14"/>
    <p:sldId id="658" r:id="rId15"/>
    <p:sldId id="267" r:id="rId16"/>
    <p:sldId id="268" r:id="rId17"/>
    <p:sldId id="659" r:id="rId18"/>
    <p:sldId id="468" r:id="rId19"/>
    <p:sldId id="458" r:id="rId20"/>
    <p:sldId id="661" r:id="rId21"/>
    <p:sldId id="273" r:id="rId22"/>
    <p:sldId id="276" r:id="rId23"/>
    <p:sldId id="277" r:id="rId24"/>
    <p:sldId id="464" r:id="rId25"/>
    <p:sldId id="664" r:id="rId26"/>
    <p:sldId id="278" r:id="rId27"/>
    <p:sldId id="279" r:id="rId28"/>
    <p:sldId id="471" r:id="rId29"/>
    <p:sldId id="472" r:id="rId30"/>
    <p:sldId id="473" r:id="rId31"/>
    <p:sldId id="474" r:id="rId32"/>
    <p:sldId id="475" r:id="rId33"/>
    <p:sldId id="476" r:id="rId34"/>
    <p:sldId id="477" r:id="rId35"/>
    <p:sldId id="480" r:id="rId36"/>
    <p:sldId id="481" r:id="rId37"/>
    <p:sldId id="482" r:id="rId38"/>
    <p:sldId id="669" r:id="rId39"/>
    <p:sldId id="483" r:id="rId40"/>
    <p:sldId id="484" r:id="rId41"/>
    <p:sldId id="670" r:id="rId42"/>
    <p:sldId id="671"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673" r:id="rId57"/>
    <p:sldId id="674" r:id="rId58"/>
    <p:sldId id="498" r:id="rId59"/>
    <p:sldId id="499" r:id="rId60"/>
    <p:sldId id="500" r:id="rId61"/>
    <p:sldId id="501" r:id="rId62"/>
    <p:sldId id="503" r:id="rId63"/>
    <p:sldId id="675" r:id="rId64"/>
    <p:sldId id="505" r:id="rId65"/>
    <p:sldId id="504" r:id="rId66"/>
    <p:sldId id="509" r:id="rId67"/>
    <p:sldId id="676" r:id="rId68"/>
    <p:sldId id="514" r:id="rId69"/>
    <p:sldId id="515" r:id="rId70"/>
    <p:sldId id="516" r:id="rId71"/>
    <p:sldId id="517" r:id="rId72"/>
    <p:sldId id="518" r:id="rId73"/>
    <p:sldId id="513" r:id="rId74"/>
    <p:sldId id="677" r:id="rId75"/>
    <p:sldId id="519" r:id="rId76"/>
    <p:sldId id="678" r:id="rId77"/>
    <p:sldId id="510" r:id="rId78"/>
    <p:sldId id="680" r:id="rId79"/>
    <p:sldId id="520" r:id="rId80"/>
    <p:sldId id="521" r:id="rId81"/>
    <p:sldId id="522" r:id="rId82"/>
    <p:sldId id="523" r:id="rId83"/>
    <p:sldId id="524" r:id="rId84"/>
    <p:sldId id="525" r:id="rId85"/>
    <p:sldId id="526" r:id="rId86"/>
    <p:sldId id="527" r:id="rId87"/>
    <p:sldId id="528" r:id="rId88"/>
    <p:sldId id="529" r:id="rId89"/>
    <p:sldId id="530" r:id="rId90"/>
    <p:sldId id="531" r:id="rId91"/>
    <p:sldId id="532" r:id="rId92"/>
    <p:sldId id="533" r:id="rId93"/>
    <p:sldId id="534" r:id="rId94"/>
    <p:sldId id="535" r:id="rId95"/>
    <p:sldId id="536" r:id="rId96"/>
    <p:sldId id="537" r:id="rId97"/>
    <p:sldId id="538" r:id="rId98"/>
    <p:sldId id="539" r:id="rId99"/>
    <p:sldId id="540" r:id="rId100"/>
    <p:sldId id="569" r:id="rId101"/>
    <p:sldId id="570" r:id="rId102"/>
    <p:sldId id="571" r:id="rId103"/>
    <p:sldId id="572" r:id="rId104"/>
    <p:sldId id="682" r:id="rId105"/>
    <p:sldId id="573" r:id="rId106"/>
    <p:sldId id="633" r:id="rId107"/>
    <p:sldId id="634" r:id="rId108"/>
    <p:sldId id="635" r:id="rId109"/>
    <p:sldId id="636" r:id="rId110"/>
    <p:sldId id="637" r:id="rId111"/>
    <p:sldId id="638" r:id="rId112"/>
    <p:sldId id="639" r:id="rId113"/>
    <p:sldId id="640" r:id="rId114"/>
    <p:sldId id="641" r:id="rId115"/>
    <p:sldId id="642" r:id="rId116"/>
    <p:sldId id="643" r:id="rId117"/>
    <p:sldId id="644" r:id="rId118"/>
    <p:sldId id="645" r:id="rId119"/>
    <p:sldId id="646" r:id="rId120"/>
    <p:sldId id="647" r:id="rId121"/>
    <p:sldId id="649" r:id="rId122"/>
    <p:sldId id="650" r:id="rId123"/>
    <p:sldId id="651" r:id="rId124"/>
    <p:sldId id="652" r:id="rId125"/>
  </p:sldIdLst>
  <p:sldSz cx="9144000" cy="5143500" type="screen16x9"/>
  <p:notesSz cx="6858000" cy="9144000"/>
  <p:embeddedFontLst>
    <p:embeddedFont>
      <p:font typeface="微软雅黑" panose="020B0503020204020204" pitchFamily="34" charset="-122"/>
      <p:regular r:id="rId127"/>
      <p:bold r:id="rId128"/>
    </p:embeddedFont>
    <p:embeddedFont>
      <p:font typeface="宋体" panose="02010600030101010101" pitchFamily="2" charset="-122"/>
      <p:regular r:id="rId129"/>
    </p:embeddedFont>
    <p:embeddedFont>
      <p:font typeface="Calibri" panose="020F0502020204030204" pitchFamily="34" charset="0"/>
      <p:regular r:id="rId130"/>
      <p:bold r:id="rId131"/>
      <p:italic r:id="rId132"/>
      <p:boldItalic r:id="rId1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00FF"/>
    <a:srgbClr val="99FF99"/>
    <a:srgbClr val="00FFFF"/>
    <a:srgbClr val="0000CC"/>
    <a:srgbClr val="66FFFF"/>
    <a:srgbClr val="00FF00"/>
    <a:srgbClr val="FF66FF"/>
    <a:srgbClr val="FF00FF"/>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0"/>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4.fntdata"/><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7.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2019/11/10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a:t>
            </a:fld>
            <a:endParaRPr lang="zh-CN" altLang="en-US"/>
          </a:p>
        </p:txBody>
      </p:sp>
    </p:spTree>
    <p:extLst>
      <p:ext uri="{BB962C8B-B14F-4D97-AF65-F5344CB8AC3E}">
        <p14:creationId xmlns:p14="http://schemas.microsoft.com/office/powerpoint/2010/main"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2019/11/10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a:t>
            </a:r>
            <a:r>
              <a:rPr lang="en-US" altLang="zh-CN" sz="1100" b="1" dirty="0">
                <a:solidFill>
                  <a:srgbClr val="0070C0"/>
                </a:solidFill>
                <a:latin typeface="微软雅黑" pitchFamily="34" charset="-122"/>
                <a:ea typeface="微软雅黑" pitchFamily="34" charset="-122"/>
              </a:rPr>
              <a:t>7</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52" y="-204107"/>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p>
        </p:txBody>
      </p:sp>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运</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输</a:t>
            </a:r>
            <a:r>
              <a:rPr lang="zh-CN" altLang="en-US" sz="24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5 章</a:t>
            </a: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圆角矩形 7"/>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438760" y="4034127"/>
            <a:ext cx="4617421" cy="307777"/>
          </a:xfrm>
          <a:prstGeom prst="rect">
            <a:avLst/>
          </a:prstGeom>
        </p:spPr>
        <p:txBody>
          <a:bodyPr wrap="square">
            <a:spAutoFit/>
          </a:bodyPr>
          <a:lstStyle/>
          <a:p>
            <a:pPr algn="ctr"/>
            <a:r>
              <a:rPr lang="zh-CN" altLang="en-US" sz="1400" b="1" dirty="0">
                <a:latin typeface="微软雅黑" pitchFamily="34" charset="-122"/>
                <a:ea typeface="微软雅黑" pitchFamily="34" charset="-122"/>
              </a:rPr>
              <a:t>运输层为相互通信的应用进程提供了逻辑通信</a:t>
            </a:r>
          </a:p>
        </p:txBody>
      </p:sp>
      <p:grpSp>
        <p:nvGrpSpPr>
          <p:cNvPr id="11" name="组合 10"/>
          <p:cNvGrpSpPr/>
          <p:nvPr/>
        </p:nvGrpSpPr>
        <p:grpSpPr>
          <a:xfrm>
            <a:off x="1930783" y="2962019"/>
            <a:ext cx="5284290" cy="735989"/>
            <a:chOff x="1930783" y="3134147"/>
            <a:chExt cx="5284290" cy="735989"/>
          </a:xfrm>
        </p:grpSpPr>
        <p:sp>
          <p:nvSpPr>
            <p:cNvPr id="12" name="Line 315"/>
            <p:cNvSpPr>
              <a:spLocks noChangeShapeType="1"/>
            </p:cNvSpPr>
            <p:nvPr/>
          </p:nvSpPr>
          <p:spPr bwMode="auto">
            <a:xfrm>
              <a:off x="2806190" y="3624806"/>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9" name="Rectangle 333"/>
            <p:cNvSpPr>
              <a:spLocks noChangeArrowheads="1"/>
            </p:cNvSpPr>
            <p:nvPr/>
          </p:nvSpPr>
          <p:spPr bwMode="auto">
            <a:xfrm>
              <a:off x="1930783" y="3373001"/>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32" name="Rectangle 336"/>
            <p:cNvSpPr>
              <a:spLocks noChangeArrowheads="1"/>
            </p:cNvSpPr>
            <p:nvPr/>
          </p:nvSpPr>
          <p:spPr bwMode="auto">
            <a:xfrm>
              <a:off x="2090771" y="3134147"/>
              <a:ext cx="61234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6494828" y="3134147"/>
              <a:ext cx="60273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3559208" y="3273228"/>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900790" y="3273228"/>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459095"/>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459095"/>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334841" y="3361984"/>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459095"/>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661781" y="3472728"/>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LAN</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108" name="Rectangle 354"/>
            <p:cNvSpPr>
              <a:spLocks noChangeArrowheads="1"/>
            </p:cNvSpPr>
            <p:nvPr/>
          </p:nvSpPr>
          <p:spPr bwMode="auto">
            <a:xfrm>
              <a:off x="4306947" y="3478964"/>
              <a:ext cx="5610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WAN</a:t>
              </a:r>
            </a:p>
          </p:txBody>
        </p:sp>
        <p:sp>
          <p:nvSpPr>
            <p:cNvPr id="109" name="Rectangle 368"/>
            <p:cNvSpPr>
              <a:spLocks noChangeArrowheads="1"/>
            </p:cNvSpPr>
            <p:nvPr/>
          </p:nvSpPr>
          <p:spPr bwMode="auto">
            <a:xfrm>
              <a:off x="2970206" y="3471838"/>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LAN</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sp>
          <p:nvSpPr>
            <p:cNvPr id="80" name="Freeform 334"/>
            <p:cNvSpPr>
              <a:spLocks/>
            </p:cNvSpPr>
            <p:nvPr/>
          </p:nvSpPr>
          <p:spPr bwMode="auto">
            <a:xfrm>
              <a:off x="2414332"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81" name="Freeform 335"/>
            <p:cNvSpPr>
              <a:spLocks/>
            </p:cNvSpPr>
            <p:nvPr/>
          </p:nvSpPr>
          <p:spPr bwMode="auto">
            <a:xfrm>
              <a:off x="2376690" y="3621424"/>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83" name="Oval 346"/>
            <p:cNvSpPr>
              <a:spLocks noChangeArrowheads="1"/>
            </p:cNvSpPr>
            <p:nvPr/>
          </p:nvSpPr>
          <p:spPr bwMode="auto">
            <a:xfrm>
              <a:off x="2085210"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5" name="Oval 355"/>
            <p:cNvSpPr>
              <a:spLocks noChangeArrowheads="1"/>
            </p:cNvSpPr>
            <p:nvPr/>
          </p:nvSpPr>
          <p:spPr bwMode="auto">
            <a:xfrm>
              <a:off x="2764687" y="3572423"/>
              <a:ext cx="93621"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9" name="Oval 356"/>
            <p:cNvSpPr>
              <a:spLocks noChangeArrowheads="1"/>
            </p:cNvSpPr>
            <p:nvPr/>
          </p:nvSpPr>
          <p:spPr bwMode="auto">
            <a:xfrm>
              <a:off x="2075559" y="3620533"/>
              <a:ext cx="385102"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0" name="Rectangle 347"/>
            <p:cNvSpPr>
              <a:spLocks noChangeArrowheads="1"/>
            </p:cNvSpPr>
            <p:nvPr/>
          </p:nvSpPr>
          <p:spPr bwMode="auto">
            <a:xfrm>
              <a:off x="2075749" y="3368536"/>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sp>
          <p:nvSpPr>
            <p:cNvPr id="91" name="Rectangle 357"/>
            <p:cNvSpPr>
              <a:spLocks noChangeArrowheads="1"/>
            </p:cNvSpPr>
            <p:nvPr/>
          </p:nvSpPr>
          <p:spPr bwMode="auto">
            <a:xfrm>
              <a:off x="2050655" y="3576121"/>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93" name="Freeform 359"/>
            <p:cNvSpPr>
              <a:spLocks/>
            </p:cNvSpPr>
            <p:nvPr/>
          </p:nvSpPr>
          <p:spPr bwMode="auto">
            <a:xfrm flipH="1">
              <a:off x="6334841"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94" name="Freeform 360"/>
            <p:cNvSpPr>
              <a:spLocks/>
            </p:cNvSpPr>
            <p:nvPr/>
          </p:nvSpPr>
          <p:spPr bwMode="auto">
            <a:xfrm flipH="1">
              <a:off x="6334841" y="3621424"/>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95" name="Oval 361"/>
            <p:cNvSpPr>
              <a:spLocks noChangeArrowheads="1"/>
            </p:cNvSpPr>
            <p:nvPr/>
          </p:nvSpPr>
          <p:spPr bwMode="auto">
            <a:xfrm flipH="1">
              <a:off x="6612809"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6" name="Oval 364"/>
            <p:cNvSpPr>
              <a:spLocks noChangeArrowheads="1"/>
            </p:cNvSpPr>
            <p:nvPr/>
          </p:nvSpPr>
          <p:spPr bwMode="auto">
            <a:xfrm flipH="1">
              <a:off x="6604122" y="3620533"/>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7" name="Oval 363"/>
            <p:cNvSpPr>
              <a:spLocks noChangeArrowheads="1"/>
            </p:cNvSpPr>
            <p:nvPr/>
          </p:nvSpPr>
          <p:spPr bwMode="auto">
            <a:xfrm flipH="1">
              <a:off x="6284652" y="3572423"/>
              <a:ext cx="92656"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9" name="Rectangle 362"/>
            <p:cNvSpPr>
              <a:spLocks noChangeArrowheads="1"/>
            </p:cNvSpPr>
            <p:nvPr/>
          </p:nvSpPr>
          <p:spPr bwMode="auto">
            <a:xfrm flipH="1">
              <a:off x="6583081" y="3368536"/>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3</a:t>
              </a:r>
              <a:endParaRPr kumimoji="1" lang="en-US" altLang="zh-CN" sz="1050" b="1">
                <a:latin typeface="微软雅黑" pitchFamily="34" charset="-122"/>
                <a:ea typeface="微软雅黑" pitchFamily="34" charset="-122"/>
              </a:endParaRPr>
            </a:p>
          </p:txBody>
        </p:sp>
        <p:sp>
          <p:nvSpPr>
            <p:cNvPr id="100" name="Rectangle 365"/>
            <p:cNvSpPr>
              <a:spLocks noChangeArrowheads="1"/>
            </p:cNvSpPr>
            <p:nvPr/>
          </p:nvSpPr>
          <p:spPr bwMode="auto">
            <a:xfrm flipH="1">
              <a:off x="6583081" y="3576189"/>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4</a:t>
              </a:r>
              <a:endParaRPr kumimoji="1" lang="en-US" altLang="zh-CN" sz="1050" b="1" dirty="0">
                <a:latin typeface="微软雅黑" pitchFamily="34" charset="-122"/>
                <a:ea typeface="微软雅黑" pitchFamily="34" charset="-122"/>
              </a:endParaRPr>
            </a:p>
          </p:txBody>
        </p:sp>
      </p:grpSp>
      <p:sp>
        <p:nvSpPr>
          <p:cNvPr id="9" name="Rectangle 314"/>
          <p:cNvSpPr>
            <a:spLocks noChangeArrowheads="1"/>
          </p:cNvSpPr>
          <p:nvPr/>
        </p:nvSpPr>
        <p:spPr bwMode="auto">
          <a:xfrm>
            <a:off x="1930783" y="1258130"/>
            <a:ext cx="88119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0" name="Rectangle 324"/>
          <p:cNvSpPr>
            <a:spLocks noChangeArrowheads="1"/>
          </p:cNvSpPr>
          <p:nvPr/>
        </p:nvSpPr>
        <p:spPr bwMode="auto">
          <a:xfrm>
            <a:off x="6337736" y="1258130"/>
            <a:ext cx="88312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3" name="Line 316"/>
          <p:cNvSpPr>
            <a:spLocks noChangeShapeType="1"/>
          </p:cNvSpPr>
          <p:nvPr/>
        </p:nvSpPr>
        <p:spPr bwMode="auto">
          <a:xfrm>
            <a:off x="1930783" y="2148162"/>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4" name="Line 317"/>
          <p:cNvSpPr>
            <a:spLocks noChangeShapeType="1"/>
          </p:cNvSpPr>
          <p:nvPr/>
        </p:nvSpPr>
        <p:spPr bwMode="auto">
          <a:xfrm>
            <a:off x="1930783" y="2417221"/>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1" name="Line 325"/>
          <p:cNvSpPr>
            <a:spLocks noChangeShapeType="1"/>
          </p:cNvSpPr>
          <p:nvPr/>
        </p:nvSpPr>
        <p:spPr bwMode="auto">
          <a:xfrm>
            <a:off x="6337736" y="2148162"/>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2" name="Line 326"/>
          <p:cNvSpPr>
            <a:spLocks noChangeShapeType="1"/>
          </p:cNvSpPr>
          <p:nvPr/>
        </p:nvSpPr>
        <p:spPr bwMode="auto">
          <a:xfrm>
            <a:off x="6337736" y="2417221"/>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6" name="Freeform 572"/>
          <p:cNvSpPr>
            <a:spLocks/>
          </p:cNvSpPr>
          <p:nvPr/>
        </p:nvSpPr>
        <p:spPr bwMode="auto">
          <a:xfrm>
            <a:off x="2313057"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5404109"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50" name="Rectangle 339"/>
          <p:cNvSpPr>
            <a:spLocks noChangeArrowheads="1"/>
          </p:cNvSpPr>
          <p:nvPr/>
        </p:nvSpPr>
        <p:spPr bwMode="auto">
          <a:xfrm>
            <a:off x="2897792" y="1175274"/>
            <a:ext cx="7470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应用进程</a:t>
            </a:r>
          </a:p>
        </p:txBody>
      </p:sp>
      <p:sp>
        <p:nvSpPr>
          <p:cNvPr id="51" name="Freeform 340"/>
          <p:cNvSpPr>
            <a:spLocks/>
          </p:cNvSpPr>
          <p:nvPr/>
        </p:nvSpPr>
        <p:spPr bwMode="auto">
          <a:xfrm>
            <a:off x="6083897" y="1338313"/>
            <a:ext cx="327191" cy="90874"/>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2" name="Rectangle 341"/>
          <p:cNvSpPr>
            <a:spLocks noChangeArrowheads="1"/>
          </p:cNvSpPr>
          <p:nvPr/>
        </p:nvSpPr>
        <p:spPr bwMode="auto">
          <a:xfrm>
            <a:off x="5387694" y="1175274"/>
            <a:ext cx="7470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应用进程</a:t>
            </a:r>
          </a:p>
        </p:txBody>
      </p:sp>
      <p:sp>
        <p:nvSpPr>
          <p:cNvPr id="58" name="Rectangle 396"/>
          <p:cNvSpPr>
            <a:spLocks noChangeArrowheads="1"/>
          </p:cNvSpPr>
          <p:nvPr/>
        </p:nvSpPr>
        <p:spPr bwMode="auto">
          <a:xfrm>
            <a:off x="2884968" y="1390610"/>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端口</a:t>
            </a:r>
          </a:p>
        </p:txBody>
      </p:sp>
      <p:sp>
        <p:nvSpPr>
          <p:cNvPr id="59" name="Rectangle 397"/>
          <p:cNvSpPr>
            <a:spLocks noChangeArrowheads="1"/>
          </p:cNvSpPr>
          <p:nvPr/>
        </p:nvSpPr>
        <p:spPr bwMode="auto">
          <a:xfrm>
            <a:off x="5763832" y="1382859"/>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a:solidFill>
                  <a:srgbClr val="0033CC"/>
                </a:solidFill>
                <a:latin typeface="微软雅黑" pitchFamily="34" charset="-122"/>
                <a:ea typeface="微软雅黑" pitchFamily="34" charset="-122"/>
              </a:rPr>
              <a:t>端口</a:t>
            </a:r>
          </a:p>
        </p:txBody>
      </p:sp>
      <p:sp>
        <p:nvSpPr>
          <p:cNvPr id="103" name="Rectangle 313"/>
          <p:cNvSpPr>
            <a:spLocks noChangeArrowheads="1"/>
          </p:cNvSpPr>
          <p:nvPr/>
        </p:nvSpPr>
        <p:spPr bwMode="auto">
          <a:xfrm>
            <a:off x="1941401" y="1880885"/>
            <a:ext cx="5282359" cy="263713"/>
          </a:xfrm>
          <a:prstGeom prst="rect">
            <a:avLst/>
          </a:prstGeom>
          <a:solidFill>
            <a:schemeClr val="bg1">
              <a:alpha val="85000"/>
            </a:schemeClr>
          </a:solidFill>
          <a:ln>
            <a:noFill/>
          </a:ln>
          <a:effectLst/>
        </p:spPr>
        <p:txBody>
          <a:bodyPr wrap="none" anchor="ctr"/>
          <a:lstStyle/>
          <a:p>
            <a:pPr algn="ctr"/>
            <a:endParaRPr lang="zh-CN" altLang="en-US" sz="1050" b="1">
              <a:latin typeface="微软雅黑" pitchFamily="34" charset="-122"/>
              <a:ea typeface="微软雅黑" pitchFamily="34" charset="-122"/>
            </a:endParaRPr>
          </a:p>
        </p:txBody>
      </p:sp>
      <p:sp>
        <p:nvSpPr>
          <p:cNvPr id="16" name="Rectangle 319"/>
          <p:cNvSpPr>
            <a:spLocks noChangeArrowheads="1"/>
          </p:cNvSpPr>
          <p:nvPr/>
        </p:nvSpPr>
        <p:spPr bwMode="auto">
          <a:xfrm>
            <a:off x="1883355" y="1363025"/>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sp>
        <p:nvSpPr>
          <p:cNvPr id="76" name="Rectangle 400"/>
          <p:cNvSpPr>
            <a:spLocks noChangeArrowheads="1"/>
          </p:cNvSpPr>
          <p:nvPr/>
        </p:nvSpPr>
        <p:spPr bwMode="auto">
          <a:xfrm>
            <a:off x="7007428" y="1354116"/>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sp>
        <p:nvSpPr>
          <p:cNvPr id="7" name="Rectangle 6"/>
          <p:cNvSpPr>
            <a:spLocks noChangeArrowheads="1"/>
          </p:cNvSpPr>
          <p:nvPr/>
        </p:nvSpPr>
        <p:spPr bwMode="auto">
          <a:xfrm>
            <a:off x="3701580" y="65083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sp>
        <p:nvSpPr>
          <p:cNvPr id="92" name="Rectangle 332"/>
          <p:cNvSpPr>
            <a:spLocks noChangeArrowheads="1"/>
          </p:cNvSpPr>
          <p:nvPr/>
        </p:nvSpPr>
        <p:spPr bwMode="auto">
          <a:xfrm>
            <a:off x="3339927" y="1462085"/>
            <a:ext cx="248627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rgbClr val="CC00CC"/>
                </a:solidFill>
                <a:latin typeface="微软雅黑" pitchFamily="34" charset="-122"/>
                <a:ea typeface="微软雅黑" pitchFamily="34" charset="-122"/>
              </a:rPr>
              <a:t>运输层提供应用进程</a:t>
            </a:r>
            <a:r>
              <a:rPr kumimoji="1" lang="zh-CN" altLang="zh-CN" sz="1100" b="1" dirty="0">
                <a:solidFill>
                  <a:srgbClr val="CC00CC"/>
                </a:solidFill>
                <a:latin typeface="微软雅黑" pitchFamily="34" charset="-122"/>
                <a:ea typeface="微软雅黑" pitchFamily="34" charset="-122"/>
              </a:rPr>
              <a:t>间的逻辑</a:t>
            </a:r>
            <a:r>
              <a:rPr kumimoji="1" lang="zh-CN" altLang="en-US" sz="1100" b="1" dirty="0">
                <a:solidFill>
                  <a:srgbClr val="CC00CC"/>
                </a:solidFill>
                <a:latin typeface="微软雅黑" pitchFamily="34" charset="-122"/>
                <a:ea typeface="微软雅黑" pitchFamily="34" charset="-122"/>
              </a:rPr>
              <a:t>通信</a:t>
            </a:r>
          </a:p>
        </p:txBody>
      </p:sp>
      <p:sp>
        <p:nvSpPr>
          <p:cNvPr id="101" name="AutoShape 342"/>
          <p:cNvSpPr>
            <a:spLocks noChangeArrowheads="1"/>
          </p:cNvSpPr>
          <p:nvPr/>
        </p:nvSpPr>
        <p:spPr bwMode="auto">
          <a:xfrm>
            <a:off x="2799434" y="1658088"/>
            <a:ext cx="3535407" cy="206694"/>
          </a:xfrm>
          <a:prstGeom prst="leftRightArrow">
            <a:avLst>
              <a:gd name="adj1" fmla="val 59167"/>
              <a:gd name="adj2" fmla="val 21563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solidFill>
                <a:srgbClr val="CC00CC"/>
              </a:solidFill>
              <a:latin typeface="微软雅黑" pitchFamily="34" charset="-122"/>
              <a:ea typeface="微软雅黑" pitchFamily="34" charset="-122"/>
            </a:endParaRPr>
          </a:p>
        </p:txBody>
      </p:sp>
      <p:grpSp>
        <p:nvGrpSpPr>
          <p:cNvPr id="2" name="组合 1"/>
          <p:cNvGrpSpPr/>
          <p:nvPr/>
        </p:nvGrpSpPr>
        <p:grpSpPr>
          <a:xfrm>
            <a:off x="3357716" y="1886232"/>
            <a:ext cx="868234" cy="844373"/>
            <a:chOff x="3357716" y="1886232"/>
            <a:chExt cx="868234" cy="844373"/>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5" name="Rectangle 319"/>
            <p:cNvSpPr>
              <a:spLocks noChangeArrowheads="1"/>
            </p:cNvSpPr>
            <p:nvPr/>
          </p:nvSpPr>
          <p:spPr bwMode="auto">
            <a:xfrm>
              <a:off x="3357716"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914115" y="1886232"/>
            <a:ext cx="880715" cy="844373"/>
            <a:chOff x="4914115" y="1886232"/>
            <a:chExt cx="880715" cy="844373"/>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2" name="Rectangle 319"/>
            <p:cNvSpPr>
              <a:spLocks noChangeArrowheads="1"/>
            </p:cNvSpPr>
            <p:nvPr/>
          </p:nvSpPr>
          <p:spPr bwMode="auto">
            <a:xfrm>
              <a:off x="5528731"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sp>
        <p:nvSpPr>
          <p:cNvPr id="88" name="Freeform 572"/>
          <p:cNvSpPr>
            <a:spLocks/>
          </p:cNvSpPr>
          <p:nvPr/>
        </p:nvSpPr>
        <p:spPr bwMode="auto">
          <a:xfrm>
            <a:off x="4052025" y="2682718"/>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04" name="Rectangle 366"/>
          <p:cNvSpPr>
            <a:spLocks noChangeArrowheads="1"/>
          </p:cNvSpPr>
          <p:nvPr/>
        </p:nvSpPr>
        <p:spPr bwMode="auto">
          <a:xfrm>
            <a:off x="4299291" y="1904940"/>
            <a:ext cx="586701" cy="25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latin typeface="微软雅黑" pitchFamily="34" charset="-122"/>
                <a:ea typeface="微软雅黑" pitchFamily="34" charset="-122"/>
              </a:rPr>
              <a:t>网络层</a:t>
            </a:r>
          </a:p>
        </p:txBody>
      </p:sp>
      <p:sp>
        <p:nvSpPr>
          <p:cNvPr id="102" name="Freeform 338"/>
          <p:cNvSpPr>
            <a:spLocks/>
          </p:cNvSpPr>
          <p:nvPr/>
        </p:nvSpPr>
        <p:spPr bwMode="auto">
          <a:xfrm>
            <a:off x="2340838" y="1921867"/>
            <a:ext cx="4458107" cy="851125"/>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5" name="Rectangle 318"/>
          <p:cNvSpPr>
            <a:spLocks noChangeArrowheads="1"/>
          </p:cNvSpPr>
          <p:nvPr/>
        </p:nvSpPr>
        <p:spPr bwMode="auto">
          <a:xfrm>
            <a:off x="1934644" y="1629646"/>
            <a:ext cx="875407"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3" name="Rectangle 327"/>
          <p:cNvSpPr>
            <a:spLocks noChangeArrowheads="1"/>
          </p:cNvSpPr>
          <p:nvPr/>
        </p:nvSpPr>
        <p:spPr bwMode="auto">
          <a:xfrm>
            <a:off x="6340632" y="1629646"/>
            <a:ext cx="880232"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5" name="Freeform 370"/>
          <p:cNvSpPr>
            <a:spLocks/>
          </p:cNvSpPr>
          <p:nvPr/>
        </p:nvSpPr>
        <p:spPr bwMode="auto">
          <a:xfrm>
            <a:off x="2760827" y="1346332"/>
            <a:ext cx="198824" cy="72165"/>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6" name="Oval 384"/>
          <p:cNvSpPr>
            <a:spLocks noChangeArrowheads="1"/>
          </p:cNvSpPr>
          <p:nvPr/>
        </p:nvSpPr>
        <p:spPr bwMode="auto">
          <a:xfrm>
            <a:off x="1977112" y="1271494"/>
            <a:ext cx="385102" cy="19867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1" name="Line 399"/>
          <p:cNvSpPr>
            <a:spLocks noChangeShapeType="1"/>
          </p:cNvSpPr>
          <p:nvPr/>
        </p:nvSpPr>
        <p:spPr bwMode="auto">
          <a:xfrm flipH="1">
            <a:off x="2615087" y="1527189"/>
            <a:ext cx="331052" cy="68601"/>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3" name="Rectangle 411"/>
          <p:cNvSpPr>
            <a:spLocks noChangeArrowheads="1"/>
          </p:cNvSpPr>
          <p:nvPr/>
        </p:nvSpPr>
        <p:spPr bwMode="auto">
          <a:xfrm>
            <a:off x="2131538" y="1561935"/>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4" name="Rectangle 412"/>
          <p:cNvSpPr>
            <a:spLocks noChangeArrowheads="1"/>
          </p:cNvSpPr>
          <p:nvPr/>
        </p:nvSpPr>
        <p:spPr bwMode="auto">
          <a:xfrm>
            <a:off x="2486719" y="1561935"/>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8" name="Rectangle 385"/>
          <p:cNvSpPr>
            <a:spLocks noChangeArrowheads="1"/>
          </p:cNvSpPr>
          <p:nvPr/>
        </p:nvSpPr>
        <p:spPr bwMode="auto">
          <a:xfrm>
            <a:off x="1969581" y="1233318"/>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1</a:t>
            </a:r>
            <a:endParaRPr kumimoji="1" lang="en-US" altLang="zh-CN" sz="1050" b="1">
              <a:latin typeface="微软雅黑" pitchFamily="34" charset="-122"/>
              <a:ea typeface="微软雅黑" pitchFamily="34" charset="-122"/>
            </a:endParaRPr>
          </a:p>
        </p:txBody>
      </p:sp>
      <p:sp>
        <p:nvSpPr>
          <p:cNvPr id="74" name="Freeform 386"/>
          <p:cNvSpPr>
            <a:spLocks/>
          </p:cNvSpPr>
          <p:nvPr/>
        </p:nvSpPr>
        <p:spPr bwMode="auto">
          <a:xfrm>
            <a:off x="2395994" y="1509370"/>
            <a:ext cx="165044" cy="352806"/>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7" name="Freeform 383"/>
          <p:cNvSpPr>
            <a:spLocks/>
          </p:cNvSpPr>
          <p:nvPr/>
        </p:nvSpPr>
        <p:spPr bwMode="auto">
          <a:xfrm>
            <a:off x="2186553" y="1460370"/>
            <a:ext cx="155392" cy="424970"/>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3" name="Oval 348"/>
          <p:cNvSpPr>
            <a:spLocks noChangeArrowheads="1"/>
          </p:cNvSpPr>
          <p:nvPr/>
        </p:nvSpPr>
        <p:spPr bwMode="auto">
          <a:xfrm>
            <a:off x="6762410" y="1273276"/>
            <a:ext cx="384136" cy="199567"/>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0" name="Line 398"/>
          <p:cNvSpPr>
            <a:spLocks noChangeShapeType="1"/>
          </p:cNvSpPr>
          <p:nvPr/>
        </p:nvSpPr>
        <p:spPr bwMode="auto">
          <a:xfrm>
            <a:off x="6159180" y="1519170"/>
            <a:ext cx="351321" cy="7661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5" name="Rectangle 413"/>
          <p:cNvSpPr>
            <a:spLocks noChangeArrowheads="1"/>
          </p:cNvSpPr>
          <p:nvPr/>
        </p:nvSpPr>
        <p:spPr bwMode="auto">
          <a:xfrm>
            <a:off x="6494093" y="1569062"/>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6" name="Rectangle 414"/>
          <p:cNvSpPr>
            <a:spLocks noChangeArrowheads="1"/>
          </p:cNvSpPr>
          <p:nvPr/>
        </p:nvSpPr>
        <p:spPr bwMode="auto">
          <a:xfrm>
            <a:off x="6941930" y="1569062"/>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0" name="Rectangle 392"/>
          <p:cNvSpPr>
            <a:spLocks noChangeArrowheads="1"/>
          </p:cNvSpPr>
          <p:nvPr/>
        </p:nvSpPr>
        <p:spPr bwMode="auto">
          <a:xfrm>
            <a:off x="6751019" y="1237706"/>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4</a:t>
            </a:r>
            <a:endParaRPr kumimoji="1" lang="en-US" altLang="zh-CN" sz="1050" b="1">
              <a:latin typeface="微软雅黑" pitchFamily="34" charset="-122"/>
              <a:ea typeface="微软雅黑" pitchFamily="34" charset="-122"/>
            </a:endParaRPr>
          </a:p>
        </p:txBody>
      </p:sp>
      <p:sp>
        <p:nvSpPr>
          <p:cNvPr id="72" name="Freeform 390"/>
          <p:cNvSpPr>
            <a:spLocks/>
          </p:cNvSpPr>
          <p:nvPr/>
        </p:nvSpPr>
        <p:spPr bwMode="auto">
          <a:xfrm>
            <a:off x="6561655" y="1473734"/>
            <a:ext cx="201720" cy="3902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3" name="Freeform 391"/>
          <p:cNvSpPr>
            <a:spLocks/>
          </p:cNvSpPr>
          <p:nvPr/>
        </p:nvSpPr>
        <p:spPr bwMode="auto">
          <a:xfrm>
            <a:off x="6835762" y="1475516"/>
            <a:ext cx="177591" cy="386661"/>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7" name="Oval 387"/>
          <p:cNvSpPr>
            <a:spLocks noChangeArrowheads="1"/>
          </p:cNvSpPr>
          <p:nvPr/>
        </p:nvSpPr>
        <p:spPr bwMode="auto">
          <a:xfrm>
            <a:off x="2392133" y="1302609"/>
            <a:ext cx="385102" cy="211149"/>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9" name="Rectangle 388"/>
          <p:cNvSpPr>
            <a:spLocks noChangeArrowheads="1"/>
          </p:cNvSpPr>
          <p:nvPr/>
        </p:nvSpPr>
        <p:spPr bwMode="auto">
          <a:xfrm>
            <a:off x="2373987" y="1283210"/>
            <a:ext cx="439224" cy="2590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2</a:t>
            </a:r>
            <a:endParaRPr kumimoji="1" lang="en-US" altLang="zh-CN" sz="1050" b="1" dirty="0">
              <a:latin typeface="微软雅黑" pitchFamily="34" charset="-122"/>
              <a:ea typeface="微软雅黑" pitchFamily="34" charset="-122"/>
            </a:endParaRPr>
          </a:p>
        </p:txBody>
      </p:sp>
      <p:sp>
        <p:nvSpPr>
          <p:cNvPr id="67" name="Oval 394"/>
          <p:cNvSpPr>
            <a:spLocks noChangeArrowheads="1"/>
          </p:cNvSpPr>
          <p:nvPr/>
        </p:nvSpPr>
        <p:spPr bwMode="auto">
          <a:xfrm>
            <a:off x="6382133" y="1327488"/>
            <a:ext cx="383172" cy="197785"/>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1" name="Rectangle 395"/>
          <p:cNvSpPr>
            <a:spLocks noChangeArrowheads="1"/>
          </p:cNvSpPr>
          <p:nvPr/>
        </p:nvSpPr>
        <p:spPr bwMode="auto">
          <a:xfrm>
            <a:off x="6361092" y="1292809"/>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3</a:t>
            </a:r>
            <a:endParaRPr kumimoji="1" lang="en-US" altLang="zh-CN" sz="1050" b="1" dirty="0">
              <a:latin typeface="微软雅黑" pitchFamily="34" charset="-122"/>
              <a:ea typeface="微软雅黑" pitchFamily="34" charset="-122"/>
            </a:endParaRPr>
          </a:p>
        </p:txBody>
      </p:sp>
      <p:sp>
        <p:nvSpPr>
          <p:cNvPr id="78" name="Oval 389"/>
          <p:cNvSpPr>
            <a:spLocks noChangeArrowheads="1"/>
          </p:cNvSpPr>
          <p:nvPr/>
        </p:nvSpPr>
        <p:spPr bwMode="auto">
          <a:xfrm>
            <a:off x="2301407" y="1845249"/>
            <a:ext cx="93621" cy="7661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9" name="Oval 393"/>
          <p:cNvSpPr>
            <a:spLocks noChangeArrowheads="1"/>
          </p:cNvSpPr>
          <p:nvPr/>
        </p:nvSpPr>
        <p:spPr bwMode="auto">
          <a:xfrm>
            <a:off x="6757584" y="1845249"/>
            <a:ext cx="91691" cy="7661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Tree>
    <p:extLst>
      <p:ext uri="{BB962C8B-B14F-4D97-AF65-F5344CB8AC3E}">
        <p14:creationId xmlns:p14="http://schemas.microsoft.com/office/powerpoint/2010/main" val="280726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grpId="1" nodeType="afterEffect">
                                  <p:stCondLst>
                                    <p:cond delay="0"/>
                                  </p:stCondLst>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3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1" animBg="1"/>
      <p:bldP spid="10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246571"/>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83124" y="1204300"/>
            <a:ext cx="3777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5.6   TCP</a:t>
            </a:r>
            <a:r>
              <a:rPr lang="zh-CN" altLang="en-US" sz="2400" b="1" dirty="0">
                <a:solidFill>
                  <a:schemeClr val="bg1"/>
                </a:solidFill>
                <a:latin typeface="微软雅黑" pitchFamily="34" charset="-122"/>
                <a:ea typeface="微软雅黑" pitchFamily="34" charset="-122"/>
              </a:rPr>
              <a:t>的滑动窗口机制</a:t>
            </a:r>
          </a:p>
        </p:txBody>
      </p:sp>
      <p:sp>
        <p:nvSpPr>
          <p:cNvPr id="7" name="Rectangle 8"/>
          <p:cNvSpPr>
            <a:spLocks noChangeArrowheads="1"/>
          </p:cNvSpPr>
          <p:nvPr/>
        </p:nvSpPr>
        <p:spPr bwMode="auto">
          <a:xfrm>
            <a:off x="556963" y="1659596"/>
            <a:ext cx="8048776"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一般说来，我们总是希望数据传输得更快一些。但如果发送方把数据发送得过快，接收方就可能来不及接收，这就会造成数据的丢失。</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流量控制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(flow control) </a:t>
            </a:r>
            <a:r>
              <a:rPr lang="zh-CN" altLang="en-US" sz="2000" b="1" dirty="0">
                <a:latin typeface="微软雅黑" pitchFamily="34" charset="-122"/>
                <a:ea typeface="微软雅黑" pitchFamily="34" charset="-122"/>
              </a:rPr>
              <a:t>就是让发送方的发送速率不要太快，既要让接收方来得及接收，也不要使网络发生拥塞。</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利用</a:t>
            </a:r>
            <a:r>
              <a:rPr lang="zh-CN" altLang="en-US" sz="2000" b="1" dirty="0">
                <a:solidFill>
                  <a:srgbClr val="0000FF"/>
                </a:solidFill>
                <a:latin typeface="微软雅黑" pitchFamily="34" charset="-122"/>
                <a:ea typeface="微软雅黑" pitchFamily="34" charset="-122"/>
              </a:rPr>
              <a:t>滑动窗口机制</a:t>
            </a:r>
            <a:r>
              <a:rPr lang="zh-CN" altLang="en-US" sz="2000" b="1" dirty="0">
                <a:latin typeface="微软雅黑" pitchFamily="34" charset="-122"/>
                <a:ea typeface="微软雅黑" pitchFamily="34" charset="-122"/>
              </a:rPr>
              <a:t>可以很方便地在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连接上实现流量控制。 </a:t>
            </a:r>
          </a:p>
        </p:txBody>
      </p:sp>
    </p:spTree>
    <p:extLst>
      <p:ext uri="{BB962C8B-B14F-4D97-AF65-F5344CB8AC3E}">
        <p14:creationId xmlns:p14="http://schemas.microsoft.com/office/powerpoint/2010/main" val="36280003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75658" y="605119"/>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6984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Box 155"/>
          <p:cNvSpPr txBox="1">
            <a:spLocks noChangeArrowheads="1"/>
          </p:cNvSpPr>
          <p:nvPr/>
        </p:nvSpPr>
        <p:spPr bwMode="auto">
          <a:xfrm>
            <a:off x="1977379" y="1094626"/>
            <a:ext cx="5218949"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solidFill>
                  <a:srgbClr val="0000FF"/>
                </a:solidFill>
                <a:latin typeface="微软雅黑" pitchFamily="34" charset="-122"/>
                <a:ea typeface="微软雅黑" pitchFamily="34" charset="-122"/>
              </a:rPr>
              <a:t>A </a:t>
            </a:r>
            <a:r>
              <a:rPr lang="zh-CN" altLang="en-US" sz="1600" b="1" dirty="0">
                <a:solidFill>
                  <a:srgbClr val="0000FF"/>
                </a:solidFill>
                <a:latin typeface="微软雅黑" pitchFamily="34" charset="-122"/>
                <a:ea typeface="微软雅黑" pitchFamily="34" charset="-122"/>
              </a:rPr>
              <a:t>向 </a:t>
            </a:r>
            <a:r>
              <a:rPr lang="en-US" altLang="zh-CN" sz="1600" b="1" dirty="0">
                <a:solidFill>
                  <a:srgbClr val="0000FF"/>
                </a:solidFill>
                <a:latin typeface="微软雅黑" pitchFamily="34" charset="-122"/>
                <a:ea typeface="微软雅黑" pitchFamily="34" charset="-122"/>
              </a:rPr>
              <a:t>B </a:t>
            </a:r>
            <a:r>
              <a:rPr lang="zh-CN" altLang="en-US" sz="1600" b="1" dirty="0">
                <a:solidFill>
                  <a:srgbClr val="0000FF"/>
                </a:solidFill>
                <a:latin typeface="微软雅黑" pitchFamily="34" charset="-122"/>
                <a:ea typeface="微软雅黑" pitchFamily="34" charset="-122"/>
              </a:rPr>
              <a:t>发送数据。在连接建立时，</a:t>
            </a:r>
            <a:r>
              <a:rPr lang="en-US" altLang="zh-CN" sz="1600" b="1" dirty="0">
                <a:solidFill>
                  <a:srgbClr val="0000FF"/>
                </a:solidFill>
                <a:latin typeface="微软雅黑" pitchFamily="34" charset="-122"/>
                <a:ea typeface="微软雅黑" pitchFamily="34" charset="-122"/>
              </a:rPr>
              <a:t>B </a:t>
            </a:r>
            <a:r>
              <a:rPr lang="zh-CN" altLang="en-US" sz="1600" b="1" dirty="0">
                <a:solidFill>
                  <a:srgbClr val="0000FF"/>
                </a:solidFill>
                <a:latin typeface="微软雅黑" pitchFamily="34" charset="-122"/>
                <a:ea typeface="微软雅黑" pitchFamily="34" charset="-122"/>
              </a:rPr>
              <a:t>告诉 </a:t>
            </a:r>
            <a:r>
              <a:rPr lang="en-US" altLang="zh-CN" sz="1600" b="1" dirty="0">
                <a:solidFill>
                  <a:srgbClr val="0000FF"/>
                </a:solidFill>
                <a:latin typeface="微软雅黑" pitchFamily="34" charset="-122"/>
                <a:ea typeface="微软雅黑" pitchFamily="34" charset="-122"/>
              </a:rPr>
              <a:t>A</a:t>
            </a:r>
            <a:r>
              <a:rPr lang="zh-CN" altLang="en-US" sz="1600" b="1" dirty="0">
                <a:solidFill>
                  <a:srgbClr val="0000FF"/>
                </a:solidFill>
                <a:latin typeface="微软雅黑" pitchFamily="34" charset="-122"/>
                <a:ea typeface="微软雅黑" pitchFamily="34" charset="-122"/>
              </a:rPr>
              <a:t>：</a:t>
            </a:r>
          </a:p>
          <a:p>
            <a:pPr algn="ctr">
              <a:lnSpc>
                <a:spcPct val="110000"/>
              </a:lnSpc>
            </a:pPr>
            <a:r>
              <a:rPr lang="zh-CN" altLang="en-US" sz="1600" b="1" dirty="0">
                <a:solidFill>
                  <a:srgbClr val="0000FF"/>
                </a:solidFill>
                <a:latin typeface="微软雅黑" pitchFamily="34" charset="-122"/>
                <a:ea typeface="微软雅黑" pitchFamily="34" charset="-122"/>
              </a:rPr>
              <a:t>“我的接收窗口 </a:t>
            </a:r>
            <a:r>
              <a:rPr lang="en-US" altLang="zh-CN" sz="1600" b="1" dirty="0" err="1">
                <a:solidFill>
                  <a:srgbClr val="0000FF"/>
                </a:solidFill>
                <a:latin typeface="微软雅黑" pitchFamily="34" charset="-122"/>
                <a:ea typeface="微软雅黑" pitchFamily="34" charset="-122"/>
              </a:rPr>
              <a:t>rwnd</a:t>
            </a:r>
            <a:r>
              <a:rPr lang="en-US" altLang="zh-CN" sz="1600" b="1" dirty="0">
                <a:solidFill>
                  <a:srgbClr val="0000FF"/>
                </a:solidFill>
                <a:latin typeface="微软雅黑" pitchFamily="34" charset="-122"/>
                <a:ea typeface="微软雅黑" pitchFamily="34" charset="-122"/>
              </a:rPr>
              <a:t> = 400</a:t>
            </a:r>
            <a:r>
              <a:rPr lang="zh-CN" altLang="en-US" sz="1600" b="1" dirty="0">
                <a:solidFill>
                  <a:srgbClr val="0000FF"/>
                </a:solidFill>
                <a:latin typeface="微软雅黑" pitchFamily="34" charset="-122"/>
                <a:ea typeface="微软雅黑" pitchFamily="34" charset="-122"/>
              </a:rPr>
              <a:t>（字节）”。</a:t>
            </a:r>
          </a:p>
        </p:txBody>
      </p:sp>
      <p:grpSp>
        <p:nvGrpSpPr>
          <p:cNvPr id="45" name="组合 44"/>
          <p:cNvGrpSpPr/>
          <p:nvPr/>
        </p:nvGrpSpPr>
        <p:grpSpPr>
          <a:xfrm>
            <a:off x="1579145" y="1730474"/>
            <a:ext cx="6371835" cy="2505037"/>
            <a:chOff x="1807745" y="1730474"/>
            <a:chExt cx="6371835" cy="2505037"/>
          </a:xfrm>
        </p:grpSpPr>
        <p:sp>
          <p:nvSpPr>
            <p:cNvPr id="9" name="Line 4"/>
            <p:cNvSpPr>
              <a:spLocks noChangeShapeType="1"/>
            </p:cNvSpPr>
            <p:nvPr/>
          </p:nvSpPr>
          <p:spPr bwMode="auto">
            <a:xfrm>
              <a:off x="4404428" y="192907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0" name="Line 5"/>
            <p:cNvSpPr>
              <a:spLocks noChangeShapeType="1"/>
            </p:cNvSpPr>
            <p:nvPr/>
          </p:nvSpPr>
          <p:spPr bwMode="auto">
            <a:xfrm>
              <a:off x="1924244" y="201579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612139" y="178122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12" name="Line 7"/>
            <p:cNvSpPr>
              <a:spLocks noChangeShapeType="1"/>
            </p:cNvSpPr>
            <p:nvPr/>
          </p:nvSpPr>
          <p:spPr bwMode="auto">
            <a:xfrm>
              <a:off x="1925182" y="340944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533592" y="316186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14" name="Line 9"/>
            <p:cNvSpPr>
              <a:spLocks noChangeShapeType="1"/>
            </p:cNvSpPr>
            <p:nvPr/>
          </p:nvSpPr>
          <p:spPr bwMode="auto">
            <a:xfrm>
              <a:off x="1926122" y="318049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533592" y="293378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401, DATA</a:t>
              </a:r>
            </a:p>
          </p:txBody>
        </p:sp>
        <p:sp>
          <p:nvSpPr>
            <p:cNvPr id="16" name="Line 11"/>
            <p:cNvSpPr>
              <a:spLocks noChangeShapeType="1"/>
            </p:cNvSpPr>
            <p:nvPr/>
          </p:nvSpPr>
          <p:spPr bwMode="auto">
            <a:xfrm>
              <a:off x="1922364" y="294287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533592" y="269095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301, DATA</a:t>
              </a:r>
            </a:p>
          </p:txBody>
        </p:sp>
        <p:sp>
          <p:nvSpPr>
            <p:cNvPr id="18" name="Line 13"/>
            <p:cNvSpPr>
              <a:spLocks noChangeShapeType="1"/>
            </p:cNvSpPr>
            <p:nvPr/>
          </p:nvSpPr>
          <p:spPr bwMode="auto">
            <a:xfrm>
              <a:off x="1923304" y="224474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533592" y="200150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101, DATA</a:t>
              </a:r>
            </a:p>
          </p:txBody>
        </p:sp>
        <p:sp>
          <p:nvSpPr>
            <p:cNvPr id="20" name="Line 15"/>
            <p:cNvSpPr>
              <a:spLocks noChangeShapeType="1"/>
            </p:cNvSpPr>
            <p:nvPr/>
          </p:nvSpPr>
          <p:spPr bwMode="auto">
            <a:xfrm>
              <a:off x="1920487" y="248670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233341" y="225300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201, DATA</a:t>
              </a:r>
            </a:p>
          </p:txBody>
        </p:sp>
        <p:sp>
          <p:nvSpPr>
            <p:cNvPr id="22" name="Line 17"/>
            <p:cNvSpPr>
              <a:spLocks noChangeShapeType="1"/>
            </p:cNvSpPr>
            <p:nvPr/>
          </p:nvSpPr>
          <p:spPr bwMode="auto">
            <a:xfrm>
              <a:off x="1924243" y="387775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533592" y="364665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501, DATA</a:t>
              </a:r>
            </a:p>
          </p:txBody>
        </p:sp>
        <p:sp>
          <p:nvSpPr>
            <p:cNvPr id="24" name="Line 19"/>
            <p:cNvSpPr>
              <a:spLocks noChangeShapeType="1"/>
            </p:cNvSpPr>
            <p:nvPr/>
          </p:nvSpPr>
          <p:spPr bwMode="auto">
            <a:xfrm flipH="1">
              <a:off x="19063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20526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300</a:t>
              </a:r>
            </a:p>
          </p:txBody>
        </p:sp>
        <p:sp>
          <p:nvSpPr>
            <p:cNvPr id="26" name="Line 21"/>
            <p:cNvSpPr>
              <a:spLocks noChangeShapeType="1"/>
            </p:cNvSpPr>
            <p:nvPr/>
          </p:nvSpPr>
          <p:spPr bwMode="auto">
            <a:xfrm flipH="1">
              <a:off x="19139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21312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sp>
          <p:nvSpPr>
            <p:cNvPr id="28" name="Line 23"/>
            <p:cNvSpPr>
              <a:spLocks noChangeShapeType="1"/>
            </p:cNvSpPr>
            <p:nvPr/>
          </p:nvSpPr>
          <p:spPr bwMode="auto">
            <a:xfrm flipH="1">
              <a:off x="19045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20526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100</a:t>
              </a:r>
            </a:p>
          </p:txBody>
        </p:sp>
        <p:sp>
          <p:nvSpPr>
            <p:cNvPr id="30" name="Rectangle 25"/>
            <p:cNvSpPr>
              <a:spLocks noChangeArrowheads="1"/>
            </p:cNvSpPr>
            <p:nvPr/>
          </p:nvSpPr>
          <p:spPr bwMode="auto">
            <a:xfrm>
              <a:off x="1807745" y="173047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293566" y="173047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463818" y="257327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201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500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sp>
          <p:nvSpPr>
            <p:cNvPr id="33" name="Rectangle 28"/>
            <p:cNvSpPr>
              <a:spLocks noChangeArrowheads="1"/>
            </p:cNvSpPr>
            <p:nvPr/>
          </p:nvSpPr>
          <p:spPr bwMode="auto">
            <a:xfrm>
              <a:off x="4463817" y="209543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sp>
          <p:nvSpPr>
            <p:cNvPr id="34" name="Rectangle 29"/>
            <p:cNvSpPr>
              <a:spLocks noChangeArrowheads="1"/>
            </p:cNvSpPr>
            <p:nvPr/>
          </p:nvSpPr>
          <p:spPr bwMode="auto">
            <a:xfrm>
              <a:off x="4463818" y="279789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sp>
          <p:nvSpPr>
            <p:cNvPr id="35" name="Rectangle 30"/>
            <p:cNvSpPr>
              <a:spLocks noChangeArrowheads="1"/>
            </p:cNvSpPr>
            <p:nvPr/>
          </p:nvSpPr>
          <p:spPr bwMode="auto">
            <a:xfrm>
              <a:off x="4463818" y="186908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sp>
          <p:nvSpPr>
            <p:cNvPr id="36" name="Rectangle 31"/>
            <p:cNvSpPr>
              <a:spLocks noChangeArrowheads="1"/>
            </p:cNvSpPr>
            <p:nvPr/>
          </p:nvSpPr>
          <p:spPr bwMode="auto">
            <a:xfrm>
              <a:off x="4463818" y="303811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sp>
          <p:nvSpPr>
            <p:cNvPr id="37" name="Rectangle 32"/>
            <p:cNvSpPr>
              <a:spLocks noChangeArrowheads="1"/>
            </p:cNvSpPr>
            <p:nvPr/>
          </p:nvSpPr>
          <p:spPr bwMode="auto">
            <a:xfrm>
              <a:off x="4463818" y="327140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超时重传旧的数据，但不能发送新的数据</a:t>
              </a:r>
            </a:p>
          </p:txBody>
        </p:sp>
        <p:sp>
          <p:nvSpPr>
            <p:cNvPr id="38" name="Rectangle 33"/>
            <p:cNvSpPr>
              <a:spLocks noChangeArrowheads="1"/>
            </p:cNvSpPr>
            <p:nvPr/>
          </p:nvSpPr>
          <p:spPr bwMode="auto">
            <a:xfrm>
              <a:off x="4463818" y="349775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100 </a:t>
              </a:r>
              <a:r>
                <a:rPr kumimoji="1" lang="zh-CN" altLang="en-US" sz="1100" b="1" dirty="0">
                  <a:latin typeface="微软雅黑" pitchFamily="34" charset="-122"/>
                  <a:ea typeface="微软雅黑" pitchFamily="34" charset="-122"/>
                </a:rPr>
                <a:t>字节</a:t>
              </a:r>
            </a:p>
          </p:txBody>
        </p:sp>
        <p:sp>
          <p:nvSpPr>
            <p:cNvPr id="39" name="Rectangle 34"/>
            <p:cNvSpPr>
              <a:spLocks noChangeArrowheads="1"/>
            </p:cNvSpPr>
            <p:nvPr/>
          </p:nvSpPr>
          <p:spPr bwMode="auto">
            <a:xfrm>
              <a:off x="4463818" y="373277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501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600</a:t>
              </a:r>
              <a:r>
                <a:rPr kumimoji="1" lang="zh-CN" altLang="en-US" sz="1100" b="1">
                  <a:latin typeface="微软雅黑" pitchFamily="34" charset="-122"/>
                  <a:ea typeface="微软雅黑" pitchFamily="34" charset="-122"/>
                </a:rPr>
                <a:t>，不能再发送了</a:t>
              </a:r>
            </a:p>
          </p:txBody>
        </p:sp>
        <p:sp>
          <p:nvSpPr>
            <p:cNvPr id="40" name="Rectangle 35"/>
            <p:cNvSpPr>
              <a:spLocks noChangeArrowheads="1"/>
            </p:cNvSpPr>
            <p:nvPr/>
          </p:nvSpPr>
          <p:spPr bwMode="auto">
            <a:xfrm>
              <a:off x="4463818" y="397646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不允许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再发送（到序号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为止的数据都收到了）</a:t>
              </a:r>
            </a:p>
          </p:txBody>
        </p:sp>
        <p:sp>
          <p:nvSpPr>
            <p:cNvPr id="41" name="AutoShape 36"/>
            <p:cNvSpPr>
              <a:spLocks noChangeArrowheads="1"/>
            </p:cNvSpPr>
            <p:nvPr/>
          </p:nvSpPr>
          <p:spPr bwMode="auto">
            <a:xfrm>
              <a:off x="3468664" y="2157386"/>
              <a:ext cx="688658" cy="415665"/>
            </a:xfrm>
            <a:prstGeom prst="irregularSeal1">
              <a:avLst/>
            </a:prstGeom>
            <a:solidFill>
              <a:srgbClr val="FF00FF"/>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588384" y="223810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丢失！</a:t>
              </a:r>
            </a:p>
          </p:txBody>
        </p:sp>
        <p:sp>
          <p:nvSpPr>
            <p:cNvPr id="43" name="Line 38"/>
            <p:cNvSpPr>
              <a:spLocks noChangeShapeType="1"/>
            </p:cNvSpPr>
            <p:nvPr/>
          </p:nvSpPr>
          <p:spPr bwMode="auto">
            <a:xfrm>
              <a:off x="1905453" y="192907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spTree>
    <p:extLst>
      <p:ext uri="{BB962C8B-B14F-4D97-AF65-F5344CB8AC3E}">
        <p14:creationId xmlns:p14="http://schemas.microsoft.com/office/powerpoint/2010/main" val="42879340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75658" y="605119"/>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69848"/>
            <a:ext cx="8048776"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Box 155"/>
          <p:cNvSpPr txBox="1">
            <a:spLocks noChangeArrowheads="1"/>
          </p:cNvSpPr>
          <p:nvPr/>
        </p:nvSpPr>
        <p:spPr bwMode="auto">
          <a:xfrm>
            <a:off x="1977379" y="1094626"/>
            <a:ext cx="5218949"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solidFill>
                  <a:srgbClr val="0000FF"/>
                </a:solidFill>
                <a:latin typeface="微软雅黑" pitchFamily="34" charset="-122"/>
                <a:ea typeface="微软雅黑" pitchFamily="34" charset="-122"/>
              </a:rPr>
              <a:t>A </a:t>
            </a:r>
            <a:r>
              <a:rPr lang="zh-CN" altLang="en-US" sz="1600" b="1" dirty="0">
                <a:solidFill>
                  <a:srgbClr val="0000FF"/>
                </a:solidFill>
                <a:latin typeface="微软雅黑" pitchFamily="34" charset="-122"/>
                <a:ea typeface="微软雅黑" pitchFamily="34" charset="-122"/>
              </a:rPr>
              <a:t>向 </a:t>
            </a:r>
            <a:r>
              <a:rPr lang="en-US" altLang="zh-CN" sz="1600" b="1" dirty="0">
                <a:solidFill>
                  <a:srgbClr val="0000FF"/>
                </a:solidFill>
                <a:latin typeface="微软雅黑" pitchFamily="34" charset="-122"/>
                <a:ea typeface="微软雅黑" pitchFamily="34" charset="-122"/>
              </a:rPr>
              <a:t>B </a:t>
            </a:r>
            <a:r>
              <a:rPr lang="zh-CN" altLang="en-US" sz="1600" b="1" dirty="0">
                <a:solidFill>
                  <a:srgbClr val="0000FF"/>
                </a:solidFill>
                <a:latin typeface="微软雅黑" pitchFamily="34" charset="-122"/>
                <a:ea typeface="微软雅黑" pitchFamily="34" charset="-122"/>
              </a:rPr>
              <a:t>发送数据。在连接建立时，</a:t>
            </a:r>
            <a:r>
              <a:rPr lang="en-US" altLang="zh-CN" sz="1600" b="1" dirty="0">
                <a:solidFill>
                  <a:srgbClr val="0000FF"/>
                </a:solidFill>
                <a:latin typeface="微软雅黑" pitchFamily="34" charset="-122"/>
                <a:ea typeface="微软雅黑" pitchFamily="34" charset="-122"/>
              </a:rPr>
              <a:t>B </a:t>
            </a:r>
            <a:r>
              <a:rPr lang="zh-CN" altLang="en-US" sz="1600" b="1" dirty="0">
                <a:solidFill>
                  <a:srgbClr val="0000FF"/>
                </a:solidFill>
                <a:latin typeface="微软雅黑" pitchFamily="34" charset="-122"/>
                <a:ea typeface="微软雅黑" pitchFamily="34" charset="-122"/>
              </a:rPr>
              <a:t>告诉 </a:t>
            </a:r>
            <a:r>
              <a:rPr lang="en-US" altLang="zh-CN" sz="1600" b="1" dirty="0">
                <a:solidFill>
                  <a:srgbClr val="0000FF"/>
                </a:solidFill>
                <a:latin typeface="微软雅黑" pitchFamily="34" charset="-122"/>
                <a:ea typeface="微软雅黑" pitchFamily="34" charset="-122"/>
              </a:rPr>
              <a:t>A</a:t>
            </a:r>
            <a:r>
              <a:rPr lang="zh-CN" altLang="en-US" sz="1600" b="1" dirty="0">
                <a:solidFill>
                  <a:srgbClr val="0000FF"/>
                </a:solidFill>
                <a:latin typeface="微软雅黑" pitchFamily="34" charset="-122"/>
                <a:ea typeface="微软雅黑" pitchFamily="34" charset="-122"/>
              </a:rPr>
              <a:t>：</a:t>
            </a:r>
          </a:p>
          <a:p>
            <a:pPr algn="ctr">
              <a:lnSpc>
                <a:spcPct val="110000"/>
              </a:lnSpc>
            </a:pPr>
            <a:r>
              <a:rPr lang="zh-CN" altLang="en-US" sz="1600" b="1" dirty="0">
                <a:solidFill>
                  <a:srgbClr val="0000FF"/>
                </a:solidFill>
                <a:latin typeface="微软雅黑" pitchFamily="34" charset="-122"/>
                <a:ea typeface="微软雅黑" pitchFamily="34" charset="-122"/>
              </a:rPr>
              <a:t>“我的接收窗口 </a:t>
            </a:r>
            <a:r>
              <a:rPr lang="en-US" altLang="zh-CN" sz="1600" b="1" dirty="0" err="1">
                <a:solidFill>
                  <a:srgbClr val="0000FF"/>
                </a:solidFill>
                <a:latin typeface="微软雅黑" pitchFamily="34" charset="-122"/>
                <a:ea typeface="微软雅黑" pitchFamily="34" charset="-122"/>
              </a:rPr>
              <a:t>rwnd</a:t>
            </a:r>
            <a:r>
              <a:rPr lang="en-US" altLang="zh-CN" sz="1600" b="1" dirty="0">
                <a:solidFill>
                  <a:srgbClr val="0000FF"/>
                </a:solidFill>
                <a:latin typeface="微软雅黑" pitchFamily="34" charset="-122"/>
                <a:ea typeface="微软雅黑" pitchFamily="34" charset="-122"/>
              </a:rPr>
              <a:t> = 400</a:t>
            </a:r>
            <a:r>
              <a:rPr lang="zh-CN" altLang="en-US" sz="1600" b="1" dirty="0">
                <a:solidFill>
                  <a:srgbClr val="0000FF"/>
                </a:solidFill>
                <a:latin typeface="微软雅黑" pitchFamily="34" charset="-122"/>
                <a:ea typeface="微软雅黑" pitchFamily="34" charset="-122"/>
              </a:rPr>
              <a:t>（字节）”。</a:t>
            </a:r>
          </a:p>
        </p:txBody>
      </p:sp>
      <p:sp>
        <p:nvSpPr>
          <p:cNvPr id="9" name="Line 4"/>
          <p:cNvSpPr>
            <a:spLocks noChangeShapeType="1"/>
          </p:cNvSpPr>
          <p:nvPr/>
        </p:nvSpPr>
        <p:spPr bwMode="auto">
          <a:xfrm>
            <a:off x="4175828" y="192907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10" name="Line 5"/>
          <p:cNvSpPr>
            <a:spLocks noChangeShapeType="1"/>
          </p:cNvSpPr>
          <p:nvPr/>
        </p:nvSpPr>
        <p:spPr bwMode="auto">
          <a:xfrm>
            <a:off x="1695644" y="201579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8122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12" name="Line 7"/>
          <p:cNvSpPr>
            <a:spLocks noChangeShapeType="1"/>
          </p:cNvSpPr>
          <p:nvPr/>
        </p:nvSpPr>
        <p:spPr bwMode="auto">
          <a:xfrm>
            <a:off x="1696582" y="340944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6186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14" name="Line 9"/>
          <p:cNvSpPr>
            <a:spLocks noChangeShapeType="1"/>
          </p:cNvSpPr>
          <p:nvPr/>
        </p:nvSpPr>
        <p:spPr bwMode="auto">
          <a:xfrm>
            <a:off x="1697522" y="318049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93378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401, DATA</a:t>
            </a:r>
          </a:p>
        </p:txBody>
      </p:sp>
      <p:sp>
        <p:nvSpPr>
          <p:cNvPr id="16" name="Line 11"/>
          <p:cNvSpPr>
            <a:spLocks noChangeShapeType="1"/>
          </p:cNvSpPr>
          <p:nvPr/>
        </p:nvSpPr>
        <p:spPr bwMode="auto">
          <a:xfrm>
            <a:off x="1693764" y="294287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9095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301, DATA</a:t>
            </a:r>
          </a:p>
        </p:txBody>
      </p:sp>
      <p:sp>
        <p:nvSpPr>
          <p:cNvPr id="18" name="Line 13"/>
          <p:cNvSpPr>
            <a:spLocks noChangeShapeType="1"/>
          </p:cNvSpPr>
          <p:nvPr/>
        </p:nvSpPr>
        <p:spPr bwMode="auto">
          <a:xfrm>
            <a:off x="1694704" y="224474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200150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101, DATA</a:t>
            </a:r>
          </a:p>
        </p:txBody>
      </p:sp>
      <p:sp>
        <p:nvSpPr>
          <p:cNvPr id="20" name="Line 15"/>
          <p:cNvSpPr>
            <a:spLocks noChangeShapeType="1"/>
          </p:cNvSpPr>
          <p:nvPr/>
        </p:nvSpPr>
        <p:spPr bwMode="auto">
          <a:xfrm>
            <a:off x="1691887" y="248670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25300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201, DATA</a:t>
            </a:r>
          </a:p>
        </p:txBody>
      </p:sp>
      <p:sp>
        <p:nvSpPr>
          <p:cNvPr id="22" name="Line 17"/>
          <p:cNvSpPr>
            <a:spLocks noChangeShapeType="1"/>
          </p:cNvSpPr>
          <p:nvPr/>
        </p:nvSpPr>
        <p:spPr bwMode="auto">
          <a:xfrm>
            <a:off x="1695643" y="387775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64665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501, DATA</a:t>
            </a:r>
          </a:p>
        </p:txBody>
      </p:sp>
      <p:grpSp>
        <p:nvGrpSpPr>
          <p:cNvPr id="2" name="组合 1"/>
          <p:cNvGrpSpPr/>
          <p:nvPr/>
        </p:nvGrpSpPr>
        <p:grpSpPr>
          <a:xfrm>
            <a:off x="1677792" y="248455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300</a:t>
              </a:r>
            </a:p>
          </p:txBody>
        </p:sp>
      </p:grpSp>
      <p:grpSp>
        <p:nvGrpSpPr>
          <p:cNvPr id="4" name="组合 3"/>
          <p:cNvGrpSpPr/>
          <p:nvPr/>
        </p:nvGrpSpPr>
        <p:grpSpPr>
          <a:xfrm>
            <a:off x="1685307" y="387820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grpSp>
      <p:grpSp>
        <p:nvGrpSpPr>
          <p:cNvPr id="3" name="组合 2"/>
          <p:cNvGrpSpPr/>
          <p:nvPr/>
        </p:nvGrpSpPr>
        <p:grpSpPr>
          <a:xfrm>
            <a:off x="1675914" y="341336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73047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73047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7327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201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500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300 </a:t>
            </a:r>
            <a:r>
              <a:rPr kumimoji="1" lang="zh-CN" altLang="en-US" sz="1100" b="1" dirty="0">
                <a:solidFill>
                  <a:srgbClr val="C00000"/>
                </a:solidFill>
                <a:latin typeface="微软雅黑" pitchFamily="34" charset="-122"/>
                <a:ea typeface="微软雅黑" pitchFamily="34" charset="-122"/>
              </a:rPr>
              <a:t>字节</a:t>
            </a:r>
          </a:p>
        </p:txBody>
      </p:sp>
      <p:sp>
        <p:nvSpPr>
          <p:cNvPr id="33" name="Rectangle 28"/>
          <p:cNvSpPr>
            <a:spLocks noChangeArrowheads="1"/>
          </p:cNvSpPr>
          <p:nvPr/>
        </p:nvSpPr>
        <p:spPr bwMode="auto">
          <a:xfrm>
            <a:off x="4235217" y="209543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sp>
        <p:nvSpPr>
          <p:cNvPr id="34" name="Rectangle 29"/>
          <p:cNvSpPr>
            <a:spLocks noChangeArrowheads="1"/>
          </p:cNvSpPr>
          <p:nvPr/>
        </p:nvSpPr>
        <p:spPr bwMode="auto">
          <a:xfrm>
            <a:off x="4235218" y="279789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301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400</a:t>
            </a:r>
            <a:r>
              <a:rPr kumimoji="1" lang="zh-CN" altLang="en-US" sz="1100" b="1">
                <a:latin typeface="微软雅黑" pitchFamily="34" charset="-122"/>
                <a:ea typeface="微软雅黑" pitchFamily="34" charset="-122"/>
              </a:rPr>
              <a:t>，还能再发送 </a:t>
            </a:r>
            <a:r>
              <a:rPr kumimoji="1" lang="en-US" altLang="zh-CN" sz="1100" b="1">
                <a:latin typeface="微软雅黑" pitchFamily="34" charset="-122"/>
                <a:ea typeface="微软雅黑" pitchFamily="34" charset="-122"/>
              </a:rPr>
              <a:t>100 </a:t>
            </a:r>
            <a:r>
              <a:rPr kumimoji="1" lang="zh-CN" altLang="en-US" sz="1100" b="1">
                <a:latin typeface="微软雅黑" pitchFamily="34" charset="-122"/>
                <a:ea typeface="微软雅黑" pitchFamily="34" charset="-122"/>
              </a:rPr>
              <a:t>字节新数据</a:t>
            </a:r>
          </a:p>
        </p:txBody>
      </p:sp>
      <p:sp>
        <p:nvSpPr>
          <p:cNvPr id="35" name="Rectangle 30"/>
          <p:cNvSpPr>
            <a:spLocks noChangeArrowheads="1"/>
          </p:cNvSpPr>
          <p:nvPr/>
        </p:nvSpPr>
        <p:spPr bwMode="auto">
          <a:xfrm>
            <a:off x="4235218" y="186908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sp>
        <p:nvSpPr>
          <p:cNvPr id="36" name="Rectangle 31"/>
          <p:cNvSpPr>
            <a:spLocks noChangeArrowheads="1"/>
          </p:cNvSpPr>
          <p:nvPr/>
        </p:nvSpPr>
        <p:spPr bwMode="auto">
          <a:xfrm>
            <a:off x="4235218" y="303811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sp>
        <p:nvSpPr>
          <p:cNvPr id="37" name="Rectangle 32"/>
          <p:cNvSpPr>
            <a:spLocks noChangeArrowheads="1"/>
          </p:cNvSpPr>
          <p:nvPr/>
        </p:nvSpPr>
        <p:spPr bwMode="auto">
          <a:xfrm>
            <a:off x="4235218" y="327140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超时重传旧的数据，但不能发送新的数据</a:t>
            </a:r>
          </a:p>
        </p:txBody>
      </p:sp>
      <p:sp>
        <p:nvSpPr>
          <p:cNvPr id="38" name="Rectangle 33"/>
          <p:cNvSpPr>
            <a:spLocks noChangeArrowheads="1"/>
          </p:cNvSpPr>
          <p:nvPr/>
        </p:nvSpPr>
        <p:spPr bwMode="auto">
          <a:xfrm>
            <a:off x="4235218" y="349775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501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100 </a:t>
            </a:r>
            <a:r>
              <a:rPr kumimoji="1" lang="zh-CN" altLang="en-US" sz="1100" b="1" dirty="0">
                <a:solidFill>
                  <a:srgbClr val="C00000"/>
                </a:solidFill>
                <a:latin typeface="微软雅黑" pitchFamily="34" charset="-122"/>
                <a:ea typeface="微软雅黑" pitchFamily="34" charset="-122"/>
              </a:rPr>
              <a:t>字节</a:t>
            </a:r>
          </a:p>
        </p:txBody>
      </p:sp>
      <p:sp>
        <p:nvSpPr>
          <p:cNvPr id="39" name="Rectangle 34"/>
          <p:cNvSpPr>
            <a:spLocks noChangeArrowheads="1"/>
          </p:cNvSpPr>
          <p:nvPr/>
        </p:nvSpPr>
        <p:spPr bwMode="auto">
          <a:xfrm>
            <a:off x="4235218" y="373277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501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600</a:t>
            </a:r>
            <a:r>
              <a:rPr kumimoji="1" lang="zh-CN" altLang="en-US" sz="1100" b="1">
                <a:latin typeface="微软雅黑" pitchFamily="34" charset="-122"/>
                <a:ea typeface="微软雅黑" pitchFamily="34" charset="-122"/>
              </a:rPr>
              <a:t>，不能再发送了</a:t>
            </a:r>
          </a:p>
        </p:txBody>
      </p:sp>
      <p:sp>
        <p:nvSpPr>
          <p:cNvPr id="40" name="Rectangle 35"/>
          <p:cNvSpPr>
            <a:spLocks noChangeArrowheads="1"/>
          </p:cNvSpPr>
          <p:nvPr/>
        </p:nvSpPr>
        <p:spPr bwMode="auto">
          <a:xfrm>
            <a:off x="4235218" y="397646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不允许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再发送（到序号 </a:t>
            </a:r>
            <a:r>
              <a:rPr kumimoji="1" lang="en-US" altLang="zh-CN" sz="1100" b="1" dirty="0">
                <a:solidFill>
                  <a:srgbClr val="C00000"/>
                </a:solidFill>
                <a:latin typeface="微软雅黑" pitchFamily="34" charset="-122"/>
                <a:ea typeface="微软雅黑" pitchFamily="34" charset="-122"/>
              </a:rPr>
              <a:t>600 </a:t>
            </a:r>
            <a:r>
              <a:rPr kumimoji="1" lang="zh-CN" altLang="en-US" sz="1100" b="1" dirty="0">
                <a:solidFill>
                  <a:srgbClr val="C00000"/>
                </a:solidFill>
                <a:latin typeface="微软雅黑" pitchFamily="34" charset="-122"/>
                <a:ea typeface="微软雅黑" pitchFamily="34" charset="-122"/>
              </a:rPr>
              <a:t>为止的数据都收到了）</a:t>
            </a:r>
          </a:p>
        </p:txBody>
      </p:sp>
      <p:sp>
        <p:nvSpPr>
          <p:cNvPr id="41" name="AutoShape 36"/>
          <p:cNvSpPr>
            <a:spLocks noChangeArrowheads="1"/>
          </p:cNvSpPr>
          <p:nvPr/>
        </p:nvSpPr>
        <p:spPr bwMode="auto">
          <a:xfrm>
            <a:off x="3240064" y="2157386"/>
            <a:ext cx="688658" cy="415665"/>
          </a:xfrm>
          <a:prstGeom prst="irregularSeal1">
            <a:avLst/>
          </a:prstGeom>
          <a:solidFill>
            <a:srgbClr val="FF00FF"/>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23810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丢失！</a:t>
            </a:r>
          </a:p>
        </p:txBody>
      </p:sp>
      <p:sp>
        <p:nvSpPr>
          <p:cNvPr id="43" name="Line 38"/>
          <p:cNvSpPr>
            <a:spLocks noChangeShapeType="1"/>
          </p:cNvSpPr>
          <p:nvPr/>
        </p:nvSpPr>
        <p:spPr bwMode="auto">
          <a:xfrm>
            <a:off x="1676853" y="192907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Tree>
    <p:extLst>
      <p:ext uri="{BB962C8B-B14F-4D97-AF65-F5344CB8AC3E}">
        <p14:creationId xmlns:p14="http://schemas.microsoft.com/office/powerpoint/2010/main" val="236436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32"/>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38"/>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4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2820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675658" y="605119"/>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利用可变窗口进行流量控制举例</a:t>
            </a:r>
          </a:p>
        </p:txBody>
      </p:sp>
      <p:sp>
        <p:nvSpPr>
          <p:cNvPr id="7" name="圆角矩形 6"/>
          <p:cNvSpPr/>
          <p:nvPr/>
        </p:nvSpPr>
        <p:spPr>
          <a:xfrm>
            <a:off x="556963" y="1069848"/>
            <a:ext cx="8048776" cy="35021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Box 155"/>
          <p:cNvSpPr txBox="1">
            <a:spLocks noChangeArrowheads="1"/>
          </p:cNvSpPr>
          <p:nvPr/>
        </p:nvSpPr>
        <p:spPr bwMode="auto">
          <a:xfrm>
            <a:off x="1977379" y="1094626"/>
            <a:ext cx="5218949"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solidFill>
                  <a:srgbClr val="0000FF"/>
                </a:solidFill>
                <a:latin typeface="微软雅黑" pitchFamily="34" charset="-122"/>
                <a:ea typeface="微软雅黑" pitchFamily="34" charset="-122"/>
              </a:rPr>
              <a:t>A </a:t>
            </a:r>
            <a:r>
              <a:rPr lang="zh-CN" altLang="en-US" sz="1600" b="1" dirty="0">
                <a:solidFill>
                  <a:srgbClr val="0000FF"/>
                </a:solidFill>
                <a:latin typeface="微软雅黑" pitchFamily="34" charset="-122"/>
                <a:ea typeface="微软雅黑" pitchFamily="34" charset="-122"/>
              </a:rPr>
              <a:t>向 </a:t>
            </a:r>
            <a:r>
              <a:rPr lang="en-US" altLang="zh-CN" sz="1600" b="1" dirty="0">
                <a:solidFill>
                  <a:srgbClr val="0000FF"/>
                </a:solidFill>
                <a:latin typeface="微软雅黑" pitchFamily="34" charset="-122"/>
                <a:ea typeface="微软雅黑" pitchFamily="34" charset="-122"/>
              </a:rPr>
              <a:t>B </a:t>
            </a:r>
            <a:r>
              <a:rPr lang="zh-CN" altLang="en-US" sz="1600" b="1" dirty="0">
                <a:solidFill>
                  <a:srgbClr val="0000FF"/>
                </a:solidFill>
                <a:latin typeface="微软雅黑" pitchFamily="34" charset="-122"/>
                <a:ea typeface="微软雅黑" pitchFamily="34" charset="-122"/>
              </a:rPr>
              <a:t>发送数据。在连接建立时，</a:t>
            </a:r>
            <a:r>
              <a:rPr lang="en-US" altLang="zh-CN" sz="1600" b="1" dirty="0">
                <a:solidFill>
                  <a:srgbClr val="0000FF"/>
                </a:solidFill>
                <a:latin typeface="微软雅黑" pitchFamily="34" charset="-122"/>
                <a:ea typeface="微软雅黑" pitchFamily="34" charset="-122"/>
              </a:rPr>
              <a:t>B </a:t>
            </a:r>
            <a:r>
              <a:rPr lang="zh-CN" altLang="en-US" sz="1600" b="1" dirty="0">
                <a:solidFill>
                  <a:srgbClr val="0000FF"/>
                </a:solidFill>
                <a:latin typeface="微软雅黑" pitchFamily="34" charset="-122"/>
                <a:ea typeface="微软雅黑" pitchFamily="34" charset="-122"/>
              </a:rPr>
              <a:t>告诉 </a:t>
            </a:r>
            <a:r>
              <a:rPr lang="en-US" altLang="zh-CN" sz="1600" b="1" dirty="0">
                <a:solidFill>
                  <a:srgbClr val="0000FF"/>
                </a:solidFill>
                <a:latin typeface="微软雅黑" pitchFamily="34" charset="-122"/>
                <a:ea typeface="微软雅黑" pitchFamily="34" charset="-122"/>
              </a:rPr>
              <a:t>A</a:t>
            </a:r>
            <a:r>
              <a:rPr lang="zh-CN" altLang="en-US" sz="1600" b="1" dirty="0">
                <a:solidFill>
                  <a:srgbClr val="0000FF"/>
                </a:solidFill>
                <a:latin typeface="微软雅黑" pitchFamily="34" charset="-122"/>
                <a:ea typeface="微软雅黑" pitchFamily="34" charset="-122"/>
              </a:rPr>
              <a:t>：</a:t>
            </a:r>
          </a:p>
          <a:p>
            <a:pPr algn="ctr">
              <a:lnSpc>
                <a:spcPct val="110000"/>
              </a:lnSpc>
            </a:pPr>
            <a:r>
              <a:rPr lang="zh-CN" altLang="en-US" sz="1600" b="1" dirty="0">
                <a:solidFill>
                  <a:srgbClr val="0000FF"/>
                </a:solidFill>
                <a:latin typeface="微软雅黑" pitchFamily="34" charset="-122"/>
                <a:ea typeface="微软雅黑" pitchFamily="34" charset="-122"/>
              </a:rPr>
              <a:t>“我的接收窗口 </a:t>
            </a:r>
            <a:r>
              <a:rPr lang="en-US" altLang="zh-CN" sz="1600" b="1" dirty="0" err="1">
                <a:solidFill>
                  <a:srgbClr val="0000FF"/>
                </a:solidFill>
                <a:latin typeface="微软雅黑" pitchFamily="34" charset="-122"/>
                <a:ea typeface="微软雅黑" pitchFamily="34" charset="-122"/>
              </a:rPr>
              <a:t>rwnd</a:t>
            </a:r>
            <a:r>
              <a:rPr lang="en-US" altLang="zh-CN" sz="1600" b="1" dirty="0">
                <a:solidFill>
                  <a:srgbClr val="0000FF"/>
                </a:solidFill>
                <a:latin typeface="微软雅黑" pitchFamily="34" charset="-122"/>
                <a:ea typeface="微软雅黑" pitchFamily="34" charset="-122"/>
              </a:rPr>
              <a:t> = 400</a:t>
            </a:r>
            <a:r>
              <a:rPr lang="zh-CN" altLang="en-US" sz="1600" b="1" dirty="0">
                <a:solidFill>
                  <a:srgbClr val="0000FF"/>
                </a:solidFill>
                <a:latin typeface="微软雅黑" pitchFamily="34" charset="-122"/>
                <a:ea typeface="微软雅黑" pitchFamily="34" charset="-122"/>
              </a:rPr>
              <a:t>（字节）”。</a:t>
            </a:r>
          </a:p>
        </p:txBody>
      </p:sp>
      <p:sp>
        <p:nvSpPr>
          <p:cNvPr id="10" name="Line 5"/>
          <p:cNvSpPr>
            <a:spLocks noChangeShapeType="1"/>
          </p:cNvSpPr>
          <p:nvPr/>
        </p:nvSpPr>
        <p:spPr bwMode="auto">
          <a:xfrm>
            <a:off x="1695644" y="2015795"/>
            <a:ext cx="248018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Rectangle 6"/>
          <p:cNvSpPr>
            <a:spLocks noChangeArrowheads="1"/>
          </p:cNvSpPr>
          <p:nvPr/>
        </p:nvSpPr>
        <p:spPr bwMode="auto">
          <a:xfrm>
            <a:off x="2383539" y="1781226"/>
            <a:ext cx="110767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1, DATA</a:t>
            </a:r>
          </a:p>
        </p:txBody>
      </p:sp>
      <p:sp>
        <p:nvSpPr>
          <p:cNvPr id="12" name="Line 7"/>
          <p:cNvSpPr>
            <a:spLocks noChangeShapeType="1"/>
          </p:cNvSpPr>
          <p:nvPr/>
        </p:nvSpPr>
        <p:spPr bwMode="auto">
          <a:xfrm>
            <a:off x="1696582" y="3409444"/>
            <a:ext cx="2479245"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3" name="Rectangle 8"/>
          <p:cNvSpPr>
            <a:spLocks noChangeArrowheads="1"/>
          </p:cNvSpPr>
          <p:nvPr/>
        </p:nvSpPr>
        <p:spPr bwMode="auto">
          <a:xfrm>
            <a:off x="2304992" y="3161865"/>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err="1">
                <a:latin typeface="微软雅黑" pitchFamily="34" charset="-122"/>
                <a:ea typeface="微软雅黑" pitchFamily="34" charset="-122"/>
              </a:rPr>
              <a:t>seq</a:t>
            </a:r>
            <a:r>
              <a:rPr kumimoji="1" lang="en-US" altLang="zh-CN" sz="1000" b="1" dirty="0">
                <a:latin typeface="微软雅黑" pitchFamily="34" charset="-122"/>
                <a:ea typeface="微软雅黑" pitchFamily="34" charset="-122"/>
              </a:rPr>
              <a:t> = 201, DATA</a:t>
            </a:r>
          </a:p>
        </p:txBody>
      </p:sp>
      <p:sp>
        <p:nvSpPr>
          <p:cNvPr id="14" name="Line 9"/>
          <p:cNvSpPr>
            <a:spLocks noChangeShapeType="1"/>
          </p:cNvSpPr>
          <p:nvPr/>
        </p:nvSpPr>
        <p:spPr bwMode="auto">
          <a:xfrm>
            <a:off x="1697522" y="3180493"/>
            <a:ext cx="247830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5" name="Rectangle 10"/>
          <p:cNvSpPr>
            <a:spLocks noChangeArrowheads="1"/>
          </p:cNvSpPr>
          <p:nvPr/>
        </p:nvSpPr>
        <p:spPr bwMode="auto">
          <a:xfrm>
            <a:off x="2304992" y="2933783"/>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401, DATA</a:t>
            </a:r>
          </a:p>
        </p:txBody>
      </p:sp>
      <p:sp>
        <p:nvSpPr>
          <p:cNvPr id="16" name="Line 11"/>
          <p:cNvSpPr>
            <a:spLocks noChangeShapeType="1"/>
          </p:cNvSpPr>
          <p:nvPr/>
        </p:nvSpPr>
        <p:spPr bwMode="auto">
          <a:xfrm>
            <a:off x="1693764" y="2942870"/>
            <a:ext cx="248206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7" name="Rectangle 12"/>
          <p:cNvSpPr>
            <a:spLocks noChangeArrowheads="1"/>
          </p:cNvSpPr>
          <p:nvPr/>
        </p:nvSpPr>
        <p:spPr bwMode="auto">
          <a:xfrm>
            <a:off x="2304992" y="2690958"/>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301, DATA</a:t>
            </a:r>
          </a:p>
        </p:txBody>
      </p:sp>
      <p:sp>
        <p:nvSpPr>
          <p:cNvPr id="18" name="Line 13"/>
          <p:cNvSpPr>
            <a:spLocks noChangeShapeType="1"/>
          </p:cNvSpPr>
          <p:nvPr/>
        </p:nvSpPr>
        <p:spPr bwMode="auto">
          <a:xfrm>
            <a:off x="1694704" y="2244745"/>
            <a:ext cx="2509724"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9" name="Rectangle 14"/>
          <p:cNvSpPr>
            <a:spLocks noChangeArrowheads="1"/>
          </p:cNvSpPr>
          <p:nvPr/>
        </p:nvSpPr>
        <p:spPr bwMode="auto">
          <a:xfrm>
            <a:off x="2304992" y="2001504"/>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101, DATA</a:t>
            </a:r>
          </a:p>
        </p:txBody>
      </p:sp>
      <p:sp>
        <p:nvSpPr>
          <p:cNvPr id="20" name="Line 15"/>
          <p:cNvSpPr>
            <a:spLocks noChangeShapeType="1"/>
          </p:cNvSpPr>
          <p:nvPr/>
        </p:nvSpPr>
        <p:spPr bwMode="auto">
          <a:xfrm>
            <a:off x="1691887" y="2486704"/>
            <a:ext cx="1481082"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Rectangle 16"/>
          <p:cNvSpPr>
            <a:spLocks noChangeArrowheads="1"/>
          </p:cNvSpPr>
          <p:nvPr/>
        </p:nvSpPr>
        <p:spPr bwMode="auto">
          <a:xfrm>
            <a:off x="2004741" y="2253002"/>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201, DATA</a:t>
            </a:r>
          </a:p>
        </p:txBody>
      </p:sp>
      <p:sp>
        <p:nvSpPr>
          <p:cNvPr id="22" name="Line 17"/>
          <p:cNvSpPr>
            <a:spLocks noChangeShapeType="1"/>
          </p:cNvSpPr>
          <p:nvPr/>
        </p:nvSpPr>
        <p:spPr bwMode="auto">
          <a:xfrm>
            <a:off x="1695643" y="3877751"/>
            <a:ext cx="248018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Rectangle 18"/>
          <p:cNvSpPr>
            <a:spLocks noChangeArrowheads="1"/>
          </p:cNvSpPr>
          <p:nvPr/>
        </p:nvSpPr>
        <p:spPr bwMode="auto">
          <a:xfrm>
            <a:off x="2304992" y="3646651"/>
            <a:ext cx="126477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a:latin typeface="微软雅黑" pitchFamily="34" charset="-122"/>
                <a:ea typeface="微软雅黑" pitchFamily="34" charset="-122"/>
              </a:rPr>
              <a:t>seq = 501, DATA</a:t>
            </a:r>
          </a:p>
        </p:txBody>
      </p:sp>
      <p:grpSp>
        <p:nvGrpSpPr>
          <p:cNvPr id="2" name="组合 1"/>
          <p:cNvGrpSpPr/>
          <p:nvPr/>
        </p:nvGrpSpPr>
        <p:grpSpPr>
          <a:xfrm>
            <a:off x="1677792" y="2484555"/>
            <a:ext cx="2498033" cy="243656"/>
            <a:chOff x="1677792" y="2484555"/>
            <a:chExt cx="2498033" cy="243656"/>
          </a:xfrm>
        </p:grpSpPr>
        <p:sp>
          <p:nvSpPr>
            <p:cNvPr id="24" name="Line 19"/>
            <p:cNvSpPr>
              <a:spLocks noChangeShapeType="1"/>
            </p:cNvSpPr>
            <p:nvPr/>
          </p:nvSpPr>
          <p:spPr bwMode="auto">
            <a:xfrm flipH="1">
              <a:off x="1677792" y="2719123"/>
              <a:ext cx="24980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Rectangle 20"/>
            <p:cNvSpPr>
              <a:spLocks noChangeArrowheads="1"/>
            </p:cNvSpPr>
            <p:nvPr/>
          </p:nvSpPr>
          <p:spPr bwMode="auto">
            <a:xfrm flipH="1">
              <a:off x="1824091" y="2484555"/>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201,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300</a:t>
              </a:r>
            </a:p>
          </p:txBody>
        </p:sp>
      </p:grpSp>
      <p:grpSp>
        <p:nvGrpSpPr>
          <p:cNvPr id="4" name="组合 3"/>
          <p:cNvGrpSpPr/>
          <p:nvPr/>
        </p:nvGrpSpPr>
        <p:grpSpPr>
          <a:xfrm>
            <a:off x="1685307" y="3878203"/>
            <a:ext cx="2490520" cy="243656"/>
            <a:chOff x="1685307" y="3878203"/>
            <a:chExt cx="2490520" cy="243656"/>
          </a:xfrm>
        </p:grpSpPr>
        <p:sp>
          <p:nvSpPr>
            <p:cNvPr id="26" name="Line 21"/>
            <p:cNvSpPr>
              <a:spLocks noChangeShapeType="1"/>
            </p:cNvSpPr>
            <p:nvPr/>
          </p:nvSpPr>
          <p:spPr bwMode="auto">
            <a:xfrm flipH="1">
              <a:off x="1685307" y="4112773"/>
              <a:ext cx="2490520"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Rectangle 22"/>
            <p:cNvSpPr>
              <a:spLocks noChangeArrowheads="1"/>
            </p:cNvSpPr>
            <p:nvPr/>
          </p:nvSpPr>
          <p:spPr bwMode="auto">
            <a:xfrm flipH="1">
              <a:off x="1902638" y="3878203"/>
              <a:ext cx="206947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0</a:t>
              </a:r>
            </a:p>
          </p:txBody>
        </p:sp>
      </p:grpSp>
      <p:grpSp>
        <p:nvGrpSpPr>
          <p:cNvPr id="3" name="组合 2"/>
          <p:cNvGrpSpPr/>
          <p:nvPr/>
        </p:nvGrpSpPr>
        <p:grpSpPr>
          <a:xfrm>
            <a:off x="1675914" y="3413364"/>
            <a:ext cx="2499912" cy="243656"/>
            <a:chOff x="1675914" y="3413364"/>
            <a:chExt cx="2499912" cy="243656"/>
          </a:xfrm>
        </p:grpSpPr>
        <p:sp>
          <p:nvSpPr>
            <p:cNvPr id="28" name="Line 23"/>
            <p:cNvSpPr>
              <a:spLocks noChangeShapeType="1"/>
            </p:cNvSpPr>
            <p:nvPr/>
          </p:nvSpPr>
          <p:spPr bwMode="auto">
            <a:xfrm flipH="1">
              <a:off x="1675914" y="3643597"/>
              <a:ext cx="249991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Rectangle 24"/>
            <p:cNvSpPr>
              <a:spLocks noChangeArrowheads="1"/>
            </p:cNvSpPr>
            <p:nvPr/>
          </p:nvSpPr>
          <p:spPr bwMode="auto">
            <a:xfrm flipH="1">
              <a:off x="1824091" y="341336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501,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100</a:t>
              </a:r>
            </a:p>
          </p:txBody>
        </p:sp>
      </p:grpSp>
      <p:sp>
        <p:nvSpPr>
          <p:cNvPr id="30" name="Rectangle 25"/>
          <p:cNvSpPr>
            <a:spLocks noChangeArrowheads="1"/>
          </p:cNvSpPr>
          <p:nvPr/>
        </p:nvSpPr>
        <p:spPr bwMode="auto">
          <a:xfrm>
            <a:off x="1579145" y="1730474"/>
            <a:ext cx="28854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A</a:t>
            </a:r>
          </a:p>
        </p:txBody>
      </p:sp>
      <p:sp>
        <p:nvSpPr>
          <p:cNvPr id="31" name="Rectangle 26"/>
          <p:cNvSpPr>
            <a:spLocks noChangeArrowheads="1"/>
          </p:cNvSpPr>
          <p:nvPr/>
        </p:nvSpPr>
        <p:spPr bwMode="auto">
          <a:xfrm>
            <a:off x="4064966" y="1730474"/>
            <a:ext cx="2789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solidFill>
                  <a:srgbClr val="0033CC"/>
                </a:solidFill>
                <a:latin typeface="微软雅黑" pitchFamily="34" charset="-122"/>
                <a:ea typeface="微软雅黑" pitchFamily="34" charset="-122"/>
              </a:rPr>
              <a:t>B</a:t>
            </a:r>
          </a:p>
        </p:txBody>
      </p:sp>
      <p:sp>
        <p:nvSpPr>
          <p:cNvPr id="32" name="Rectangle 27"/>
          <p:cNvSpPr>
            <a:spLocks noChangeArrowheads="1"/>
          </p:cNvSpPr>
          <p:nvPr/>
        </p:nvSpPr>
        <p:spPr bwMode="auto">
          <a:xfrm>
            <a:off x="4235218" y="2573277"/>
            <a:ext cx="285334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201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500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sp>
        <p:nvSpPr>
          <p:cNvPr id="33" name="Rectangle 28"/>
          <p:cNvSpPr>
            <a:spLocks noChangeArrowheads="1"/>
          </p:cNvSpPr>
          <p:nvPr/>
        </p:nvSpPr>
        <p:spPr bwMode="auto">
          <a:xfrm>
            <a:off x="4235217" y="2095430"/>
            <a:ext cx="315150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200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200 </a:t>
            </a:r>
            <a:r>
              <a:rPr kumimoji="1" lang="zh-CN" altLang="en-US" sz="1100" b="1" dirty="0">
                <a:latin typeface="微软雅黑" pitchFamily="34" charset="-122"/>
                <a:ea typeface="微软雅黑" pitchFamily="34" charset="-122"/>
              </a:rPr>
              <a:t>字节</a:t>
            </a:r>
          </a:p>
        </p:txBody>
      </p:sp>
      <p:sp>
        <p:nvSpPr>
          <p:cNvPr id="34" name="Rectangle 29"/>
          <p:cNvSpPr>
            <a:spLocks noChangeArrowheads="1"/>
          </p:cNvSpPr>
          <p:nvPr/>
        </p:nvSpPr>
        <p:spPr bwMode="auto">
          <a:xfrm>
            <a:off x="4235218" y="2797892"/>
            <a:ext cx="37157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301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400</a:t>
            </a:r>
            <a:r>
              <a:rPr kumimoji="1" lang="zh-CN" altLang="en-US" sz="1100" b="1" dirty="0">
                <a:latin typeface="微软雅黑" pitchFamily="34" charset="-122"/>
                <a:ea typeface="微软雅黑" pitchFamily="34" charset="-122"/>
              </a:rPr>
              <a:t>，还能再发送 </a:t>
            </a:r>
            <a:r>
              <a:rPr kumimoji="1" lang="en-US" altLang="zh-CN" sz="1100" b="1" dirty="0">
                <a:latin typeface="微软雅黑" pitchFamily="34" charset="-122"/>
                <a:ea typeface="微软雅黑" pitchFamily="34" charset="-122"/>
              </a:rPr>
              <a:t>100 </a:t>
            </a:r>
            <a:r>
              <a:rPr kumimoji="1" lang="zh-CN" altLang="en-US" sz="1100" b="1" dirty="0">
                <a:latin typeface="微软雅黑" pitchFamily="34" charset="-122"/>
                <a:ea typeface="微软雅黑" pitchFamily="34" charset="-122"/>
              </a:rPr>
              <a:t>字节新数据</a:t>
            </a:r>
          </a:p>
        </p:txBody>
      </p:sp>
      <p:sp>
        <p:nvSpPr>
          <p:cNvPr id="35" name="Rectangle 30"/>
          <p:cNvSpPr>
            <a:spLocks noChangeArrowheads="1"/>
          </p:cNvSpPr>
          <p:nvPr/>
        </p:nvSpPr>
        <p:spPr bwMode="auto">
          <a:xfrm>
            <a:off x="4235218" y="1869081"/>
            <a:ext cx="297838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发送了序号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100</a:t>
            </a:r>
            <a:r>
              <a:rPr kumimoji="1" lang="zh-CN" altLang="en-US" sz="1100" b="1" dirty="0">
                <a:latin typeface="微软雅黑" pitchFamily="34" charset="-122"/>
                <a:ea typeface="微软雅黑" pitchFamily="34" charset="-122"/>
              </a:rPr>
              <a:t>，还能发送 </a:t>
            </a:r>
            <a:r>
              <a:rPr kumimoji="1" lang="en-US" altLang="zh-CN" sz="1100" b="1" dirty="0">
                <a:latin typeface="微软雅黑" pitchFamily="34" charset="-122"/>
                <a:ea typeface="微软雅黑" pitchFamily="34" charset="-122"/>
              </a:rPr>
              <a:t>300 </a:t>
            </a:r>
            <a:r>
              <a:rPr kumimoji="1" lang="zh-CN" altLang="en-US" sz="1100" b="1" dirty="0">
                <a:latin typeface="微软雅黑" pitchFamily="34" charset="-122"/>
                <a:ea typeface="微软雅黑" pitchFamily="34" charset="-122"/>
              </a:rPr>
              <a:t>字节</a:t>
            </a:r>
          </a:p>
        </p:txBody>
      </p:sp>
      <p:sp>
        <p:nvSpPr>
          <p:cNvPr id="36" name="Rectangle 31"/>
          <p:cNvSpPr>
            <a:spLocks noChangeArrowheads="1"/>
          </p:cNvSpPr>
          <p:nvPr/>
        </p:nvSpPr>
        <p:spPr bwMode="auto">
          <a:xfrm>
            <a:off x="4235218" y="3038116"/>
            <a:ext cx="323165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401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500</a:t>
            </a:r>
            <a:r>
              <a:rPr kumimoji="1" lang="zh-CN" altLang="en-US" sz="1100" b="1">
                <a:latin typeface="微软雅黑" pitchFamily="34" charset="-122"/>
                <a:ea typeface="微软雅黑" pitchFamily="34" charset="-122"/>
              </a:rPr>
              <a:t>，不能再发送新数据了</a:t>
            </a:r>
          </a:p>
        </p:txBody>
      </p:sp>
      <p:sp>
        <p:nvSpPr>
          <p:cNvPr id="37" name="Rectangle 32"/>
          <p:cNvSpPr>
            <a:spLocks noChangeArrowheads="1"/>
          </p:cNvSpPr>
          <p:nvPr/>
        </p:nvSpPr>
        <p:spPr bwMode="auto">
          <a:xfrm>
            <a:off x="4235218" y="3271403"/>
            <a:ext cx="28693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超时重传旧的数据，但不能发送新的数据</a:t>
            </a:r>
          </a:p>
        </p:txBody>
      </p:sp>
      <p:sp>
        <p:nvSpPr>
          <p:cNvPr id="38" name="Rectangle 33"/>
          <p:cNvSpPr>
            <a:spLocks noChangeArrowheads="1"/>
          </p:cNvSpPr>
          <p:nvPr/>
        </p:nvSpPr>
        <p:spPr bwMode="auto">
          <a:xfrm>
            <a:off x="4235218" y="3497750"/>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发送序号 </a:t>
            </a:r>
            <a:r>
              <a:rPr kumimoji="1" lang="en-US" altLang="zh-CN" sz="1100" b="1" dirty="0">
                <a:latin typeface="微软雅黑" pitchFamily="34" charset="-122"/>
                <a:ea typeface="微软雅黑" pitchFamily="34" charset="-122"/>
              </a:rPr>
              <a:t>501 </a:t>
            </a:r>
            <a:r>
              <a:rPr kumimoji="1" lang="zh-CN" altLang="en-US" sz="1100" b="1" dirty="0">
                <a:latin typeface="微软雅黑" pitchFamily="34" charset="-122"/>
                <a:ea typeface="微软雅黑" pitchFamily="34" charset="-122"/>
              </a:rPr>
              <a:t>至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共 </a:t>
            </a:r>
            <a:r>
              <a:rPr kumimoji="1" lang="en-US" altLang="zh-CN" sz="1100" b="1" dirty="0">
                <a:latin typeface="微软雅黑" pitchFamily="34" charset="-122"/>
                <a:ea typeface="微软雅黑" pitchFamily="34" charset="-122"/>
              </a:rPr>
              <a:t>100 </a:t>
            </a:r>
            <a:r>
              <a:rPr kumimoji="1" lang="zh-CN" altLang="en-US" sz="1100" b="1" dirty="0">
                <a:latin typeface="微软雅黑" pitchFamily="34" charset="-122"/>
                <a:ea typeface="微软雅黑" pitchFamily="34" charset="-122"/>
              </a:rPr>
              <a:t>字节</a:t>
            </a:r>
          </a:p>
        </p:txBody>
      </p:sp>
      <p:sp>
        <p:nvSpPr>
          <p:cNvPr id="39" name="Rectangle 34"/>
          <p:cNvSpPr>
            <a:spLocks noChangeArrowheads="1"/>
          </p:cNvSpPr>
          <p:nvPr/>
        </p:nvSpPr>
        <p:spPr bwMode="auto">
          <a:xfrm>
            <a:off x="4235218" y="3732773"/>
            <a:ext cx="280846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微软雅黑" pitchFamily="34" charset="-122"/>
                <a:ea typeface="微软雅黑" pitchFamily="34" charset="-122"/>
              </a:rPr>
              <a:t>A </a:t>
            </a:r>
            <a:r>
              <a:rPr kumimoji="1" lang="zh-CN" altLang="en-US" sz="1100" b="1">
                <a:latin typeface="微软雅黑" pitchFamily="34" charset="-122"/>
                <a:ea typeface="微软雅黑" pitchFamily="34" charset="-122"/>
              </a:rPr>
              <a:t>发送了序号 </a:t>
            </a:r>
            <a:r>
              <a:rPr kumimoji="1" lang="en-US" altLang="zh-CN" sz="1100" b="1">
                <a:latin typeface="微软雅黑" pitchFamily="34" charset="-122"/>
                <a:ea typeface="微软雅黑" pitchFamily="34" charset="-122"/>
              </a:rPr>
              <a:t>501 </a:t>
            </a:r>
            <a:r>
              <a:rPr kumimoji="1" lang="zh-CN" altLang="en-US" sz="1100" b="1">
                <a:latin typeface="微软雅黑" pitchFamily="34" charset="-122"/>
                <a:ea typeface="微软雅黑" pitchFamily="34" charset="-122"/>
              </a:rPr>
              <a:t>至 </a:t>
            </a:r>
            <a:r>
              <a:rPr kumimoji="1" lang="en-US" altLang="zh-CN" sz="1100" b="1">
                <a:latin typeface="微软雅黑" pitchFamily="34" charset="-122"/>
                <a:ea typeface="微软雅黑" pitchFamily="34" charset="-122"/>
              </a:rPr>
              <a:t>600</a:t>
            </a:r>
            <a:r>
              <a:rPr kumimoji="1" lang="zh-CN" altLang="en-US" sz="1100" b="1">
                <a:latin typeface="微软雅黑" pitchFamily="34" charset="-122"/>
                <a:ea typeface="微软雅黑" pitchFamily="34" charset="-122"/>
              </a:rPr>
              <a:t>，不能再发送了</a:t>
            </a:r>
          </a:p>
        </p:txBody>
      </p:sp>
      <p:sp>
        <p:nvSpPr>
          <p:cNvPr id="40" name="Rectangle 35"/>
          <p:cNvSpPr>
            <a:spLocks noChangeArrowheads="1"/>
          </p:cNvSpPr>
          <p:nvPr/>
        </p:nvSpPr>
        <p:spPr bwMode="auto">
          <a:xfrm>
            <a:off x="4235218" y="3976466"/>
            <a:ext cx="353622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latin typeface="微软雅黑" pitchFamily="34" charset="-122"/>
                <a:ea typeface="微软雅黑" pitchFamily="34" charset="-122"/>
              </a:rPr>
              <a:t>不允许 </a:t>
            </a:r>
            <a:r>
              <a:rPr kumimoji="1" lang="en-US" altLang="zh-CN" sz="1100" b="1" dirty="0">
                <a:latin typeface="微软雅黑" pitchFamily="34" charset="-122"/>
                <a:ea typeface="微软雅黑" pitchFamily="34" charset="-122"/>
              </a:rPr>
              <a:t>A </a:t>
            </a:r>
            <a:r>
              <a:rPr kumimoji="1" lang="zh-CN" altLang="en-US" sz="1100" b="1" dirty="0">
                <a:latin typeface="微软雅黑" pitchFamily="34" charset="-122"/>
                <a:ea typeface="微软雅黑" pitchFamily="34" charset="-122"/>
              </a:rPr>
              <a:t>再发送（到序号 </a:t>
            </a:r>
            <a:r>
              <a:rPr kumimoji="1" lang="en-US" altLang="zh-CN" sz="1100" b="1" dirty="0">
                <a:latin typeface="微软雅黑" pitchFamily="34" charset="-122"/>
                <a:ea typeface="微软雅黑" pitchFamily="34" charset="-122"/>
              </a:rPr>
              <a:t>600 </a:t>
            </a:r>
            <a:r>
              <a:rPr kumimoji="1" lang="zh-CN" altLang="en-US" sz="1100" b="1" dirty="0">
                <a:latin typeface="微软雅黑" pitchFamily="34" charset="-122"/>
                <a:ea typeface="微软雅黑" pitchFamily="34" charset="-122"/>
              </a:rPr>
              <a:t>为止的数据都收到了）</a:t>
            </a:r>
          </a:p>
        </p:txBody>
      </p:sp>
      <p:sp>
        <p:nvSpPr>
          <p:cNvPr id="41" name="AutoShape 36"/>
          <p:cNvSpPr>
            <a:spLocks noChangeArrowheads="1"/>
          </p:cNvSpPr>
          <p:nvPr/>
        </p:nvSpPr>
        <p:spPr bwMode="auto">
          <a:xfrm>
            <a:off x="3240064" y="2157386"/>
            <a:ext cx="688658" cy="415665"/>
          </a:xfrm>
          <a:prstGeom prst="irregularSeal1">
            <a:avLst/>
          </a:prstGeom>
          <a:solidFill>
            <a:srgbClr val="FF00FF"/>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2" name="Rectangle 37"/>
          <p:cNvSpPr>
            <a:spLocks noChangeArrowheads="1"/>
          </p:cNvSpPr>
          <p:nvPr/>
        </p:nvSpPr>
        <p:spPr bwMode="auto">
          <a:xfrm>
            <a:off x="3359784" y="2238109"/>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丢失！</a:t>
            </a:r>
          </a:p>
        </p:txBody>
      </p:sp>
      <p:grpSp>
        <p:nvGrpSpPr>
          <p:cNvPr id="44" name="组合 43"/>
          <p:cNvGrpSpPr/>
          <p:nvPr/>
        </p:nvGrpSpPr>
        <p:grpSpPr>
          <a:xfrm>
            <a:off x="1676853" y="1929071"/>
            <a:ext cx="2498975" cy="2538426"/>
            <a:chOff x="1676853" y="1929071"/>
            <a:chExt cx="2498975" cy="2257416"/>
          </a:xfrm>
        </p:grpSpPr>
        <p:sp>
          <p:nvSpPr>
            <p:cNvPr id="9" name="Line 4"/>
            <p:cNvSpPr>
              <a:spLocks noChangeShapeType="1"/>
            </p:cNvSpPr>
            <p:nvPr/>
          </p:nvSpPr>
          <p:spPr bwMode="auto">
            <a:xfrm>
              <a:off x="4175828" y="192907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43" name="Line 38"/>
            <p:cNvSpPr>
              <a:spLocks noChangeShapeType="1"/>
            </p:cNvSpPr>
            <p:nvPr/>
          </p:nvSpPr>
          <p:spPr bwMode="auto">
            <a:xfrm>
              <a:off x="1676853" y="1929071"/>
              <a:ext cx="0" cy="2257416"/>
            </a:xfrm>
            <a:prstGeom prst="line">
              <a:avLst/>
            </a:prstGeom>
            <a:noFill/>
            <a:ln w="190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52" name="组合 51"/>
          <p:cNvGrpSpPr/>
          <p:nvPr/>
        </p:nvGrpSpPr>
        <p:grpSpPr>
          <a:xfrm>
            <a:off x="1270754" y="4142940"/>
            <a:ext cx="5904372" cy="415665"/>
            <a:chOff x="1270754" y="4142940"/>
            <a:chExt cx="5904372" cy="415665"/>
          </a:xfrm>
        </p:grpSpPr>
        <p:sp>
          <p:nvSpPr>
            <p:cNvPr id="46" name="Line 21"/>
            <p:cNvSpPr>
              <a:spLocks noChangeShapeType="1"/>
            </p:cNvSpPr>
            <p:nvPr/>
          </p:nvSpPr>
          <p:spPr bwMode="auto">
            <a:xfrm flipH="1">
              <a:off x="1977378" y="4418389"/>
              <a:ext cx="2198445"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7" name="Rectangle 22"/>
            <p:cNvSpPr>
              <a:spLocks noChangeArrowheads="1"/>
            </p:cNvSpPr>
            <p:nvPr/>
          </p:nvSpPr>
          <p:spPr bwMode="auto">
            <a:xfrm flipH="1">
              <a:off x="1967953" y="4174734"/>
              <a:ext cx="222657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ACK = 1, </a:t>
              </a:r>
              <a:r>
                <a:rPr kumimoji="1" lang="en-US" altLang="zh-CN" sz="1000" b="1" dirty="0" err="1">
                  <a:latin typeface="微软雅黑" pitchFamily="34" charset="-122"/>
                  <a:ea typeface="微软雅黑" pitchFamily="34" charset="-122"/>
                </a:rPr>
                <a:t>ack</a:t>
              </a:r>
              <a:r>
                <a:rPr kumimoji="1" lang="en-US" altLang="zh-CN" sz="1000" b="1" dirty="0">
                  <a:latin typeface="微软雅黑" pitchFamily="34" charset="-122"/>
                  <a:ea typeface="微软雅黑" pitchFamily="34" charset="-122"/>
                </a:rPr>
                <a:t> = 601, </a:t>
              </a:r>
              <a:r>
                <a:rPr kumimoji="1" lang="en-US" altLang="zh-CN" sz="1000" b="1" dirty="0" err="1">
                  <a:solidFill>
                    <a:srgbClr val="CC00CC"/>
                  </a:solidFill>
                  <a:latin typeface="微软雅黑" pitchFamily="34" charset="-122"/>
                  <a:ea typeface="微软雅黑" pitchFamily="34" charset="-122"/>
                </a:rPr>
                <a:t>rwnd</a:t>
              </a:r>
              <a:r>
                <a:rPr kumimoji="1" lang="en-US" altLang="zh-CN" sz="1000" b="1" dirty="0">
                  <a:solidFill>
                    <a:srgbClr val="CC00CC"/>
                  </a:solidFill>
                  <a:latin typeface="微软雅黑" pitchFamily="34" charset="-122"/>
                  <a:ea typeface="微软雅黑" pitchFamily="34" charset="-122"/>
                </a:rPr>
                <a:t> = 400</a:t>
              </a:r>
            </a:p>
          </p:txBody>
        </p:sp>
        <p:sp>
          <p:nvSpPr>
            <p:cNvPr id="48" name="AutoShape 36"/>
            <p:cNvSpPr>
              <a:spLocks noChangeArrowheads="1"/>
            </p:cNvSpPr>
            <p:nvPr/>
          </p:nvSpPr>
          <p:spPr bwMode="auto">
            <a:xfrm>
              <a:off x="1270754" y="4142940"/>
              <a:ext cx="688658" cy="415665"/>
            </a:xfrm>
            <a:prstGeom prst="irregularSeal1">
              <a:avLst/>
            </a:prstGeom>
            <a:solidFill>
              <a:srgbClr val="FF00FF"/>
            </a:solidFill>
            <a:ln w="6350">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49" name="Rectangle 37"/>
            <p:cNvSpPr>
              <a:spLocks noChangeArrowheads="1"/>
            </p:cNvSpPr>
            <p:nvPr/>
          </p:nvSpPr>
          <p:spPr bwMode="auto">
            <a:xfrm>
              <a:off x="1390474" y="4223663"/>
              <a:ext cx="5674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丢失！</a:t>
              </a:r>
            </a:p>
          </p:txBody>
        </p:sp>
        <p:sp>
          <p:nvSpPr>
            <p:cNvPr id="51" name="Rectangle 27"/>
            <p:cNvSpPr>
              <a:spLocks noChangeArrowheads="1"/>
            </p:cNvSpPr>
            <p:nvPr/>
          </p:nvSpPr>
          <p:spPr bwMode="auto">
            <a:xfrm>
              <a:off x="4235218" y="4235511"/>
              <a:ext cx="293990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100" b="1" dirty="0">
                  <a:solidFill>
                    <a:srgbClr val="C00000"/>
                  </a:solidFill>
                  <a:latin typeface="微软雅黑" pitchFamily="34" charset="-122"/>
                  <a:ea typeface="微软雅黑" pitchFamily="34" charset="-122"/>
                </a:rPr>
                <a:t>允许 </a:t>
              </a:r>
              <a:r>
                <a:rPr kumimoji="1" lang="en-US" altLang="zh-CN" sz="1100" b="1" dirty="0">
                  <a:solidFill>
                    <a:srgbClr val="C00000"/>
                  </a:solidFill>
                  <a:latin typeface="微软雅黑" pitchFamily="34" charset="-122"/>
                  <a:ea typeface="微软雅黑" pitchFamily="34" charset="-122"/>
                </a:rPr>
                <a:t>A </a:t>
              </a:r>
              <a:r>
                <a:rPr kumimoji="1" lang="zh-CN" altLang="en-US" sz="1100" b="1" dirty="0">
                  <a:solidFill>
                    <a:srgbClr val="C00000"/>
                  </a:solidFill>
                  <a:latin typeface="微软雅黑" pitchFamily="34" charset="-122"/>
                  <a:ea typeface="微软雅黑" pitchFamily="34" charset="-122"/>
                </a:rPr>
                <a:t>发送序号 </a:t>
              </a:r>
              <a:r>
                <a:rPr kumimoji="1" lang="en-US" altLang="zh-CN" sz="1100" b="1" dirty="0">
                  <a:solidFill>
                    <a:srgbClr val="C00000"/>
                  </a:solidFill>
                  <a:latin typeface="微软雅黑" pitchFamily="34" charset="-122"/>
                  <a:ea typeface="微软雅黑" pitchFamily="34" charset="-122"/>
                </a:rPr>
                <a:t>601 </a:t>
              </a:r>
              <a:r>
                <a:rPr kumimoji="1" lang="zh-CN" altLang="en-US" sz="1100" b="1" dirty="0">
                  <a:solidFill>
                    <a:srgbClr val="C00000"/>
                  </a:solidFill>
                  <a:latin typeface="微软雅黑" pitchFamily="34" charset="-122"/>
                  <a:ea typeface="微软雅黑" pitchFamily="34" charset="-122"/>
                </a:rPr>
                <a:t>至 </a:t>
              </a:r>
              <a:r>
                <a:rPr kumimoji="1" lang="en-US" altLang="zh-CN" sz="1100" b="1" dirty="0">
                  <a:solidFill>
                    <a:srgbClr val="C00000"/>
                  </a:solidFill>
                  <a:latin typeface="微软雅黑" pitchFamily="34" charset="-122"/>
                  <a:ea typeface="微软雅黑" pitchFamily="34" charset="-122"/>
                </a:rPr>
                <a:t>1000  </a:t>
              </a:r>
              <a:r>
                <a:rPr kumimoji="1" lang="zh-CN" altLang="en-US" sz="1100" b="1" dirty="0">
                  <a:solidFill>
                    <a:srgbClr val="C00000"/>
                  </a:solidFill>
                  <a:latin typeface="微软雅黑" pitchFamily="34" charset="-122"/>
                  <a:ea typeface="微软雅黑" pitchFamily="34" charset="-122"/>
                </a:rPr>
                <a:t>共 </a:t>
              </a:r>
              <a:r>
                <a:rPr kumimoji="1" lang="en-US" altLang="zh-CN" sz="1100" b="1" dirty="0">
                  <a:solidFill>
                    <a:srgbClr val="C00000"/>
                  </a:solidFill>
                  <a:latin typeface="微软雅黑" pitchFamily="34" charset="-122"/>
                  <a:ea typeface="微软雅黑" pitchFamily="34" charset="-122"/>
                </a:rPr>
                <a:t>400 </a:t>
              </a:r>
              <a:r>
                <a:rPr kumimoji="1" lang="zh-CN" altLang="en-US" sz="1100" b="1" dirty="0">
                  <a:solidFill>
                    <a:srgbClr val="C00000"/>
                  </a:solidFill>
                  <a:latin typeface="微软雅黑" pitchFamily="34" charset="-122"/>
                  <a:ea typeface="微软雅黑" pitchFamily="34" charset="-122"/>
                </a:rPr>
                <a:t>字节</a:t>
              </a:r>
            </a:p>
          </p:txBody>
        </p:sp>
      </p:grpSp>
    </p:spTree>
    <p:extLst>
      <p:ext uri="{BB962C8B-B14F-4D97-AF65-F5344CB8AC3E}">
        <p14:creationId xmlns:p14="http://schemas.microsoft.com/office/powerpoint/2010/main" val="93089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2000"/>
                                  </p:stCondLst>
                                  <p:childTnLst>
                                    <p:anim calcmode="discrete" valueType="str">
                                      <p:cBhvr>
                                        <p:cTn id="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5899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719578" y="82578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可能发生死锁</a:t>
            </a:r>
          </a:p>
        </p:txBody>
      </p:sp>
      <p:sp>
        <p:nvSpPr>
          <p:cNvPr id="4" name="Rectangle 68"/>
          <p:cNvSpPr>
            <a:spLocks noChangeArrowheads="1"/>
          </p:cNvSpPr>
          <p:nvPr/>
        </p:nvSpPr>
        <p:spPr bwMode="auto">
          <a:xfrm>
            <a:off x="556963" y="1222090"/>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发送了零窗口的报文段后不久，</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的接收缓存又有了一些存储空间。于是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发送了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 400 </a:t>
            </a:r>
            <a:r>
              <a:rPr lang="zh-CN" altLang="en-US" sz="2000" b="1" dirty="0">
                <a:latin typeface="微软雅黑" pitchFamily="34" charset="-122"/>
                <a:ea typeface="微软雅黑" pitchFamily="34" charset="-122"/>
              </a:rPr>
              <a:t>的报文段。</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但这个报文段在传送过程中</a:t>
            </a:r>
            <a:r>
              <a:rPr lang="zh-CN" altLang="en-US" sz="2000" b="1" dirty="0">
                <a:solidFill>
                  <a:srgbClr val="0000FF"/>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一直等待收到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发送的非零窗口的通知，而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也一直等待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发送的数据。</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如果没有其他措施，这种</a:t>
            </a:r>
            <a:r>
              <a:rPr lang="zh-CN" altLang="en-US" sz="2000" b="1" dirty="0">
                <a:solidFill>
                  <a:srgbClr val="0000FF"/>
                </a:solidFill>
                <a:latin typeface="微软雅黑" pitchFamily="34" charset="-122"/>
                <a:ea typeface="微软雅黑" pitchFamily="34" charset="-122"/>
              </a:rPr>
              <a:t>互相等待的死锁</a:t>
            </a:r>
            <a:r>
              <a:rPr lang="zh-CN" altLang="en-US" sz="2000" b="1" dirty="0">
                <a:latin typeface="微软雅黑" pitchFamily="34" charset="-122"/>
                <a:ea typeface="微软雅黑" pitchFamily="34" charset="-122"/>
              </a:rPr>
              <a:t>局面将一直延续下去。</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为了解决这个问题，</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为每一个连接设有一个</a:t>
            </a:r>
            <a:r>
              <a:rPr lang="zh-CN" altLang="en-US" sz="2000" b="1" dirty="0">
                <a:solidFill>
                  <a:srgbClr val="0000FF"/>
                </a:solidFill>
                <a:latin typeface="微软雅黑" pitchFamily="34" charset="-122"/>
                <a:ea typeface="微软雅黑" pitchFamily="34" charset="-122"/>
              </a:rPr>
              <a:t>持续计时器 </a:t>
            </a:r>
            <a:r>
              <a:rPr lang="en-US" altLang="zh-CN" sz="2000" b="1" dirty="0">
                <a:latin typeface="微软雅黑" pitchFamily="34" charset="-122"/>
                <a:ea typeface="微软雅黑" pitchFamily="34" charset="-122"/>
              </a:rPr>
              <a:t>(persistence timer)</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834817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63630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847818" y="60309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持续计时器</a:t>
            </a:r>
          </a:p>
        </p:txBody>
      </p:sp>
      <p:sp>
        <p:nvSpPr>
          <p:cNvPr id="41" name="Rectangle 68"/>
          <p:cNvSpPr>
            <a:spLocks noChangeArrowheads="1"/>
          </p:cNvSpPr>
          <p:nvPr/>
        </p:nvSpPr>
        <p:spPr bwMode="auto">
          <a:xfrm>
            <a:off x="556963" y="958107"/>
            <a:ext cx="8184960"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为了解决这个问题，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为每一个连接设有一个</a:t>
            </a:r>
            <a:r>
              <a:rPr lang="zh-CN" altLang="en-US" sz="2000" b="1" dirty="0">
                <a:solidFill>
                  <a:srgbClr val="0000FF"/>
                </a:solidFill>
                <a:latin typeface="微软雅黑" pitchFamily="34" charset="-122"/>
                <a:ea typeface="微软雅黑" pitchFamily="34" charset="-122"/>
              </a:rPr>
              <a:t>持续计时器  </a:t>
            </a:r>
            <a:r>
              <a:rPr lang="en-US" altLang="zh-CN" sz="2000" b="1" dirty="0">
                <a:latin typeface="微软雅黑" pitchFamily="34" charset="-122"/>
                <a:ea typeface="微软雅黑" pitchFamily="34" charset="-122"/>
              </a:rPr>
              <a:t>(persistence timer) </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连接的一方收到对方的</a:t>
            </a:r>
            <a:r>
              <a:rPr lang="zh-CN" altLang="en-US" sz="2000" b="1" dirty="0">
                <a:solidFill>
                  <a:srgbClr val="0000FF"/>
                </a:solidFill>
                <a:latin typeface="微软雅黑" pitchFamily="34" charset="-122"/>
                <a:ea typeface="微软雅黑" pitchFamily="34" charset="-122"/>
              </a:rPr>
              <a:t>零窗口</a:t>
            </a:r>
            <a:r>
              <a:rPr lang="zh-CN" altLang="en-US" sz="2000" b="1" dirty="0">
                <a:latin typeface="微软雅黑" pitchFamily="34" charset="-122"/>
                <a:ea typeface="微软雅黑" pitchFamily="34" charset="-122"/>
              </a:rPr>
              <a:t>通知，就启动该持续计时器。</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若持续计时器设置的时间到期，就发送一个</a:t>
            </a:r>
            <a:r>
              <a:rPr lang="zh-CN" altLang="en-US" sz="2000" b="1" dirty="0">
                <a:solidFill>
                  <a:srgbClr val="0000FF"/>
                </a:solidFill>
                <a:latin typeface="微软雅黑" pitchFamily="34" charset="-122"/>
                <a:ea typeface="微软雅黑" pitchFamily="34" charset="-122"/>
              </a:rPr>
              <a:t>零窗口探测报文段</a:t>
            </a:r>
            <a:r>
              <a:rPr lang="zh-CN" altLang="en-US" sz="2000" b="1" dirty="0">
                <a:latin typeface="微软雅黑" pitchFamily="34" charset="-122"/>
                <a:ea typeface="微软雅黑" pitchFamily="34" charset="-122"/>
              </a:rPr>
              <a:t>（仅携带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字节的数据），而对方就在确认这个探测报文段时给出了现在的窗口值。</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若窗口仍然是零，则收到这个报文段的一方就重新设置持续计时器。</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若窗口不是零，则死锁的僵局就可以打破了。 </a:t>
            </a:r>
          </a:p>
        </p:txBody>
      </p:sp>
    </p:spTree>
    <p:extLst>
      <p:ext uri="{BB962C8B-B14F-4D97-AF65-F5344CB8AC3E}">
        <p14:creationId xmlns:p14="http://schemas.microsoft.com/office/powerpoint/2010/main" val="30353614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ChangeArrowheads="1"/>
          </p:cNvSpPr>
          <p:nvPr/>
        </p:nvSpPr>
        <p:spPr bwMode="auto">
          <a:xfrm>
            <a:off x="2629135" y="163119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2629135" y="223761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559752"/>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377190"/>
            <a:ext cx="5472113" cy="123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5.8.1                                     TCP </a:t>
            </a:r>
            <a:r>
              <a:rPr lang="zh-CN" altLang="en-US" sz="2000" b="1" dirty="0">
                <a:solidFill>
                  <a:schemeClr val="bg1"/>
                </a:solidFill>
                <a:latin typeface="微软雅黑" pitchFamily="34" charset="-122"/>
                <a:ea typeface="微软雅黑" pitchFamily="34" charset="-122"/>
              </a:rPr>
              <a:t>的连接建立</a:t>
            </a:r>
          </a:p>
          <a:p>
            <a:pPr eaLnBrk="0" hangingPunct="0">
              <a:lnSpc>
                <a:spcPct val="200000"/>
              </a:lnSpc>
            </a:pPr>
            <a:r>
              <a:rPr lang="en-US" altLang="zh-CN" sz="2000" b="1" dirty="0">
                <a:solidFill>
                  <a:schemeClr val="bg1"/>
                </a:solidFill>
                <a:latin typeface="微软雅黑" pitchFamily="34" charset="-122"/>
                <a:ea typeface="微软雅黑" pitchFamily="34" charset="-122"/>
              </a:rPr>
              <a:t>5.8.2                                     TCP </a:t>
            </a:r>
            <a:r>
              <a:rPr lang="zh-CN" altLang="en-US" sz="2000" b="1" dirty="0">
                <a:solidFill>
                  <a:schemeClr val="bg1"/>
                </a:solidFill>
                <a:latin typeface="微软雅黑" pitchFamily="34" charset="-122"/>
                <a:ea typeface="微软雅黑" pitchFamily="34" charset="-122"/>
              </a:rPr>
              <a:t>的连接释放</a:t>
            </a:r>
          </a:p>
        </p:txBody>
      </p:sp>
      <p:sp>
        <p:nvSpPr>
          <p:cNvPr id="7" name="Rectangle 27"/>
          <p:cNvSpPr>
            <a:spLocks noChangeArrowheads="1"/>
          </p:cNvSpPr>
          <p:nvPr/>
        </p:nvSpPr>
        <p:spPr bwMode="auto">
          <a:xfrm>
            <a:off x="639730" y="163119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72612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a:t>
            </a:r>
            <a:r>
              <a:rPr lang="en-US" altLang="zh-CN" sz="2000" b="1" dirty="0">
                <a:solidFill>
                  <a:srgbClr val="FFFF00"/>
                </a:solidFill>
                <a:latin typeface="微软雅黑" pitchFamily="34" charset="-122"/>
                <a:ea typeface="微软雅黑" pitchFamily="34" charset="-122"/>
              </a:rPr>
              <a:t>8</a:t>
            </a:r>
            <a:endParaRPr lang="fr-FR" altLang="zh-CN" sz="2000" b="1" dirty="0">
              <a:solidFill>
                <a:srgbClr val="FFFF00"/>
              </a:solidFill>
              <a:latin typeface="微软雅黑" pitchFamily="34" charset="-122"/>
              <a:ea typeface="微软雅黑" pitchFamily="34" charset="-122"/>
            </a:endParaRPr>
          </a:p>
          <a:p>
            <a:pPr eaLnBrk="0" hangingPunct="0"/>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的运输连接管理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200964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99053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4676" y="939124"/>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运输连接的三个阶段</a:t>
            </a:r>
          </a:p>
        </p:txBody>
      </p:sp>
      <p:sp>
        <p:nvSpPr>
          <p:cNvPr id="4" name="Rectangle 8"/>
          <p:cNvSpPr>
            <a:spLocks noChangeArrowheads="1"/>
          </p:cNvSpPr>
          <p:nvPr/>
        </p:nvSpPr>
        <p:spPr bwMode="auto">
          <a:xfrm>
            <a:off x="545143" y="1403564"/>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是面向连接的协议。</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连接有三个阶段：</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连接建立</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数据传送</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连接释放</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连接的管理</a:t>
            </a:r>
            <a:r>
              <a:rPr lang="zh-CN" altLang="en-US" sz="2000" b="1" dirty="0">
                <a:latin typeface="微软雅黑" pitchFamily="34" charset="-122"/>
                <a:ea typeface="微软雅黑" pitchFamily="34" charset="-122"/>
              </a:rPr>
              <a:t>就是使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连接的建立和释放都能正常地进行。</a:t>
            </a:r>
          </a:p>
        </p:txBody>
      </p:sp>
    </p:spTree>
    <p:extLst>
      <p:ext uri="{BB962C8B-B14F-4D97-AF65-F5344CB8AC3E}">
        <p14:creationId xmlns:p14="http://schemas.microsoft.com/office/powerpoint/2010/main" val="20083953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132886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1831125" y="1286596"/>
            <a:ext cx="5481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连接建立过程中要解决的三个问题</a:t>
            </a:r>
          </a:p>
        </p:txBody>
      </p:sp>
      <p:sp>
        <p:nvSpPr>
          <p:cNvPr id="4" name="Rectangle 8"/>
          <p:cNvSpPr>
            <a:spLocks noChangeArrowheads="1"/>
          </p:cNvSpPr>
          <p:nvPr/>
        </p:nvSpPr>
        <p:spPr bwMode="auto">
          <a:xfrm>
            <a:off x="545143" y="1741892"/>
            <a:ext cx="805371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mj-lt"/>
              <a:buAutoNum type="arabicPeriod"/>
            </a:pPr>
            <a:r>
              <a:rPr lang="zh-CN" altLang="en-US" sz="2000" b="1" dirty="0">
                <a:latin typeface="微软雅黑" pitchFamily="34" charset="-122"/>
                <a:ea typeface="微软雅黑" pitchFamily="34" charset="-122"/>
              </a:rPr>
              <a:t>要使每一方能够确知对方的存在。</a:t>
            </a:r>
          </a:p>
          <a:p>
            <a:pPr marL="342900" indent="-342900">
              <a:lnSpc>
                <a:spcPts val="3300"/>
              </a:lnSpc>
              <a:buClr>
                <a:srgbClr val="0070C0"/>
              </a:buClr>
              <a:buFont typeface="+mj-lt"/>
              <a:buAutoNum type="arabicPeriod"/>
            </a:pPr>
            <a:r>
              <a:rPr lang="zh-CN" altLang="en-US" sz="2000" b="1" dirty="0">
                <a:latin typeface="微软雅黑" pitchFamily="34" charset="-122"/>
                <a:ea typeface="微软雅黑" pitchFamily="34" charset="-122"/>
              </a:rPr>
              <a:t>要允许双方协商一些参数（如最大窗口值、是否使用窗口扩大选项和时间戳选项以及服务质量等）。</a:t>
            </a:r>
          </a:p>
          <a:p>
            <a:pPr marL="342900" indent="-342900">
              <a:lnSpc>
                <a:spcPts val="3300"/>
              </a:lnSpc>
              <a:buClr>
                <a:srgbClr val="0070C0"/>
              </a:buClr>
              <a:buFont typeface="+mj-lt"/>
              <a:buAutoNum type="arabicPeriod"/>
            </a:pPr>
            <a:r>
              <a:rPr lang="zh-CN" altLang="en-US" sz="2000" b="1" dirty="0">
                <a:latin typeface="微软雅黑" pitchFamily="34" charset="-122"/>
                <a:ea typeface="微软雅黑" pitchFamily="34" charset="-122"/>
              </a:rPr>
              <a:t>能够对运输实体资源（如缓存大小、连接表中的项目等）进行分配。</a:t>
            </a:r>
          </a:p>
        </p:txBody>
      </p:sp>
    </p:spTree>
    <p:extLst>
      <p:ext uri="{BB962C8B-B14F-4D97-AF65-F5344CB8AC3E}">
        <p14:creationId xmlns:p14="http://schemas.microsoft.com/office/powerpoint/2010/main" val="35031567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1530035"/>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236541" y="1478620"/>
            <a:ext cx="2670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客户</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服务器方式</a:t>
            </a:r>
          </a:p>
        </p:txBody>
      </p:sp>
      <p:sp>
        <p:nvSpPr>
          <p:cNvPr id="4" name="Rectangle 8"/>
          <p:cNvSpPr>
            <a:spLocks noChangeArrowheads="1"/>
          </p:cNvSpPr>
          <p:nvPr/>
        </p:nvSpPr>
        <p:spPr bwMode="auto">
          <a:xfrm>
            <a:off x="545143" y="1943060"/>
            <a:ext cx="8053711"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连接的建立</a:t>
            </a:r>
            <a:r>
              <a:rPr lang="zh-CN" altLang="en-US" sz="2000" b="1" dirty="0">
                <a:solidFill>
                  <a:srgbClr val="0000FF"/>
                </a:solidFill>
                <a:latin typeface="微软雅黑" pitchFamily="34" charset="-122"/>
                <a:ea typeface="微软雅黑" pitchFamily="34" charset="-122"/>
              </a:rPr>
              <a:t>采用客户服务器方式</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主动发起连接建立的应用进程叫做</a:t>
            </a:r>
            <a:r>
              <a:rPr lang="zh-CN" altLang="en-US" sz="2000" b="1" dirty="0">
                <a:solidFill>
                  <a:srgbClr val="0000FF"/>
                </a:solidFill>
                <a:latin typeface="微软雅黑" pitchFamily="34" charset="-122"/>
                <a:ea typeface="微软雅黑" pitchFamily="34" charset="-122"/>
              </a:rPr>
              <a:t>客户</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(client)</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被动等待连接建立的应用进程叫做</a:t>
            </a:r>
            <a:r>
              <a:rPr lang="zh-CN" altLang="en-US" sz="2000" b="1" dirty="0">
                <a:solidFill>
                  <a:srgbClr val="0000FF"/>
                </a:solidFill>
                <a:latin typeface="微软雅黑" pitchFamily="34" charset="-122"/>
                <a:ea typeface="微软雅黑" pitchFamily="34" charset="-122"/>
              </a:rPr>
              <a:t>服务器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(server)</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94513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09040"/>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圆角矩形 7"/>
          <p:cNvSpPr/>
          <p:nvPr/>
        </p:nvSpPr>
        <p:spPr>
          <a:xfrm>
            <a:off x="536499" y="1029604"/>
            <a:ext cx="8053710" cy="33569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311062" y="4095214"/>
            <a:ext cx="4617421" cy="307777"/>
          </a:xfrm>
          <a:prstGeom prst="rect">
            <a:avLst/>
          </a:prstGeom>
        </p:spPr>
        <p:txBody>
          <a:bodyPr wrap="square">
            <a:spAutoFit/>
          </a:bodyPr>
          <a:lstStyle/>
          <a:p>
            <a:pPr algn="ctr"/>
            <a:r>
              <a:rPr lang="zh-CN" altLang="en-US" sz="1400" b="1" dirty="0">
                <a:latin typeface="微软雅黑" pitchFamily="34" charset="-122"/>
                <a:ea typeface="微软雅黑" pitchFamily="34" charset="-122"/>
              </a:rPr>
              <a:t>网络层和运输层的作用不同</a:t>
            </a:r>
          </a:p>
        </p:txBody>
      </p:sp>
      <p:grpSp>
        <p:nvGrpSpPr>
          <p:cNvPr id="11" name="组合 10"/>
          <p:cNvGrpSpPr/>
          <p:nvPr/>
        </p:nvGrpSpPr>
        <p:grpSpPr>
          <a:xfrm>
            <a:off x="1930783" y="2897130"/>
            <a:ext cx="5284290" cy="735989"/>
            <a:chOff x="1930783" y="3134147"/>
            <a:chExt cx="5284290" cy="735989"/>
          </a:xfrm>
        </p:grpSpPr>
        <p:sp>
          <p:nvSpPr>
            <p:cNvPr id="12" name="Line 315"/>
            <p:cNvSpPr>
              <a:spLocks noChangeShapeType="1"/>
            </p:cNvSpPr>
            <p:nvPr/>
          </p:nvSpPr>
          <p:spPr bwMode="auto">
            <a:xfrm>
              <a:off x="2806190" y="3624806"/>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9" name="Rectangle 333"/>
            <p:cNvSpPr>
              <a:spLocks noChangeArrowheads="1"/>
            </p:cNvSpPr>
            <p:nvPr/>
          </p:nvSpPr>
          <p:spPr bwMode="auto">
            <a:xfrm>
              <a:off x="1930783" y="3373001"/>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32" name="Rectangle 336"/>
            <p:cNvSpPr>
              <a:spLocks noChangeArrowheads="1"/>
            </p:cNvSpPr>
            <p:nvPr/>
          </p:nvSpPr>
          <p:spPr bwMode="auto">
            <a:xfrm>
              <a:off x="2090771" y="3134147"/>
              <a:ext cx="61234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6494828" y="3134147"/>
              <a:ext cx="60273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3559208" y="3273228"/>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900790" y="3273228"/>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459095"/>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459095"/>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334841" y="3361984"/>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459095"/>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661781" y="3472728"/>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LAN</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108" name="Rectangle 354"/>
            <p:cNvSpPr>
              <a:spLocks noChangeArrowheads="1"/>
            </p:cNvSpPr>
            <p:nvPr/>
          </p:nvSpPr>
          <p:spPr bwMode="auto">
            <a:xfrm>
              <a:off x="4306947" y="3478964"/>
              <a:ext cx="5610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WAN</a:t>
              </a:r>
            </a:p>
          </p:txBody>
        </p:sp>
        <p:sp>
          <p:nvSpPr>
            <p:cNvPr id="109" name="Rectangle 368"/>
            <p:cNvSpPr>
              <a:spLocks noChangeArrowheads="1"/>
            </p:cNvSpPr>
            <p:nvPr/>
          </p:nvSpPr>
          <p:spPr bwMode="auto">
            <a:xfrm>
              <a:off x="2970206" y="3471838"/>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LAN</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sp>
          <p:nvSpPr>
            <p:cNvPr id="80" name="Freeform 334"/>
            <p:cNvSpPr>
              <a:spLocks/>
            </p:cNvSpPr>
            <p:nvPr/>
          </p:nvSpPr>
          <p:spPr bwMode="auto">
            <a:xfrm>
              <a:off x="2414332"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81" name="Freeform 335"/>
            <p:cNvSpPr>
              <a:spLocks/>
            </p:cNvSpPr>
            <p:nvPr/>
          </p:nvSpPr>
          <p:spPr bwMode="auto">
            <a:xfrm>
              <a:off x="2376690" y="3621424"/>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83" name="Oval 346"/>
            <p:cNvSpPr>
              <a:spLocks noChangeArrowheads="1"/>
            </p:cNvSpPr>
            <p:nvPr/>
          </p:nvSpPr>
          <p:spPr bwMode="auto">
            <a:xfrm>
              <a:off x="2085210"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5" name="Oval 355"/>
            <p:cNvSpPr>
              <a:spLocks noChangeArrowheads="1"/>
            </p:cNvSpPr>
            <p:nvPr/>
          </p:nvSpPr>
          <p:spPr bwMode="auto">
            <a:xfrm>
              <a:off x="2764687" y="3572423"/>
              <a:ext cx="93621"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9" name="Oval 356"/>
            <p:cNvSpPr>
              <a:spLocks noChangeArrowheads="1"/>
            </p:cNvSpPr>
            <p:nvPr/>
          </p:nvSpPr>
          <p:spPr bwMode="auto">
            <a:xfrm>
              <a:off x="2075559" y="3620533"/>
              <a:ext cx="385102"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0" name="Rectangle 347"/>
            <p:cNvSpPr>
              <a:spLocks noChangeArrowheads="1"/>
            </p:cNvSpPr>
            <p:nvPr/>
          </p:nvSpPr>
          <p:spPr bwMode="auto">
            <a:xfrm>
              <a:off x="2075749" y="3368536"/>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sp>
          <p:nvSpPr>
            <p:cNvPr id="91" name="Rectangle 357"/>
            <p:cNvSpPr>
              <a:spLocks noChangeArrowheads="1"/>
            </p:cNvSpPr>
            <p:nvPr/>
          </p:nvSpPr>
          <p:spPr bwMode="auto">
            <a:xfrm>
              <a:off x="2050655" y="3576121"/>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93" name="Freeform 359"/>
            <p:cNvSpPr>
              <a:spLocks/>
            </p:cNvSpPr>
            <p:nvPr/>
          </p:nvSpPr>
          <p:spPr bwMode="auto">
            <a:xfrm flipH="1">
              <a:off x="6334841"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94" name="Freeform 360"/>
            <p:cNvSpPr>
              <a:spLocks/>
            </p:cNvSpPr>
            <p:nvPr/>
          </p:nvSpPr>
          <p:spPr bwMode="auto">
            <a:xfrm flipH="1">
              <a:off x="6334841" y="3621424"/>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95" name="Oval 361"/>
            <p:cNvSpPr>
              <a:spLocks noChangeArrowheads="1"/>
            </p:cNvSpPr>
            <p:nvPr/>
          </p:nvSpPr>
          <p:spPr bwMode="auto">
            <a:xfrm flipH="1">
              <a:off x="6612809"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6" name="Oval 364"/>
            <p:cNvSpPr>
              <a:spLocks noChangeArrowheads="1"/>
            </p:cNvSpPr>
            <p:nvPr/>
          </p:nvSpPr>
          <p:spPr bwMode="auto">
            <a:xfrm flipH="1">
              <a:off x="6604122" y="3620533"/>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7" name="Oval 363"/>
            <p:cNvSpPr>
              <a:spLocks noChangeArrowheads="1"/>
            </p:cNvSpPr>
            <p:nvPr/>
          </p:nvSpPr>
          <p:spPr bwMode="auto">
            <a:xfrm flipH="1">
              <a:off x="6284652" y="3572423"/>
              <a:ext cx="92656"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9" name="Rectangle 362"/>
            <p:cNvSpPr>
              <a:spLocks noChangeArrowheads="1"/>
            </p:cNvSpPr>
            <p:nvPr/>
          </p:nvSpPr>
          <p:spPr bwMode="auto">
            <a:xfrm flipH="1">
              <a:off x="6583081" y="3368536"/>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3</a:t>
              </a:r>
              <a:endParaRPr kumimoji="1" lang="en-US" altLang="zh-CN" sz="1050" b="1">
                <a:latin typeface="微软雅黑" pitchFamily="34" charset="-122"/>
                <a:ea typeface="微软雅黑" pitchFamily="34" charset="-122"/>
              </a:endParaRPr>
            </a:p>
          </p:txBody>
        </p:sp>
        <p:sp>
          <p:nvSpPr>
            <p:cNvPr id="100" name="Rectangle 365"/>
            <p:cNvSpPr>
              <a:spLocks noChangeArrowheads="1"/>
            </p:cNvSpPr>
            <p:nvPr/>
          </p:nvSpPr>
          <p:spPr bwMode="auto">
            <a:xfrm flipH="1">
              <a:off x="6583081" y="3576189"/>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4</a:t>
              </a:r>
              <a:endParaRPr kumimoji="1" lang="en-US" altLang="zh-CN" sz="1050" b="1" dirty="0">
                <a:latin typeface="微软雅黑" pitchFamily="34" charset="-122"/>
                <a:ea typeface="微软雅黑" pitchFamily="34" charset="-122"/>
              </a:endParaRPr>
            </a:p>
          </p:txBody>
        </p:sp>
      </p:grpSp>
      <p:sp>
        <p:nvSpPr>
          <p:cNvPr id="9" name="Rectangle 314"/>
          <p:cNvSpPr>
            <a:spLocks noChangeArrowheads="1"/>
          </p:cNvSpPr>
          <p:nvPr/>
        </p:nvSpPr>
        <p:spPr bwMode="auto">
          <a:xfrm>
            <a:off x="1930783" y="1193241"/>
            <a:ext cx="88119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0" name="Rectangle 324"/>
          <p:cNvSpPr>
            <a:spLocks noChangeArrowheads="1"/>
          </p:cNvSpPr>
          <p:nvPr/>
        </p:nvSpPr>
        <p:spPr bwMode="auto">
          <a:xfrm>
            <a:off x="6337736" y="1193241"/>
            <a:ext cx="88312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3" name="Line 316"/>
          <p:cNvSpPr>
            <a:spLocks noChangeShapeType="1"/>
          </p:cNvSpPr>
          <p:nvPr/>
        </p:nvSpPr>
        <p:spPr bwMode="auto">
          <a:xfrm>
            <a:off x="1930783" y="2083273"/>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4" name="Line 317"/>
          <p:cNvSpPr>
            <a:spLocks noChangeShapeType="1"/>
          </p:cNvSpPr>
          <p:nvPr/>
        </p:nvSpPr>
        <p:spPr bwMode="auto">
          <a:xfrm>
            <a:off x="1930783" y="2352332"/>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1" name="Line 325"/>
          <p:cNvSpPr>
            <a:spLocks noChangeShapeType="1"/>
          </p:cNvSpPr>
          <p:nvPr/>
        </p:nvSpPr>
        <p:spPr bwMode="auto">
          <a:xfrm>
            <a:off x="6337736" y="2083273"/>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2" name="Line 326"/>
          <p:cNvSpPr>
            <a:spLocks noChangeShapeType="1"/>
          </p:cNvSpPr>
          <p:nvPr/>
        </p:nvSpPr>
        <p:spPr bwMode="auto">
          <a:xfrm>
            <a:off x="6337736" y="2352332"/>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6" name="Freeform 572"/>
          <p:cNvSpPr>
            <a:spLocks/>
          </p:cNvSpPr>
          <p:nvPr/>
        </p:nvSpPr>
        <p:spPr bwMode="auto">
          <a:xfrm>
            <a:off x="2313057" y="2617829"/>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5404109" y="2617829"/>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50" name="Rectangle 339"/>
          <p:cNvSpPr>
            <a:spLocks noChangeArrowheads="1"/>
          </p:cNvSpPr>
          <p:nvPr/>
        </p:nvSpPr>
        <p:spPr bwMode="auto">
          <a:xfrm>
            <a:off x="2897792" y="1110385"/>
            <a:ext cx="7470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应用进程</a:t>
            </a:r>
          </a:p>
        </p:txBody>
      </p:sp>
      <p:sp>
        <p:nvSpPr>
          <p:cNvPr id="51" name="Freeform 340"/>
          <p:cNvSpPr>
            <a:spLocks/>
          </p:cNvSpPr>
          <p:nvPr/>
        </p:nvSpPr>
        <p:spPr bwMode="auto">
          <a:xfrm>
            <a:off x="6083897" y="1273424"/>
            <a:ext cx="327191" cy="90874"/>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2" name="Rectangle 341"/>
          <p:cNvSpPr>
            <a:spLocks noChangeArrowheads="1"/>
          </p:cNvSpPr>
          <p:nvPr/>
        </p:nvSpPr>
        <p:spPr bwMode="auto">
          <a:xfrm>
            <a:off x="5387694" y="1110385"/>
            <a:ext cx="7470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应用进程</a:t>
            </a:r>
          </a:p>
        </p:txBody>
      </p:sp>
      <p:sp>
        <p:nvSpPr>
          <p:cNvPr id="53" name="Oval 348"/>
          <p:cNvSpPr>
            <a:spLocks noChangeArrowheads="1"/>
          </p:cNvSpPr>
          <p:nvPr/>
        </p:nvSpPr>
        <p:spPr bwMode="auto">
          <a:xfrm>
            <a:off x="6762410" y="1208387"/>
            <a:ext cx="384136" cy="199567"/>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5" name="Freeform 370"/>
          <p:cNvSpPr>
            <a:spLocks/>
          </p:cNvSpPr>
          <p:nvPr/>
        </p:nvSpPr>
        <p:spPr bwMode="auto">
          <a:xfrm>
            <a:off x="2760827" y="1281443"/>
            <a:ext cx="198824" cy="72165"/>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6" name="Oval 384"/>
          <p:cNvSpPr>
            <a:spLocks noChangeArrowheads="1"/>
          </p:cNvSpPr>
          <p:nvPr/>
        </p:nvSpPr>
        <p:spPr bwMode="auto">
          <a:xfrm>
            <a:off x="1977112" y="1206605"/>
            <a:ext cx="385102" cy="19867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8" name="Rectangle 396"/>
          <p:cNvSpPr>
            <a:spLocks noChangeArrowheads="1"/>
          </p:cNvSpPr>
          <p:nvPr/>
        </p:nvSpPr>
        <p:spPr bwMode="auto">
          <a:xfrm>
            <a:off x="2884968" y="132572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端口</a:t>
            </a:r>
          </a:p>
        </p:txBody>
      </p:sp>
      <p:sp>
        <p:nvSpPr>
          <p:cNvPr id="59" name="Rectangle 397"/>
          <p:cNvSpPr>
            <a:spLocks noChangeArrowheads="1"/>
          </p:cNvSpPr>
          <p:nvPr/>
        </p:nvSpPr>
        <p:spPr bwMode="auto">
          <a:xfrm>
            <a:off x="5763832" y="1317970"/>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a:solidFill>
                  <a:srgbClr val="0033CC"/>
                </a:solidFill>
                <a:latin typeface="微软雅黑" pitchFamily="34" charset="-122"/>
                <a:ea typeface="微软雅黑" pitchFamily="34" charset="-122"/>
              </a:rPr>
              <a:t>端口</a:t>
            </a:r>
          </a:p>
        </p:txBody>
      </p:sp>
      <p:sp>
        <p:nvSpPr>
          <p:cNvPr id="60" name="Line 398"/>
          <p:cNvSpPr>
            <a:spLocks noChangeShapeType="1"/>
          </p:cNvSpPr>
          <p:nvPr/>
        </p:nvSpPr>
        <p:spPr bwMode="auto">
          <a:xfrm>
            <a:off x="6159180" y="1454281"/>
            <a:ext cx="351321" cy="7661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1" name="Line 399"/>
          <p:cNvSpPr>
            <a:spLocks noChangeShapeType="1"/>
          </p:cNvSpPr>
          <p:nvPr/>
        </p:nvSpPr>
        <p:spPr bwMode="auto">
          <a:xfrm flipH="1">
            <a:off x="2615087" y="1462300"/>
            <a:ext cx="331052" cy="68601"/>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8" name="Rectangle 385"/>
          <p:cNvSpPr>
            <a:spLocks noChangeArrowheads="1"/>
          </p:cNvSpPr>
          <p:nvPr/>
        </p:nvSpPr>
        <p:spPr bwMode="auto">
          <a:xfrm>
            <a:off x="1969581" y="1168429"/>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1</a:t>
            </a:r>
            <a:endParaRPr kumimoji="1" lang="en-US" altLang="zh-CN" sz="1050" b="1">
              <a:latin typeface="微软雅黑" pitchFamily="34" charset="-122"/>
              <a:ea typeface="微软雅黑" pitchFamily="34" charset="-122"/>
            </a:endParaRPr>
          </a:p>
        </p:txBody>
      </p:sp>
      <p:sp>
        <p:nvSpPr>
          <p:cNvPr id="70" name="Rectangle 392"/>
          <p:cNvSpPr>
            <a:spLocks noChangeArrowheads="1"/>
          </p:cNvSpPr>
          <p:nvPr/>
        </p:nvSpPr>
        <p:spPr bwMode="auto">
          <a:xfrm>
            <a:off x="6751019" y="1172817"/>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4</a:t>
            </a:r>
            <a:endParaRPr kumimoji="1" lang="en-US" altLang="zh-CN" sz="1050" b="1">
              <a:latin typeface="微软雅黑" pitchFamily="34" charset="-122"/>
              <a:ea typeface="微软雅黑" pitchFamily="34" charset="-122"/>
            </a:endParaRPr>
          </a:p>
        </p:txBody>
      </p:sp>
      <p:sp>
        <p:nvSpPr>
          <p:cNvPr id="103" name="Rectangle 313"/>
          <p:cNvSpPr>
            <a:spLocks noChangeArrowheads="1"/>
          </p:cNvSpPr>
          <p:nvPr/>
        </p:nvSpPr>
        <p:spPr bwMode="auto">
          <a:xfrm>
            <a:off x="1941401" y="1815996"/>
            <a:ext cx="5282359" cy="263713"/>
          </a:xfrm>
          <a:prstGeom prst="rect">
            <a:avLst/>
          </a:prstGeom>
          <a:solidFill>
            <a:schemeClr val="bg1">
              <a:alpha val="85000"/>
            </a:schemeClr>
          </a:solidFill>
          <a:ln>
            <a:noFill/>
          </a:ln>
          <a:effectLst/>
        </p:spPr>
        <p:txBody>
          <a:bodyPr wrap="none" anchor="ctr"/>
          <a:lstStyle/>
          <a:p>
            <a:pPr algn="ctr"/>
            <a:endParaRPr lang="zh-CN" altLang="en-US" sz="1050" b="1">
              <a:latin typeface="微软雅黑" pitchFamily="34" charset="-122"/>
              <a:ea typeface="微软雅黑" pitchFamily="34" charset="-122"/>
            </a:endParaRPr>
          </a:p>
        </p:txBody>
      </p:sp>
      <p:sp>
        <p:nvSpPr>
          <p:cNvPr id="16" name="Rectangle 319"/>
          <p:cNvSpPr>
            <a:spLocks noChangeArrowheads="1"/>
          </p:cNvSpPr>
          <p:nvPr/>
        </p:nvSpPr>
        <p:spPr bwMode="auto">
          <a:xfrm>
            <a:off x="1883355" y="1298136"/>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sp>
        <p:nvSpPr>
          <p:cNvPr id="76" name="Rectangle 400"/>
          <p:cNvSpPr>
            <a:spLocks noChangeArrowheads="1"/>
          </p:cNvSpPr>
          <p:nvPr/>
        </p:nvSpPr>
        <p:spPr bwMode="auto">
          <a:xfrm>
            <a:off x="7007428" y="1289227"/>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sp>
        <p:nvSpPr>
          <p:cNvPr id="7" name="Rectangle 6"/>
          <p:cNvSpPr>
            <a:spLocks noChangeArrowheads="1"/>
          </p:cNvSpPr>
          <p:nvPr/>
        </p:nvSpPr>
        <p:spPr bwMode="auto">
          <a:xfrm>
            <a:off x="2803898" y="585950"/>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网络层和运输层有明显的区别</a:t>
            </a:r>
          </a:p>
        </p:txBody>
      </p:sp>
      <p:sp>
        <p:nvSpPr>
          <p:cNvPr id="92" name="Rectangle 332"/>
          <p:cNvSpPr>
            <a:spLocks noChangeArrowheads="1"/>
          </p:cNvSpPr>
          <p:nvPr/>
        </p:nvSpPr>
        <p:spPr bwMode="auto">
          <a:xfrm>
            <a:off x="3339927" y="1397196"/>
            <a:ext cx="248627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rgbClr val="CC00CC"/>
                </a:solidFill>
                <a:latin typeface="微软雅黑" pitchFamily="34" charset="-122"/>
                <a:ea typeface="微软雅黑" pitchFamily="34" charset="-122"/>
              </a:rPr>
              <a:t>运输层提供应用进程</a:t>
            </a:r>
            <a:r>
              <a:rPr kumimoji="1" lang="zh-CN" altLang="zh-CN" sz="1100" b="1" dirty="0">
                <a:solidFill>
                  <a:srgbClr val="CC00CC"/>
                </a:solidFill>
                <a:latin typeface="微软雅黑" pitchFamily="34" charset="-122"/>
                <a:ea typeface="微软雅黑" pitchFamily="34" charset="-122"/>
              </a:rPr>
              <a:t>间的逻辑</a:t>
            </a:r>
            <a:r>
              <a:rPr kumimoji="1" lang="zh-CN" altLang="en-US" sz="1100" b="1" dirty="0">
                <a:solidFill>
                  <a:srgbClr val="CC00CC"/>
                </a:solidFill>
                <a:latin typeface="微软雅黑" pitchFamily="34" charset="-122"/>
                <a:ea typeface="微软雅黑" pitchFamily="34" charset="-122"/>
              </a:rPr>
              <a:t>通信</a:t>
            </a:r>
          </a:p>
        </p:txBody>
      </p:sp>
      <p:sp>
        <p:nvSpPr>
          <p:cNvPr id="101" name="AutoShape 342"/>
          <p:cNvSpPr>
            <a:spLocks noChangeArrowheads="1"/>
          </p:cNvSpPr>
          <p:nvPr/>
        </p:nvSpPr>
        <p:spPr bwMode="auto">
          <a:xfrm>
            <a:off x="2799434" y="1593199"/>
            <a:ext cx="3535407" cy="206694"/>
          </a:xfrm>
          <a:prstGeom prst="leftRightArrow">
            <a:avLst>
              <a:gd name="adj1" fmla="val 59167"/>
              <a:gd name="adj2" fmla="val 21563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solidFill>
                <a:srgbClr val="CC00CC"/>
              </a:solidFill>
              <a:latin typeface="微软雅黑" pitchFamily="34" charset="-122"/>
              <a:ea typeface="微软雅黑" pitchFamily="34" charset="-122"/>
            </a:endParaRPr>
          </a:p>
        </p:txBody>
      </p:sp>
      <p:grpSp>
        <p:nvGrpSpPr>
          <p:cNvPr id="2" name="组合 1"/>
          <p:cNvGrpSpPr/>
          <p:nvPr/>
        </p:nvGrpSpPr>
        <p:grpSpPr>
          <a:xfrm>
            <a:off x="3357716" y="1821343"/>
            <a:ext cx="868234" cy="844373"/>
            <a:chOff x="3357716" y="1886232"/>
            <a:chExt cx="868234" cy="844373"/>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5" name="Rectangle 319"/>
            <p:cNvSpPr>
              <a:spLocks noChangeArrowheads="1"/>
            </p:cNvSpPr>
            <p:nvPr/>
          </p:nvSpPr>
          <p:spPr bwMode="auto">
            <a:xfrm>
              <a:off x="3357716"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914115" y="1821343"/>
            <a:ext cx="880715" cy="844373"/>
            <a:chOff x="4914115" y="1886232"/>
            <a:chExt cx="880715" cy="844373"/>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2" name="Rectangle 319"/>
            <p:cNvSpPr>
              <a:spLocks noChangeArrowheads="1"/>
            </p:cNvSpPr>
            <p:nvPr/>
          </p:nvSpPr>
          <p:spPr bwMode="auto">
            <a:xfrm>
              <a:off x="5528731"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sp>
        <p:nvSpPr>
          <p:cNvPr id="88" name="Freeform 572"/>
          <p:cNvSpPr>
            <a:spLocks/>
          </p:cNvSpPr>
          <p:nvPr/>
        </p:nvSpPr>
        <p:spPr bwMode="auto">
          <a:xfrm>
            <a:off x="4052025" y="2617829"/>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04" name="Rectangle 366"/>
          <p:cNvSpPr>
            <a:spLocks noChangeArrowheads="1"/>
          </p:cNvSpPr>
          <p:nvPr/>
        </p:nvSpPr>
        <p:spPr bwMode="auto">
          <a:xfrm>
            <a:off x="4299291" y="1840051"/>
            <a:ext cx="586701" cy="25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latin typeface="微软雅黑" pitchFamily="34" charset="-122"/>
                <a:ea typeface="微软雅黑" pitchFamily="34" charset="-122"/>
              </a:rPr>
              <a:t>网络层</a:t>
            </a:r>
          </a:p>
        </p:txBody>
      </p:sp>
      <p:sp>
        <p:nvSpPr>
          <p:cNvPr id="102" name="Freeform 338"/>
          <p:cNvSpPr>
            <a:spLocks/>
          </p:cNvSpPr>
          <p:nvPr/>
        </p:nvSpPr>
        <p:spPr bwMode="auto">
          <a:xfrm>
            <a:off x="2340838" y="1856978"/>
            <a:ext cx="4458107" cy="851125"/>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5" name="Rectangle 318"/>
          <p:cNvSpPr>
            <a:spLocks noChangeArrowheads="1"/>
          </p:cNvSpPr>
          <p:nvPr/>
        </p:nvSpPr>
        <p:spPr bwMode="auto">
          <a:xfrm>
            <a:off x="1934644" y="1564757"/>
            <a:ext cx="875407"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3" name="Rectangle 327"/>
          <p:cNvSpPr>
            <a:spLocks noChangeArrowheads="1"/>
          </p:cNvSpPr>
          <p:nvPr/>
        </p:nvSpPr>
        <p:spPr bwMode="auto">
          <a:xfrm>
            <a:off x="6340632" y="1564757"/>
            <a:ext cx="880232"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05" name="Line 401"/>
          <p:cNvSpPr>
            <a:spLocks noChangeShapeType="1"/>
          </p:cNvSpPr>
          <p:nvPr/>
        </p:nvSpPr>
        <p:spPr bwMode="auto">
          <a:xfrm>
            <a:off x="2848939" y="3730274"/>
            <a:ext cx="3505486"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06" name="Line 402"/>
          <p:cNvSpPr>
            <a:spLocks noChangeShapeType="1"/>
          </p:cNvSpPr>
          <p:nvPr/>
        </p:nvSpPr>
        <p:spPr bwMode="auto">
          <a:xfrm flipH="1">
            <a:off x="2848939" y="3660782"/>
            <a:ext cx="0" cy="168385"/>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10" name="Rectangle 404"/>
          <p:cNvSpPr>
            <a:spLocks noChangeArrowheads="1"/>
          </p:cNvSpPr>
          <p:nvPr/>
        </p:nvSpPr>
        <p:spPr bwMode="auto">
          <a:xfrm>
            <a:off x="3759106" y="3576482"/>
            <a:ext cx="1742466" cy="2513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00FF"/>
                </a:solidFill>
                <a:latin typeface="微软雅黑" pitchFamily="34" charset="-122"/>
                <a:ea typeface="微软雅黑" pitchFamily="34" charset="-122"/>
              </a:rPr>
              <a:t>网络层协议 </a:t>
            </a:r>
            <a:r>
              <a:rPr kumimoji="1" lang="en-US" altLang="zh-CN" sz="1050" b="1" dirty="0">
                <a:solidFill>
                  <a:srgbClr val="0000FF"/>
                </a:solidFill>
                <a:latin typeface="微软雅黑" pitchFamily="34" charset="-122"/>
                <a:ea typeface="微软雅黑" pitchFamily="34" charset="-122"/>
              </a:rPr>
              <a:t>IP </a:t>
            </a:r>
            <a:r>
              <a:rPr kumimoji="1" lang="zh-CN" altLang="en-US" sz="1050" b="1" dirty="0">
                <a:solidFill>
                  <a:srgbClr val="0000FF"/>
                </a:solidFill>
                <a:latin typeface="微软雅黑" pitchFamily="34" charset="-122"/>
                <a:ea typeface="微软雅黑" pitchFamily="34" charset="-122"/>
              </a:rPr>
              <a:t>的作用范围</a:t>
            </a:r>
          </a:p>
        </p:txBody>
      </p:sp>
      <p:sp>
        <p:nvSpPr>
          <p:cNvPr id="111" name="Line 405"/>
          <p:cNvSpPr>
            <a:spLocks noChangeShapeType="1"/>
          </p:cNvSpPr>
          <p:nvPr/>
        </p:nvSpPr>
        <p:spPr bwMode="auto">
          <a:xfrm>
            <a:off x="2247641" y="3555520"/>
            <a:ext cx="0" cy="542814"/>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12" name="Line 406"/>
          <p:cNvSpPr>
            <a:spLocks noChangeShapeType="1"/>
          </p:cNvSpPr>
          <p:nvPr/>
        </p:nvSpPr>
        <p:spPr bwMode="auto">
          <a:xfrm>
            <a:off x="6806124" y="3557570"/>
            <a:ext cx="0" cy="507826"/>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13" name="Line 407"/>
          <p:cNvSpPr>
            <a:spLocks noChangeShapeType="1"/>
          </p:cNvSpPr>
          <p:nvPr/>
        </p:nvSpPr>
        <p:spPr bwMode="auto">
          <a:xfrm>
            <a:off x="2247641" y="3954787"/>
            <a:ext cx="4558484"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114" name="Rectangle 408"/>
          <p:cNvSpPr>
            <a:spLocks noChangeArrowheads="1"/>
          </p:cNvSpPr>
          <p:nvPr/>
        </p:nvSpPr>
        <p:spPr bwMode="auto">
          <a:xfrm>
            <a:off x="3405967" y="3861039"/>
            <a:ext cx="2386872" cy="2513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00FF"/>
                </a:solidFill>
                <a:latin typeface="微软雅黑" pitchFamily="34" charset="-122"/>
                <a:ea typeface="微软雅黑" pitchFamily="34" charset="-122"/>
              </a:rPr>
              <a:t>运输层协议 </a:t>
            </a:r>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和 </a:t>
            </a:r>
            <a:r>
              <a:rPr kumimoji="1" lang="en-US" altLang="zh-CN" sz="1050" b="1" dirty="0">
                <a:solidFill>
                  <a:srgbClr val="0000FF"/>
                </a:solidFill>
                <a:latin typeface="微软雅黑" pitchFamily="34" charset="-122"/>
                <a:ea typeface="微软雅黑" pitchFamily="34" charset="-122"/>
              </a:rPr>
              <a:t>UDP </a:t>
            </a:r>
            <a:r>
              <a:rPr kumimoji="1" lang="zh-CN" altLang="en-US" sz="1050" b="1" dirty="0">
                <a:solidFill>
                  <a:srgbClr val="0000FF"/>
                </a:solidFill>
                <a:latin typeface="微软雅黑" pitchFamily="34" charset="-122"/>
                <a:ea typeface="微软雅黑" pitchFamily="34" charset="-122"/>
              </a:rPr>
              <a:t>的作用范围</a:t>
            </a:r>
          </a:p>
        </p:txBody>
      </p:sp>
      <p:sp>
        <p:nvSpPr>
          <p:cNvPr id="115" name="Line 402"/>
          <p:cNvSpPr>
            <a:spLocks noChangeShapeType="1"/>
          </p:cNvSpPr>
          <p:nvPr/>
        </p:nvSpPr>
        <p:spPr bwMode="auto">
          <a:xfrm flipH="1">
            <a:off x="6373637" y="3660782"/>
            <a:ext cx="0" cy="168385"/>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3" name="Rectangle 411"/>
          <p:cNvSpPr>
            <a:spLocks noChangeArrowheads="1"/>
          </p:cNvSpPr>
          <p:nvPr/>
        </p:nvSpPr>
        <p:spPr bwMode="auto">
          <a:xfrm>
            <a:off x="2131538" y="1497046"/>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4" name="Rectangle 412"/>
          <p:cNvSpPr>
            <a:spLocks noChangeArrowheads="1"/>
          </p:cNvSpPr>
          <p:nvPr/>
        </p:nvSpPr>
        <p:spPr bwMode="auto">
          <a:xfrm>
            <a:off x="2486719" y="1497046"/>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5" name="Rectangle 413"/>
          <p:cNvSpPr>
            <a:spLocks noChangeArrowheads="1"/>
          </p:cNvSpPr>
          <p:nvPr/>
        </p:nvSpPr>
        <p:spPr bwMode="auto">
          <a:xfrm>
            <a:off x="6494093" y="1504173"/>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6" name="Rectangle 414"/>
          <p:cNvSpPr>
            <a:spLocks noChangeArrowheads="1"/>
          </p:cNvSpPr>
          <p:nvPr/>
        </p:nvSpPr>
        <p:spPr bwMode="auto">
          <a:xfrm>
            <a:off x="6941930" y="1504173"/>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7" name="Oval 394"/>
          <p:cNvSpPr>
            <a:spLocks noChangeArrowheads="1"/>
          </p:cNvSpPr>
          <p:nvPr/>
        </p:nvSpPr>
        <p:spPr bwMode="auto">
          <a:xfrm>
            <a:off x="6382133" y="1262599"/>
            <a:ext cx="383172" cy="197785"/>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1" name="Rectangle 395"/>
          <p:cNvSpPr>
            <a:spLocks noChangeArrowheads="1"/>
          </p:cNvSpPr>
          <p:nvPr/>
        </p:nvSpPr>
        <p:spPr bwMode="auto">
          <a:xfrm>
            <a:off x="6361092" y="1227920"/>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3</a:t>
            </a:r>
            <a:endParaRPr kumimoji="1" lang="en-US" altLang="zh-CN" sz="1050" b="1" dirty="0">
              <a:latin typeface="微软雅黑" pitchFamily="34" charset="-122"/>
              <a:ea typeface="微软雅黑" pitchFamily="34" charset="-122"/>
            </a:endParaRPr>
          </a:p>
        </p:txBody>
      </p:sp>
      <p:sp>
        <p:nvSpPr>
          <p:cNvPr id="57" name="Oval 387"/>
          <p:cNvSpPr>
            <a:spLocks noChangeArrowheads="1"/>
          </p:cNvSpPr>
          <p:nvPr/>
        </p:nvSpPr>
        <p:spPr bwMode="auto">
          <a:xfrm>
            <a:off x="2392133" y="1237720"/>
            <a:ext cx="385102" cy="211149"/>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9" name="Rectangle 388"/>
          <p:cNvSpPr>
            <a:spLocks noChangeArrowheads="1"/>
          </p:cNvSpPr>
          <p:nvPr/>
        </p:nvSpPr>
        <p:spPr bwMode="auto">
          <a:xfrm>
            <a:off x="2373987" y="1218321"/>
            <a:ext cx="439224" cy="2590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2</a:t>
            </a:r>
            <a:endParaRPr kumimoji="1" lang="en-US" altLang="zh-CN" sz="1050" b="1" dirty="0">
              <a:latin typeface="微软雅黑" pitchFamily="34" charset="-122"/>
              <a:ea typeface="微软雅黑" pitchFamily="34" charset="-122"/>
            </a:endParaRPr>
          </a:p>
        </p:txBody>
      </p:sp>
      <p:sp>
        <p:nvSpPr>
          <p:cNvPr id="74" name="Freeform 386"/>
          <p:cNvSpPr>
            <a:spLocks/>
          </p:cNvSpPr>
          <p:nvPr/>
        </p:nvSpPr>
        <p:spPr bwMode="auto">
          <a:xfrm>
            <a:off x="2395994" y="1444481"/>
            <a:ext cx="165044" cy="352806"/>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7" name="Freeform 383"/>
          <p:cNvSpPr>
            <a:spLocks/>
          </p:cNvSpPr>
          <p:nvPr/>
        </p:nvSpPr>
        <p:spPr bwMode="auto">
          <a:xfrm>
            <a:off x="2186553" y="1395481"/>
            <a:ext cx="155392" cy="424970"/>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2" name="Freeform 390"/>
          <p:cNvSpPr>
            <a:spLocks/>
          </p:cNvSpPr>
          <p:nvPr/>
        </p:nvSpPr>
        <p:spPr bwMode="auto">
          <a:xfrm>
            <a:off x="6561655" y="1408845"/>
            <a:ext cx="201720" cy="3902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3" name="Freeform 391"/>
          <p:cNvSpPr>
            <a:spLocks/>
          </p:cNvSpPr>
          <p:nvPr/>
        </p:nvSpPr>
        <p:spPr bwMode="auto">
          <a:xfrm>
            <a:off x="6835762" y="1410627"/>
            <a:ext cx="177591" cy="386661"/>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8" name="Oval 389"/>
          <p:cNvSpPr>
            <a:spLocks noChangeArrowheads="1"/>
          </p:cNvSpPr>
          <p:nvPr/>
        </p:nvSpPr>
        <p:spPr bwMode="auto">
          <a:xfrm>
            <a:off x="2301407" y="1780360"/>
            <a:ext cx="93621" cy="7661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9" name="Oval 393"/>
          <p:cNvSpPr>
            <a:spLocks noChangeArrowheads="1"/>
          </p:cNvSpPr>
          <p:nvPr/>
        </p:nvSpPr>
        <p:spPr bwMode="auto">
          <a:xfrm>
            <a:off x="6757584" y="1780360"/>
            <a:ext cx="91691" cy="7661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3" name="圆角矩形 2"/>
          <p:cNvSpPr/>
          <p:nvPr/>
        </p:nvSpPr>
        <p:spPr>
          <a:xfrm>
            <a:off x="752167" y="1262814"/>
            <a:ext cx="1001331" cy="2929904"/>
          </a:xfrm>
          <a:prstGeom prst="roundRect">
            <a:avLst>
              <a:gd name="adj" fmla="val 10284"/>
            </a:avLst>
          </a:prstGeom>
          <a:solidFill>
            <a:srgbClr val="0000FF"/>
          </a:solidFill>
          <a:ln w="9525">
            <a:noFill/>
            <a:miter lim="800000"/>
            <a:headEnd/>
            <a:tailEnd/>
          </a:ln>
          <a:effectLst/>
        </p:spPr>
        <p:txBody>
          <a:bodyPr vert="eaVert" wrap="square">
            <a:spAutoFit/>
          </a:bodyPr>
          <a:lstStyle/>
          <a:p>
            <a:pPr>
              <a:lnSpc>
                <a:spcPct val="110000"/>
              </a:lnSpc>
            </a:pPr>
            <a:r>
              <a:rPr lang="zh-CN" altLang="en-US" sz="1500" b="1" dirty="0">
                <a:solidFill>
                  <a:schemeClr val="bg1"/>
                </a:solidFill>
                <a:latin typeface="微软雅黑" pitchFamily="34" charset="-122"/>
                <a:ea typeface="微软雅黑" pitchFamily="34" charset="-122"/>
              </a:rPr>
              <a:t>网络层是为主机之间提供逻辑通信；运输层为应用进程之间提供端到端的逻辑通信。</a:t>
            </a:r>
          </a:p>
        </p:txBody>
      </p:sp>
    </p:spTree>
    <p:extLst>
      <p:ext uri="{BB962C8B-B14F-4D97-AF65-F5344CB8AC3E}">
        <p14:creationId xmlns:p14="http://schemas.microsoft.com/office/powerpoint/2010/main" val="14940293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119170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06739" y="1149436"/>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5.8.1  TCP </a:t>
            </a:r>
            <a:r>
              <a:rPr lang="zh-CN" altLang="en-US" sz="2400" b="1" dirty="0">
                <a:solidFill>
                  <a:schemeClr val="bg1"/>
                </a:solidFill>
                <a:latin typeface="微软雅黑" pitchFamily="34" charset="-122"/>
                <a:ea typeface="微软雅黑" pitchFamily="34" charset="-122"/>
              </a:rPr>
              <a:t>的连接建立</a:t>
            </a:r>
          </a:p>
        </p:txBody>
      </p:sp>
      <p:sp>
        <p:nvSpPr>
          <p:cNvPr id="4" name="Rectangle 8"/>
          <p:cNvSpPr>
            <a:spLocks noChangeArrowheads="1"/>
          </p:cNvSpPr>
          <p:nvPr/>
        </p:nvSpPr>
        <p:spPr bwMode="auto">
          <a:xfrm>
            <a:off x="545143" y="1604732"/>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建立连接的过程叫做</a:t>
            </a:r>
            <a:r>
              <a:rPr lang="zh-CN" altLang="en-US" sz="2000" b="1" dirty="0">
                <a:solidFill>
                  <a:srgbClr val="0000FF"/>
                </a:solidFill>
                <a:latin typeface="微软雅黑" pitchFamily="34" charset="-122"/>
                <a:ea typeface="微软雅黑" pitchFamily="34" charset="-122"/>
              </a:rPr>
              <a:t>握手</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握手需要在客户和服务器之间交换三个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报文段。称之为</a:t>
            </a:r>
            <a:r>
              <a:rPr lang="zh-CN" altLang="en-US" sz="2000" b="1" dirty="0">
                <a:solidFill>
                  <a:srgbClr val="0000FF"/>
                </a:solidFill>
                <a:latin typeface="微软雅黑" pitchFamily="34" charset="-122"/>
                <a:ea typeface="微软雅黑" pitchFamily="34" charset="-122"/>
              </a:rPr>
              <a:t>三报文握手</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0000FF"/>
                </a:solidFill>
                <a:latin typeface="微软雅黑" pitchFamily="34" charset="-122"/>
                <a:ea typeface="微软雅黑" pitchFamily="34" charset="-122"/>
              </a:rPr>
              <a:t>三报文握手</a:t>
            </a:r>
            <a:r>
              <a:rPr lang="zh-CN" altLang="en-US" sz="2000" b="1" dirty="0">
                <a:latin typeface="微软雅黑" pitchFamily="34" charset="-122"/>
                <a:ea typeface="微软雅黑" pitchFamily="34" charset="-122"/>
              </a:rPr>
              <a:t>主要是为了防止已失效的连接请求报文段突然又传送到了，因而产生错误。</a:t>
            </a:r>
          </a:p>
        </p:txBody>
      </p:sp>
    </p:spTree>
    <p:extLst>
      <p:ext uri="{BB962C8B-B14F-4D97-AF65-F5344CB8AC3E}">
        <p14:creationId xmlns:p14="http://schemas.microsoft.com/office/powerpoint/2010/main" val="32724260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871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365384"/>
            <a:ext cx="5422002" cy="634020"/>
          </a:xfrm>
          <a:prstGeom prst="rect">
            <a:avLst/>
          </a:prstGeom>
          <a:solidFill>
            <a:srgbClr val="99FFCC"/>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服务器进程先创建传输控制块</a:t>
            </a:r>
            <a:r>
              <a:rPr lang="en-US" altLang="zh-CN" sz="1600" b="1" dirty="0">
                <a:latin typeface="微软雅黑" pitchFamily="34" charset="-122"/>
                <a:ea typeface="微软雅黑" pitchFamily="34" charset="-122"/>
              </a:rPr>
              <a:t>TCB</a:t>
            </a:r>
            <a:r>
              <a:rPr lang="zh-CN" altLang="en-US" sz="1600" b="1" dirty="0">
                <a:latin typeface="微软雅黑" pitchFamily="34" charset="-122"/>
                <a:ea typeface="微软雅黑" pitchFamily="34" charset="-122"/>
              </a:rPr>
              <a:t>，准备接受客户进程的连接请求。</a:t>
            </a:r>
          </a:p>
        </p:txBody>
      </p:sp>
    </p:spTree>
    <p:extLst>
      <p:ext uri="{BB962C8B-B14F-4D97-AF65-F5344CB8AC3E}">
        <p14:creationId xmlns:p14="http://schemas.microsoft.com/office/powerpoint/2010/main" val="34520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5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p:tgtEl>
                                          <p:spTgt spid="30"/>
                                        </p:tgtEl>
                                        <p:attrNameLst>
                                          <p:attrName>ppt_y</p:attrName>
                                        </p:attrNameLst>
                                      </p:cBhvr>
                                      <p:tavLst>
                                        <p:tav tm="0">
                                          <p:val>
                                            <p:strVal val="#ppt_y-#ppt_h*1.125000"/>
                                          </p:val>
                                        </p:tav>
                                        <p:tav tm="100000">
                                          <p:val>
                                            <p:strVal val="#ppt_y"/>
                                          </p:val>
                                        </p:tav>
                                      </p:tavLst>
                                    </p:anim>
                                    <p:animEffect transition="in" filter="wipe(down)">
                                      <p:cBhvr>
                                        <p:cTn id="8" dur="1000"/>
                                        <p:tgtEl>
                                          <p:spTgt spid="30"/>
                                        </p:tgtEl>
                                      </p:cBhvr>
                                    </p:animEffect>
                                  </p:childTnLst>
                                </p:cTn>
                              </p:par>
                            </p:childTnLst>
                          </p:cTn>
                        </p:par>
                        <p:par>
                          <p:cTn id="9" fill="hold">
                            <p:stCondLst>
                              <p:cond delay="1500"/>
                            </p:stCondLst>
                            <p:childTnLst>
                              <p:par>
                                <p:cTn id="10" presetID="22" presetClass="entr" presetSubtype="1" fill="hold" nodeType="afterEffect">
                                  <p:stCondLst>
                                    <p:cond delay="20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2"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3"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4"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5"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8"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55"/>
          <p:cNvSpPr txBox="1">
            <a:spLocks noChangeArrowheads="1"/>
          </p:cNvSpPr>
          <p:nvPr/>
        </p:nvSpPr>
        <p:spPr bwMode="auto">
          <a:xfrm>
            <a:off x="1929775" y="3365384"/>
            <a:ext cx="5422002" cy="904863"/>
          </a:xfrm>
          <a:prstGeom prst="rect">
            <a:avLst/>
          </a:prstGeom>
          <a:solidFill>
            <a:srgbClr val="99FFCC"/>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发出连接请求报文段，其首部中的同步位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，并选择序号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x</a:t>
            </a:r>
            <a:r>
              <a:rPr lang="zh-CN" altLang="en-US" sz="1600" b="1" dirty="0">
                <a:latin typeface="微软雅黑" pitchFamily="34" charset="-122"/>
                <a:ea typeface="微软雅黑" pitchFamily="34" charset="-122"/>
              </a:rPr>
              <a:t>，表明传送数据时的第一个数据字节的序号是 </a:t>
            </a:r>
            <a:r>
              <a:rPr lang="en-US" altLang="zh-CN" sz="1600" b="1" dirty="0">
                <a:latin typeface="微软雅黑" pitchFamily="34" charset="-122"/>
                <a:ea typeface="微软雅黑" pitchFamily="34" charset="-122"/>
              </a:rPr>
              <a:t>x</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212561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2000"/>
                                        <p:tgtEl>
                                          <p:spTgt spid="14"/>
                                        </p:tgtEl>
                                      </p:cBhvr>
                                    </p:animEffect>
                                  </p:childTnLst>
                                </p:cTn>
                              </p:par>
                            </p:childTnLst>
                          </p:cTn>
                        </p:par>
                        <p:par>
                          <p:cTn id="8" fill="hold">
                            <p:stCondLst>
                              <p:cond delay="3000"/>
                            </p:stCondLst>
                            <p:childTnLst>
                              <p:par>
                                <p:cTn id="9" presetID="12" presetClass="entr" presetSubtype="1"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000"/>
                                        <p:tgtEl>
                                          <p:spTgt spid="30"/>
                                        </p:tgtEl>
                                        <p:attrNameLst>
                                          <p:attrName>ppt_y</p:attrName>
                                        </p:attrNameLst>
                                      </p:cBhvr>
                                      <p:tavLst>
                                        <p:tav tm="0">
                                          <p:val>
                                            <p:strVal val="#ppt_y-#ppt_h*1.125000"/>
                                          </p:val>
                                        </p:tav>
                                        <p:tav tm="100000">
                                          <p:val>
                                            <p:strVal val="#ppt_y"/>
                                          </p:val>
                                        </p:tav>
                                      </p:tavLst>
                                    </p:anim>
                                    <p:animEffect transition="in" filter="wipe(down)">
                                      <p:cBhvr>
                                        <p:cTn id="12" dur="2000"/>
                                        <p:tgtEl>
                                          <p:spTgt spid="30"/>
                                        </p:tgtEl>
                                      </p:cBhvr>
                                    </p:animEffect>
                                  </p:childTnLst>
                                </p:cTn>
                              </p:par>
                            </p:childTnLst>
                          </p:cTn>
                        </p:par>
                        <p:par>
                          <p:cTn id="13" fill="hold">
                            <p:stCondLst>
                              <p:cond delay="6000"/>
                            </p:stCondLst>
                            <p:childTnLst>
                              <p:par>
                                <p:cTn id="14" presetID="22" presetClass="entr" presetSubtype="8" fill="hold" nodeType="afterEffect">
                                  <p:stCondLst>
                                    <p:cond delay="3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3196383" y="2596896"/>
            <a:ext cx="2679216" cy="723958"/>
            <a:chOff x="3196383" y="2596896"/>
            <a:chExt cx="2679216" cy="723958"/>
          </a:xfrm>
        </p:grpSpPr>
        <p:sp>
          <p:nvSpPr>
            <p:cNvPr id="27"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8"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sp>
        <p:nvSpPr>
          <p:cNvPr id="30" name="Text Box 155"/>
          <p:cNvSpPr txBox="1">
            <a:spLocks noChangeArrowheads="1"/>
          </p:cNvSpPr>
          <p:nvPr/>
        </p:nvSpPr>
        <p:spPr bwMode="auto">
          <a:xfrm>
            <a:off x="1774326" y="3365384"/>
            <a:ext cx="5514965" cy="904863"/>
          </a:xfrm>
          <a:prstGeom prst="rect">
            <a:avLst/>
          </a:prstGeom>
          <a:solidFill>
            <a:srgbClr val="99FFCC"/>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收到连接请求报文段后，如同意，则发回确认。</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在确认报文段中应使 </a:t>
            </a:r>
            <a:r>
              <a:rPr lang="en-US" altLang="zh-CN" sz="1600" b="1" dirty="0">
                <a:latin typeface="微软雅黑" pitchFamily="34" charset="-122"/>
                <a:ea typeface="微软雅黑" pitchFamily="34" charset="-122"/>
              </a:rPr>
              <a:t>SYN = 1</a:t>
            </a:r>
            <a:r>
              <a:rPr lang="zh-CN" altLang="en-US" sz="1600" b="1" dirty="0">
                <a:latin typeface="微软雅黑" pitchFamily="34" charset="-122"/>
                <a:ea typeface="微软雅黑" pitchFamily="34" charset="-122"/>
              </a:rPr>
              <a:t>，使 </a:t>
            </a:r>
            <a:r>
              <a:rPr lang="en-US" altLang="zh-CN" sz="1600" b="1" dirty="0">
                <a:latin typeface="微软雅黑" pitchFamily="34" charset="-122"/>
                <a:ea typeface="微软雅黑" pitchFamily="34" charset="-122"/>
              </a:rPr>
              <a:t>ACK = 1</a:t>
            </a:r>
            <a:r>
              <a:rPr lang="zh-CN" altLang="en-US" sz="1600" b="1" dirty="0">
                <a:latin typeface="微软雅黑" pitchFamily="34" charset="-122"/>
                <a:ea typeface="微软雅黑" pitchFamily="34" charset="-122"/>
              </a:rPr>
              <a:t>，其确认号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a:t>
            </a:r>
            <a:r>
              <a:rPr lang="en-US" altLang="zh-CN" sz="1600" b="1">
                <a:latin typeface="微软雅黑" pitchFamily="34" charset="-122"/>
                <a:ea typeface="微软雅黑" pitchFamily="34" charset="-122"/>
              </a:rPr>
              <a:t>x + </a:t>
            </a: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，自己选择的序号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y</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9037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1000"/>
                                        <p:tgtEl>
                                          <p:spTgt spid="30"/>
                                        </p:tgtEl>
                                      </p:cBhvr>
                                    </p:animEffect>
                                  </p:childTnLst>
                                </p:cTn>
                              </p:par>
                            </p:childTnLst>
                          </p:cTn>
                        </p:par>
                        <p:par>
                          <p:cTn id="8" fill="hold">
                            <p:stCondLst>
                              <p:cond delay="1000"/>
                            </p:stCondLst>
                            <p:childTnLst>
                              <p:par>
                                <p:cTn id="9" presetID="22" presetClass="entr" presetSubtype="2" fill="hold" nodeType="afterEffect">
                                  <p:stCondLst>
                                    <p:cond delay="3000"/>
                                  </p:stCondLst>
                                  <p:childTnLst>
                                    <p:set>
                                      <p:cBhvr>
                                        <p:cTn id="10" dur="1" fill="hold">
                                          <p:stCondLst>
                                            <p:cond delay="0"/>
                                          </p:stCondLst>
                                        </p:cTn>
                                        <p:tgtEl>
                                          <p:spTgt spid="29"/>
                                        </p:tgtEl>
                                        <p:attrNameLst>
                                          <p:attrName>style.visibility</p:attrName>
                                        </p:attrNameLst>
                                      </p:cBhvr>
                                      <p:to>
                                        <p:strVal val="visible"/>
                                      </p:to>
                                    </p:set>
                                    <p:animEffect transition="in" filter="wipe(right)">
                                      <p:cBhvr>
                                        <p:cTn id="1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809898" y="2586420"/>
            <a:ext cx="2436395" cy="1361911"/>
          </a:xfrm>
          <a:prstGeom prst="rect">
            <a:avLst/>
          </a:prstGeom>
          <a:solidFill>
            <a:srgbClr val="99FFCC"/>
          </a:solidFill>
          <a:ln w="9525">
            <a:solidFill>
              <a:schemeClr val="tx1"/>
            </a:solidFill>
            <a:miter lim="800000"/>
            <a:headEnd/>
            <a:tailEnd/>
          </a:ln>
          <a:effectLst/>
        </p:spPr>
        <p:txBody>
          <a:bodyPr wrap="square">
            <a:spAutoFit/>
          </a:bodyPr>
          <a:lstStyle/>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收到此报文段后向 </a:t>
            </a: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给出确认，其 </a:t>
            </a:r>
            <a:r>
              <a:rPr lang="en-US" altLang="zh-CN" sz="1500" b="1" dirty="0">
                <a:latin typeface="微软雅黑" pitchFamily="34" charset="-122"/>
                <a:ea typeface="微软雅黑" pitchFamily="34" charset="-122"/>
              </a:rPr>
              <a:t>ACK = 1</a:t>
            </a:r>
            <a:r>
              <a:rPr lang="zh-CN" altLang="en-US" sz="1500" b="1" dirty="0">
                <a:latin typeface="微软雅黑" pitchFamily="34" charset="-122"/>
                <a:ea typeface="微软雅黑" pitchFamily="34" charset="-122"/>
              </a:rPr>
              <a:t>，确认号 </a:t>
            </a:r>
            <a:r>
              <a:rPr lang="en-US" altLang="zh-CN" sz="1500" b="1" dirty="0" err="1">
                <a:latin typeface="微软雅黑" pitchFamily="34" charset="-122"/>
                <a:ea typeface="微软雅黑" pitchFamily="34" charset="-122"/>
              </a:rPr>
              <a:t>ack</a:t>
            </a:r>
            <a:r>
              <a:rPr lang="en-US" altLang="zh-CN" sz="1500" b="1" dirty="0">
                <a:latin typeface="微软雅黑" pitchFamily="34" charset="-122"/>
                <a:ea typeface="微软雅黑" pitchFamily="34" charset="-122"/>
              </a:rPr>
              <a:t> = y + 1</a:t>
            </a:r>
            <a:r>
              <a:rPr lang="zh-CN" altLang="en-US" sz="1500" b="1" dirty="0">
                <a:latin typeface="微软雅黑" pitchFamily="34" charset="-122"/>
                <a:ea typeface="微软雅黑" pitchFamily="34" charset="-122"/>
              </a:rPr>
              <a:t>。</a:t>
            </a:r>
          </a:p>
          <a:p>
            <a:pPr marL="182563" indent="-182563">
              <a:lnSpc>
                <a:spcPct val="110000"/>
              </a:lnSpc>
              <a:buFont typeface="Wingdings" pitchFamily="2" charset="2"/>
              <a:buChar char="l"/>
            </a:pP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通知上层应用进程，连接已经建立。 </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3" name="组合 32"/>
          <p:cNvGrpSpPr/>
          <p:nvPr/>
        </p:nvGrpSpPr>
        <p:grpSpPr>
          <a:xfrm>
            <a:off x="3369609" y="3394792"/>
            <a:ext cx="2492586" cy="486008"/>
            <a:chOff x="3369609" y="3385648"/>
            <a:chExt cx="2492586" cy="486008"/>
          </a:xfrm>
        </p:grpSpPr>
        <p:sp>
          <p:nvSpPr>
            <p:cNvPr id="30"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spTree>
    <p:extLst>
      <p:ext uri="{BB962C8B-B14F-4D97-AF65-F5344CB8AC3E}">
        <p14:creationId xmlns:p14="http://schemas.microsoft.com/office/powerpoint/2010/main" val="45273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4" name="Group 2"/>
          <p:cNvGrpSpPr>
            <a:grpSpLocks/>
          </p:cNvGrpSpPr>
          <p:nvPr/>
        </p:nvGrpSpPr>
        <p:grpSpPr bwMode="auto">
          <a:xfrm>
            <a:off x="3320897" y="2028342"/>
            <a:ext cx="2575352" cy="2086458"/>
            <a:chOff x="1474" y="1888"/>
            <a:chExt cx="2676" cy="2432"/>
          </a:xfrm>
        </p:grpSpPr>
        <p:sp>
          <p:nvSpPr>
            <p:cNvPr id="5"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 name="Line 4"/>
            <p:cNvSpPr>
              <a:spLocks noChangeShapeType="1"/>
            </p:cNvSpPr>
            <p:nvPr/>
          </p:nvSpPr>
          <p:spPr bwMode="auto">
            <a:xfrm>
              <a:off x="4150"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55"/>
          <p:cNvSpPr txBox="1">
            <a:spLocks noChangeArrowheads="1"/>
          </p:cNvSpPr>
          <p:nvPr/>
        </p:nvSpPr>
        <p:spPr bwMode="auto">
          <a:xfrm>
            <a:off x="5988965" y="3071571"/>
            <a:ext cx="2131455" cy="1107996"/>
          </a:xfrm>
          <a:prstGeom prst="rect">
            <a:avLst/>
          </a:prstGeom>
          <a:solidFill>
            <a:srgbClr val="99FFCC"/>
          </a:solidFill>
          <a:ln w="9525">
            <a:solidFill>
              <a:schemeClr val="tx1"/>
            </a:solidFill>
            <a:miter lim="800000"/>
            <a:headEnd/>
            <a:tailEnd/>
          </a:ln>
          <a:effectLst/>
        </p:spPr>
        <p:txBody>
          <a:bodyPr wrap="square">
            <a:spAutoFit/>
          </a:bodyPr>
          <a:lstStyle/>
          <a:p>
            <a:pPr>
              <a:lnSpc>
                <a:spcPct val="110000"/>
              </a:lnSpc>
            </a:pPr>
            <a:r>
              <a:rPr lang="en-US" altLang="zh-CN" sz="1500" b="1" dirty="0">
                <a:latin typeface="微软雅黑" pitchFamily="34" charset="-122"/>
                <a:ea typeface="微软雅黑" pitchFamily="34" charset="-122"/>
              </a:rPr>
              <a:t>B </a:t>
            </a:r>
            <a:r>
              <a:rPr lang="zh-CN" altLang="en-US" sz="1500" b="1" dirty="0">
                <a:latin typeface="微软雅黑" pitchFamily="34" charset="-122"/>
                <a:ea typeface="微软雅黑" pitchFamily="34" charset="-122"/>
              </a:rPr>
              <a:t>的 </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收到主机 </a:t>
            </a:r>
            <a:r>
              <a:rPr lang="en-US" altLang="zh-CN" sz="1500" b="1" dirty="0">
                <a:latin typeface="微软雅黑" pitchFamily="34" charset="-122"/>
                <a:ea typeface="微软雅黑" pitchFamily="34" charset="-122"/>
              </a:rPr>
              <a:t>A </a:t>
            </a:r>
            <a:r>
              <a:rPr lang="zh-CN" altLang="en-US" sz="1500" b="1" dirty="0">
                <a:latin typeface="微软雅黑" pitchFamily="34" charset="-122"/>
                <a:ea typeface="微软雅黑" pitchFamily="34" charset="-122"/>
              </a:rPr>
              <a:t>的确认后，也通知其上层应用进程：</a:t>
            </a:r>
            <a:r>
              <a:rPr lang="en-US" altLang="zh-CN" sz="1500" b="1" dirty="0">
                <a:latin typeface="微软雅黑" pitchFamily="34" charset="-122"/>
                <a:ea typeface="微软雅黑" pitchFamily="34" charset="-122"/>
              </a:rPr>
              <a:t>TCP </a:t>
            </a:r>
            <a:r>
              <a:rPr lang="zh-CN" altLang="en-US" sz="1500" b="1" dirty="0">
                <a:latin typeface="微软雅黑" pitchFamily="34" charset="-122"/>
                <a:ea typeface="微软雅黑" pitchFamily="34" charset="-122"/>
              </a:rPr>
              <a:t>连接已经建立。</a:t>
            </a:r>
          </a:p>
        </p:txBody>
      </p:sp>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spTree>
    <p:extLst>
      <p:ext uri="{BB962C8B-B14F-4D97-AF65-F5344CB8AC3E}">
        <p14:creationId xmlns:p14="http://schemas.microsoft.com/office/powerpoint/2010/main" val="33358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731252"/>
            <a:ext cx="3751385" cy="344325"/>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的连接建立：采用三报文握手</a:t>
            </a:r>
          </a:p>
        </p:txBody>
      </p:sp>
      <p:grpSp>
        <p:nvGrpSpPr>
          <p:cNvPr id="7" name="Group 6"/>
          <p:cNvGrpSpPr>
            <a:grpSpLocks/>
          </p:cNvGrpSpPr>
          <p:nvPr/>
        </p:nvGrpSpPr>
        <p:grpSpPr bwMode="auto">
          <a:xfrm>
            <a:off x="3365167" y="2006212"/>
            <a:ext cx="2492586" cy="512955"/>
            <a:chOff x="1520" y="1865"/>
            <a:chExt cx="2590" cy="533"/>
          </a:xfrm>
        </p:grpSpPr>
        <p:sp>
          <p:nvSpPr>
            <p:cNvPr id="8" name="Rectangle 7"/>
            <p:cNvSpPr>
              <a:spLocks noChangeArrowheads="1"/>
            </p:cNvSpPr>
            <p:nvPr/>
          </p:nvSpPr>
          <p:spPr bwMode="auto">
            <a:xfrm rot="665985">
              <a:off x="2088" y="1865"/>
              <a:ext cx="160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SYN = 1, </a:t>
              </a:r>
              <a:r>
                <a:rPr kumimoji="0" lang="en-US" altLang="zh-CN" sz="12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 = x</a:t>
              </a:r>
            </a:p>
          </p:txBody>
        </p:sp>
        <p:sp>
          <p:nvSpPr>
            <p:cNvPr id="9" name="Line 8"/>
            <p:cNvSpPr>
              <a:spLocks noChangeShapeType="1"/>
            </p:cNvSpPr>
            <p:nvPr/>
          </p:nvSpPr>
          <p:spPr bwMode="auto">
            <a:xfrm>
              <a:off x="1520" y="1893"/>
              <a:ext cx="2590" cy="505"/>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0" name="Rectangle 9"/>
          <p:cNvSpPr>
            <a:spLocks noChangeArrowheads="1"/>
          </p:cNvSpPr>
          <p:nvPr/>
        </p:nvSpPr>
        <p:spPr bwMode="auto">
          <a:xfrm>
            <a:off x="2773298" y="1662634"/>
            <a:ext cx="769296"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1" name="Text Box 10"/>
          <p:cNvSpPr txBox="1">
            <a:spLocks noChangeArrowheads="1"/>
          </p:cNvSpPr>
          <p:nvPr/>
        </p:nvSpPr>
        <p:spPr bwMode="auto">
          <a:xfrm>
            <a:off x="2784408"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dirty="0">
                <a:latin typeface="微软雅黑" pitchFamily="34" charset="-122"/>
                <a:ea typeface="微软雅黑" pitchFamily="34" charset="-122"/>
              </a:rPr>
              <a:t>CLOSED</a:t>
            </a:r>
          </a:p>
        </p:txBody>
      </p:sp>
      <p:sp>
        <p:nvSpPr>
          <p:cNvPr id="12" name="Rectangle 11"/>
          <p:cNvSpPr>
            <a:spLocks noChangeArrowheads="1"/>
          </p:cNvSpPr>
          <p:nvPr/>
        </p:nvSpPr>
        <p:spPr bwMode="auto">
          <a:xfrm>
            <a:off x="5858716" y="1662634"/>
            <a:ext cx="784455" cy="332986"/>
          </a:xfrm>
          <a:prstGeom prst="rect">
            <a:avLst/>
          </a:prstGeom>
          <a:solidFill>
            <a:srgbClr val="66FF99"/>
          </a:solidFill>
          <a:ln w="12700">
            <a:solidFill>
              <a:schemeClr val="tx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13" name="Text Box 12"/>
          <p:cNvSpPr txBox="1">
            <a:spLocks noChangeArrowheads="1"/>
          </p:cNvSpPr>
          <p:nvPr/>
        </p:nvSpPr>
        <p:spPr bwMode="auto">
          <a:xfrm>
            <a:off x="5875600" y="1700167"/>
            <a:ext cx="7991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r>
              <a:rPr lang="en-US" altLang="zh-CN" sz="1200">
                <a:latin typeface="微软雅黑" pitchFamily="34" charset="-122"/>
                <a:ea typeface="微软雅黑" pitchFamily="34" charset="-122"/>
              </a:rPr>
              <a:t>CLOSED</a:t>
            </a:r>
          </a:p>
        </p:txBody>
      </p:sp>
      <p:grpSp>
        <p:nvGrpSpPr>
          <p:cNvPr id="14" name="Group 13"/>
          <p:cNvGrpSpPr>
            <a:grpSpLocks/>
          </p:cNvGrpSpPr>
          <p:nvPr/>
        </p:nvGrpSpPr>
        <p:grpSpPr bwMode="auto">
          <a:xfrm>
            <a:off x="1847479" y="1458608"/>
            <a:ext cx="1095199" cy="593794"/>
            <a:chOff x="-57" y="1296"/>
            <a:chExt cx="1138" cy="617"/>
          </a:xfrm>
        </p:grpSpPr>
        <p:sp>
          <p:nvSpPr>
            <p:cNvPr id="15" name="Rectangle 14"/>
            <p:cNvSpPr>
              <a:spLocks noChangeArrowheads="1"/>
            </p:cNvSpPr>
            <p:nvPr/>
          </p:nvSpPr>
          <p:spPr bwMode="auto">
            <a:xfrm>
              <a:off x="-57" y="1628"/>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主动打开</a:t>
              </a:r>
            </a:p>
          </p:txBody>
        </p:sp>
        <p:sp>
          <p:nvSpPr>
            <p:cNvPr id="16" name="Freeform 15"/>
            <p:cNvSpPr>
              <a:spLocks/>
            </p:cNvSpPr>
            <p:nvPr/>
          </p:nvSpPr>
          <p:spPr bwMode="auto">
            <a:xfrm>
              <a:off x="-27" y="1296"/>
              <a:ext cx="1108"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7" name="Group 16"/>
          <p:cNvGrpSpPr>
            <a:grpSpLocks/>
          </p:cNvGrpSpPr>
          <p:nvPr/>
        </p:nvGrpSpPr>
        <p:grpSpPr bwMode="auto">
          <a:xfrm>
            <a:off x="6281211" y="1463420"/>
            <a:ext cx="1188551" cy="578396"/>
            <a:chOff x="4550" y="1301"/>
            <a:chExt cx="1235" cy="601"/>
          </a:xfrm>
        </p:grpSpPr>
        <p:sp>
          <p:nvSpPr>
            <p:cNvPr id="18" name="Rectangle 17"/>
            <p:cNvSpPr>
              <a:spLocks noChangeArrowheads="1"/>
            </p:cNvSpPr>
            <p:nvPr/>
          </p:nvSpPr>
          <p:spPr bwMode="auto">
            <a:xfrm>
              <a:off x="4956" y="1617"/>
              <a:ext cx="829"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被动打开</a:t>
              </a:r>
            </a:p>
          </p:txBody>
        </p:sp>
        <p:sp>
          <p:nvSpPr>
            <p:cNvPr id="19" name="Freeform 18"/>
            <p:cNvSpPr>
              <a:spLocks/>
            </p:cNvSpPr>
            <p:nvPr/>
          </p:nvSpPr>
          <p:spPr bwMode="auto">
            <a:xfrm>
              <a:off x="4550" y="1301"/>
              <a:ext cx="1209"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20" name="Rectangle 21"/>
          <p:cNvSpPr>
            <a:spLocks noChangeArrowheads="1"/>
          </p:cNvSpPr>
          <p:nvPr/>
        </p:nvSpPr>
        <p:spPr bwMode="auto">
          <a:xfrm>
            <a:off x="3171727" y="1290190"/>
            <a:ext cx="2981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A</a:t>
            </a:r>
          </a:p>
        </p:txBody>
      </p:sp>
      <p:sp>
        <p:nvSpPr>
          <p:cNvPr id="21" name="Rectangle 22"/>
          <p:cNvSpPr>
            <a:spLocks noChangeArrowheads="1"/>
          </p:cNvSpPr>
          <p:nvPr/>
        </p:nvSpPr>
        <p:spPr bwMode="auto">
          <a:xfrm>
            <a:off x="5707538" y="1290190"/>
            <a:ext cx="2885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22" name="Rectangle 23"/>
          <p:cNvSpPr>
            <a:spLocks noChangeArrowheads="1"/>
          </p:cNvSpPr>
          <p:nvPr/>
        </p:nvSpPr>
        <p:spPr bwMode="auto">
          <a:xfrm>
            <a:off x="2865687" y="1075577"/>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3" name="Rectangle 24"/>
          <p:cNvSpPr>
            <a:spLocks noChangeArrowheads="1"/>
          </p:cNvSpPr>
          <p:nvPr/>
        </p:nvSpPr>
        <p:spPr bwMode="auto">
          <a:xfrm>
            <a:off x="5894324" y="1075577"/>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a:ln>
                  <a:noFill/>
                </a:ln>
                <a:effectLst/>
                <a:uLnTx/>
                <a:uFillTx/>
                <a:latin typeface="微软雅黑" pitchFamily="34" charset="-122"/>
                <a:ea typeface="微软雅黑" pitchFamily="34" charset="-122"/>
              </a:rPr>
              <a:t>服务器</a:t>
            </a:r>
          </a:p>
        </p:txBody>
      </p:sp>
      <p:pic>
        <p:nvPicPr>
          <p:cNvPr id="2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279" y="1320019"/>
            <a:ext cx="318286" cy="3182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26" y="1320019"/>
            <a:ext cx="318286" cy="31828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3196383" y="2596896"/>
            <a:ext cx="2679216" cy="723958"/>
            <a:chOff x="3196383" y="2596896"/>
            <a:chExt cx="2679216" cy="723958"/>
          </a:xfrm>
        </p:grpSpPr>
        <p:sp>
          <p:nvSpPr>
            <p:cNvPr id="28" name="Line 27"/>
            <p:cNvSpPr>
              <a:spLocks noChangeShapeType="1"/>
            </p:cNvSpPr>
            <p:nvPr/>
          </p:nvSpPr>
          <p:spPr bwMode="auto">
            <a:xfrm flipH="1">
              <a:off x="3356206" y="2596896"/>
              <a:ext cx="2519393" cy="72395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kern="0">
                <a:latin typeface="微软雅黑" pitchFamily="34" charset="-122"/>
                <a:ea typeface="微软雅黑" pitchFamily="34" charset="-122"/>
              </a:endParaRPr>
            </a:p>
          </p:txBody>
        </p:sp>
        <p:sp>
          <p:nvSpPr>
            <p:cNvPr id="29" name="Rectangle 28"/>
            <p:cNvSpPr>
              <a:spLocks noChangeArrowheads="1"/>
            </p:cNvSpPr>
            <p:nvPr/>
          </p:nvSpPr>
          <p:spPr bwMode="auto">
            <a:xfrm rot="20622176" flipH="1">
              <a:off x="3196383" y="2734428"/>
              <a:ext cx="2585915"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SYN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y,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x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grpSp>
      <p:grpSp>
        <p:nvGrpSpPr>
          <p:cNvPr id="30" name="组合 29"/>
          <p:cNvGrpSpPr/>
          <p:nvPr/>
        </p:nvGrpSpPr>
        <p:grpSpPr>
          <a:xfrm>
            <a:off x="3369609" y="3394792"/>
            <a:ext cx="2492586" cy="486008"/>
            <a:chOff x="3369609" y="3385648"/>
            <a:chExt cx="2492586" cy="486008"/>
          </a:xfrm>
        </p:grpSpPr>
        <p:sp>
          <p:nvSpPr>
            <p:cNvPr id="31" name="Line 8"/>
            <p:cNvSpPr>
              <a:spLocks noChangeShapeType="1"/>
            </p:cNvSpPr>
            <p:nvPr/>
          </p:nvSpPr>
          <p:spPr bwMode="auto">
            <a:xfrm>
              <a:off x="3369609" y="3385648"/>
              <a:ext cx="2492586" cy="486008"/>
            </a:xfrm>
            <a:prstGeom prst="line">
              <a:avLst/>
            </a:prstGeom>
            <a:noFill/>
            <a:ln w="5715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32" name="Rectangle 7"/>
            <p:cNvSpPr>
              <a:spLocks noChangeArrowheads="1"/>
            </p:cNvSpPr>
            <p:nvPr/>
          </p:nvSpPr>
          <p:spPr bwMode="auto">
            <a:xfrm rot="665985">
              <a:off x="3673451" y="3400197"/>
              <a:ext cx="2046588"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lvl="0" defTabSz="762000" eaLnBrk="0" hangingPunct="0">
                <a:defRPr/>
              </a:pPr>
              <a:r>
                <a:rPr lang="es-ES" altLang="zh-CN" sz="900" b="1" kern="0" dirty="0">
                  <a:latin typeface="微软雅黑" pitchFamily="34" charset="-122"/>
                  <a:ea typeface="微软雅黑" pitchFamily="34" charset="-122"/>
                </a:rPr>
                <a:t>ACK = 1, seq = x + 1, ack = y+1</a:t>
              </a:r>
            </a:p>
          </p:txBody>
        </p:sp>
      </p:grpSp>
      <p:grpSp>
        <p:nvGrpSpPr>
          <p:cNvPr id="33" name="Group 15"/>
          <p:cNvGrpSpPr>
            <a:grpSpLocks/>
          </p:cNvGrpSpPr>
          <p:nvPr/>
        </p:nvGrpSpPr>
        <p:grpSpPr bwMode="auto">
          <a:xfrm>
            <a:off x="3931920" y="3836802"/>
            <a:ext cx="1330219" cy="274235"/>
            <a:chOff x="2088" y="3679"/>
            <a:chExt cx="1494" cy="308"/>
          </a:xfrm>
        </p:grpSpPr>
        <p:sp>
          <p:nvSpPr>
            <p:cNvPr id="34" name="AutoShape 16"/>
            <p:cNvSpPr>
              <a:spLocks noChangeArrowheads="1"/>
            </p:cNvSpPr>
            <p:nvPr/>
          </p:nvSpPr>
          <p:spPr bwMode="auto">
            <a:xfrm>
              <a:off x="2088" y="3735"/>
              <a:ext cx="1494" cy="166"/>
            </a:xfrm>
            <a:prstGeom prst="leftRightArrow">
              <a:avLst>
                <a:gd name="adj1" fmla="val 55880"/>
                <a:gd name="adj2" fmla="val 10316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Rectangle 17"/>
            <p:cNvSpPr>
              <a:spLocks noChangeArrowheads="1"/>
            </p:cNvSpPr>
            <p:nvPr/>
          </p:nvSpPr>
          <p:spPr bwMode="auto">
            <a:xfrm>
              <a:off x="2382" y="3679"/>
              <a:ext cx="897" cy="308"/>
            </a:xfrm>
            <a:prstGeom prst="rect">
              <a:avLst/>
            </a:prstGeom>
            <a:solidFill>
              <a:srgbClr val="66FF99"/>
            </a:solid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sp>
        <p:nvSpPr>
          <p:cNvPr id="36" name="矩形 35"/>
          <p:cNvSpPr/>
          <p:nvPr/>
        </p:nvSpPr>
        <p:spPr>
          <a:xfrm>
            <a:off x="3574625" y="1167017"/>
            <a:ext cx="2031325" cy="584775"/>
          </a:xfrm>
          <a:prstGeom prst="rect">
            <a:avLst/>
          </a:prstGeom>
        </p:spPr>
        <p:txBody>
          <a:bodyPr wrap="none">
            <a:spAutoFit/>
          </a:bodyPr>
          <a:lstStyle/>
          <a:p>
            <a:pPr lvl="0" algn="ctr" fontAlgn="base">
              <a:spcBef>
                <a:spcPct val="0"/>
              </a:spcBef>
              <a:spcAft>
                <a:spcPct val="0"/>
              </a:spcAft>
              <a:defRPr/>
            </a:pPr>
            <a:r>
              <a:rPr kumimoji="1" lang="zh-CN" altLang="en-US" sz="1600" b="1" kern="0" dirty="0">
                <a:solidFill>
                  <a:srgbClr val="0000FF"/>
                </a:solidFill>
                <a:latin typeface="微软雅黑" pitchFamily="34" charset="-122"/>
                <a:ea typeface="微软雅黑" pitchFamily="34" charset="-122"/>
              </a:rPr>
              <a:t>采用三报文握手建立</a:t>
            </a:r>
            <a:endParaRPr kumimoji="1" lang="en-US" altLang="zh-CN" sz="1600" b="1" kern="0" dirty="0">
              <a:solidFill>
                <a:srgbClr val="0000FF"/>
              </a:solidFill>
              <a:latin typeface="微软雅黑" pitchFamily="34" charset="-122"/>
              <a:ea typeface="微软雅黑" pitchFamily="34" charset="-122"/>
            </a:endParaRPr>
          </a:p>
          <a:p>
            <a:pPr lvl="0" algn="ctr" fontAlgn="base">
              <a:spcBef>
                <a:spcPct val="0"/>
              </a:spcBef>
              <a:spcAft>
                <a:spcPct val="0"/>
              </a:spcAft>
              <a:defRPr/>
            </a:pPr>
            <a:r>
              <a:rPr kumimoji="1" lang="en-US" altLang="zh-CN" sz="1600" b="1" kern="0" dirty="0">
                <a:solidFill>
                  <a:srgbClr val="0000FF"/>
                </a:solidFill>
                <a:latin typeface="微软雅黑" pitchFamily="34" charset="-122"/>
                <a:ea typeface="微软雅黑" pitchFamily="34" charset="-122"/>
              </a:rPr>
              <a:t>TCP </a:t>
            </a:r>
            <a:r>
              <a:rPr kumimoji="1" lang="zh-CN" altLang="en-US" sz="1600" b="1" kern="0" dirty="0">
                <a:solidFill>
                  <a:srgbClr val="0000FF"/>
                </a:solidFill>
                <a:latin typeface="微软雅黑" pitchFamily="34" charset="-122"/>
                <a:ea typeface="微软雅黑" pitchFamily="34" charset="-122"/>
              </a:rPr>
              <a:t>连接的各状态 </a:t>
            </a:r>
          </a:p>
        </p:txBody>
      </p:sp>
      <p:grpSp>
        <p:nvGrpSpPr>
          <p:cNvPr id="53" name="Group 2"/>
          <p:cNvGrpSpPr>
            <a:grpSpLocks/>
          </p:cNvGrpSpPr>
          <p:nvPr/>
        </p:nvGrpSpPr>
        <p:grpSpPr bwMode="auto">
          <a:xfrm>
            <a:off x="2752528" y="2045590"/>
            <a:ext cx="3802206" cy="2120311"/>
            <a:chOff x="880" y="1893"/>
            <a:chExt cx="3747" cy="2372"/>
          </a:xfrm>
        </p:grpSpPr>
        <p:grpSp>
          <p:nvGrpSpPr>
            <p:cNvPr id="54" name="Group 3"/>
            <p:cNvGrpSpPr>
              <a:grpSpLocks/>
            </p:cNvGrpSpPr>
            <p:nvPr/>
          </p:nvGrpSpPr>
          <p:grpSpPr bwMode="auto">
            <a:xfrm>
              <a:off x="899" y="1916"/>
              <a:ext cx="622" cy="1048"/>
              <a:chOff x="899" y="1916"/>
              <a:chExt cx="622" cy="1048"/>
            </a:xfrm>
          </p:grpSpPr>
          <p:sp>
            <p:nvSpPr>
              <p:cNvPr id="67" name="Rectangle 4"/>
              <p:cNvSpPr>
                <a:spLocks noChangeArrowheads="1"/>
              </p:cNvSpPr>
              <p:nvPr/>
            </p:nvSpPr>
            <p:spPr bwMode="auto">
              <a:xfrm>
                <a:off x="899" y="1916"/>
                <a:ext cx="622" cy="1048"/>
              </a:xfrm>
              <a:prstGeom prst="rect">
                <a:avLst/>
              </a:prstGeom>
              <a:solidFill>
                <a:srgbClr val="00990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8" name="Rectangle 5"/>
              <p:cNvSpPr>
                <a:spLocks noChangeArrowheads="1"/>
              </p:cNvSpPr>
              <p:nvPr/>
            </p:nvSpPr>
            <p:spPr bwMode="auto">
              <a:xfrm>
                <a:off x="946" y="2199"/>
                <a:ext cx="548"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SENT</a:t>
                </a:r>
              </a:p>
            </p:txBody>
          </p:sp>
        </p:grpSp>
        <p:grpSp>
          <p:nvGrpSpPr>
            <p:cNvPr id="55" name="Group 6"/>
            <p:cNvGrpSpPr>
              <a:grpSpLocks/>
            </p:cNvGrpSpPr>
            <p:nvPr/>
          </p:nvGrpSpPr>
          <p:grpSpPr bwMode="auto">
            <a:xfrm>
              <a:off x="880" y="3013"/>
              <a:ext cx="690" cy="1252"/>
              <a:chOff x="880" y="3013"/>
              <a:chExt cx="690" cy="1252"/>
            </a:xfrm>
          </p:grpSpPr>
          <p:sp>
            <p:nvSpPr>
              <p:cNvPr id="65" name="Rectangle 7"/>
              <p:cNvSpPr>
                <a:spLocks noChangeArrowheads="1"/>
              </p:cNvSpPr>
              <p:nvPr/>
            </p:nvSpPr>
            <p:spPr bwMode="auto">
              <a:xfrm>
                <a:off x="905" y="3013"/>
                <a:ext cx="609" cy="1252"/>
              </a:xfrm>
              <a:prstGeom prst="rect">
                <a:avLst/>
              </a:prstGeom>
              <a:solidFill>
                <a:srgbClr val="0000FF"/>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6" name="Rectangle 8"/>
              <p:cNvSpPr>
                <a:spLocks noChangeArrowheads="1"/>
              </p:cNvSpPr>
              <p:nvPr/>
            </p:nvSpPr>
            <p:spPr bwMode="auto">
              <a:xfrm>
                <a:off x="880" y="3383"/>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nvGrpSpPr>
            <p:cNvPr id="56" name="Group 9"/>
            <p:cNvGrpSpPr>
              <a:grpSpLocks/>
            </p:cNvGrpSpPr>
            <p:nvPr/>
          </p:nvGrpSpPr>
          <p:grpSpPr bwMode="auto">
            <a:xfrm>
              <a:off x="3949" y="2445"/>
              <a:ext cx="621" cy="1064"/>
              <a:chOff x="3949" y="2445"/>
              <a:chExt cx="621" cy="1064"/>
            </a:xfrm>
          </p:grpSpPr>
          <p:sp>
            <p:nvSpPr>
              <p:cNvPr id="63" name="Rectangle 10"/>
              <p:cNvSpPr>
                <a:spLocks noChangeArrowheads="1"/>
              </p:cNvSpPr>
              <p:nvPr/>
            </p:nvSpPr>
            <p:spPr bwMode="auto">
              <a:xfrm>
                <a:off x="3949" y="2445"/>
                <a:ext cx="621" cy="1064"/>
              </a:xfrm>
              <a:prstGeom prst="rect">
                <a:avLst/>
              </a:prstGeom>
              <a:solidFill>
                <a:srgbClr val="009900"/>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Rectangle 11"/>
              <p:cNvSpPr>
                <a:spLocks noChangeArrowheads="1"/>
              </p:cNvSpPr>
              <p:nvPr/>
            </p:nvSpPr>
            <p:spPr bwMode="auto">
              <a:xfrm>
                <a:off x="3976" y="2751"/>
                <a:ext cx="58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RCVD</a:t>
                </a:r>
              </a:p>
            </p:txBody>
          </p:sp>
        </p:grpSp>
        <p:grpSp>
          <p:nvGrpSpPr>
            <p:cNvPr id="57" name="Group 12"/>
            <p:cNvGrpSpPr>
              <a:grpSpLocks/>
            </p:cNvGrpSpPr>
            <p:nvPr/>
          </p:nvGrpSpPr>
          <p:grpSpPr bwMode="auto">
            <a:xfrm>
              <a:off x="3949" y="1893"/>
              <a:ext cx="678" cy="519"/>
              <a:chOff x="3949" y="1893"/>
              <a:chExt cx="678" cy="519"/>
            </a:xfrm>
          </p:grpSpPr>
          <p:sp>
            <p:nvSpPr>
              <p:cNvPr id="61" name="Rectangle 13"/>
              <p:cNvSpPr>
                <a:spLocks noChangeArrowheads="1"/>
              </p:cNvSpPr>
              <p:nvPr/>
            </p:nvSpPr>
            <p:spPr bwMode="auto">
              <a:xfrm>
                <a:off x="3949" y="1893"/>
                <a:ext cx="621" cy="519"/>
              </a:xfrm>
              <a:prstGeom prst="rect">
                <a:avLst/>
              </a:prstGeom>
              <a:solidFill>
                <a:srgbClr val="CC00CC"/>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2" name="Rectangle 14"/>
              <p:cNvSpPr>
                <a:spLocks noChangeArrowheads="1"/>
              </p:cNvSpPr>
              <p:nvPr/>
            </p:nvSpPr>
            <p:spPr bwMode="auto">
              <a:xfrm>
                <a:off x="3956" y="2004"/>
                <a:ext cx="67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LISTEN</a:t>
                </a:r>
              </a:p>
            </p:txBody>
          </p:sp>
        </p:grpSp>
        <p:grpSp>
          <p:nvGrpSpPr>
            <p:cNvPr id="58" name="Group 15"/>
            <p:cNvGrpSpPr>
              <a:grpSpLocks/>
            </p:cNvGrpSpPr>
            <p:nvPr/>
          </p:nvGrpSpPr>
          <p:grpSpPr bwMode="auto">
            <a:xfrm>
              <a:off x="3930" y="3564"/>
              <a:ext cx="690" cy="701"/>
              <a:chOff x="3930" y="3564"/>
              <a:chExt cx="690" cy="701"/>
            </a:xfrm>
          </p:grpSpPr>
          <p:sp>
            <p:nvSpPr>
              <p:cNvPr id="59" name="Rectangle 16"/>
              <p:cNvSpPr>
                <a:spLocks noChangeArrowheads="1"/>
              </p:cNvSpPr>
              <p:nvPr/>
            </p:nvSpPr>
            <p:spPr bwMode="auto">
              <a:xfrm>
                <a:off x="3949" y="3564"/>
                <a:ext cx="621" cy="701"/>
              </a:xfrm>
              <a:prstGeom prst="rect">
                <a:avLst/>
              </a:prstGeom>
              <a:solidFill>
                <a:srgbClr val="0000FF"/>
              </a:solidFill>
              <a:ln>
                <a:noFill/>
              </a:ln>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a:ln>
                    <a:noFill/>
                  </a:ln>
                  <a:effectLst/>
                  <a:uLnTx/>
                  <a:uFillTx/>
                  <a:latin typeface="微软雅黑" pitchFamily="34" charset="-122"/>
                  <a:ea typeface="微软雅黑" pitchFamily="34" charset="-122"/>
                </a:endParaRPr>
              </a:p>
            </p:txBody>
          </p:sp>
          <p:sp>
            <p:nvSpPr>
              <p:cNvPr id="60" name="Rectangle 17"/>
              <p:cNvSpPr>
                <a:spLocks noChangeArrowheads="1"/>
              </p:cNvSpPr>
              <p:nvPr/>
            </p:nvSpPr>
            <p:spPr bwMode="auto">
              <a:xfrm>
                <a:off x="3930" y="3708"/>
                <a:ext cx="690"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1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grpSp>
    </p:spTree>
    <p:extLst>
      <p:ext uri="{BB962C8B-B14F-4D97-AF65-F5344CB8AC3E}">
        <p14:creationId xmlns:p14="http://schemas.microsoft.com/office/powerpoint/2010/main" val="13252252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1475171"/>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06739" y="1423756"/>
            <a:ext cx="3330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5.8.2  TCP </a:t>
            </a:r>
            <a:r>
              <a:rPr lang="zh-CN" altLang="en-US" sz="2400" b="1" dirty="0">
                <a:solidFill>
                  <a:schemeClr val="bg1"/>
                </a:solidFill>
                <a:latin typeface="微软雅黑" pitchFamily="34" charset="-122"/>
                <a:ea typeface="微软雅黑" pitchFamily="34" charset="-122"/>
              </a:rPr>
              <a:t>的连接释放</a:t>
            </a:r>
          </a:p>
        </p:txBody>
      </p:sp>
      <p:sp>
        <p:nvSpPr>
          <p:cNvPr id="4" name="Rectangle 8"/>
          <p:cNvSpPr>
            <a:spLocks noChangeArrowheads="1"/>
          </p:cNvSpPr>
          <p:nvPr/>
        </p:nvSpPr>
        <p:spPr bwMode="auto">
          <a:xfrm>
            <a:off x="545143" y="1888196"/>
            <a:ext cx="766500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连接释放过程比较复杂。</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数据传输结束后，通信的双方都可释放连接。</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连接释放过程是</a:t>
            </a:r>
            <a:r>
              <a:rPr lang="zh-CN" altLang="en-US" sz="2000" b="1" dirty="0">
                <a:solidFill>
                  <a:srgbClr val="0000FF"/>
                </a:solidFill>
                <a:latin typeface="微软雅黑" pitchFamily="34" charset="-122"/>
                <a:ea typeface="微软雅黑" pitchFamily="34" charset="-122"/>
              </a:rPr>
              <a:t>四报文握手</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36455555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采用四报文握手</a:t>
            </a:r>
          </a:p>
        </p:txBody>
      </p:sp>
      <p:sp>
        <p:nvSpPr>
          <p:cNvPr id="136"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37" name="Group 8"/>
          <p:cNvGrpSpPr>
            <a:grpSpLocks/>
          </p:cNvGrpSpPr>
          <p:nvPr/>
        </p:nvGrpSpPr>
        <p:grpSpPr bwMode="auto">
          <a:xfrm>
            <a:off x="3393849" y="1833311"/>
            <a:ext cx="2305317" cy="428484"/>
            <a:chOff x="1614" y="1484"/>
            <a:chExt cx="2604" cy="484"/>
          </a:xfrm>
        </p:grpSpPr>
        <p:sp>
          <p:nvSpPr>
            <p:cNvPr id="138"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139"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140"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1"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42" name="Group 20"/>
          <p:cNvGrpSpPr>
            <a:grpSpLocks/>
          </p:cNvGrpSpPr>
          <p:nvPr/>
        </p:nvGrpSpPr>
        <p:grpSpPr bwMode="auto">
          <a:xfrm>
            <a:off x="2806011" y="1372071"/>
            <a:ext cx="3501355" cy="46036"/>
            <a:chOff x="1020" y="481"/>
            <a:chExt cx="4037" cy="46"/>
          </a:xfrm>
        </p:grpSpPr>
        <p:sp>
          <p:nvSpPr>
            <p:cNvPr id="143"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4"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45" name="Group 37"/>
          <p:cNvGrpSpPr>
            <a:grpSpLocks/>
          </p:cNvGrpSpPr>
          <p:nvPr/>
        </p:nvGrpSpPr>
        <p:grpSpPr bwMode="auto">
          <a:xfrm>
            <a:off x="2103083" y="1220685"/>
            <a:ext cx="922481" cy="603775"/>
            <a:chOff x="156" y="792"/>
            <a:chExt cx="1042" cy="682"/>
          </a:xfrm>
        </p:grpSpPr>
        <p:sp>
          <p:nvSpPr>
            <p:cNvPr id="14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4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48"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49"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50"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51"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52"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153"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56"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157" name="Group 2"/>
          <p:cNvGrpSpPr>
            <a:grpSpLocks/>
          </p:cNvGrpSpPr>
          <p:nvPr/>
        </p:nvGrpSpPr>
        <p:grpSpPr bwMode="auto">
          <a:xfrm>
            <a:off x="3384905" y="1795969"/>
            <a:ext cx="2321296" cy="2086458"/>
            <a:chOff x="1474" y="1888"/>
            <a:chExt cx="2412" cy="2432"/>
          </a:xfrm>
        </p:grpSpPr>
        <p:sp>
          <p:nvSpPr>
            <p:cNvPr id="158"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159"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160" name="Text Box 155"/>
          <p:cNvSpPr txBox="1">
            <a:spLocks noChangeArrowheads="1"/>
          </p:cNvSpPr>
          <p:nvPr/>
        </p:nvSpPr>
        <p:spPr bwMode="auto">
          <a:xfrm>
            <a:off x="1929775" y="2805801"/>
            <a:ext cx="5422002" cy="1446550"/>
          </a:xfrm>
          <a:prstGeom prst="rect">
            <a:avLst/>
          </a:prstGeom>
          <a:solidFill>
            <a:srgbClr val="99FFCC"/>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数据传输结束后，通信的双方都可释放连接。</a:t>
            </a:r>
          </a:p>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现在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的应用进程先向其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发出连接释放报文段，并停止再发送数据，主动关闭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把连接释放报文段首部的</a:t>
            </a:r>
            <a:r>
              <a:rPr lang="en-US" altLang="zh-CN" sz="1600" b="1" dirty="0">
                <a:latin typeface="微软雅黑" pitchFamily="34" charset="-122"/>
                <a:ea typeface="微软雅黑" pitchFamily="34" charset="-122"/>
              </a:rPr>
              <a:t>FIN = 1</a:t>
            </a:r>
            <a:r>
              <a:rPr lang="zh-CN" altLang="en-US" sz="1600" b="1" dirty="0">
                <a:latin typeface="微软雅黑" pitchFamily="34" charset="-122"/>
                <a:ea typeface="微软雅黑" pitchFamily="34" charset="-122"/>
              </a:rPr>
              <a:t>，其序号</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a:t>
            </a:r>
            <a:r>
              <a:rPr lang="zh-CN" altLang="en-US" sz="1600" b="1" dirty="0">
                <a:latin typeface="微软雅黑" pitchFamily="34" charset="-122"/>
                <a:ea typeface="微软雅黑" pitchFamily="34" charset="-122"/>
              </a:rPr>
              <a:t>，等待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的确认。</a:t>
            </a:r>
          </a:p>
        </p:txBody>
      </p:sp>
    </p:spTree>
    <p:extLst>
      <p:ext uri="{BB962C8B-B14F-4D97-AF65-F5344CB8AC3E}">
        <p14:creationId xmlns:p14="http://schemas.microsoft.com/office/powerpoint/2010/main" val="155350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5"/>
                                        </p:tgtEl>
                                        <p:attrNameLst>
                                          <p:attrName>style.visibility</p:attrName>
                                        </p:attrNameLst>
                                      </p:cBhvr>
                                      <p:to>
                                        <p:strVal val="visible"/>
                                      </p:to>
                                    </p:set>
                                    <p:animEffect transition="in" filter="wipe(up)">
                                      <p:cBhvr>
                                        <p:cTn id="7" dur="2000"/>
                                        <p:tgtEl>
                                          <p:spTgt spid="145"/>
                                        </p:tgtEl>
                                      </p:cBhvr>
                                    </p:animEffect>
                                  </p:childTnLst>
                                </p:cTn>
                              </p:par>
                            </p:childTnLst>
                          </p:cTn>
                        </p:par>
                        <p:par>
                          <p:cTn id="8" fill="hold">
                            <p:stCondLst>
                              <p:cond delay="2500"/>
                            </p:stCondLst>
                            <p:childTnLst>
                              <p:par>
                                <p:cTn id="9" presetID="22" presetClass="entr" presetSubtype="8" fill="hold" nodeType="afterEffect">
                                  <p:stCondLst>
                                    <p:cond delay="1000"/>
                                  </p:stCondLst>
                                  <p:childTnLst>
                                    <p:set>
                                      <p:cBhvr>
                                        <p:cTn id="10" dur="1" fill="hold">
                                          <p:stCondLst>
                                            <p:cond delay="0"/>
                                          </p:stCondLst>
                                        </p:cTn>
                                        <p:tgtEl>
                                          <p:spTgt spid="137"/>
                                        </p:tgtEl>
                                        <p:attrNameLst>
                                          <p:attrName>style.visibility</p:attrName>
                                        </p:attrNameLst>
                                      </p:cBhvr>
                                      <p:to>
                                        <p:strVal val="visible"/>
                                      </p:to>
                                    </p:set>
                                    <p:animEffect transition="in" filter="wipe(left)">
                                      <p:cBhvr>
                                        <p:cTn id="11" dur="2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932138" y="650839"/>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基于端口的复用和分用功能</a:t>
            </a:r>
          </a:p>
        </p:txBody>
      </p:sp>
      <p:sp>
        <p:nvSpPr>
          <p:cNvPr id="7" name="圆角矩形 6"/>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5"/>
          <p:cNvSpPr>
            <a:spLocks noChangeArrowheads="1"/>
          </p:cNvSpPr>
          <p:nvPr/>
        </p:nvSpPr>
        <p:spPr bwMode="auto">
          <a:xfrm>
            <a:off x="4863104" y="1341974"/>
            <a:ext cx="2490567" cy="2399007"/>
          </a:xfrm>
          <a:prstGeom prst="roundRect">
            <a:avLst>
              <a:gd name="adj" fmla="val 16667"/>
            </a:avLst>
          </a:prstGeom>
          <a:solidFill>
            <a:srgbClr val="99FFCC"/>
          </a:solidFill>
          <a:ln w="9525">
            <a:solidFill>
              <a:srgbClr val="6699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AutoShape 6"/>
          <p:cNvSpPr>
            <a:spLocks noChangeArrowheads="1"/>
          </p:cNvSpPr>
          <p:nvPr/>
        </p:nvSpPr>
        <p:spPr bwMode="auto">
          <a:xfrm>
            <a:off x="2060403" y="1341974"/>
            <a:ext cx="2490567" cy="2399007"/>
          </a:xfrm>
          <a:prstGeom prst="roundRect">
            <a:avLst>
              <a:gd name="adj" fmla="val 16667"/>
            </a:avLst>
          </a:prstGeom>
          <a:solidFill>
            <a:srgbClr val="99FFCC"/>
          </a:solidFill>
          <a:ln w="9525">
            <a:solidFill>
              <a:srgbClr val="6699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7"/>
          <p:cNvSpPr>
            <a:spLocks noChangeArrowheads="1"/>
          </p:cNvSpPr>
          <p:nvPr/>
        </p:nvSpPr>
        <p:spPr bwMode="auto">
          <a:xfrm>
            <a:off x="4911939" y="3252295"/>
            <a:ext cx="2392897" cy="5331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AutoShape 8"/>
          <p:cNvSpPr>
            <a:spLocks noChangeArrowheads="1"/>
          </p:cNvSpPr>
          <p:nvPr/>
        </p:nvSpPr>
        <p:spPr bwMode="auto">
          <a:xfrm>
            <a:off x="5156112" y="3252295"/>
            <a:ext cx="1904551" cy="399834"/>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Rectangle 9"/>
          <p:cNvSpPr>
            <a:spLocks noChangeArrowheads="1"/>
          </p:cNvSpPr>
          <p:nvPr/>
        </p:nvSpPr>
        <p:spPr bwMode="auto">
          <a:xfrm>
            <a:off x="1816230" y="3252295"/>
            <a:ext cx="2685905" cy="5331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Rectangle 10"/>
          <p:cNvSpPr>
            <a:spLocks noChangeArrowheads="1"/>
          </p:cNvSpPr>
          <p:nvPr/>
        </p:nvSpPr>
        <p:spPr bwMode="auto">
          <a:xfrm>
            <a:off x="1816230" y="1697382"/>
            <a:ext cx="2685905" cy="75524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flipH="1">
            <a:off x="2353411" y="2186069"/>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flipH="1">
            <a:off x="2695253" y="2186069"/>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3"/>
          <p:cNvSpPr txBox="1">
            <a:spLocks noChangeArrowheads="1"/>
          </p:cNvSpPr>
          <p:nvPr/>
        </p:nvSpPr>
        <p:spPr bwMode="auto">
          <a:xfrm>
            <a:off x="1765025" y="1563051"/>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dirty="0">
                <a:latin typeface="微软雅黑" pitchFamily="34" charset="-122"/>
                <a:ea typeface="微软雅黑" pitchFamily="34" charset="-122"/>
              </a:rPr>
              <a:t>应</a:t>
            </a:r>
          </a:p>
          <a:p>
            <a:pPr algn="l" eaLnBrk="1" hangingPunct="1"/>
            <a:r>
              <a:rPr lang="zh-CN" altLang="en-US" sz="1200" dirty="0">
                <a:latin typeface="微软雅黑" pitchFamily="34" charset="-122"/>
                <a:ea typeface="微软雅黑" pitchFamily="34" charset="-122"/>
              </a:rPr>
              <a:t>用</a:t>
            </a:r>
          </a:p>
          <a:p>
            <a:pPr algn="l" eaLnBrk="1" hangingPunct="1"/>
            <a:r>
              <a:rPr lang="zh-CN" altLang="en-US" sz="1200" dirty="0">
                <a:latin typeface="微软雅黑" pitchFamily="34" charset="-122"/>
                <a:ea typeface="微软雅黑" pitchFamily="34" charset="-122"/>
              </a:rPr>
              <a:t>层</a:t>
            </a:r>
          </a:p>
        </p:txBody>
      </p:sp>
      <p:sp>
        <p:nvSpPr>
          <p:cNvPr id="18" name="Text Box 14"/>
          <p:cNvSpPr txBox="1">
            <a:spLocks noChangeArrowheads="1"/>
          </p:cNvSpPr>
          <p:nvPr/>
        </p:nvSpPr>
        <p:spPr bwMode="auto">
          <a:xfrm>
            <a:off x="1765025" y="2341260"/>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dirty="0">
                <a:latin typeface="微软雅黑" pitchFamily="34" charset="-122"/>
                <a:ea typeface="微软雅黑" pitchFamily="34" charset="-122"/>
              </a:rPr>
              <a:t>运</a:t>
            </a:r>
          </a:p>
          <a:p>
            <a:pPr algn="l" eaLnBrk="1" hangingPunct="1"/>
            <a:r>
              <a:rPr lang="zh-CN" altLang="en-US" sz="1200" dirty="0">
                <a:latin typeface="微软雅黑" pitchFamily="34" charset="-122"/>
                <a:ea typeface="微软雅黑" pitchFamily="34" charset="-122"/>
              </a:rPr>
              <a:t>输</a:t>
            </a:r>
          </a:p>
          <a:p>
            <a:pPr algn="l" eaLnBrk="1" hangingPunct="1"/>
            <a:r>
              <a:rPr lang="zh-CN" altLang="en-US" sz="1200" dirty="0">
                <a:latin typeface="微软雅黑" pitchFamily="34" charset="-122"/>
                <a:ea typeface="微软雅黑" pitchFamily="34" charset="-122"/>
              </a:rPr>
              <a:t>层</a:t>
            </a:r>
          </a:p>
        </p:txBody>
      </p:sp>
      <p:sp>
        <p:nvSpPr>
          <p:cNvPr id="19" name="Text Box 15"/>
          <p:cNvSpPr txBox="1">
            <a:spLocks noChangeArrowheads="1"/>
          </p:cNvSpPr>
          <p:nvPr/>
        </p:nvSpPr>
        <p:spPr bwMode="auto">
          <a:xfrm>
            <a:off x="1765025" y="3131787"/>
            <a:ext cx="3385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dirty="0">
                <a:latin typeface="微软雅黑" pitchFamily="34" charset="-122"/>
                <a:ea typeface="微软雅黑" pitchFamily="34" charset="-122"/>
              </a:rPr>
              <a:t>网</a:t>
            </a:r>
          </a:p>
          <a:p>
            <a:pPr algn="l" eaLnBrk="1" hangingPunct="1"/>
            <a:r>
              <a:rPr lang="zh-CN" altLang="en-US" sz="1200" dirty="0">
                <a:latin typeface="微软雅黑" pitchFamily="34" charset="-122"/>
                <a:ea typeface="微软雅黑" pitchFamily="34" charset="-122"/>
              </a:rPr>
              <a:t>络</a:t>
            </a:r>
          </a:p>
          <a:p>
            <a:pPr algn="l" eaLnBrk="1" hangingPunct="1"/>
            <a:r>
              <a:rPr lang="zh-CN" altLang="en-US" sz="1200" dirty="0">
                <a:latin typeface="微软雅黑" pitchFamily="34" charset="-122"/>
                <a:ea typeface="微软雅黑" pitchFamily="34" charset="-122"/>
              </a:rPr>
              <a:t>层</a:t>
            </a:r>
          </a:p>
        </p:txBody>
      </p:sp>
      <p:sp>
        <p:nvSpPr>
          <p:cNvPr id="20" name="Text Box 16"/>
          <p:cNvSpPr txBox="1">
            <a:spLocks noChangeArrowheads="1"/>
          </p:cNvSpPr>
          <p:nvPr/>
        </p:nvSpPr>
        <p:spPr bwMode="auto">
          <a:xfrm>
            <a:off x="2173560" y="3012762"/>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200" dirty="0">
                <a:latin typeface="微软雅黑" pitchFamily="34" charset="-122"/>
                <a:ea typeface="微软雅黑" pitchFamily="34" charset="-122"/>
              </a:rPr>
              <a:t>TCP </a:t>
            </a:r>
            <a:r>
              <a:rPr lang="zh-CN" altLang="en-US" sz="1200" dirty="0">
                <a:latin typeface="微软雅黑" pitchFamily="34" charset="-122"/>
                <a:ea typeface="微软雅黑" pitchFamily="34" charset="-122"/>
              </a:rPr>
              <a:t>报文段</a:t>
            </a:r>
          </a:p>
        </p:txBody>
      </p:sp>
      <p:sp>
        <p:nvSpPr>
          <p:cNvPr id="21" name="Text Box 17"/>
          <p:cNvSpPr txBox="1">
            <a:spLocks noChangeArrowheads="1"/>
          </p:cNvSpPr>
          <p:nvPr/>
        </p:nvSpPr>
        <p:spPr bwMode="auto">
          <a:xfrm>
            <a:off x="3338856" y="2865029"/>
            <a:ext cx="95410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200" dirty="0">
                <a:latin typeface="微软雅黑" pitchFamily="34" charset="-122"/>
                <a:ea typeface="微软雅黑" pitchFamily="34" charset="-122"/>
              </a:rPr>
              <a:t>UDP</a:t>
            </a:r>
          </a:p>
          <a:p>
            <a:pPr eaLnBrk="1" hangingPunct="1">
              <a:lnSpc>
                <a:spcPct val="90000"/>
              </a:lnSpc>
            </a:pPr>
            <a:r>
              <a:rPr lang="zh-CN" altLang="en-US" sz="1200" dirty="0">
                <a:latin typeface="微软雅黑" pitchFamily="34" charset="-122"/>
                <a:ea typeface="微软雅黑" pitchFamily="34" charset="-122"/>
              </a:rPr>
              <a:t>用户数据报</a:t>
            </a:r>
          </a:p>
        </p:txBody>
      </p:sp>
      <p:sp>
        <p:nvSpPr>
          <p:cNvPr id="22" name="Text Box 18"/>
          <p:cNvSpPr txBox="1">
            <a:spLocks noChangeArrowheads="1"/>
          </p:cNvSpPr>
          <p:nvPr/>
        </p:nvSpPr>
        <p:spPr bwMode="auto">
          <a:xfrm>
            <a:off x="2869043" y="1577988"/>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dirty="0">
                <a:solidFill>
                  <a:srgbClr val="0000FF"/>
                </a:solidFill>
                <a:latin typeface="微软雅黑" pitchFamily="34" charset="-122"/>
                <a:ea typeface="微软雅黑" pitchFamily="34" charset="-122"/>
              </a:rPr>
              <a:t>应用进程</a:t>
            </a:r>
          </a:p>
        </p:txBody>
      </p:sp>
      <p:sp>
        <p:nvSpPr>
          <p:cNvPr id="23" name="AutoShape 19"/>
          <p:cNvSpPr>
            <a:spLocks noChangeArrowheads="1"/>
          </p:cNvSpPr>
          <p:nvPr/>
        </p:nvSpPr>
        <p:spPr bwMode="auto">
          <a:xfrm>
            <a:off x="2158072" y="2452625"/>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itchFamily="34" charset="-122"/>
              <a:ea typeface="微软雅黑" pitchFamily="34" charset="-122"/>
            </a:endParaRPr>
          </a:p>
        </p:txBody>
      </p:sp>
      <p:sp>
        <p:nvSpPr>
          <p:cNvPr id="24" name="Text Box 20"/>
          <p:cNvSpPr txBox="1">
            <a:spLocks noChangeArrowheads="1"/>
          </p:cNvSpPr>
          <p:nvPr/>
        </p:nvSpPr>
        <p:spPr bwMode="auto">
          <a:xfrm>
            <a:off x="2125516" y="1717152"/>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dirty="0">
                <a:solidFill>
                  <a:srgbClr val="0070C0"/>
                </a:solidFill>
                <a:latin typeface="微软雅黑" pitchFamily="34" charset="-122"/>
                <a:ea typeface="微软雅黑" pitchFamily="34" charset="-122"/>
                <a:sym typeface="Wingdings" pitchFamily="2" charset="2"/>
              </a:rPr>
              <a:t></a:t>
            </a:r>
            <a:endParaRPr lang="en-US" altLang="zh-CN" sz="3200" dirty="0">
              <a:solidFill>
                <a:srgbClr val="0070C0"/>
              </a:solidFill>
              <a:latin typeface="微软雅黑" pitchFamily="34" charset="-122"/>
              <a:ea typeface="微软雅黑" pitchFamily="34" charset="-122"/>
            </a:endParaRPr>
          </a:p>
        </p:txBody>
      </p:sp>
      <p:sp>
        <p:nvSpPr>
          <p:cNvPr id="25" name="Rectangle 21"/>
          <p:cNvSpPr>
            <a:spLocks noChangeArrowheads="1"/>
          </p:cNvSpPr>
          <p:nvPr/>
        </p:nvSpPr>
        <p:spPr bwMode="auto">
          <a:xfrm>
            <a:off x="2304576" y="2408199"/>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Rectangle 22"/>
          <p:cNvSpPr>
            <a:spLocks noChangeArrowheads="1"/>
          </p:cNvSpPr>
          <p:nvPr/>
        </p:nvSpPr>
        <p:spPr bwMode="auto">
          <a:xfrm>
            <a:off x="2646419" y="2408199"/>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2988261" y="2408199"/>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Line 24"/>
          <p:cNvSpPr>
            <a:spLocks noChangeShapeType="1"/>
          </p:cNvSpPr>
          <p:nvPr/>
        </p:nvSpPr>
        <p:spPr bwMode="auto">
          <a:xfrm flipH="1">
            <a:off x="3037096" y="2186069"/>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Text Box 25"/>
          <p:cNvSpPr txBox="1">
            <a:spLocks noChangeArrowheads="1"/>
          </p:cNvSpPr>
          <p:nvPr/>
        </p:nvSpPr>
        <p:spPr bwMode="auto">
          <a:xfrm>
            <a:off x="2472446" y="1717152"/>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dirty="0">
                <a:solidFill>
                  <a:srgbClr val="0070C0"/>
                </a:solidFill>
                <a:latin typeface="微软雅黑" pitchFamily="34" charset="-122"/>
                <a:ea typeface="微软雅黑" pitchFamily="34" charset="-122"/>
                <a:sym typeface="Wingdings" pitchFamily="2" charset="2"/>
              </a:rPr>
              <a:t></a:t>
            </a:r>
            <a:endParaRPr lang="en-US" altLang="zh-CN" sz="3200" dirty="0">
              <a:solidFill>
                <a:srgbClr val="0070C0"/>
              </a:solidFill>
              <a:latin typeface="微软雅黑" pitchFamily="34" charset="-122"/>
              <a:ea typeface="微软雅黑" pitchFamily="34" charset="-122"/>
            </a:endParaRPr>
          </a:p>
        </p:txBody>
      </p:sp>
      <p:sp>
        <p:nvSpPr>
          <p:cNvPr id="30" name="Text Box 26"/>
          <p:cNvSpPr txBox="1">
            <a:spLocks noChangeArrowheads="1"/>
          </p:cNvSpPr>
          <p:nvPr/>
        </p:nvSpPr>
        <p:spPr bwMode="auto">
          <a:xfrm>
            <a:off x="2811236" y="1717152"/>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31" name="AutoShape 27"/>
          <p:cNvSpPr>
            <a:spLocks noChangeArrowheads="1"/>
          </p:cNvSpPr>
          <p:nvPr/>
        </p:nvSpPr>
        <p:spPr bwMode="auto">
          <a:xfrm>
            <a:off x="2353411" y="3252295"/>
            <a:ext cx="1904551" cy="399834"/>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复用</a:t>
            </a:r>
          </a:p>
        </p:txBody>
      </p:sp>
      <p:sp>
        <p:nvSpPr>
          <p:cNvPr id="32" name="Line 28"/>
          <p:cNvSpPr>
            <a:spLocks noChangeShapeType="1"/>
          </p:cNvSpPr>
          <p:nvPr/>
        </p:nvSpPr>
        <p:spPr bwMode="auto">
          <a:xfrm flipH="1">
            <a:off x="3574277" y="2193474"/>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flipH="1">
            <a:off x="3916119" y="2193474"/>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AutoShape 30"/>
          <p:cNvSpPr>
            <a:spLocks noChangeArrowheads="1"/>
          </p:cNvSpPr>
          <p:nvPr/>
        </p:nvSpPr>
        <p:spPr bwMode="auto">
          <a:xfrm>
            <a:off x="3378938" y="2460030"/>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200" b="1" dirty="0">
              <a:latin typeface="微软雅黑" pitchFamily="34" charset="-122"/>
              <a:ea typeface="微软雅黑" pitchFamily="34" charset="-122"/>
            </a:endParaRPr>
          </a:p>
        </p:txBody>
      </p:sp>
      <p:sp>
        <p:nvSpPr>
          <p:cNvPr id="35" name="Text Box 31"/>
          <p:cNvSpPr txBox="1">
            <a:spLocks noChangeArrowheads="1"/>
          </p:cNvSpPr>
          <p:nvPr/>
        </p:nvSpPr>
        <p:spPr bwMode="auto">
          <a:xfrm>
            <a:off x="3346382" y="1724556"/>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36" name="Rectangle 32"/>
          <p:cNvSpPr>
            <a:spLocks noChangeArrowheads="1"/>
          </p:cNvSpPr>
          <p:nvPr/>
        </p:nvSpPr>
        <p:spPr bwMode="auto">
          <a:xfrm>
            <a:off x="3525442" y="2415604"/>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3867284" y="2415604"/>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34"/>
          <p:cNvSpPr>
            <a:spLocks noChangeArrowheads="1"/>
          </p:cNvSpPr>
          <p:nvPr/>
        </p:nvSpPr>
        <p:spPr bwMode="auto">
          <a:xfrm>
            <a:off x="4209127" y="2415604"/>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9" name="Line 35"/>
          <p:cNvSpPr>
            <a:spLocks noChangeShapeType="1"/>
          </p:cNvSpPr>
          <p:nvPr/>
        </p:nvSpPr>
        <p:spPr bwMode="auto">
          <a:xfrm flipH="1">
            <a:off x="4257962" y="2193474"/>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0" name="Text Box 36"/>
          <p:cNvSpPr txBox="1">
            <a:spLocks noChangeArrowheads="1"/>
          </p:cNvSpPr>
          <p:nvPr/>
        </p:nvSpPr>
        <p:spPr bwMode="auto">
          <a:xfrm>
            <a:off x="3693311" y="1724556"/>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41" name="Text Box 37"/>
          <p:cNvSpPr txBox="1">
            <a:spLocks noChangeArrowheads="1"/>
          </p:cNvSpPr>
          <p:nvPr/>
        </p:nvSpPr>
        <p:spPr bwMode="auto">
          <a:xfrm>
            <a:off x="4032102" y="1724556"/>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42" name="Rectangle 38"/>
          <p:cNvSpPr>
            <a:spLocks noChangeArrowheads="1"/>
          </p:cNvSpPr>
          <p:nvPr/>
        </p:nvSpPr>
        <p:spPr bwMode="auto">
          <a:xfrm>
            <a:off x="4911939" y="1697382"/>
            <a:ext cx="2392897" cy="75524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3" name="Line 39"/>
          <p:cNvSpPr>
            <a:spLocks noChangeShapeType="1"/>
          </p:cNvSpPr>
          <p:nvPr/>
        </p:nvSpPr>
        <p:spPr bwMode="auto">
          <a:xfrm flipH="1" flipV="1">
            <a:off x="5139834" y="2193474"/>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0"/>
          <p:cNvSpPr>
            <a:spLocks noChangeShapeType="1"/>
          </p:cNvSpPr>
          <p:nvPr/>
        </p:nvSpPr>
        <p:spPr bwMode="auto">
          <a:xfrm flipH="1" flipV="1">
            <a:off x="5481677" y="2193474"/>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Text Box 41"/>
          <p:cNvSpPr txBox="1">
            <a:spLocks noChangeArrowheads="1"/>
          </p:cNvSpPr>
          <p:nvPr/>
        </p:nvSpPr>
        <p:spPr bwMode="auto">
          <a:xfrm>
            <a:off x="5080656" y="3012762"/>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200" dirty="0">
                <a:latin typeface="微软雅黑" pitchFamily="34" charset="-122"/>
                <a:ea typeface="微软雅黑" pitchFamily="34" charset="-122"/>
              </a:rPr>
              <a:t>TCP </a:t>
            </a:r>
            <a:r>
              <a:rPr lang="zh-CN" altLang="en-US" sz="1200" dirty="0">
                <a:latin typeface="微软雅黑" pitchFamily="34" charset="-122"/>
                <a:ea typeface="微软雅黑" pitchFamily="34" charset="-122"/>
              </a:rPr>
              <a:t>报文段</a:t>
            </a:r>
          </a:p>
        </p:txBody>
      </p:sp>
      <p:sp>
        <p:nvSpPr>
          <p:cNvPr id="46" name="Text Box 42"/>
          <p:cNvSpPr txBox="1">
            <a:spLocks noChangeArrowheads="1"/>
          </p:cNvSpPr>
          <p:nvPr/>
        </p:nvSpPr>
        <p:spPr bwMode="auto">
          <a:xfrm>
            <a:off x="6236846" y="2865029"/>
            <a:ext cx="95410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200" dirty="0">
                <a:latin typeface="微软雅黑" pitchFamily="34" charset="-122"/>
                <a:ea typeface="微软雅黑" pitchFamily="34" charset="-122"/>
              </a:rPr>
              <a:t>UDP</a:t>
            </a:r>
          </a:p>
          <a:p>
            <a:pPr eaLnBrk="1" hangingPunct="1">
              <a:lnSpc>
                <a:spcPct val="90000"/>
              </a:lnSpc>
            </a:pPr>
            <a:r>
              <a:rPr lang="zh-CN" altLang="en-US" sz="1200" dirty="0">
                <a:latin typeface="微软雅黑" pitchFamily="34" charset="-122"/>
                <a:ea typeface="微软雅黑" pitchFamily="34" charset="-122"/>
              </a:rPr>
              <a:t>用户数据报</a:t>
            </a:r>
          </a:p>
        </p:txBody>
      </p:sp>
      <p:sp>
        <p:nvSpPr>
          <p:cNvPr id="47" name="AutoShape 43"/>
          <p:cNvSpPr>
            <a:spLocks noChangeArrowheads="1"/>
          </p:cNvSpPr>
          <p:nvPr/>
        </p:nvSpPr>
        <p:spPr bwMode="auto">
          <a:xfrm>
            <a:off x="4944496" y="2460030"/>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Text Box 44"/>
          <p:cNvSpPr txBox="1">
            <a:spLocks noChangeArrowheads="1"/>
          </p:cNvSpPr>
          <p:nvPr/>
        </p:nvSpPr>
        <p:spPr bwMode="auto">
          <a:xfrm>
            <a:off x="4911939" y="1724556"/>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49" name="Rectangle 45"/>
          <p:cNvSpPr>
            <a:spLocks noChangeArrowheads="1"/>
          </p:cNvSpPr>
          <p:nvPr/>
        </p:nvSpPr>
        <p:spPr bwMode="auto">
          <a:xfrm>
            <a:off x="5091000" y="2415604"/>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0" name="Rectangle 46"/>
          <p:cNvSpPr>
            <a:spLocks noChangeArrowheads="1"/>
          </p:cNvSpPr>
          <p:nvPr/>
        </p:nvSpPr>
        <p:spPr bwMode="auto">
          <a:xfrm>
            <a:off x="5432842" y="2415604"/>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Rectangle 47"/>
          <p:cNvSpPr>
            <a:spLocks noChangeArrowheads="1"/>
          </p:cNvSpPr>
          <p:nvPr/>
        </p:nvSpPr>
        <p:spPr bwMode="auto">
          <a:xfrm>
            <a:off x="5774684" y="2415604"/>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48"/>
          <p:cNvSpPr>
            <a:spLocks noChangeShapeType="1"/>
          </p:cNvSpPr>
          <p:nvPr/>
        </p:nvSpPr>
        <p:spPr bwMode="auto">
          <a:xfrm flipH="1" flipV="1">
            <a:off x="5823519" y="2193474"/>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Text Box 49"/>
          <p:cNvSpPr txBox="1">
            <a:spLocks noChangeArrowheads="1"/>
          </p:cNvSpPr>
          <p:nvPr/>
        </p:nvSpPr>
        <p:spPr bwMode="auto">
          <a:xfrm>
            <a:off x="5258869" y="1724556"/>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54" name="Text Box 50"/>
          <p:cNvSpPr txBox="1">
            <a:spLocks noChangeArrowheads="1"/>
          </p:cNvSpPr>
          <p:nvPr/>
        </p:nvSpPr>
        <p:spPr bwMode="auto">
          <a:xfrm>
            <a:off x="5597659" y="1724556"/>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grpSp>
        <p:nvGrpSpPr>
          <p:cNvPr id="55" name="Group 51"/>
          <p:cNvGrpSpPr>
            <a:grpSpLocks/>
          </p:cNvGrpSpPr>
          <p:nvPr/>
        </p:nvGrpSpPr>
        <p:grpSpPr bwMode="auto">
          <a:xfrm>
            <a:off x="2567876" y="2852460"/>
            <a:ext cx="4134666" cy="405388"/>
            <a:chOff x="912" y="1920"/>
            <a:chExt cx="4064" cy="398"/>
          </a:xfrm>
        </p:grpSpPr>
        <p:sp>
          <p:nvSpPr>
            <p:cNvPr id="82" name="Line 52"/>
            <p:cNvSpPr>
              <a:spLocks noChangeShapeType="1"/>
            </p:cNvSpPr>
            <p:nvPr/>
          </p:nvSpPr>
          <p:spPr bwMode="auto">
            <a:xfrm>
              <a:off x="912" y="1920"/>
              <a:ext cx="0" cy="384"/>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Line 53"/>
            <p:cNvSpPr>
              <a:spLocks noChangeShapeType="1"/>
            </p:cNvSpPr>
            <p:nvPr/>
          </p:nvSpPr>
          <p:spPr bwMode="auto">
            <a:xfrm>
              <a:off x="2112" y="1928"/>
              <a:ext cx="0" cy="382"/>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4" name="Line 54"/>
            <p:cNvSpPr>
              <a:spLocks noChangeShapeType="1"/>
            </p:cNvSpPr>
            <p:nvPr/>
          </p:nvSpPr>
          <p:spPr bwMode="auto">
            <a:xfrm flipV="1">
              <a:off x="3776" y="1928"/>
              <a:ext cx="0" cy="384"/>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Line 55"/>
            <p:cNvSpPr>
              <a:spLocks noChangeShapeType="1"/>
            </p:cNvSpPr>
            <p:nvPr/>
          </p:nvSpPr>
          <p:spPr bwMode="auto">
            <a:xfrm flipV="1">
              <a:off x="4976" y="1936"/>
              <a:ext cx="0" cy="382"/>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6" name="Line 56"/>
          <p:cNvSpPr>
            <a:spLocks noChangeShapeType="1"/>
          </p:cNvSpPr>
          <p:nvPr/>
        </p:nvSpPr>
        <p:spPr bwMode="auto">
          <a:xfrm flipH="1" flipV="1">
            <a:off x="6360700" y="2200878"/>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Line 57"/>
          <p:cNvSpPr>
            <a:spLocks noChangeShapeType="1"/>
          </p:cNvSpPr>
          <p:nvPr/>
        </p:nvSpPr>
        <p:spPr bwMode="auto">
          <a:xfrm flipH="1" flipV="1">
            <a:off x="6702543" y="2200878"/>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AutoShape 58"/>
          <p:cNvSpPr>
            <a:spLocks noChangeArrowheads="1"/>
          </p:cNvSpPr>
          <p:nvPr/>
        </p:nvSpPr>
        <p:spPr bwMode="auto">
          <a:xfrm>
            <a:off x="6165362" y="2467434"/>
            <a:ext cx="1074362" cy="399834"/>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Text Box 59"/>
          <p:cNvSpPr txBox="1">
            <a:spLocks noChangeArrowheads="1"/>
          </p:cNvSpPr>
          <p:nvPr/>
        </p:nvSpPr>
        <p:spPr bwMode="auto">
          <a:xfrm>
            <a:off x="6132805" y="1731961"/>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60" name="Rectangle 60"/>
          <p:cNvSpPr>
            <a:spLocks noChangeArrowheads="1"/>
          </p:cNvSpPr>
          <p:nvPr/>
        </p:nvSpPr>
        <p:spPr bwMode="auto">
          <a:xfrm>
            <a:off x="6311866" y="2423008"/>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Rectangle 61"/>
          <p:cNvSpPr>
            <a:spLocks noChangeArrowheads="1"/>
          </p:cNvSpPr>
          <p:nvPr/>
        </p:nvSpPr>
        <p:spPr bwMode="auto">
          <a:xfrm>
            <a:off x="6653708" y="2423008"/>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Rectangle 62"/>
          <p:cNvSpPr>
            <a:spLocks noChangeArrowheads="1"/>
          </p:cNvSpPr>
          <p:nvPr/>
        </p:nvSpPr>
        <p:spPr bwMode="auto">
          <a:xfrm>
            <a:off x="6995550" y="2423008"/>
            <a:ext cx="97669" cy="888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63"/>
          <p:cNvSpPr>
            <a:spLocks noChangeShapeType="1"/>
          </p:cNvSpPr>
          <p:nvPr/>
        </p:nvSpPr>
        <p:spPr bwMode="auto">
          <a:xfrm flipH="1" flipV="1">
            <a:off x="7044385" y="2200878"/>
            <a:ext cx="0" cy="222130"/>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Text Box 64"/>
          <p:cNvSpPr txBox="1">
            <a:spLocks noChangeArrowheads="1"/>
          </p:cNvSpPr>
          <p:nvPr/>
        </p:nvSpPr>
        <p:spPr bwMode="auto">
          <a:xfrm>
            <a:off x="6479735" y="1731961"/>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65" name="Text Box 65"/>
          <p:cNvSpPr txBox="1">
            <a:spLocks noChangeArrowheads="1"/>
          </p:cNvSpPr>
          <p:nvPr/>
        </p:nvSpPr>
        <p:spPr bwMode="auto">
          <a:xfrm>
            <a:off x="6818525" y="1731961"/>
            <a:ext cx="471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3200">
                <a:solidFill>
                  <a:srgbClr val="0070C0"/>
                </a:solidFill>
                <a:latin typeface="微软雅黑" pitchFamily="34" charset="-122"/>
                <a:ea typeface="微软雅黑" pitchFamily="34" charset="-122"/>
                <a:sym typeface="Wingdings" pitchFamily="2" charset="2"/>
              </a:rPr>
              <a:t></a:t>
            </a:r>
            <a:endParaRPr lang="en-US" altLang="zh-CN" sz="3200">
              <a:solidFill>
                <a:srgbClr val="0070C0"/>
              </a:solidFill>
              <a:latin typeface="微软雅黑" pitchFamily="34" charset="-122"/>
              <a:ea typeface="微软雅黑" pitchFamily="34" charset="-122"/>
            </a:endParaRPr>
          </a:p>
        </p:txBody>
      </p:sp>
      <p:sp>
        <p:nvSpPr>
          <p:cNvPr id="66" name="Text Box 66"/>
          <p:cNvSpPr txBox="1">
            <a:spLocks noChangeArrowheads="1"/>
          </p:cNvSpPr>
          <p:nvPr/>
        </p:nvSpPr>
        <p:spPr bwMode="auto">
          <a:xfrm>
            <a:off x="5677849" y="1577988"/>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a:solidFill>
                  <a:srgbClr val="0000FF"/>
                </a:solidFill>
                <a:latin typeface="微软雅黑" pitchFamily="34" charset="-122"/>
                <a:ea typeface="微软雅黑" pitchFamily="34" charset="-122"/>
              </a:rPr>
              <a:t>应用进程</a:t>
            </a:r>
          </a:p>
        </p:txBody>
      </p:sp>
      <p:sp>
        <p:nvSpPr>
          <p:cNvPr id="67" name="Text Box 67"/>
          <p:cNvSpPr txBox="1">
            <a:spLocks noChangeArrowheads="1"/>
          </p:cNvSpPr>
          <p:nvPr/>
        </p:nvSpPr>
        <p:spPr bwMode="auto">
          <a:xfrm>
            <a:off x="5859128" y="2221239"/>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a:latin typeface="微软雅黑" pitchFamily="34" charset="-122"/>
                <a:ea typeface="微软雅黑" pitchFamily="34" charset="-122"/>
              </a:rPr>
              <a:t>端口</a:t>
            </a:r>
          </a:p>
        </p:txBody>
      </p:sp>
      <p:sp>
        <p:nvSpPr>
          <p:cNvPr id="68" name="Text Box 68"/>
          <p:cNvSpPr txBox="1">
            <a:spLocks noChangeArrowheads="1"/>
          </p:cNvSpPr>
          <p:nvPr/>
        </p:nvSpPr>
        <p:spPr bwMode="auto">
          <a:xfrm>
            <a:off x="3079826" y="221383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a:latin typeface="微软雅黑" pitchFamily="34" charset="-122"/>
                <a:ea typeface="微软雅黑" pitchFamily="34" charset="-122"/>
              </a:rPr>
              <a:t>端口</a:t>
            </a:r>
          </a:p>
        </p:txBody>
      </p:sp>
      <p:sp>
        <p:nvSpPr>
          <p:cNvPr id="69" name="Text Box 69"/>
          <p:cNvSpPr txBox="1">
            <a:spLocks noChangeArrowheads="1"/>
          </p:cNvSpPr>
          <p:nvPr/>
        </p:nvSpPr>
        <p:spPr bwMode="auto">
          <a:xfrm>
            <a:off x="5063490" y="2574440"/>
            <a:ext cx="8342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200" dirty="0">
                <a:solidFill>
                  <a:schemeClr val="bg1"/>
                </a:solidFill>
                <a:latin typeface="微软雅黑" pitchFamily="34" charset="-122"/>
                <a:ea typeface="微软雅黑" pitchFamily="34" charset="-122"/>
              </a:rPr>
              <a:t>TCP </a:t>
            </a:r>
            <a:r>
              <a:rPr lang="zh-CN" altLang="en-US" sz="1200" dirty="0">
                <a:solidFill>
                  <a:schemeClr val="bg1"/>
                </a:solidFill>
                <a:latin typeface="微软雅黑" pitchFamily="34" charset="-122"/>
                <a:ea typeface="微软雅黑" pitchFamily="34" charset="-122"/>
              </a:rPr>
              <a:t>分用</a:t>
            </a:r>
          </a:p>
        </p:txBody>
      </p:sp>
      <p:sp>
        <p:nvSpPr>
          <p:cNvPr id="70" name="Text Box 70"/>
          <p:cNvSpPr txBox="1">
            <a:spLocks noChangeArrowheads="1"/>
          </p:cNvSpPr>
          <p:nvPr/>
        </p:nvSpPr>
        <p:spPr bwMode="auto">
          <a:xfrm>
            <a:off x="6292495" y="2574440"/>
            <a:ext cx="8819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200">
                <a:solidFill>
                  <a:schemeClr val="bg1"/>
                </a:solidFill>
                <a:latin typeface="微软雅黑" pitchFamily="34" charset="-122"/>
                <a:ea typeface="微软雅黑" pitchFamily="34" charset="-122"/>
              </a:rPr>
              <a:t>UDP </a:t>
            </a:r>
            <a:r>
              <a:rPr lang="zh-CN" altLang="en-US" sz="1200">
                <a:solidFill>
                  <a:schemeClr val="bg1"/>
                </a:solidFill>
                <a:latin typeface="微软雅黑" pitchFamily="34" charset="-122"/>
                <a:ea typeface="微软雅黑" pitchFamily="34" charset="-122"/>
              </a:rPr>
              <a:t>分用</a:t>
            </a:r>
          </a:p>
        </p:txBody>
      </p:sp>
      <p:sp>
        <p:nvSpPr>
          <p:cNvPr id="71" name="Text Box 71"/>
          <p:cNvSpPr txBox="1">
            <a:spLocks noChangeArrowheads="1"/>
          </p:cNvSpPr>
          <p:nvPr/>
        </p:nvSpPr>
        <p:spPr bwMode="auto">
          <a:xfrm>
            <a:off x="5849971" y="3337445"/>
            <a:ext cx="6912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200">
                <a:latin typeface="微软雅黑" pitchFamily="34" charset="-122"/>
                <a:ea typeface="微软雅黑" pitchFamily="34" charset="-122"/>
              </a:rPr>
              <a:t>IP </a:t>
            </a:r>
            <a:r>
              <a:rPr lang="zh-CN" altLang="en-US" sz="1200">
                <a:latin typeface="微软雅黑" pitchFamily="34" charset="-122"/>
                <a:ea typeface="微软雅黑" pitchFamily="34" charset="-122"/>
              </a:rPr>
              <a:t>分用</a:t>
            </a:r>
          </a:p>
        </p:txBody>
      </p:sp>
      <p:sp>
        <p:nvSpPr>
          <p:cNvPr id="72" name="AutoShape 72"/>
          <p:cNvSpPr>
            <a:spLocks noChangeArrowheads="1"/>
          </p:cNvSpPr>
          <p:nvPr/>
        </p:nvSpPr>
        <p:spPr bwMode="auto">
          <a:xfrm>
            <a:off x="3232434" y="3652129"/>
            <a:ext cx="195339" cy="399834"/>
          </a:xfrm>
          <a:prstGeom prst="downArrow">
            <a:avLst>
              <a:gd name="adj1" fmla="val 50000"/>
              <a:gd name="adj2" fmla="val 5625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73" name="AutoShape 73"/>
          <p:cNvSpPr>
            <a:spLocks noChangeArrowheads="1"/>
          </p:cNvSpPr>
          <p:nvPr/>
        </p:nvSpPr>
        <p:spPr bwMode="auto">
          <a:xfrm flipV="1">
            <a:off x="5986301" y="3652129"/>
            <a:ext cx="195339" cy="399834"/>
          </a:xfrm>
          <a:prstGeom prst="downArrow">
            <a:avLst>
              <a:gd name="adj1" fmla="val 50000"/>
              <a:gd name="adj2" fmla="val 5625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grpSp>
        <p:nvGrpSpPr>
          <p:cNvPr id="74" name="Group 74"/>
          <p:cNvGrpSpPr>
            <a:grpSpLocks/>
          </p:cNvGrpSpPr>
          <p:nvPr/>
        </p:nvGrpSpPr>
        <p:grpSpPr bwMode="auto">
          <a:xfrm>
            <a:off x="4869109" y="3951379"/>
            <a:ext cx="1046991" cy="282291"/>
            <a:chOff x="2730" y="3216"/>
            <a:chExt cx="870" cy="240"/>
          </a:xfrm>
        </p:grpSpPr>
        <p:sp>
          <p:nvSpPr>
            <p:cNvPr id="80"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endParaRPr lang="zh-CN" altLang="en-US" sz="1200" b="1">
                <a:latin typeface="微软雅黑" pitchFamily="34" charset="-122"/>
                <a:ea typeface="微软雅黑" pitchFamily="34" charset="-122"/>
              </a:endParaRPr>
            </a:p>
          </p:txBody>
        </p:sp>
        <p:sp>
          <p:nvSpPr>
            <p:cNvPr id="81" name="Rectangle 76"/>
            <p:cNvSpPr>
              <a:spLocks noChangeArrowheads="1"/>
            </p:cNvSpPr>
            <p:nvPr/>
          </p:nvSpPr>
          <p:spPr bwMode="auto">
            <a:xfrm>
              <a:off x="2730" y="3216"/>
              <a:ext cx="624" cy="240"/>
            </a:xfrm>
            <a:prstGeom prst="rect">
              <a:avLst/>
            </a:pr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数据报</a:t>
              </a:r>
            </a:p>
          </p:txBody>
        </p:sp>
      </p:grpSp>
      <p:grpSp>
        <p:nvGrpSpPr>
          <p:cNvPr id="75" name="Group 77"/>
          <p:cNvGrpSpPr>
            <a:grpSpLocks/>
          </p:cNvGrpSpPr>
          <p:nvPr/>
        </p:nvGrpSpPr>
        <p:grpSpPr bwMode="auto">
          <a:xfrm>
            <a:off x="3528022" y="3951379"/>
            <a:ext cx="1046991" cy="282291"/>
            <a:chOff x="2646" y="3216"/>
            <a:chExt cx="870" cy="240"/>
          </a:xfrm>
        </p:grpSpPr>
        <p:sp>
          <p:nvSpPr>
            <p:cNvPr id="78" name="AutoShape 78"/>
            <p:cNvSpPr>
              <a:spLocks noChangeArrowheads="1"/>
            </p:cNvSpPr>
            <p:nvPr/>
          </p:nvSpPr>
          <p:spPr bwMode="auto">
            <a:xfrm>
              <a:off x="3084"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endParaRPr lang="zh-CN" altLang="en-US" sz="1200" b="1">
                <a:latin typeface="微软雅黑" pitchFamily="34" charset="-122"/>
                <a:ea typeface="微软雅黑" pitchFamily="34" charset="-122"/>
              </a:endParaRPr>
            </a:p>
          </p:txBody>
        </p:sp>
        <p:sp>
          <p:nvSpPr>
            <p:cNvPr id="79" name="Rectangle 79"/>
            <p:cNvSpPr>
              <a:spLocks noChangeArrowheads="1"/>
            </p:cNvSpPr>
            <p:nvPr/>
          </p:nvSpPr>
          <p:spPr bwMode="auto">
            <a:xfrm>
              <a:off x="2646" y="3216"/>
              <a:ext cx="624" cy="240"/>
            </a:xfrm>
            <a:prstGeom prst="rect">
              <a:avLst/>
            </a:pr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数据报</a:t>
              </a:r>
            </a:p>
          </p:txBody>
        </p:sp>
      </p:grpSp>
      <p:sp>
        <p:nvSpPr>
          <p:cNvPr id="76" name="Text Box 80"/>
          <p:cNvSpPr txBox="1">
            <a:spLocks noChangeArrowheads="1"/>
          </p:cNvSpPr>
          <p:nvPr/>
        </p:nvSpPr>
        <p:spPr bwMode="auto">
          <a:xfrm>
            <a:off x="2188944" y="13811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dirty="0">
                <a:latin typeface="微软雅黑" pitchFamily="34" charset="-122"/>
                <a:ea typeface="微软雅黑" pitchFamily="34" charset="-122"/>
              </a:rPr>
              <a:t>发送方</a:t>
            </a:r>
          </a:p>
        </p:txBody>
      </p:sp>
      <p:sp>
        <p:nvSpPr>
          <p:cNvPr id="77" name="Text Box 81"/>
          <p:cNvSpPr txBox="1">
            <a:spLocks noChangeArrowheads="1"/>
          </p:cNvSpPr>
          <p:nvPr/>
        </p:nvSpPr>
        <p:spPr bwMode="auto">
          <a:xfrm>
            <a:off x="4963159" y="13811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200">
                <a:latin typeface="微软雅黑" pitchFamily="34" charset="-122"/>
                <a:ea typeface="微软雅黑" pitchFamily="34" charset="-122"/>
              </a:rPr>
              <a:t>接收方</a:t>
            </a:r>
          </a:p>
        </p:txBody>
      </p:sp>
      <p:sp>
        <p:nvSpPr>
          <p:cNvPr id="86" name="矩形 85"/>
          <p:cNvSpPr/>
          <p:nvPr/>
        </p:nvSpPr>
        <p:spPr>
          <a:xfrm>
            <a:off x="3492557" y="2578053"/>
            <a:ext cx="881973" cy="276999"/>
          </a:xfrm>
          <a:prstGeom prst="rect">
            <a:avLst/>
          </a:prstGeom>
        </p:spPr>
        <p:txBody>
          <a:bodyPr wrap="none">
            <a:spAutoFit/>
          </a:bodyPr>
          <a:lstStyle/>
          <a:p>
            <a:r>
              <a:rPr lang="en-US" altLang="zh-CN" sz="1200" b="1" dirty="0">
                <a:solidFill>
                  <a:schemeClr val="bg1"/>
                </a:solidFill>
                <a:latin typeface="微软雅黑" pitchFamily="34" charset="-122"/>
                <a:ea typeface="微软雅黑" pitchFamily="34" charset="-122"/>
              </a:rPr>
              <a:t>UDP </a:t>
            </a:r>
            <a:r>
              <a:rPr lang="zh-CN" altLang="en-US" sz="1200" b="1" dirty="0">
                <a:solidFill>
                  <a:schemeClr val="bg1"/>
                </a:solidFill>
                <a:latin typeface="微软雅黑" pitchFamily="34" charset="-122"/>
                <a:ea typeface="微软雅黑" pitchFamily="34" charset="-122"/>
              </a:rPr>
              <a:t>复用</a:t>
            </a:r>
          </a:p>
        </p:txBody>
      </p:sp>
      <p:sp>
        <p:nvSpPr>
          <p:cNvPr id="87" name="矩形 86"/>
          <p:cNvSpPr/>
          <p:nvPr/>
        </p:nvSpPr>
        <p:spPr>
          <a:xfrm>
            <a:off x="2279192" y="2578053"/>
            <a:ext cx="834267" cy="276999"/>
          </a:xfrm>
          <a:prstGeom prst="rect">
            <a:avLst/>
          </a:prstGeom>
        </p:spPr>
        <p:txBody>
          <a:bodyPr wrap="none">
            <a:spAutoFit/>
          </a:bodyPr>
          <a:lstStyle/>
          <a:p>
            <a:r>
              <a:rPr lang="en-US" altLang="zh-CN" sz="1200" b="1" dirty="0">
                <a:solidFill>
                  <a:schemeClr val="bg1"/>
                </a:solidFill>
                <a:latin typeface="微软雅黑" pitchFamily="34" charset="-122"/>
                <a:ea typeface="微软雅黑" pitchFamily="34" charset="-122"/>
              </a:rPr>
              <a:t>TCP </a:t>
            </a:r>
            <a:r>
              <a:rPr lang="zh-CN" altLang="en-US" sz="1200" b="1" dirty="0">
                <a:solidFill>
                  <a:schemeClr val="bg1"/>
                </a:solidFill>
                <a:latin typeface="微软雅黑" pitchFamily="34" charset="-122"/>
                <a:ea typeface="微软雅黑" pitchFamily="34" charset="-122"/>
              </a:rPr>
              <a:t>复用</a:t>
            </a:r>
          </a:p>
        </p:txBody>
      </p:sp>
    </p:spTree>
    <p:extLst>
      <p:ext uri="{BB962C8B-B14F-4D97-AF65-F5344CB8AC3E}">
        <p14:creationId xmlns:p14="http://schemas.microsoft.com/office/powerpoint/2010/main" val="13895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5"/>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26"/>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2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6"/>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37"/>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38"/>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0"/>
                                  </p:stCondLst>
                                  <p:childTnLst>
                                    <p:anim calcmode="discrete" valueType="str">
                                      <p:cBhvr>
                                        <p:cTn id="18" dur="1000" fill="hold"/>
                                        <p:tgtEl>
                                          <p:spTgt spid="4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0"/>
                                  </p:stCondLst>
                                  <p:childTnLst>
                                    <p:anim calcmode="discrete" valueType="str">
                                      <p:cBhvr>
                                        <p:cTn id="20" dur="1000" fill="hold"/>
                                        <p:tgtEl>
                                          <p:spTgt spid="50"/>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1000" fill="hold"/>
                                        <p:tgtEl>
                                          <p:spTgt spid="51"/>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0"/>
                                  </p:stCondLst>
                                  <p:childTnLst>
                                    <p:anim calcmode="discrete" valueType="str">
                                      <p:cBhvr>
                                        <p:cTn id="24" dur="1000" fill="hold"/>
                                        <p:tgtEl>
                                          <p:spTgt spid="60"/>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1000" fill="hold"/>
                                        <p:tgtEl>
                                          <p:spTgt spid="61"/>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0"/>
                                  </p:stCondLst>
                                  <p:childTnLst>
                                    <p:anim calcmode="discrete" valueType="str">
                                      <p:cBhvr>
                                        <p:cTn id="28"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35" presetClass="emph" presetSubtype="0" repeatCount="indefinite" fill="hold" grpId="0" nodeType="clickEffect">
                                  <p:stCondLst>
                                    <p:cond delay="0"/>
                                  </p:stCondLst>
                                  <p:endCondLst>
                                    <p:cond evt="onNext" delay="0">
                                      <p:tgtEl>
                                        <p:sldTgt/>
                                      </p:tgtEl>
                                    </p:cond>
                                  </p:endCondLst>
                                  <p:childTnLst>
                                    <p:anim calcmode="discrete" valueType="str">
                                      <p:cBhvr>
                                        <p:cTn id="32" dur="1000" fill="hold"/>
                                        <p:tgtEl>
                                          <p:spTgt spid="87"/>
                                        </p:tgtEl>
                                        <p:attrNameLst>
                                          <p:attrName>style.visibility</p:attrName>
                                        </p:attrNameLst>
                                      </p:cBhvr>
                                      <p:tavLst>
                                        <p:tav tm="0">
                                          <p:val>
                                            <p:strVal val="hidden"/>
                                          </p:val>
                                        </p:tav>
                                        <p:tav tm="50000">
                                          <p:val>
                                            <p:strVal val="visible"/>
                                          </p:val>
                                        </p:tav>
                                      </p:tavLst>
                                    </p:anim>
                                  </p:childTnLst>
                                </p:cTn>
                              </p:par>
                              <p:par>
                                <p:cTn id="33" presetID="35" presetClass="emph" presetSubtype="0" repeatCount="indefinite" fill="hold" grpId="0" nodeType="withEffect">
                                  <p:stCondLst>
                                    <p:cond delay="0"/>
                                  </p:stCondLst>
                                  <p:endCondLst>
                                    <p:cond evt="onNext" delay="0">
                                      <p:tgtEl>
                                        <p:sldTgt/>
                                      </p:tgtEl>
                                    </p:cond>
                                  </p:endCondLst>
                                  <p:childTnLst>
                                    <p:anim calcmode="discrete" valueType="str">
                                      <p:cBhvr>
                                        <p:cTn id="34" dur="1000" fill="hold"/>
                                        <p:tgtEl>
                                          <p:spTgt spid="86"/>
                                        </p:tgtEl>
                                        <p:attrNameLst>
                                          <p:attrName>style.visibility</p:attrName>
                                        </p:attrNameLst>
                                      </p:cBhvr>
                                      <p:tavLst>
                                        <p:tav tm="0">
                                          <p:val>
                                            <p:strVal val="hidden"/>
                                          </p:val>
                                        </p:tav>
                                        <p:tav tm="50000">
                                          <p:val>
                                            <p:strVal val="visible"/>
                                          </p:val>
                                        </p:tav>
                                      </p:tavLst>
                                    </p:anim>
                                  </p:childTnLst>
                                </p:cTn>
                              </p:par>
                              <p:par>
                                <p:cTn id="35" presetID="35" presetClass="emph" presetSubtype="0" repeatCount="indefinite" fill="hold" grpId="0" nodeType="withEffect">
                                  <p:stCondLst>
                                    <p:cond delay="0"/>
                                  </p:stCondLst>
                                  <p:endCondLst>
                                    <p:cond evt="onNext" delay="0">
                                      <p:tgtEl>
                                        <p:sldTgt/>
                                      </p:tgtEl>
                                    </p:cond>
                                  </p:endCondLst>
                                  <p:childTnLst>
                                    <p:anim calcmode="discrete" valueType="str">
                                      <p:cBhvr>
                                        <p:cTn id="36" dur="1000" fill="hold"/>
                                        <p:tgtEl>
                                          <p:spTgt spid="69"/>
                                        </p:tgtEl>
                                        <p:attrNameLst>
                                          <p:attrName>style.visibility</p:attrName>
                                        </p:attrNameLst>
                                      </p:cBhvr>
                                      <p:tavLst>
                                        <p:tav tm="0">
                                          <p:val>
                                            <p:strVal val="hidden"/>
                                          </p:val>
                                        </p:tav>
                                        <p:tav tm="50000">
                                          <p:val>
                                            <p:strVal val="visible"/>
                                          </p:val>
                                        </p:tav>
                                      </p:tavLst>
                                    </p:anim>
                                  </p:childTnLst>
                                </p:cTn>
                              </p:par>
                              <p:par>
                                <p:cTn id="37" presetID="35" presetClass="emph" presetSubtype="0" repeatCount="indefinite" fill="hold" grpId="0" nodeType="withEffect">
                                  <p:stCondLst>
                                    <p:cond delay="0"/>
                                  </p:stCondLst>
                                  <p:endCondLst>
                                    <p:cond evt="onNext" delay="0">
                                      <p:tgtEl>
                                        <p:sldTgt/>
                                      </p:tgtEl>
                                    </p:cond>
                                  </p:endCondLst>
                                  <p:childTnLst>
                                    <p:anim calcmode="discrete" valueType="str">
                                      <p:cBhvr>
                                        <p:cTn id="38"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6" grpId="0" animBg="1"/>
      <p:bldP spid="37" grpId="0" animBg="1"/>
      <p:bldP spid="38" grpId="0" animBg="1"/>
      <p:bldP spid="49" grpId="0" animBg="1"/>
      <p:bldP spid="50" grpId="0" animBg="1"/>
      <p:bldP spid="51" grpId="0" animBg="1"/>
      <p:bldP spid="60" grpId="0" animBg="1"/>
      <p:bldP spid="61" grpId="0" animBg="1"/>
      <p:bldP spid="62" grpId="0" animBg="1"/>
      <p:bldP spid="69" grpId="0"/>
      <p:bldP spid="70" grpId="0"/>
      <p:bldP spid="86" grpId="0"/>
      <p:bldP spid="8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采用四报文握手</a:t>
            </a:r>
          </a:p>
        </p:txBody>
      </p:sp>
      <p:sp>
        <p:nvSpPr>
          <p:cNvPr id="3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5" name="Group 8"/>
          <p:cNvGrpSpPr>
            <a:grpSpLocks/>
          </p:cNvGrpSpPr>
          <p:nvPr/>
        </p:nvGrpSpPr>
        <p:grpSpPr bwMode="auto">
          <a:xfrm>
            <a:off x="3393849" y="1833311"/>
            <a:ext cx="2305317" cy="428484"/>
            <a:chOff x="1614" y="1484"/>
            <a:chExt cx="2604" cy="484"/>
          </a:xfrm>
        </p:grpSpPr>
        <p:sp>
          <p:nvSpPr>
            <p:cNvPr id="3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3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3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0" name="Group 20"/>
          <p:cNvGrpSpPr>
            <a:grpSpLocks/>
          </p:cNvGrpSpPr>
          <p:nvPr/>
        </p:nvGrpSpPr>
        <p:grpSpPr bwMode="auto">
          <a:xfrm>
            <a:off x="2806011" y="1372071"/>
            <a:ext cx="3501355" cy="46036"/>
            <a:chOff x="1020" y="481"/>
            <a:chExt cx="4037" cy="46"/>
          </a:xfrm>
        </p:grpSpPr>
        <p:sp>
          <p:nvSpPr>
            <p:cNvPr id="4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3" name="Group 37"/>
          <p:cNvGrpSpPr>
            <a:grpSpLocks/>
          </p:cNvGrpSpPr>
          <p:nvPr/>
        </p:nvGrpSpPr>
        <p:grpSpPr bwMode="auto">
          <a:xfrm>
            <a:off x="2103083" y="1220685"/>
            <a:ext cx="922481" cy="603775"/>
            <a:chOff x="156" y="792"/>
            <a:chExt cx="1042" cy="682"/>
          </a:xfrm>
        </p:grpSpPr>
        <p:sp>
          <p:nvSpPr>
            <p:cNvPr id="4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4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4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4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5" name="Group 2"/>
          <p:cNvGrpSpPr>
            <a:grpSpLocks/>
          </p:cNvGrpSpPr>
          <p:nvPr/>
        </p:nvGrpSpPr>
        <p:grpSpPr bwMode="auto">
          <a:xfrm>
            <a:off x="3384905" y="1795969"/>
            <a:ext cx="2321296" cy="2086458"/>
            <a:chOff x="1474" y="1888"/>
            <a:chExt cx="2412" cy="2432"/>
          </a:xfrm>
        </p:grpSpPr>
        <p:sp>
          <p:nvSpPr>
            <p:cNvPr id="5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5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58" name="Text Box 155"/>
          <p:cNvSpPr txBox="1">
            <a:spLocks noChangeArrowheads="1"/>
          </p:cNvSpPr>
          <p:nvPr/>
        </p:nvSpPr>
        <p:spPr bwMode="auto">
          <a:xfrm>
            <a:off x="1929775" y="2805801"/>
            <a:ext cx="5422002" cy="1446550"/>
          </a:xfrm>
          <a:prstGeom prst="rect">
            <a:avLst/>
          </a:prstGeom>
          <a:solidFill>
            <a:srgbClr val="99FFCC"/>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发出确认，确认号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u+1</a:t>
            </a:r>
            <a:r>
              <a:rPr lang="zh-CN" altLang="en-US" sz="1600" b="1" dirty="0">
                <a:latin typeface="微软雅黑" pitchFamily="34" charset="-122"/>
                <a:ea typeface="微软雅黑" pitchFamily="34" charset="-122"/>
              </a:rPr>
              <a:t>，而这个报文段自己的序号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v</a:t>
            </a:r>
            <a:r>
              <a:rPr lang="zh-CN" altLang="en-US" sz="1600" b="1" dirty="0">
                <a:latin typeface="微软雅黑" pitchFamily="34" charset="-122"/>
                <a:ea typeface="微软雅黑" pitchFamily="34" charset="-122"/>
              </a:rPr>
              <a:t>。</a:t>
            </a:r>
          </a:p>
          <a:p>
            <a:pPr marL="285750" indent="-285750">
              <a:lnSpc>
                <a:spcPct val="110000"/>
              </a:lnSpc>
              <a:buFont typeface="Wingdings" pitchFamily="2" charset="2"/>
              <a:buChar char="l"/>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服务器进程通知高层应用进程。</a:t>
            </a:r>
          </a:p>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从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这个方向的连接就释放了，</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连接处于半关闭状态。</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若发送数据，</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仍要接收。</a:t>
            </a:r>
          </a:p>
        </p:txBody>
      </p:sp>
      <p:grpSp>
        <p:nvGrpSpPr>
          <p:cNvPr id="62" name="Group 43"/>
          <p:cNvGrpSpPr>
            <a:grpSpLocks/>
          </p:cNvGrpSpPr>
          <p:nvPr/>
        </p:nvGrpSpPr>
        <p:grpSpPr bwMode="auto">
          <a:xfrm>
            <a:off x="6121453" y="1287082"/>
            <a:ext cx="750733" cy="997731"/>
            <a:chOff x="4695" y="867"/>
            <a:chExt cx="848" cy="1127"/>
          </a:xfrm>
        </p:grpSpPr>
        <p:sp>
          <p:nvSpPr>
            <p:cNvPr id="63"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206772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2000"/>
                                        <p:tgtEl>
                                          <p:spTgt spid="69"/>
                                        </p:tgtEl>
                                      </p:cBhvr>
                                    </p:animEffect>
                                  </p:childTnLst>
                                </p:cTn>
                              </p:par>
                            </p:childTnLst>
                          </p:cTn>
                        </p:par>
                        <p:par>
                          <p:cTn id="8" fill="hold">
                            <p:stCondLst>
                              <p:cond delay="3000"/>
                            </p:stCondLst>
                            <p:childTnLst>
                              <p:par>
                                <p:cTn id="9" presetID="22" presetClass="entr" presetSubtype="4" fill="hold" nodeType="afterEffect">
                                  <p:stCondLst>
                                    <p:cond delay="100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圆角矩形 61"/>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采用四报文握手</a:t>
            </a:r>
          </a:p>
        </p:txBody>
      </p:sp>
      <p:sp>
        <p:nvSpPr>
          <p:cNvPr id="37"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38" name="Group 8"/>
          <p:cNvGrpSpPr>
            <a:grpSpLocks/>
          </p:cNvGrpSpPr>
          <p:nvPr/>
        </p:nvGrpSpPr>
        <p:grpSpPr bwMode="auto">
          <a:xfrm>
            <a:off x="3393849" y="1833311"/>
            <a:ext cx="2305317" cy="428484"/>
            <a:chOff x="1614" y="1484"/>
            <a:chExt cx="2604" cy="484"/>
          </a:xfrm>
        </p:grpSpPr>
        <p:sp>
          <p:nvSpPr>
            <p:cNvPr id="39"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40"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41"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43" name="Group 20"/>
          <p:cNvGrpSpPr>
            <a:grpSpLocks/>
          </p:cNvGrpSpPr>
          <p:nvPr/>
        </p:nvGrpSpPr>
        <p:grpSpPr bwMode="auto">
          <a:xfrm>
            <a:off x="2806011" y="1372071"/>
            <a:ext cx="3501355" cy="46036"/>
            <a:chOff x="1020" y="481"/>
            <a:chExt cx="4037" cy="46"/>
          </a:xfrm>
        </p:grpSpPr>
        <p:sp>
          <p:nvSpPr>
            <p:cNvPr id="44"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5"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6" name="Group 37"/>
          <p:cNvGrpSpPr>
            <a:grpSpLocks/>
          </p:cNvGrpSpPr>
          <p:nvPr/>
        </p:nvGrpSpPr>
        <p:grpSpPr bwMode="auto">
          <a:xfrm>
            <a:off x="2103083" y="1220685"/>
            <a:ext cx="922481" cy="603775"/>
            <a:chOff x="156" y="792"/>
            <a:chExt cx="1042" cy="682"/>
          </a:xfrm>
        </p:grpSpPr>
        <p:sp>
          <p:nvSpPr>
            <p:cNvPr id="47"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8"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49"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50"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51"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52"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53"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54"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57"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58" name="Group 2"/>
          <p:cNvGrpSpPr>
            <a:grpSpLocks/>
          </p:cNvGrpSpPr>
          <p:nvPr/>
        </p:nvGrpSpPr>
        <p:grpSpPr bwMode="auto">
          <a:xfrm>
            <a:off x="3384905" y="1795969"/>
            <a:ext cx="2321296" cy="2086458"/>
            <a:chOff x="1474" y="1888"/>
            <a:chExt cx="2412" cy="2432"/>
          </a:xfrm>
        </p:grpSpPr>
        <p:sp>
          <p:nvSpPr>
            <p:cNvPr id="59"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60"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61" name="Text Box 155"/>
          <p:cNvSpPr txBox="1">
            <a:spLocks noChangeArrowheads="1"/>
          </p:cNvSpPr>
          <p:nvPr/>
        </p:nvSpPr>
        <p:spPr bwMode="auto">
          <a:xfrm>
            <a:off x="1929775" y="3372729"/>
            <a:ext cx="5422002" cy="634020"/>
          </a:xfrm>
          <a:prstGeom prst="rect">
            <a:avLst/>
          </a:prstGeom>
          <a:solidFill>
            <a:srgbClr val="99FFCC"/>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若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已经没有要向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发送的数据，</a:t>
            </a:r>
          </a:p>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其应用进程就通知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释放连接。 </a:t>
            </a:r>
          </a:p>
        </p:txBody>
      </p:sp>
      <p:grpSp>
        <p:nvGrpSpPr>
          <p:cNvPr id="65" name="Group 43"/>
          <p:cNvGrpSpPr>
            <a:grpSpLocks/>
          </p:cNvGrpSpPr>
          <p:nvPr/>
        </p:nvGrpSpPr>
        <p:grpSpPr bwMode="auto">
          <a:xfrm>
            <a:off x="6121453" y="1287082"/>
            <a:ext cx="750733" cy="997731"/>
            <a:chOff x="4695" y="867"/>
            <a:chExt cx="848" cy="1127"/>
          </a:xfrm>
        </p:grpSpPr>
        <p:sp>
          <p:nvSpPr>
            <p:cNvPr id="66"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7"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78" name="组合 77"/>
          <p:cNvGrpSpPr/>
          <p:nvPr/>
        </p:nvGrpSpPr>
        <p:grpSpPr>
          <a:xfrm>
            <a:off x="3382340" y="2558723"/>
            <a:ext cx="2400818" cy="704797"/>
            <a:chOff x="3382340" y="2532597"/>
            <a:chExt cx="2400818" cy="704797"/>
          </a:xfrm>
        </p:grpSpPr>
        <p:sp>
          <p:nvSpPr>
            <p:cNvPr id="68"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9"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0"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71"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2" name="Group 11"/>
          <p:cNvGrpSpPr>
            <a:grpSpLocks/>
          </p:cNvGrpSpPr>
          <p:nvPr/>
        </p:nvGrpSpPr>
        <p:grpSpPr bwMode="auto">
          <a:xfrm>
            <a:off x="3401817" y="2285699"/>
            <a:ext cx="2305317" cy="429369"/>
            <a:chOff x="1623" y="1995"/>
            <a:chExt cx="2604" cy="485"/>
          </a:xfrm>
        </p:grpSpPr>
        <p:sp>
          <p:nvSpPr>
            <p:cNvPr id="73"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4"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77" name="组合 76"/>
          <p:cNvGrpSpPr/>
          <p:nvPr/>
        </p:nvGrpSpPr>
        <p:grpSpPr>
          <a:xfrm>
            <a:off x="6098436" y="1183502"/>
            <a:ext cx="930398" cy="1630324"/>
            <a:chOff x="6098436" y="1183502"/>
            <a:chExt cx="930398" cy="1630324"/>
          </a:xfrm>
        </p:grpSpPr>
        <p:sp>
          <p:nvSpPr>
            <p:cNvPr id="75"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spTree>
    <p:extLst>
      <p:ext uri="{BB962C8B-B14F-4D97-AF65-F5344CB8AC3E}">
        <p14:creationId xmlns:p14="http://schemas.microsoft.com/office/powerpoint/2010/main" val="98035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2000"/>
                                        <p:tgtEl>
                                          <p:spTgt spid="77"/>
                                        </p:tgtEl>
                                      </p:cBhvr>
                                    </p:animEffect>
                                  </p:childTnLst>
                                </p:cTn>
                              </p:par>
                            </p:childTnLst>
                          </p:cTn>
                        </p:par>
                        <p:par>
                          <p:cTn id="8" fill="hold">
                            <p:stCondLst>
                              <p:cond delay="3000"/>
                            </p:stCondLst>
                            <p:childTnLst>
                              <p:par>
                                <p:cTn id="9" presetID="22" presetClass="entr" presetSubtype="2" fill="hold" nodeType="afterEffect">
                                  <p:stCondLst>
                                    <p:cond delay="100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采用四报文握手</a:t>
            </a:r>
          </a:p>
        </p:txBody>
      </p:sp>
      <p:sp>
        <p:nvSpPr>
          <p:cNvPr id="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5" name="Group 8"/>
          <p:cNvGrpSpPr>
            <a:grpSpLocks/>
          </p:cNvGrpSpPr>
          <p:nvPr/>
        </p:nvGrpSpPr>
        <p:grpSpPr bwMode="auto">
          <a:xfrm>
            <a:off x="3393849" y="1833311"/>
            <a:ext cx="2305317" cy="428484"/>
            <a:chOff x="1614" y="1484"/>
            <a:chExt cx="2604" cy="484"/>
          </a:xfrm>
        </p:grpSpPr>
        <p:sp>
          <p:nvSpPr>
            <p:cNvPr id="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0" name="Group 20"/>
          <p:cNvGrpSpPr>
            <a:grpSpLocks/>
          </p:cNvGrpSpPr>
          <p:nvPr/>
        </p:nvGrpSpPr>
        <p:grpSpPr bwMode="auto">
          <a:xfrm>
            <a:off x="2806011"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3" name="Group 37"/>
          <p:cNvGrpSpPr>
            <a:grpSpLocks/>
          </p:cNvGrpSpPr>
          <p:nvPr/>
        </p:nvGrpSpPr>
        <p:grpSpPr bwMode="auto">
          <a:xfrm>
            <a:off x="2103083" y="1220685"/>
            <a:ext cx="922481" cy="603775"/>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2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25" name="Group 2"/>
          <p:cNvGrpSpPr>
            <a:grpSpLocks/>
          </p:cNvGrpSpPr>
          <p:nvPr/>
        </p:nvGrpSpPr>
        <p:grpSpPr bwMode="auto">
          <a:xfrm>
            <a:off x="3384905"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28" name="Text Box 155"/>
          <p:cNvSpPr txBox="1">
            <a:spLocks noChangeArrowheads="1"/>
          </p:cNvSpPr>
          <p:nvPr/>
        </p:nvSpPr>
        <p:spPr bwMode="auto">
          <a:xfrm>
            <a:off x="1929775" y="3910912"/>
            <a:ext cx="5422002" cy="344325"/>
          </a:xfrm>
          <a:prstGeom prst="rect">
            <a:avLst/>
          </a:prstGeom>
          <a:solidFill>
            <a:srgbClr val="99FFCC"/>
          </a:solidFill>
          <a:ln w="9525">
            <a:solidFill>
              <a:schemeClr val="tx1"/>
            </a:solidFill>
            <a:miter lim="800000"/>
            <a:headEnd/>
            <a:tailEnd/>
          </a:ln>
          <a:effectLst/>
        </p:spPr>
        <p:txBody>
          <a:bodyPr wrap="square">
            <a:spAutoFit/>
          </a:bodyPr>
          <a:lstStyle/>
          <a:p>
            <a:pPr marL="285750" indent="-285750">
              <a:lnSpc>
                <a:spcPct val="110000"/>
              </a:lnSpc>
              <a:buFont typeface="Wingdings" pitchFamily="2" charset="2"/>
              <a:buChar char="l"/>
            </a:pP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收到连接释放报文段后，必须发出确认。 </a:t>
            </a:r>
          </a:p>
        </p:txBody>
      </p:sp>
      <p:grpSp>
        <p:nvGrpSpPr>
          <p:cNvPr id="29" name="Group 43"/>
          <p:cNvGrpSpPr>
            <a:grpSpLocks/>
          </p:cNvGrpSpPr>
          <p:nvPr/>
        </p:nvGrpSpPr>
        <p:grpSpPr bwMode="auto">
          <a:xfrm>
            <a:off x="6121453" y="1287082"/>
            <a:ext cx="750733" cy="997731"/>
            <a:chOff x="4695" y="867"/>
            <a:chExt cx="848"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32" name="组合 31"/>
          <p:cNvGrpSpPr/>
          <p:nvPr/>
        </p:nvGrpSpPr>
        <p:grpSpPr>
          <a:xfrm>
            <a:off x="3382340" y="2532597"/>
            <a:ext cx="2400818" cy="704797"/>
            <a:chOff x="3382340" y="2532597"/>
            <a:chExt cx="2400818" cy="704797"/>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5"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37" name="Group 11"/>
          <p:cNvGrpSpPr>
            <a:grpSpLocks/>
          </p:cNvGrpSpPr>
          <p:nvPr/>
        </p:nvGrpSpPr>
        <p:grpSpPr bwMode="auto">
          <a:xfrm>
            <a:off x="3401817"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0" name="组合 39"/>
          <p:cNvGrpSpPr/>
          <p:nvPr/>
        </p:nvGrpSpPr>
        <p:grpSpPr>
          <a:xfrm>
            <a:off x="6098436" y="1183502"/>
            <a:ext cx="930398" cy="1630324"/>
            <a:chOff x="6098436" y="1183502"/>
            <a:chExt cx="930398" cy="1630324"/>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grpSp>
        <p:nvGrpSpPr>
          <p:cNvPr id="45" name="组合 44"/>
          <p:cNvGrpSpPr/>
          <p:nvPr/>
        </p:nvGrpSpPr>
        <p:grpSpPr>
          <a:xfrm>
            <a:off x="3393849" y="3270695"/>
            <a:ext cx="2343998" cy="429369"/>
            <a:chOff x="3393849" y="3270695"/>
            <a:chExt cx="2343998" cy="429369"/>
          </a:xfrm>
        </p:grpSpPr>
        <p:sp>
          <p:nvSpPr>
            <p:cNvPr id="43"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sp>
          <p:nvSpPr>
            <p:cNvPr id="44"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64265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圆角矩形 45"/>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34020"/>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采用四报文握手</a:t>
            </a:r>
          </a:p>
        </p:txBody>
      </p:sp>
      <p:sp>
        <p:nvSpPr>
          <p:cNvPr id="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5" name="Group 8"/>
          <p:cNvGrpSpPr>
            <a:grpSpLocks/>
          </p:cNvGrpSpPr>
          <p:nvPr/>
        </p:nvGrpSpPr>
        <p:grpSpPr bwMode="auto">
          <a:xfrm>
            <a:off x="3393849" y="1833311"/>
            <a:ext cx="2305317" cy="428484"/>
            <a:chOff x="1614" y="1484"/>
            <a:chExt cx="2604" cy="484"/>
          </a:xfrm>
        </p:grpSpPr>
        <p:sp>
          <p:nvSpPr>
            <p:cNvPr id="6"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FIN = 1, </a:t>
              </a:r>
              <a:r>
                <a:rPr kumimoji="0" lang="en-US" altLang="zh-CN" sz="10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 = u</a:t>
              </a:r>
            </a:p>
          </p:txBody>
        </p:sp>
        <p:sp>
          <p:nvSpPr>
            <p:cNvPr id="7"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10" name="Group 20"/>
          <p:cNvGrpSpPr>
            <a:grpSpLocks/>
          </p:cNvGrpSpPr>
          <p:nvPr/>
        </p:nvGrpSpPr>
        <p:grpSpPr bwMode="auto">
          <a:xfrm>
            <a:off x="2806011" y="1372071"/>
            <a:ext cx="3501355" cy="46036"/>
            <a:chOff x="1020" y="481"/>
            <a:chExt cx="4037" cy="46"/>
          </a:xfrm>
        </p:grpSpPr>
        <p:sp>
          <p:nvSpPr>
            <p:cNvPr id="11" name="Line 21"/>
            <p:cNvSpPr>
              <a:spLocks noChangeShapeType="1"/>
            </p:cNvSpPr>
            <p:nvPr/>
          </p:nvSpPr>
          <p:spPr bwMode="auto">
            <a:xfrm>
              <a:off x="1020" y="527"/>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2" name="Line 22"/>
            <p:cNvSpPr>
              <a:spLocks noChangeShapeType="1"/>
            </p:cNvSpPr>
            <p:nvPr/>
          </p:nvSpPr>
          <p:spPr bwMode="auto">
            <a:xfrm>
              <a:off x="1020" y="481"/>
              <a:ext cx="4037" cy="0"/>
            </a:xfrm>
            <a:prstGeom prst="line">
              <a:avLst/>
            </a:prstGeom>
            <a:noFill/>
            <a:ln w="1905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13" name="Group 37"/>
          <p:cNvGrpSpPr>
            <a:grpSpLocks/>
          </p:cNvGrpSpPr>
          <p:nvPr/>
        </p:nvGrpSpPr>
        <p:grpSpPr bwMode="auto">
          <a:xfrm>
            <a:off x="2103083" y="1220685"/>
            <a:ext cx="922481" cy="603775"/>
            <a:chOff x="156" y="792"/>
            <a:chExt cx="1042" cy="682"/>
          </a:xfrm>
        </p:grpSpPr>
        <p:sp>
          <p:nvSpPr>
            <p:cNvPr id="14"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5"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16"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7"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8"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9"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20"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pic>
        <p:nvPicPr>
          <p:cNvPr id="21"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24"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25" name="Group 2"/>
          <p:cNvGrpSpPr>
            <a:grpSpLocks/>
          </p:cNvGrpSpPr>
          <p:nvPr/>
        </p:nvGrpSpPr>
        <p:grpSpPr bwMode="auto">
          <a:xfrm>
            <a:off x="3384905" y="1795969"/>
            <a:ext cx="2321296" cy="2086458"/>
            <a:chOff x="1474" y="1888"/>
            <a:chExt cx="2412" cy="2432"/>
          </a:xfrm>
        </p:grpSpPr>
        <p:sp>
          <p:nvSpPr>
            <p:cNvPr id="26" name="Line 3"/>
            <p:cNvSpPr>
              <a:spLocks noChangeShapeType="1"/>
            </p:cNvSpPr>
            <p:nvPr/>
          </p:nvSpPr>
          <p:spPr bwMode="auto">
            <a:xfrm>
              <a:off x="1474" y="1888"/>
              <a:ext cx="0" cy="2432"/>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sp>
          <p:nvSpPr>
            <p:cNvPr id="27" name="Line 4"/>
            <p:cNvSpPr>
              <a:spLocks noChangeShapeType="1"/>
            </p:cNvSpPr>
            <p:nvPr/>
          </p:nvSpPr>
          <p:spPr bwMode="auto">
            <a:xfrm>
              <a:off x="3886" y="2409"/>
              <a:ext cx="0" cy="1911"/>
            </a:xfrm>
            <a:prstGeom prst="line">
              <a:avLst/>
            </a:prstGeom>
            <a:noFill/>
            <a:ln w="190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effectLst/>
                <a:uLnTx/>
                <a:uFillTx/>
                <a:latin typeface="微软雅黑" pitchFamily="34" charset="-122"/>
                <a:ea typeface="微软雅黑" pitchFamily="34" charset="-122"/>
              </a:endParaRPr>
            </a:p>
          </p:txBody>
        </p:sp>
      </p:grpSp>
      <p:sp>
        <p:nvSpPr>
          <p:cNvPr id="28" name="Text Box 155"/>
          <p:cNvSpPr txBox="1">
            <a:spLocks noChangeArrowheads="1"/>
          </p:cNvSpPr>
          <p:nvPr/>
        </p:nvSpPr>
        <p:spPr bwMode="auto">
          <a:xfrm>
            <a:off x="1081666" y="3910912"/>
            <a:ext cx="7002965" cy="363176"/>
          </a:xfrm>
          <a:prstGeom prst="rect">
            <a:avLst/>
          </a:prstGeom>
          <a:solidFill>
            <a:srgbClr val="99FFCC"/>
          </a:solidFill>
          <a:ln w="9525">
            <a:solidFill>
              <a:schemeClr val="tx1"/>
            </a:solidFill>
            <a:miter lim="800000"/>
            <a:headEnd/>
            <a:tailEnd/>
          </a:ln>
          <a:effectLst/>
        </p:spPr>
        <p:txBody>
          <a:bodyPr wrap="square">
            <a:spAutoFit/>
          </a:bodyPr>
          <a:lstStyle/>
          <a:p>
            <a:pPr>
              <a:lnSpc>
                <a:spcPct val="110000"/>
              </a:lnSpc>
            </a:pPr>
            <a:r>
              <a:rPr lang="zh-CN" altLang="en-US" sz="1600" b="1" dirty="0">
                <a:latin typeface="微软雅黑" pitchFamily="34" charset="-122"/>
                <a:ea typeface="微软雅黑" pitchFamily="34" charset="-122"/>
              </a:rPr>
              <a:t> 在确认报文段中</a:t>
            </a:r>
            <a:r>
              <a:rPr lang="en-US" altLang="zh-CN" sz="1600" b="1" dirty="0">
                <a:latin typeface="微软雅黑" pitchFamily="34" charset="-122"/>
                <a:ea typeface="微软雅黑" pitchFamily="34" charset="-122"/>
              </a:rPr>
              <a:t>ACK = 1</a:t>
            </a:r>
            <a:r>
              <a:rPr lang="zh-CN" altLang="en-US" sz="1600" b="1" dirty="0">
                <a:latin typeface="微软雅黑" pitchFamily="34" charset="-122"/>
                <a:ea typeface="微软雅黑" pitchFamily="34" charset="-122"/>
              </a:rPr>
              <a:t>，确认号 </a:t>
            </a:r>
            <a:r>
              <a:rPr lang="en-US" altLang="zh-CN" sz="1600" b="1" dirty="0" err="1">
                <a:latin typeface="微软雅黑" pitchFamily="34" charset="-122"/>
                <a:ea typeface="微软雅黑" pitchFamily="34" charset="-122"/>
              </a:rPr>
              <a:t>ack</a:t>
            </a:r>
            <a:r>
              <a:rPr lang="en-US" altLang="zh-CN" sz="1600" b="1" dirty="0">
                <a:latin typeface="微软雅黑" pitchFamily="34" charset="-122"/>
                <a:ea typeface="微软雅黑" pitchFamily="34" charset="-122"/>
              </a:rPr>
              <a:t> = w + 1</a:t>
            </a:r>
            <a:r>
              <a:rPr lang="zh-CN" altLang="en-US" sz="1600" b="1" dirty="0">
                <a:latin typeface="微软雅黑" pitchFamily="34" charset="-122"/>
                <a:ea typeface="微软雅黑" pitchFamily="34" charset="-122"/>
              </a:rPr>
              <a:t>，自己的序号 </a:t>
            </a:r>
            <a:r>
              <a:rPr lang="en-US" altLang="zh-CN" sz="1600" b="1" dirty="0" err="1">
                <a:latin typeface="微软雅黑" pitchFamily="34" charset="-122"/>
                <a:ea typeface="微软雅黑" pitchFamily="34" charset="-122"/>
              </a:rPr>
              <a:t>seq</a:t>
            </a:r>
            <a:r>
              <a:rPr lang="en-US" altLang="zh-CN" sz="1600" b="1" dirty="0">
                <a:latin typeface="微软雅黑" pitchFamily="34" charset="-122"/>
                <a:ea typeface="微软雅黑" pitchFamily="34" charset="-122"/>
              </a:rPr>
              <a:t> = u + 1</a:t>
            </a:r>
            <a:r>
              <a:rPr lang="zh-CN" altLang="en-US" sz="1600" b="1" dirty="0">
                <a:latin typeface="微软雅黑" pitchFamily="34" charset="-122"/>
                <a:ea typeface="微软雅黑" pitchFamily="34" charset="-122"/>
              </a:rPr>
              <a:t>。 </a:t>
            </a:r>
          </a:p>
        </p:txBody>
      </p:sp>
      <p:grpSp>
        <p:nvGrpSpPr>
          <p:cNvPr id="29" name="Group 43"/>
          <p:cNvGrpSpPr>
            <a:grpSpLocks/>
          </p:cNvGrpSpPr>
          <p:nvPr/>
        </p:nvGrpSpPr>
        <p:grpSpPr bwMode="auto">
          <a:xfrm>
            <a:off x="6121453" y="1287082"/>
            <a:ext cx="750733" cy="997731"/>
            <a:chOff x="4695" y="867"/>
            <a:chExt cx="848" cy="1127"/>
          </a:xfrm>
        </p:grpSpPr>
        <p:sp>
          <p:nvSpPr>
            <p:cNvPr id="3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1"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grpSp>
        <p:nvGrpSpPr>
          <p:cNvPr id="32" name="组合 31"/>
          <p:cNvGrpSpPr/>
          <p:nvPr/>
        </p:nvGrpSpPr>
        <p:grpSpPr>
          <a:xfrm>
            <a:off x="3382340" y="2532597"/>
            <a:ext cx="2400818" cy="704797"/>
            <a:chOff x="3382340" y="2532597"/>
            <a:chExt cx="2400818" cy="704797"/>
          </a:xfrm>
        </p:grpSpPr>
        <p:sp>
          <p:nvSpPr>
            <p:cNvPr id="3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3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5"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36"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37" name="Group 11"/>
          <p:cNvGrpSpPr>
            <a:grpSpLocks/>
          </p:cNvGrpSpPr>
          <p:nvPr/>
        </p:nvGrpSpPr>
        <p:grpSpPr bwMode="auto">
          <a:xfrm>
            <a:off x="3401817" y="2285699"/>
            <a:ext cx="2305317" cy="429369"/>
            <a:chOff x="1623" y="1995"/>
            <a:chExt cx="2604" cy="485"/>
          </a:xfrm>
        </p:grpSpPr>
        <p:sp>
          <p:nvSpPr>
            <p:cNvPr id="38"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39"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40" name="组合 39"/>
          <p:cNvGrpSpPr/>
          <p:nvPr/>
        </p:nvGrpSpPr>
        <p:grpSpPr>
          <a:xfrm>
            <a:off x="6098436" y="1183502"/>
            <a:ext cx="930398" cy="1630324"/>
            <a:chOff x="6098436" y="1183502"/>
            <a:chExt cx="930398" cy="1630324"/>
          </a:xfrm>
        </p:grpSpPr>
        <p:sp>
          <p:nvSpPr>
            <p:cNvPr id="41"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42"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grpSp>
      <p:grpSp>
        <p:nvGrpSpPr>
          <p:cNvPr id="43" name="组合 42"/>
          <p:cNvGrpSpPr/>
          <p:nvPr/>
        </p:nvGrpSpPr>
        <p:grpSpPr>
          <a:xfrm>
            <a:off x="3393849" y="3270695"/>
            <a:ext cx="2343998" cy="429369"/>
            <a:chOff x="3393849" y="3270695"/>
            <a:chExt cx="2343998" cy="429369"/>
          </a:xfrm>
        </p:grpSpPr>
        <p:sp>
          <p:nvSpPr>
            <p:cNvPr id="44"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sp>
          <p:nvSpPr>
            <p:cNvPr id="45"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30858913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45144" y="649224"/>
            <a:ext cx="8053711"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 Box 155"/>
          <p:cNvSpPr txBox="1">
            <a:spLocks noChangeArrowheads="1"/>
          </p:cNvSpPr>
          <p:nvPr/>
        </p:nvSpPr>
        <p:spPr bwMode="auto">
          <a:xfrm>
            <a:off x="2708899" y="667244"/>
            <a:ext cx="3751385" cy="615168"/>
          </a:xfrm>
          <a:prstGeom prst="rect">
            <a:avLst/>
          </a:prstGeom>
          <a:noFill/>
          <a:ln w="9525">
            <a:no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的连接释放：</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采用四报文握手</a:t>
            </a:r>
          </a:p>
        </p:txBody>
      </p:sp>
      <p:sp>
        <p:nvSpPr>
          <p:cNvPr id="63" name="AutoShape 5"/>
          <p:cNvSpPr>
            <a:spLocks noChangeArrowheads="1"/>
          </p:cNvSpPr>
          <p:nvPr/>
        </p:nvSpPr>
        <p:spPr bwMode="auto">
          <a:xfrm rot="20948448">
            <a:off x="4076414" y="2692051"/>
            <a:ext cx="377137" cy="131910"/>
          </a:xfrm>
          <a:prstGeom prst="leftArrow">
            <a:avLst>
              <a:gd name="adj1" fmla="val 53620"/>
              <a:gd name="adj2" fmla="val 119816"/>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4" name="AutoShape 6"/>
          <p:cNvSpPr>
            <a:spLocks noChangeArrowheads="1"/>
          </p:cNvSpPr>
          <p:nvPr/>
        </p:nvSpPr>
        <p:spPr bwMode="auto">
          <a:xfrm>
            <a:off x="3914404" y="1558869"/>
            <a:ext cx="1329718" cy="140763"/>
          </a:xfrm>
          <a:prstGeom prst="leftRightArrow">
            <a:avLst>
              <a:gd name="adj1" fmla="val 55880"/>
              <a:gd name="adj2" fmla="val 108285"/>
            </a:avLst>
          </a:prstGeom>
          <a:solidFill>
            <a:srgbClr val="FFFF00"/>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65" name="Rectangle 7"/>
          <p:cNvSpPr>
            <a:spLocks noChangeArrowheads="1"/>
          </p:cNvSpPr>
          <p:nvPr/>
        </p:nvSpPr>
        <p:spPr bwMode="auto">
          <a:xfrm rot="610931">
            <a:off x="3641118" y="3294225"/>
            <a:ext cx="2096729" cy="22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u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p>
        </p:txBody>
      </p:sp>
      <p:grpSp>
        <p:nvGrpSpPr>
          <p:cNvPr id="66" name="Group 8"/>
          <p:cNvGrpSpPr>
            <a:grpSpLocks/>
          </p:cNvGrpSpPr>
          <p:nvPr/>
        </p:nvGrpSpPr>
        <p:grpSpPr bwMode="auto">
          <a:xfrm>
            <a:off x="3393849" y="1833311"/>
            <a:ext cx="2305317" cy="428484"/>
            <a:chOff x="1614" y="1484"/>
            <a:chExt cx="2604" cy="484"/>
          </a:xfrm>
        </p:grpSpPr>
        <p:sp>
          <p:nvSpPr>
            <p:cNvPr id="67" name="Rectangle 9"/>
            <p:cNvSpPr>
              <a:spLocks noChangeArrowheads="1"/>
            </p:cNvSpPr>
            <p:nvPr/>
          </p:nvSpPr>
          <p:spPr bwMode="auto">
            <a:xfrm rot="597975">
              <a:off x="2411" y="1507"/>
              <a:ext cx="1374" cy="2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FIN = 1, seq = u</a:t>
              </a:r>
            </a:p>
          </p:txBody>
        </p:sp>
        <p:sp>
          <p:nvSpPr>
            <p:cNvPr id="68" name="Line 10"/>
            <p:cNvSpPr>
              <a:spLocks noChangeShapeType="1"/>
            </p:cNvSpPr>
            <p:nvPr/>
          </p:nvSpPr>
          <p:spPr bwMode="auto">
            <a:xfrm>
              <a:off x="1614" y="1484"/>
              <a:ext cx="2604" cy="484"/>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grpSp>
        <p:nvGrpSpPr>
          <p:cNvPr id="69" name="Group 11"/>
          <p:cNvGrpSpPr>
            <a:grpSpLocks/>
          </p:cNvGrpSpPr>
          <p:nvPr/>
        </p:nvGrpSpPr>
        <p:grpSpPr bwMode="auto">
          <a:xfrm>
            <a:off x="3401817" y="2285699"/>
            <a:ext cx="2305317" cy="429369"/>
            <a:chOff x="1623" y="1995"/>
            <a:chExt cx="2604" cy="485"/>
          </a:xfrm>
        </p:grpSpPr>
        <p:sp>
          <p:nvSpPr>
            <p:cNvPr id="70" name="Rectangle 12"/>
            <p:cNvSpPr>
              <a:spLocks noChangeArrowheads="1"/>
            </p:cNvSpPr>
            <p:nvPr/>
          </p:nvSpPr>
          <p:spPr bwMode="auto">
            <a:xfrm rot="20990024" flipH="1">
              <a:off x="1826" y="2006"/>
              <a:ext cx="2041" cy="25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v,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1" name="Line 13"/>
            <p:cNvSpPr>
              <a:spLocks noChangeShapeType="1"/>
            </p:cNvSpPr>
            <p:nvPr/>
          </p:nvSpPr>
          <p:spPr bwMode="auto">
            <a:xfrm flipH="1">
              <a:off x="1623" y="1995"/>
              <a:ext cx="2604" cy="48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72" name="Line 14"/>
          <p:cNvSpPr>
            <a:spLocks noChangeShapeType="1"/>
          </p:cNvSpPr>
          <p:nvPr/>
        </p:nvSpPr>
        <p:spPr bwMode="auto">
          <a:xfrm>
            <a:off x="3393849" y="327069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3" name="Line 15"/>
          <p:cNvSpPr>
            <a:spLocks noChangeShapeType="1"/>
          </p:cNvSpPr>
          <p:nvPr/>
        </p:nvSpPr>
        <p:spPr bwMode="auto">
          <a:xfrm flipH="1">
            <a:off x="3382340" y="2808025"/>
            <a:ext cx="2305317" cy="429369"/>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4" name="Rectangle 16"/>
          <p:cNvSpPr>
            <a:spLocks noChangeArrowheads="1"/>
          </p:cNvSpPr>
          <p:nvPr/>
        </p:nvSpPr>
        <p:spPr bwMode="auto">
          <a:xfrm rot="20943314" flipH="1">
            <a:off x="3452391" y="2786404"/>
            <a:ext cx="2330767" cy="228268"/>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FIN = 1, ACK = 1,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seq</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 w, </a:t>
            </a:r>
            <a:r>
              <a:rPr kumimoji="0" lang="en-US" altLang="zh-CN" sz="900" b="1" i="0" u="none" strike="noStrike" kern="0" cap="none" spc="0" normalizeH="0" baseline="0" noProof="0" dirty="0" err="1">
                <a:ln>
                  <a:noFill/>
                </a:ln>
                <a:effectLst/>
                <a:uLnTx/>
                <a:uFillTx/>
                <a:latin typeface="微软雅黑" pitchFamily="34" charset="-122"/>
                <a:ea typeface="微软雅黑" pitchFamily="34" charset="-122"/>
              </a:rPr>
              <a:t>ack</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rPr>
              <a:t>= u </a:t>
            </a:r>
            <a:r>
              <a:rPr kumimoji="0" lang="en-US" altLang="zh-CN" sz="900" b="1" i="0" u="none" strike="noStrike" kern="0" cap="none" spc="0" normalizeH="0" baseline="0" noProof="0" dirty="0">
                <a:ln>
                  <a:noFill/>
                </a:ln>
                <a:effectLst/>
                <a:uLnTx/>
                <a:uFillTx/>
                <a:latin typeface="微软雅黑" pitchFamily="34" charset="-122"/>
                <a:ea typeface="微软雅黑" pitchFamily="34" charset="-122"/>
                <a:sym typeface="Symbol" pitchFamily="18" charset="2"/>
              </a:rPr>
              <a:t> 1</a:t>
            </a:r>
            <a:endParaRPr kumimoji="0" lang="en-US" altLang="zh-CN" sz="900" b="1" i="0" u="none" strike="noStrike" kern="0" cap="none" spc="0" normalizeH="0" baseline="0" noProof="0" dirty="0">
              <a:ln>
                <a:noFill/>
              </a:ln>
              <a:effectLst/>
              <a:uLnTx/>
              <a:uFillTx/>
              <a:latin typeface="微软雅黑" pitchFamily="34" charset="-122"/>
              <a:ea typeface="微软雅黑" pitchFamily="34" charset="-122"/>
            </a:endParaRPr>
          </a:p>
        </p:txBody>
      </p:sp>
      <p:sp>
        <p:nvSpPr>
          <p:cNvPr id="75" name="Rectangle 17"/>
          <p:cNvSpPr>
            <a:spLocks noChangeArrowheads="1"/>
          </p:cNvSpPr>
          <p:nvPr/>
        </p:nvSpPr>
        <p:spPr bwMode="auto">
          <a:xfrm>
            <a:off x="2860899" y="1418106"/>
            <a:ext cx="532065" cy="375367"/>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6" name="Rectangle 18"/>
          <p:cNvSpPr>
            <a:spLocks noChangeArrowheads="1"/>
          </p:cNvSpPr>
          <p:nvPr/>
        </p:nvSpPr>
        <p:spPr bwMode="auto">
          <a:xfrm>
            <a:off x="2860899" y="1840394"/>
            <a:ext cx="532065" cy="866707"/>
          </a:xfrm>
          <a:prstGeom prst="rect">
            <a:avLst/>
          </a:prstGeom>
          <a:solidFill>
            <a:srgbClr val="CC00CC"/>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77" name="Rectangle 19"/>
          <p:cNvSpPr>
            <a:spLocks noChangeArrowheads="1"/>
          </p:cNvSpPr>
          <p:nvPr/>
        </p:nvSpPr>
        <p:spPr bwMode="auto">
          <a:xfrm>
            <a:off x="5697395" y="1418106"/>
            <a:ext cx="532950" cy="825098"/>
          </a:xfrm>
          <a:prstGeom prst="rect">
            <a:avLst/>
          </a:prstGeom>
          <a:solidFill>
            <a:srgbClr val="00990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78" name="Group 20"/>
          <p:cNvGrpSpPr>
            <a:grpSpLocks/>
          </p:cNvGrpSpPr>
          <p:nvPr/>
        </p:nvGrpSpPr>
        <p:grpSpPr bwMode="auto">
          <a:xfrm>
            <a:off x="2806011" y="1372071"/>
            <a:ext cx="3501355" cy="46036"/>
            <a:chOff x="1020" y="481"/>
            <a:chExt cx="4037" cy="46"/>
          </a:xfrm>
        </p:grpSpPr>
        <p:sp>
          <p:nvSpPr>
            <p:cNvPr id="79"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0"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sp>
        <p:nvSpPr>
          <p:cNvPr id="81" name="Rectangle 23"/>
          <p:cNvSpPr>
            <a:spLocks noChangeArrowheads="1"/>
          </p:cNvSpPr>
          <p:nvPr/>
        </p:nvSpPr>
        <p:spPr bwMode="auto">
          <a:xfrm>
            <a:off x="2816590" y="2049137"/>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WAIT-1</a:t>
            </a:r>
          </a:p>
        </p:txBody>
      </p:sp>
      <p:sp>
        <p:nvSpPr>
          <p:cNvPr id="82" name="Rectangle 24"/>
          <p:cNvSpPr>
            <a:spLocks noChangeArrowheads="1"/>
          </p:cNvSpPr>
          <p:nvPr/>
        </p:nvSpPr>
        <p:spPr bwMode="auto">
          <a:xfrm>
            <a:off x="5697395" y="2291896"/>
            <a:ext cx="532950" cy="489570"/>
          </a:xfrm>
          <a:prstGeom prst="rect">
            <a:avLst/>
          </a:prstGeom>
          <a:solidFill>
            <a:schemeClr val="accent5">
              <a:lumMod val="75000"/>
            </a:scheme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3" name="Rectangle 25"/>
          <p:cNvSpPr>
            <a:spLocks noChangeArrowheads="1"/>
          </p:cNvSpPr>
          <p:nvPr/>
        </p:nvSpPr>
        <p:spPr bwMode="auto">
          <a:xfrm>
            <a:off x="5664639" y="2354752"/>
            <a:ext cx="650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84" name="Rectangle 26"/>
          <p:cNvSpPr>
            <a:spLocks noChangeArrowheads="1"/>
          </p:cNvSpPr>
          <p:nvPr/>
        </p:nvSpPr>
        <p:spPr bwMode="auto">
          <a:xfrm>
            <a:off x="2860899" y="2747825"/>
            <a:ext cx="532065" cy="486029"/>
          </a:xfrm>
          <a:prstGeom prst="rect">
            <a:avLst/>
          </a:prstGeom>
          <a:solidFill>
            <a:srgbClr val="0000FF"/>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5" name="Rectangle 27"/>
          <p:cNvSpPr>
            <a:spLocks noChangeArrowheads="1"/>
          </p:cNvSpPr>
          <p:nvPr/>
        </p:nvSpPr>
        <p:spPr bwMode="auto">
          <a:xfrm>
            <a:off x="2809275" y="2777925"/>
            <a:ext cx="674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WAIT-2</a:t>
            </a:r>
          </a:p>
        </p:txBody>
      </p:sp>
      <p:sp>
        <p:nvSpPr>
          <p:cNvPr id="86" name="Rectangle 28"/>
          <p:cNvSpPr>
            <a:spLocks noChangeArrowheads="1"/>
          </p:cNvSpPr>
          <p:nvPr/>
        </p:nvSpPr>
        <p:spPr bwMode="auto">
          <a:xfrm>
            <a:off x="5697395" y="2825731"/>
            <a:ext cx="532950" cy="826869"/>
          </a:xfrm>
          <a:prstGeom prst="rect">
            <a:avLst/>
          </a:prstGeom>
          <a:solidFill>
            <a:srgbClr val="0070C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87" name="Rectangle 29"/>
          <p:cNvSpPr>
            <a:spLocks noChangeArrowheads="1"/>
          </p:cNvSpPr>
          <p:nvPr/>
        </p:nvSpPr>
        <p:spPr bwMode="auto">
          <a:xfrm>
            <a:off x="5698701" y="3060335"/>
            <a:ext cx="56265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ACK</a:t>
            </a:r>
          </a:p>
        </p:txBody>
      </p:sp>
      <p:grpSp>
        <p:nvGrpSpPr>
          <p:cNvPr id="88" name="Group 30"/>
          <p:cNvGrpSpPr>
            <a:grpSpLocks/>
          </p:cNvGrpSpPr>
          <p:nvPr/>
        </p:nvGrpSpPr>
        <p:grpSpPr bwMode="auto">
          <a:xfrm>
            <a:off x="2128761" y="3263852"/>
            <a:ext cx="1295190" cy="794112"/>
            <a:chOff x="185" y="3081"/>
            <a:chExt cx="1463" cy="897"/>
          </a:xfrm>
        </p:grpSpPr>
        <p:sp>
          <p:nvSpPr>
            <p:cNvPr id="89" name="Rectangle 31"/>
            <p:cNvSpPr>
              <a:spLocks noChangeArrowheads="1"/>
            </p:cNvSpPr>
            <p:nvPr/>
          </p:nvSpPr>
          <p:spPr bwMode="auto">
            <a:xfrm>
              <a:off x="185" y="3081"/>
              <a:ext cx="94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等待 </a:t>
              </a: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2MSL</a:t>
              </a:r>
            </a:p>
          </p:txBody>
        </p:sp>
        <p:sp>
          <p:nvSpPr>
            <p:cNvPr id="90" name="Rectangle 32"/>
            <p:cNvSpPr>
              <a:spLocks noChangeArrowheads="1"/>
            </p:cNvSpPr>
            <p:nvPr/>
          </p:nvSpPr>
          <p:spPr bwMode="auto">
            <a:xfrm>
              <a:off x="1012" y="3097"/>
              <a:ext cx="601" cy="779"/>
            </a:xfrm>
            <a:prstGeom prst="rect">
              <a:avLst/>
            </a:prstGeom>
            <a:solidFill>
              <a:srgbClr val="7030A0"/>
            </a:solidFill>
            <a:ln>
              <a:noFill/>
            </a:ln>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1" name="Rectangle 33"/>
            <p:cNvSpPr>
              <a:spLocks noChangeArrowheads="1"/>
            </p:cNvSpPr>
            <p:nvPr/>
          </p:nvSpPr>
          <p:spPr bwMode="auto">
            <a:xfrm>
              <a:off x="1007" y="3292"/>
              <a:ext cx="641"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WAIT</a:t>
              </a:r>
            </a:p>
          </p:txBody>
        </p:sp>
        <p:sp>
          <p:nvSpPr>
            <p:cNvPr id="92" name="Freeform 34"/>
            <p:cNvSpPr>
              <a:spLocks/>
            </p:cNvSpPr>
            <p:nvPr/>
          </p:nvSpPr>
          <p:spPr bwMode="auto">
            <a:xfrm>
              <a:off x="185" y="3081"/>
              <a:ext cx="81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3" name="Text Box 35"/>
            <p:cNvSpPr txBox="1">
              <a:spLocks noChangeArrowheads="1"/>
            </p:cNvSpPr>
            <p:nvPr/>
          </p:nvSpPr>
          <p:spPr bwMode="auto">
            <a:xfrm>
              <a:off x="265" y="3178"/>
              <a:ext cx="725" cy="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Wingdings" pitchFamily="2" charset="2"/>
                </a:rPr>
                <a:t></a:t>
              </a:r>
            </a:p>
          </p:txBody>
        </p:sp>
      </p:grpSp>
      <p:sp>
        <p:nvSpPr>
          <p:cNvPr id="94" name="Rectangle 36"/>
          <p:cNvSpPr>
            <a:spLocks noChangeArrowheads="1"/>
          </p:cNvSpPr>
          <p:nvPr/>
        </p:nvSpPr>
        <p:spPr bwMode="auto">
          <a:xfrm>
            <a:off x="5697395" y="3703061"/>
            <a:ext cx="532950" cy="294805"/>
          </a:xfrm>
          <a:prstGeom prst="rect">
            <a:avLst/>
          </a:prstGeom>
          <a:solidFill>
            <a:srgbClr val="00FF99"/>
          </a:solidFill>
          <a:ln>
            <a:solidFill>
              <a:schemeClr val="tx1"/>
            </a:solid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grpSp>
        <p:nvGrpSpPr>
          <p:cNvPr id="95" name="Group 37"/>
          <p:cNvGrpSpPr>
            <a:grpSpLocks/>
          </p:cNvGrpSpPr>
          <p:nvPr/>
        </p:nvGrpSpPr>
        <p:grpSpPr bwMode="auto">
          <a:xfrm>
            <a:off x="2103083" y="1220685"/>
            <a:ext cx="922481" cy="603775"/>
            <a:chOff x="156" y="792"/>
            <a:chExt cx="1042" cy="682"/>
          </a:xfrm>
        </p:grpSpPr>
        <p:sp>
          <p:nvSpPr>
            <p:cNvPr id="96" name="Freeform 38"/>
            <p:cNvSpPr>
              <a:spLocks/>
            </p:cNvSpPr>
            <p:nvPr/>
          </p:nvSpPr>
          <p:spPr bwMode="auto">
            <a:xfrm>
              <a:off x="185" y="792"/>
              <a:ext cx="1013"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7" name="Rectangle 39"/>
            <p:cNvSpPr>
              <a:spLocks noChangeArrowheads="1"/>
            </p:cNvSpPr>
            <p:nvPr/>
          </p:nvSpPr>
          <p:spPr bwMode="auto">
            <a:xfrm>
              <a:off x="156" y="1187"/>
              <a:ext cx="78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主动关闭</a:t>
              </a:r>
            </a:p>
          </p:txBody>
        </p:sp>
      </p:grpSp>
      <p:sp>
        <p:nvSpPr>
          <p:cNvPr id="98" name="Freeform 40"/>
          <p:cNvSpPr>
            <a:spLocks/>
          </p:cNvSpPr>
          <p:nvPr/>
        </p:nvSpPr>
        <p:spPr bwMode="auto">
          <a:xfrm>
            <a:off x="6098436" y="1183502"/>
            <a:ext cx="860369" cy="1620096"/>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99" name="Rectangle 41"/>
          <p:cNvSpPr>
            <a:spLocks noChangeArrowheads="1"/>
          </p:cNvSpPr>
          <p:nvPr/>
        </p:nvSpPr>
        <p:spPr bwMode="auto">
          <a:xfrm>
            <a:off x="6333130" y="2570170"/>
            <a:ext cx="69570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被动关闭</a:t>
            </a:r>
          </a:p>
        </p:txBody>
      </p:sp>
      <p:sp>
        <p:nvSpPr>
          <p:cNvPr id="100" name="Rectangle 42"/>
          <p:cNvSpPr>
            <a:spLocks noChangeArrowheads="1"/>
          </p:cNvSpPr>
          <p:nvPr/>
        </p:nvSpPr>
        <p:spPr bwMode="auto">
          <a:xfrm>
            <a:off x="4255700" y="1511062"/>
            <a:ext cx="721352" cy="251351"/>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1050" b="1" i="0" u="none" strike="noStrike" kern="0" cap="none" spc="0" normalizeH="0" baseline="0" noProof="0" dirty="0">
                <a:ln>
                  <a:noFill/>
                </a:ln>
                <a:effectLst/>
                <a:uLnTx/>
                <a:uFillTx/>
                <a:latin typeface="微软雅黑" pitchFamily="34" charset="-122"/>
                <a:ea typeface="微软雅黑" pitchFamily="34" charset="-122"/>
              </a:rPr>
              <a:t>数据传送</a:t>
            </a:r>
          </a:p>
        </p:txBody>
      </p:sp>
      <p:grpSp>
        <p:nvGrpSpPr>
          <p:cNvPr id="101" name="Group 43"/>
          <p:cNvGrpSpPr>
            <a:grpSpLocks/>
          </p:cNvGrpSpPr>
          <p:nvPr/>
        </p:nvGrpSpPr>
        <p:grpSpPr bwMode="auto">
          <a:xfrm>
            <a:off x="6121453" y="1287082"/>
            <a:ext cx="750733" cy="997731"/>
            <a:chOff x="4695" y="867"/>
            <a:chExt cx="848" cy="1127"/>
          </a:xfrm>
        </p:grpSpPr>
        <p:sp>
          <p:nvSpPr>
            <p:cNvPr id="102"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00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03" name="Rectangle 45"/>
            <p:cNvSpPr>
              <a:spLocks noChangeArrowheads="1"/>
            </p:cNvSpPr>
            <p:nvPr/>
          </p:nvSpPr>
          <p:spPr bwMode="auto">
            <a:xfrm>
              <a:off x="5047" y="1120"/>
              <a:ext cx="49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进程</a:t>
              </a:r>
            </a:p>
          </p:txBody>
        </p:sp>
      </p:grpSp>
      <p:sp>
        <p:nvSpPr>
          <p:cNvPr id="108" name="Rectangle 50"/>
          <p:cNvSpPr>
            <a:spLocks noChangeArrowheads="1"/>
          </p:cNvSpPr>
          <p:nvPr/>
        </p:nvSpPr>
        <p:spPr bwMode="auto">
          <a:xfrm>
            <a:off x="3204395" y="1042740"/>
            <a:ext cx="27892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effectLst/>
                <a:uLnTx/>
                <a:uFillTx/>
                <a:latin typeface="微软雅黑" pitchFamily="34" charset="-122"/>
                <a:ea typeface="微软雅黑" pitchFamily="34" charset="-122"/>
              </a:rPr>
              <a:t>A</a:t>
            </a:r>
          </a:p>
        </p:txBody>
      </p:sp>
      <p:sp>
        <p:nvSpPr>
          <p:cNvPr id="109" name="Rectangle 51"/>
          <p:cNvSpPr>
            <a:spLocks noChangeArrowheads="1"/>
          </p:cNvSpPr>
          <p:nvPr/>
        </p:nvSpPr>
        <p:spPr bwMode="auto">
          <a:xfrm>
            <a:off x="5639239" y="1042740"/>
            <a:ext cx="27090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effectLst/>
                <a:uLnTx/>
                <a:uFillTx/>
                <a:latin typeface="微软雅黑" pitchFamily="34" charset="-122"/>
                <a:ea typeface="微软雅黑" pitchFamily="34" charset="-122"/>
              </a:rPr>
              <a:t>B</a:t>
            </a:r>
          </a:p>
        </p:txBody>
      </p:sp>
      <p:sp>
        <p:nvSpPr>
          <p:cNvPr id="110" name="Rectangle 52"/>
          <p:cNvSpPr>
            <a:spLocks noChangeArrowheads="1"/>
          </p:cNvSpPr>
          <p:nvPr/>
        </p:nvSpPr>
        <p:spPr bwMode="auto">
          <a:xfrm>
            <a:off x="2886307" y="82586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客户</a:t>
            </a:r>
          </a:p>
        </p:txBody>
      </p:sp>
      <p:sp>
        <p:nvSpPr>
          <p:cNvPr id="111" name="Rectangle 53"/>
          <p:cNvSpPr>
            <a:spLocks noChangeArrowheads="1"/>
          </p:cNvSpPr>
          <p:nvPr/>
        </p:nvSpPr>
        <p:spPr bwMode="auto">
          <a:xfrm>
            <a:off x="5628973" y="82586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effectLst/>
                <a:uLnTx/>
                <a:uFillTx/>
                <a:latin typeface="微软雅黑" pitchFamily="34" charset="-122"/>
                <a:ea typeface="微软雅黑" pitchFamily="34" charset="-122"/>
              </a:rPr>
              <a:t>服务器</a:t>
            </a:r>
          </a:p>
        </p:txBody>
      </p:sp>
      <p:sp>
        <p:nvSpPr>
          <p:cNvPr id="112" name="Rectangle 54"/>
          <p:cNvSpPr>
            <a:spLocks noChangeArrowheads="1"/>
          </p:cNvSpPr>
          <p:nvPr/>
        </p:nvSpPr>
        <p:spPr bwMode="auto">
          <a:xfrm rot="20971112">
            <a:off x="4355353" y="2532597"/>
            <a:ext cx="695704" cy="243656"/>
          </a:xfrm>
          <a:prstGeom prst="rect">
            <a:avLst/>
          </a:prstGeom>
          <a:solidFill>
            <a:srgbClr val="00FFFF"/>
          </a:solidFill>
          <a:ln w="12700">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effectLst/>
                <a:uLnTx/>
                <a:uFillTx/>
                <a:latin typeface="微软雅黑" pitchFamily="34" charset="-122"/>
                <a:ea typeface="微软雅黑" pitchFamily="34" charset="-122"/>
              </a:rPr>
              <a:t>数据传送</a:t>
            </a:r>
          </a:p>
        </p:txBody>
      </p:sp>
      <p:sp>
        <p:nvSpPr>
          <p:cNvPr id="113" name="Text Box 55"/>
          <p:cNvSpPr txBox="1">
            <a:spLocks noChangeArrowheads="1"/>
          </p:cNvSpPr>
          <p:nvPr/>
        </p:nvSpPr>
        <p:spPr bwMode="auto">
          <a:xfrm>
            <a:off x="5641576" y="3756179"/>
            <a:ext cx="541803" cy="187683"/>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000" dirty="0">
                <a:latin typeface="微软雅黑" pitchFamily="34" charset="-122"/>
                <a:ea typeface="微软雅黑" pitchFamily="34" charset="-122"/>
              </a:rPr>
              <a:t>CLOSED</a:t>
            </a:r>
          </a:p>
        </p:txBody>
      </p:sp>
      <p:pic>
        <p:nvPicPr>
          <p:cNvPr id="115"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9733" y="1067336"/>
            <a:ext cx="270208" cy="27020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34"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8884" y="1067336"/>
            <a:ext cx="270208" cy="270208"/>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46"/>
          <p:cNvSpPr>
            <a:spLocks noChangeArrowheads="1"/>
          </p:cNvSpPr>
          <p:nvPr/>
        </p:nvSpPr>
        <p:spPr bwMode="auto">
          <a:xfrm>
            <a:off x="2821016" y="1424303"/>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sp>
        <p:nvSpPr>
          <p:cNvPr id="118" name="Rectangle 47"/>
          <p:cNvSpPr>
            <a:spLocks noChangeArrowheads="1"/>
          </p:cNvSpPr>
          <p:nvPr/>
        </p:nvSpPr>
        <p:spPr bwMode="auto">
          <a:xfrm>
            <a:off x="5642882" y="1667761"/>
            <a:ext cx="6540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LISHED</a:t>
            </a:r>
          </a:p>
        </p:txBody>
      </p:sp>
      <p:grpSp>
        <p:nvGrpSpPr>
          <p:cNvPr id="4" name="组合 3"/>
          <p:cNvGrpSpPr/>
          <p:nvPr/>
        </p:nvGrpSpPr>
        <p:grpSpPr>
          <a:xfrm>
            <a:off x="2857404" y="3984586"/>
            <a:ext cx="541802" cy="294805"/>
            <a:chOff x="2857404" y="3984586"/>
            <a:chExt cx="541802" cy="294805"/>
          </a:xfrm>
        </p:grpSpPr>
        <p:sp>
          <p:nvSpPr>
            <p:cNvPr id="61" name="Rectangle 3"/>
            <p:cNvSpPr>
              <a:spLocks noChangeArrowheads="1"/>
            </p:cNvSpPr>
            <p:nvPr/>
          </p:nvSpPr>
          <p:spPr bwMode="auto">
            <a:xfrm>
              <a:off x="2860900" y="3984586"/>
              <a:ext cx="532064" cy="294805"/>
            </a:xfrm>
            <a:prstGeom prst="rect">
              <a:avLst/>
            </a:prstGeom>
            <a:solidFill>
              <a:srgbClr val="00FF99"/>
            </a:solidFill>
            <a:ln w="12700" algn="ctr">
              <a:solidFill>
                <a:schemeClr val="tx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effectLst/>
                <a:uLnTx/>
                <a:uFillTx/>
                <a:latin typeface="微软雅黑" pitchFamily="34" charset="-122"/>
                <a:ea typeface="微软雅黑" pitchFamily="34" charset="-122"/>
              </a:endParaRPr>
            </a:p>
          </p:txBody>
        </p:sp>
        <p:sp>
          <p:nvSpPr>
            <p:cNvPr id="119" name="Text Box 4"/>
            <p:cNvSpPr txBox="1">
              <a:spLocks noChangeArrowheads="1"/>
            </p:cNvSpPr>
            <p:nvPr/>
          </p:nvSpPr>
          <p:spPr bwMode="auto">
            <a:xfrm>
              <a:off x="2857404" y="4031507"/>
              <a:ext cx="541802" cy="187684"/>
            </a:xfrm>
            <a:prstGeom prst="rect">
              <a:avLst/>
            </a:prstGeom>
            <a:noFill/>
            <a:ln>
              <a:noFill/>
            </a:ln>
            <a:effec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1000" i="0" u="none" strike="noStrike" kern="0" cap="none" spc="0" normalizeH="0" baseline="0" noProof="0" dirty="0">
                  <a:ln>
                    <a:noFill/>
                  </a:ln>
                  <a:effectLst/>
                  <a:uLnTx/>
                  <a:uFillTx/>
                  <a:latin typeface="微软雅黑" pitchFamily="34" charset="-122"/>
                  <a:ea typeface="微软雅黑" pitchFamily="34" charset="-122"/>
                </a:rPr>
                <a:t>CLOSED</a:t>
              </a:r>
            </a:p>
          </p:txBody>
        </p:sp>
      </p:grpSp>
    </p:spTree>
    <p:extLst>
      <p:ext uri="{BB962C8B-B14F-4D97-AF65-F5344CB8AC3E}">
        <p14:creationId xmlns:p14="http://schemas.microsoft.com/office/powerpoint/2010/main" val="371336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2000"/>
                                        <p:tgtEl>
                                          <p:spTgt spid="88"/>
                                        </p:tgtEl>
                                      </p:cBhvr>
                                    </p:animEffect>
                                  </p:childTnLst>
                                </p:cTn>
                              </p:par>
                            </p:childTnLst>
                          </p:cTn>
                        </p:par>
                        <p:par>
                          <p:cTn id="8" fill="hold">
                            <p:stCondLst>
                              <p:cond delay="3000"/>
                            </p:stCondLst>
                            <p:childTnLst>
                              <p:par>
                                <p:cTn id="9" presetID="22" presetClass="entr" presetSubtype="1"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3" y="2106464"/>
            <a:ext cx="8048776" cy="19755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5"/>
          <p:cNvSpPr>
            <a:spLocks noChangeArrowheads="1"/>
          </p:cNvSpPr>
          <p:nvPr/>
        </p:nvSpPr>
        <p:spPr bwMode="auto">
          <a:xfrm>
            <a:off x="556963" y="66339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0" name="Rectangle 6"/>
          <p:cNvSpPr>
            <a:spLocks noChangeArrowheads="1"/>
          </p:cNvSpPr>
          <p:nvPr/>
        </p:nvSpPr>
        <p:spPr bwMode="auto">
          <a:xfrm>
            <a:off x="3976057" y="63018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屏蔽作用</a:t>
            </a:r>
          </a:p>
        </p:txBody>
      </p:sp>
      <p:sp>
        <p:nvSpPr>
          <p:cNvPr id="21" name="Rectangle 68"/>
          <p:cNvSpPr>
            <a:spLocks noChangeArrowheads="1"/>
          </p:cNvSpPr>
          <p:nvPr/>
        </p:nvSpPr>
        <p:spPr bwMode="auto">
          <a:xfrm>
            <a:off x="556963" y="1026493"/>
            <a:ext cx="818496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运输层向高层用户</a:t>
            </a:r>
            <a:r>
              <a:rPr lang="zh-CN" altLang="en-US" sz="2000" b="1" dirty="0">
                <a:solidFill>
                  <a:srgbClr val="0000FF"/>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了下面网络核心的细节，它使应用进程看见的就是好像在两个运输层实体之间有一条</a:t>
            </a:r>
            <a:r>
              <a:rPr lang="zh-CN" altLang="en-US" sz="2000" b="1" dirty="0">
                <a:solidFill>
                  <a:srgbClr val="0000FF"/>
                </a:solidFill>
                <a:latin typeface="微软雅黑" pitchFamily="34" charset="-122"/>
                <a:ea typeface="微软雅黑" pitchFamily="34" charset="-122"/>
              </a:rPr>
              <a:t>端到端的逻辑通信信道</a:t>
            </a:r>
            <a:r>
              <a:rPr lang="zh-CN" altLang="en-US" sz="2000" b="1" dirty="0">
                <a:latin typeface="微软雅黑" pitchFamily="34" charset="-122"/>
                <a:ea typeface="微软雅黑" pitchFamily="34" charset="-122"/>
              </a:rPr>
              <a:t>。</a:t>
            </a:r>
          </a:p>
        </p:txBody>
      </p:sp>
      <p:grpSp>
        <p:nvGrpSpPr>
          <p:cNvPr id="22" name="Group 12"/>
          <p:cNvGrpSpPr>
            <a:grpSpLocks/>
          </p:cNvGrpSpPr>
          <p:nvPr/>
        </p:nvGrpSpPr>
        <p:grpSpPr bwMode="auto">
          <a:xfrm>
            <a:off x="2094185" y="2204970"/>
            <a:ext cx="4978457" cy="1790089"/>
            <a:chOff x="689" y="2240"/>
            <a:chExt cx="4241" cy="1652"/>
          </a:xfrm>
        </p:grpSpPr>
        <p:graphicFrame>
          <p:nvGraphicFramePr>
            <p:cNvPr id="23" name="Object 4"/>
            <p:cNvGraphicFramePr>
              <a:graphicFrameLocks noChangeAspect="1"/>
            </p:cNvGraphicFramePr>
            <p:nvPr/>
          </p:nvGraphicFramePr>
          <p:xfrm>
            <a:off x="1536" y="2496"/>
            <a:ext cx="2448" cy="1396"/>
          </p:xfrm>
          <a:graphic>
            <a:graphicData uri="http://schemas.openxmlformats.org/presentationml/2006/ole">
              <mc:AlternateContent xmlns:mc="http://schemas.openxmlformats.org/markup-compatibility/2006">
                <mc:Choice xmlns:v="urn:schemas-microsoft-com:vml" Requires="v">
                  <p:oleObj spid="_x0000_s7368" name="Visio" r:id="rId3" imgW="1689885" imgH="964337" progId="">
                    <p:embed/>
                  </p:oleObj>
                </mc:Choice>
                <mc:Fallback>
                  <p:oleObj name="Visio" r:id="rId3" imgW="1689885" imgH="964337" progId="">
                    <p:embed/>
                    <p:pic>
                      <p:nvPicPr>
                        <p:cNvPr id="0" name="Picture 1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496"/>
                          <a:ext cx="2448" cy="1396"/>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2382" y="3096"/>
              <a:ext cx="68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dirty="0">
                  <a:latin typeface="微软雅黑" pitchFamily="34" charset="-122"/>
                  <a:ea typeface="微软雅黑" pitchFamily="34" charset="-122"/>
                </a:rPr>
                <a:t>互联网</a:t>
              </a:r>
              <a:endParaRPr lang="en-US" altLang="zh-CN" sz="1600" dirty="0">
                <a:latin typeface="微软雅黑" pitchFamily="34" charset="-122"/>
                <a:ea typeface="微软雅黑" pitchFamily="34" charset="-122"/>
              </a:endParaRPr>
            </a:p>
          </p:txBody>
        </p:sp>
        <p:sp>
          <p:nvSpPr>
            <p:cNvPr id="25" name="Oval 8"/>
            <p:cNvSpPr>
              <a:spLocks noChangeArrowheads="1"/>
            </p:cNvSpPr>
            <p:nvPr/>
          </p:nvSpPr>
          <p:spPr bwMode="auto">
            <a:xfrm>
              <a:off x="689" y="2240"/>
              <a:ext cx="824" cy="438"/>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FF"/>
                  </a:solidFill>
                  <a:latin typeface="微软雅黑" pitchFamily="34" charset="-122"/>
                  <a:ea typeface="微软雅黑" pitchFamily="34" charset="-122"/>
                </a:rPr>
                <a:t>应用进程</a:t>
              </a:r>
              <a:endParaRPr lang="en-US" altLang="zh-CN" sz="1200" b="1" dirty="0">
                <a:solidFill>
                  <a:srgbClr val="0000FF"/>
                </a:solidFill>
                <a:latin typeface="微软雅黑" pitchFamily="34" charset="-122"/>
                <a:ea typeface="微软雅黑" pitchFamily="34" charset="-122"/>
              </a:endParaRPr>
            </a:p>
            <a:p>
              <a:pPr algn="ctr"/>
              <a:r>
                <a:rPr lang="en-US" altLang="zh-CN" sz="1200" b="1" dirty="0">
                  <a:solidFill>
                    <a:srgbClr val="0000FF"/>
                  </a:solidFill>
                  <a:latin typeface="微软雅黑" pitchFamily="34" charset="-122"/>
                  <a:ea typeface="微软雅黑" pitchFamily="34" charset="-122"/>
                </a:rPr>
                <a:t>AP</a:t>
              </a:r>
            </a:p>
          </p:txBody>
        </p:sp>
        <p:sp>
          <p:nvSpPr>
            <p:cNvPr id="26" name="Oval 9"/>
            <p:cNvSpPr>
              <a:spLocks noChangeArrowheads="1"/>
            </p:cNvSpPr>
            <p:nvPr/>
          </p:nvSpPr>
          <p:spPr bwMode="auto">
            <a:xfrm>
              <a:off x="4121" y="2260"/>
              <a:ext cx="809" cy="438"/>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solidFill>
                    <a:srgbClr val="0000FF"/>
                  </a:solidFill>
                  <a:latin typeface="微软雅黑" pitchFamily="34" charset="-122"/>
                  <a:ea typeface="微软雅黑" pitchFamily="34" charset="-122"/>
                </a:rPr>
                <a:t>应用进程</a:t>
              </a:r>
              <a:endParaRPr lang="en-US" altLang="zh-CN" sz="1200" b="1" dirty="0">
                <a:solidFill>
                  <a:srgbClr val="0000FF"/>
                </a:solidFill>
                <a:latin typeface="微软雅黑" pitchFamily="34" charset="-122"/>
                <a:ea typeface="微软雅黑" pitchFamily="34" charset="-122"/>
              </a:endParaRPr>
            </a:p>
            <a:p>
              <a:pPr algn="ctr"/>
              <a:r>
                <a:rPr lang="en-US" altLang="zh-CN" sz="1200" b="1" dirty="0">
                  <a:solidFill>
                    <a:srgbClr val="0000FF"/>
                  </a:solidFill>
                  <a:latin typeface="微软雅黑" pitchFamily="34" charset="-122"/>
                  <a:ea typeface="微软雅黑" pitchFamily="34" charset="-122"/>
                </a:rPr>
                <a:t>AP</a:t>
              </a:r>
            </a:p>
          </p:txBody>
        </p:sp>
        <p:sp>
          <p:nvSpPr>
            <p:cNvPr id="27" name="Freeform 10"/>
            <p:cNvSpPr>
              <a:spLocks/>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solidFill>
                  <a:srgbClr val="0000FF"/>
                </a:solidFill>
                <a:latin typeface="微软雅黑" pitchFamily="34" charset="-122"/>
                <a:ea typeface="微软雅黑" pitchFamily="34" charset="-122"/>
              </a:endParaRPr>
            </a:p>
          </p:txBody>
        </p:sp>
        <p:sp>
          <p:nvSpPr>
            <p:cNvPr id="28" name="Text Box 11"/>
            <p:cNvSpPr txBox="1">
              <a:spLocks noChangeArrowheads="1"/>
            </p:cNvSpPr>
            <p:nvPr/>
          </p:nvSpPr>
          <p:spPr bwMode="auto">
            <a:xfrm>
              <a:off x="2112" y="2688"/>
              <a:ext cx="120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600">
                  <a:solidFill>
                    <a:srgbClr val="0000FF"/>
                  </a:solidFill>
                  <a:latin typeface="微软雅黑" pitchFamily="34" charset="-122"/>
                  <a:ea typeface="微软雅黑" pitchFamily="34" charset="-122"/>
                </a:rPr>
                <a:t>逻辑通信信道</a:t>
              </a:r>
            </a:p>
          </p:txBody>
        </p:sp>
      </p:grpSp>
    </p:spTree>
    <p:extLst>
      <p:ext uri="{BB962C8B-B14F-4D97-AF65-F5344CB8AC3E}">
        <p14:creationId xmlns:p14="http://schemas.microsoft.com/office/powerpoint/2010/main" val="158121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0324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34856" y="7700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两种不同的运输协议</a:t>
            </a:r>
          </a:p>
        </p:txBody>
      </p:sp>
      <p:sp>
        <p:nvSpPr>
          <p:cNvPr id="4" name="Rectangle 68"/>
          <p:cNvSpPr>
            <a:spLocks noChangeArrowheads="1"/>
          </p:cNvSpPr>
          <p:nvPr/>
        </p:nvSpPr>
        <p:spPr bwMode="auto">
          <a:xfrm>
            <a:off x="556963" y="1199380"/>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但这条逻辑通信信道对上层的表现却因运输层使用的不同协议而有很大的差别。</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当运输层采用面向连接的 </a:t>
            </a:r>
            <a:r>
              <a:rPr lang="en-US" altLang="zh-CN" sz="2000" b="1" dirty="0">
                <a:solidFill>
                  <a:srgbClr val="0000FF"/>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协议时，尽管下面的网络是不可靠的（只提供尽最大努力服务），但这种逻辑通信信道就相当于一条</a:t>
            </a:r>
            <a:r>
              <a:rPr lang="zh-CN" altLang="en-US" sz="2000" b="1" dirty="0">
                <a:solidFill>
                  <a:srgbClr val="0000FF"/>
                </a:solidFill>
                <a:latin typeface="微软雅黑" pitchFamily="34" charset="-122"/>
                <a:ea typeface="微软雅黑" pitchFamily="34" charset="-122"/>
              </a:rPr>
              <a:t>全双工的可靠信道</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当运输层采用无连接的 </a:t>
            </a:r>
            <a:r>
              <a:rPr lang="en-US" altLang="zh-CN" sz="2000" b="1" dirty="0">
                <a:solidFill>
                  <a:srgbClr val="0000FF"/>
                </a:solidFill>
                <a:latin typeface="微软雅黑" pitchFamily="34" charset="-122"/>
                <a:ea typeface="微软雅黑" pitchFamily="34" charset="-122"/>
              </a:rPr>
              <a:t>UDP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协议时，这种逻辑通信信道是一条</a:t>
            </a:r>
            <a:r>
              <a:rPr lang="zh-CN" altLang="en-US" sz="2000" b="1" dirty="0">
                <a:solidFill>
                  <a:srgbClr val="0000FF"/>
                </a:solidFill>
                <a:latin typeface="微软雅黑" pitchFamily="34" charset="-122"/>
                <a:ea typeface="微软雅黑" pitchFamily="34" charset="-122"/>
              </a:rPr>
              <a:t>不可靠信道</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60230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45144" y="67392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5" name="Rectangle 6"/>
          <p:cNvSpPr>
            <a:spLocks noChangeArrowheads="1"/>
          </p:cNvSpPr>
          <p:nvPr/>
        </p:nvSpPr>
        <p:spPr bwMode="auto">
          <a:xfrm>
            <a:off x="3188618" y="65083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可靠信道与不可靠信道</a:t>
            </a:r>
          </a:p>
        </p:txBody>
      </p:sp>
      <p:sp>
        <p:nvSpPr>
          <p:cNvPr id="16" name="圆角矩形 15"/>
          <p:cNvSpPr/>
          <p:nvPr/>
        </p:nvSpPr>
        <p:spPr>
          <a:xfrm>
            <a:off x="545144" y="1143000"/>
            <a:ext cx="8053711"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1417231" y="2592135"/>
            <a:ext cx="6288574" cy="1531809"/>
          </a:xfrm>
          <a:prstGeom prst="rect">
            <a:avLst/>
          </a:prstGeom>
          <a:solidFill>
            <a:srgbClr val="99FFCC"/>
          </a:solidFill>
          <a:ln>
            <a:solidFill>
              <a:schemeClr val="tx1"/>
            </a:solidFill>
            <a:prstDash val="dash"/>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8" name="AutoShape 6"/>
          <p:cNvSpPr>
            <a:spLocks noChangeArrowheads="1"/>
          </p:cNvSpPr>
          <p:nvPr/>
        </p:nvSpPr>
        <p:spPr bwMode="auto">
          <a:xfrm>
            <a:off x="7156237" y="1322419"/>
            <a:ext cx="500820" cy="458906"/>
          </a:xfrm>
          <a:prstGeom prst="cloudCallout">
            <a:avLst>
              <a:gd name="adj1" fmla="val -45565"/>
              <a:gd name="adj2" fmla="val 111593"/>
            </a:avLst>
          </a:prstGeom>
          <a:solidFill>
            <a:srgbClr val="99FFCC"/>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 name="Text Box 7"/>
          <p:cNvSpPr txBox="1">
            <a:spLocks noChangeArrowheads="1"/>
          </p:cNvSpPr>
          <p:nvPr/>
        </p:nvSpPr>
        <p:spPr bwMode="auto">
          <a:xfrm>
            <a:off x="7223944" y="1370307"/>
            <a:ext cx="263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p>
        </p:txBody>
      </p:sp>
      <p:sp>
        <p:nvSpPr>
          <p:cNvPr id="20" name="Line 8"/>
          <p:cNvSpPr>
            <a:spLocks noChangeShapeType="1"/>
          </p:cNvSpPr>
          <p:nvPr/>
        </p:nvSpPr>
        <p:spPr bwMode="auto">
          <a:xfrm>
            <a:off x="1660974" y="2603956"/>
            <a:ext cx="2836791"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1" name="Text Box 9"/>
          <p:cNvSpPr txBox="1">
            <a:spLocks noChangeArrowheads="1"/>
          </p:cNvSpPr>
          <p:nvPr/>
        </p:nvSpPr>
        <p:spPr bwMode="auto">
          <a:xfrm>
            <a:off x="1417231" y="1816076"/>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应</a:t>
            </a:r>
          </a:p>
          <a:p>
            <a:pPr algn="l" eaLnBrk="1" hangingPunct="1"/>
            <a:r>
              <a:rPr lang="zh-CN" altLang="en-US" sz="1400" dirty="0">
                <a:latin typeface="微软雅黑" pitchFamily="34" charset="-122"/>
                <a:ea typeface="微软雅黑" pitchFamily="34" charset="-122"/>
              </a:rPr>
              <a:t>用</a:t>
            </a:r>
          </a:p>
          <a:p>
            <a:pPr algn="l" eaLnBrk="1" hangingPunct="1"/>
            <a:r>
              <a:rPr lang="zh-CN" altLang="en-US" sz="1400" dirty="0">
                <a:latin typeface="微软雅黑" pitchFamily="34" charset="-122"/>
                <a:ea typeface="微软雅黑" pitchFamily="34" charset="-122"/>
              </a:rPr>
              <a:t>层</a:t>
            </a:r>
          </a:p>
        </p:txBody>
      </p:sp>
      <p:sp>
        <p:nvSpPr>
          <p:cNvPr id="22" name="Text Box 10"/>
          <p:cNvSpPr txBox="1">
            <a:spLocks noChangeArrowheads="1"/>
          </p:cNvSpPr>
          <p:nvPr/>
        </p:nvSpPr>
        <p:spPr bwMode="auto">
          <a:xfrm>
            <a:off x="1426903" y="3006977"/>
            <a:ext cx="3642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CC"/>
                </a:solidFill>
                <a:effectLst/>
                <a:uLnTx/>
                <a:uFillTx/>
                <a:latin typeface="微软雅黑" pitchFamily="34" charset="-122"/>
                <a:ea typeface="微软雅黑" pitchFamily="34" charset="-122"/>
              </a:rPr>
              <a:t>层</a:t>
            </a:r>
          </a:p>
        </p:txBody>
      </p:sp>
      <p:sp>
        <p:nvSpPr>
          <p:cNvPr id="23" name="Text Box 13"/>
          <p:cNvSpPr txBox="1">
            <a:spLocks noChangeArrowheads="1"/>
          </p:cNvSpPr>
          <p:nvPr/>
        </p:nvSpPr>
        <p:spPr bwMode="auto">
          <a:xfrm>
            <a:off x="6208954" y="143249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grpSp>
        <p:nvGrpSpPr>
          <p:cNvPr id="24" name="Group 15"/>
          <p:cNvGrpSpPr>
            <a:grpSpLocks/>
          </p:cNvGrpSpPr>
          <p:nvPr/>
        </p:nvGrpSpPr>
        <p:grpSpPr bwMode="auto">
          <a:xfrm>
            <a:off x="2138234" y="1745037"/>
            <a:ext cx="1755539" cy="1493005"/>
            <a:chOff x="865" y="1467"/>
            <a:chExt cx="1348" cy="931"/>
          </a:xfrm>
        </p:grpSpPr>
        <p:sp>
          <p:nvSpPr>
            <p:cNvPr id="25" name="Freeform 16"/>
            <p:cNvSpPr>
              <a:spLocks/>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6" name="Freeform 17"/>
            <p:cNvSpPr>
              <a:spLocks/>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27" name="组合 26"/>
          <p:cNvGrpSpPr/>
          <p:nvPr/>
        </p:nvGrpSpPr>
        <p:grpSpPr>
          <a:xfrm>
            <a:off x="2260653" y="3086503"/>
            <a:ext cx="1459011" cy="303071"/>
            <a:chOff x="1662339" y="3970363"/>
            <a:chExt cx="2155146" cy="447675"/>
          </a:xfrm>
        </p:grpSpPr>
        <p:sp>
          <p:nvSpPr>
            <p:cNvPr id="28"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0000FF"/>
                </a:gs>
                <a:gs pos="50000">
                  <a:srgbClr val="00B0F0"/>
                </a:gs>
                <a:gs pos="100000">
                  <a:srgbClr val="0000FF"/>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CC"/>
                </a:solidFill>
                <a:effectLst/>
                <a:uLnTx/>
                <a:uFillTx/>
                <a:latin typeface="微软雅黑" pitchFamily="34" charset="-122"/>
                <a:ea typeface="微软雅黑" pitchFamily="34" charset="-122"/>
              </a:endParaRPr>
            </a:p>
          </p:txBody>
        </p:sp>
        <p:sp>
          <p:nvSpPr>
            <p:cNvPr id="29" name="Text Box 20"/>
            <p:cNvSpPr txBox="1">
              <a:spLocks noChangeArrowheads="1"/>
            </p:cNvSpPr>
            <p:nvPr/>
          </p:nvSpPr>
          <p:spPr bwMode="auto">
            <a:xfrm>
              <a:off x="1820922" y="3985885"/>
              <a:ext cx="1996563" cy="43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全双工可靠信道</a:t>
              </a:r>
            </a:p>
          </p:txBody>
        </p:sp>
      </p:grpSp>
      <p:grpSp>
        <p:nvGrpSpPr>
          <p:cNvPr id="30" name="Group 21"/>
          <p:cNvGrpSpPr>
            <a:grpSpLocks/>
          </p:cNvGrpSpPr>
          <p:nvPr/>
        </p:nvGrpSpPr>
        <p:grpSpPr bwMode="auto">
          <a:xfrm>
            <a:off x="5285535" y="1733726"/>
            <a:ext cx="1449798" cy="1504317"/>
            <a:chOff x="3508" y="1467"/>
            <a:chExt cx="1349" cy="931"/>
          </a:xfrm>
        </p:grpSpPr>
        <p:sp>
          <p:nvSpPr>
            <p:cNvPr id="31"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2"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33" name="Rectangle 24"/>
          <p:cNvSpPr>
            <a:spLocks noChangeArrowheads="1"/>
          </p:cNvSpPr>
          <p:nvPr/>
        </p:nvSpPr>
        <p:spPr bwMode="auto">
          <a:xfrm>
            <a:off x="5365870" y="189128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34" name="Line 26"/>
          <p:cNvSpPr>
            <a:spLocks noChangeShapeType="1"/>
          </p:cNvSpPr>
          <p:nvPr/>
        </p:nvSpPr>
        <p:spPr bwMode="auto">
          <a:xfrm>
            <a:off x="4837377" y="2603956"/>
            <a:ext cx="2684651" cy="2149"/>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5" name="Text Box 27"/>
          <p:cNvSpPr txBox="1">
            <a:spLocks noChangeArrowheads="1"/>
          </p:cNvSpPr>
          <p:nvPr/>
        </p:nvSpPr>
        <p:spPr bwMode="auto">
          <a:xfrm>
            <a:off x="2285621" y="3512218"/>
            <a:ext cx="14863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面向连接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TCP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6" name="Text Box 28"/>
          <p:cNvSpPr txBox="1">
            <a:spLocks noChangeArrowheads="1"/>
          </p:cNvSpPr>
          <p:nvPr/>
        </p:nvSpPr>
        <p:spPr bwMode="auto">
          <a:xfrm>
            <a:off x="5445138" y="3481699"/>
            <a:ext cx="15359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使用</a:t>
            </a:r>
            <a:r>
              <a:rPr kumimoji="1" lang="zh-CN" altLang="en-US" sz="1400" b="1" i="0" u="none" strike="noStrike" kern="0" cap="none" spc="0" normalizeH="0" baseline="0" noProof="0" dirty="0">
                <a:ln>
                  <a:noFill/>
                </a:ln>
                <a:solidFill>
                  <a:srgbClr val="CC00CC"/>
                </a:solidFill>
                <a:effectLst/>
                <a:uLnTx/>
                <a:uFillTx/>
                <a:latin typeface="微软雅黑" pitchFamily="34" charset="-122"/>
                <a:ea typeface="微软雅黑" pitchFamily="34" charset="-122"/>
              </a:rPr>
              <a:t>无连接</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协议，如 </a:t>
            </a:r>
            <a:r>
              <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UDP</a:t>
            </a:r>
            <a:r>
              <a:rPr kumimoji="1" lang="zh-CN" altLang="en-US"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rPr>
              <a:t>。</a:t>
            </a:r>
            <a:endParaRPr kumimoji="1" lang="en-US" altLang="zh-CN" sz="1400" b="1" i="0" u="none" strike="noStrike" kern="0" cap="none" spc="0" normalizeH="0" baseline="0" noProof="0" dirty="0">
              <a:ln>
                <a:noFill/>
              </a:ln>
              <a:solidFill>
                <a:srgbClr val="1C1C1C"/>
              </a:solidFill>
              <a:effectLst/>
              <a:uLnTx/>
              <a:uFillTx/>
              <a:latin typeface="微软雅黑" pitchFamily="34" charset="-122"/>
              <a:ea typeface="微软雅黑" pitchFamily="34" charset="-122"/>
            </a:endParaRPr>
          </a:p>
        </p:txBody>
      </p:sp>
      <p:sp>
        <p:nvSpPr>
          <p:cNvPr id="37" name="Line 29"/>
          <p:cNvSpPr>
            <a:spLocks noChangeShapeType="1"/>
          </p:cNvSpPr>
          <p:nvPr/>
        </p:nvSpPr>
        <p:spPr bwMode="auto">
          <a:xfrm>
            <a:off x="2002215" y="266199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8" name="Line 30"/>
          <p:cNvSpPr>
            <a:spLocks noChangeShapeType="1"/>
          </p:cNvSpPr>
          <p:nvPr/>
        </p:nvSpPr>
        <p:spPr bwMode="auto">
          <a:xfrm flipV="1">
            <a:off x="3996946" y="266199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39" name="Line 31"/>
          <p:cNvSpPr>
            <a:spLocks noChangeShapeType="1"/>
          </p:cNvSpPr>
          <p:nvPr/>
        </p:nvSpPr>
        <p:spPr bwMode="auto">
          <a:xfrm flipV="1">
            <a:off x="6838506" y="266199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0" name="Line 32"/>
          <p:cNvSpPr>
            <a:spLocks noChangeShapeType="1"/>
          </p:cNvSpPr>
          <p:nvPr/>
        </p:nvSpPr>
        <p:spPr bwMode="auto">
          <a:xfrm>
            <a:off x="5194184" y="2661991"/>
            <a:ext cx="0" cy="34391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41" name="Group 33"/>
          <p:cNvGrpSpPr>
            <a:grpSpLocks/>
          </p:cNvGrpSpPr>
          <p:nvPr/>
        </p:nvGrpSpPr>
        <p:grpSpPr bwMode="auto">
          <a:xfrm>
            <a:off x="5467145" y="2877446"/>
            <a:ext cx="1158183" cy="607340"/>
            <a:chOff x="1776" y="2768"/>
            <a:chExt cx="1824" cy="736"/>
          </a:xfrm>
          <a:solidFill>
            <a:srgbClr val="0000FF"/>
          </a:solidFill>
        </p:grpSpPr>
        <p:grpSp>
          <p:nvGrpSpPr>
            <p:cNvPr id="42" name="Group 34"/>
            <p:cNvGrpSpPr>
              <a:grpSpLocks/>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3" name="Oval 36"/>
              <p:cNvSpPr>
                <a:spLocks noChangeArrowheads="1"/>
              </p:cNvSpPr>
              <p:nvPr/>
            </p:nvSpPr>
            <p:spPr bwMode="auto">
              <a:xfrm>
                <a:off x="1974" y="2863"/>
                <a:ext cx="593"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4" name="Oval 37"/>
              <p:cNvSpPr>
                <a:spLocks noChangeArrowheads="1"/>
              </p:cNvSpPr>
              <p:nvPr/>
            </p:nvSpPr>
            <p:spPr bwMode="auto">
              <a:xfrm>
                <a:off x="1787" y="3045"/>
                <a:ext cx="396" cy="233"/>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5" name="Oval 38"/>
              <p:cNvSpPr>
                <a:spLocks noChangeArrowheads="1"/>
              </p:cNvSpPr>
              <p:nvPr/>
            </p:nvSpPr>
            <p:spPr bwMode="auto">
              <a:xfrm>
                <a:off x="1908" y="3154"/>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6" name="Oval 39"/>
              <p:cNvSpPr>
                <a:spLocks noChangeArrowheads="1"/>
              </p:cNvSpPr>
              <p:nvPr/>
            </p:nvSpPr>
            <p:spPr bwMode="auto">
              <a:xfrm>
                <a:off x="2347" y="3198"/>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7" name="Oval 40"/>
              <p:cNvSpPr>
                <a:spLocks noChangeArrowheads="1"/>
              </p:cNvSpPr>
              <p:nvPr/>
            </p:nvSpPr>
            <p:spPr bwMode="auto">
              <a:xfrm>
                <a:off x="2941" y="2870"/>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8" name="Oval 41"/>
              <p:cNvSpPr>
                <a:spLocks noChangeArrowheads="1"/>
              </p:cNvSpPr>
              <p:nvPr/>
            </p:nvSpPr>
            <p:spPr bwMode="auto">
              <a:xfrm>
                <a:off x="3029" y="3023"/>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9" name="Oval 42"/>
              <p:cNvSpPr>
                <a:spLocks noChangeArrowheads="1"/>
              </p:cNvSpPr>
              <p:nvPr/>
            </p:nvSpPr>
            <p:spPr bwMode="auto">
              <a:xfrm>
                <a:off x="2974" y="3074"/>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60" name="Oval 43"/>
              <p:cNvSpPr>
                <a:spLocks noChangeArrowheads="1"/>
              </p:cNvSpPr>
              <p:nvPr/>
            </p:nvSpPr>
            <p:spPr bwMode="auto">
              <a:xfrm>
                <a:off x="2117" y="2957"/>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4" name="Oval 45"/>
            <p:cNvSpPr>
              <a:spLocks noChangeArrowheads="1"/>
            </p:cNvSpPr>
            <p:nvPr/>
          </p:nvSpPr>
          <p:spPr bwMode="auto">
            <a:xfrm>
              <a:off x="1963" y="2848"/>
              <a:ext cx="593" cy="29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5" name="Oval 46"/>
            <p:cNvSpPr>
              <a:spLocks noChangeArrowheads="1"/>
            </p:cNvSpPr>
            <p:nvPr/>
          </p:nvSpPr>
          <p:spPr bwMode="auto">
            <a:xfrm>
              <a:off x="1776" y="3030"/>
              <a:ext cx="396" cy="234"/>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6" name="Oval 47"/>
            <p:cNvSpPr>
              <a:spLocks noChangeArrowheads="1"/>
            </p:cNvSpPr>
            <p:nvPr/>
          </p:nvSpPr>
          <p:spPr bwMode="auto">
            <a:xfrm>
              <a:off x="1897" y="3140"/>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7" name="Oval 48"/>
            <p:cNvSpPr>
              <a:spLocks noChangeArrowheads="1"/>
            </p:cNvSpPr>
            <p:nvPr/>
          </p:nvSpPr>
          <p:spPr bwMode="auto">
            <a:xfrm>
              <a:off x="2336" y="3183"/>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8" name="Oval 49"/>
            <p:cNvSpPr>
              <a:spLocks noChangeArrowheads="1"/>
            </p:cNvSpPr>
            <p:nvPr/>
          </p:nvSpPr>
          <p:spPr bwMode="auto">
            <a:xfrm>
              <a:off x="2930" y="2855"/>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49" name="Oval 50"/>
            <p:cNvSpPr>
              <a:spLocks noChangeArrowheads="1"/>
            </p:cNvSpPr>
            <p:nvPr/>
          </p:nvSpPr>
          <p:spPr bwMode="auto">
            <a:xfrm>
              <a:off x="3018" y="3008"/>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0" name="Oval 51"/>
            <p:cNvSpPr>
              <a:spLocks noChangeArrowheads="1"/>
            </p:cNvSpPr>
            <p:nvPr/>
          </p:nvSpPr>
          <p:spPr bwMode="auto">
            <a:xfrm>
              <a:off x="2963" y="3059"/>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51" name="Oval 52"/>
            <p:cNvSpPr>
              <a:spLocks noChangeArrowheads="1"/>
            </p:cNvSpPr>
            <p:nvPr/>
          </p:nvSpPr>
          <p:spPr bwMode="auto">
            <a:xfrm>
              <a:off x="2106" y="2943"/>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sp>
        <p:nvSpPr>
          <p:cNvPr id="61" name="Text Box 53"/>
          <p:cNvSpPr txBox="1">
            <a:spLocks noChangeArrowheads="1"/>
          </p:cNvSpPr>
          <p:nvPr/>
        </p:nvSpPr>
        <p:spPr bwMode="auto">
          <a:xfrm>
            <a:off x="5544390" y="3048891"/>
            <a:ext cx="101822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300" b="1" i="0" u="none" strike="noStrike" kern="0" cap="none" spc="0" normalizeH="0" baseline="0" noProof="0" dirty="0">
                <a:ln>
                  <a:noFill/>
                </a:ln>
                <a:solidFill>
                  <a:schemeClr val="bg1"/>
                </a:solidFill>
                <a:effectLst/>
                <a:uLnTx/>
                <a:uFillTx/>
                <a:latin typeface="微软雅黑" pitchFamily="34" charset="-122"/>
                <a:ea typeface="微软雅黑" pitchFamily="34" charset="-122"/>
              </a:rPr>
              <a:t>不可靠信道</a:t>
            </a:r>
          </a:p>
        </p:txBody>
      </p:sp>
      <p:sp>
        <p:nvSpPr>
          <p:cNvPr id="62" name="Text Box 59"/>
          <p:cNvSpPr txBox="1">
            <a:spLocks noChangeArrowheads="1"/>
          </p:cNvSpPr>
          <p:nvPr/>
        </p:nvSpPr>
        <p:spPr bwMode="auto">
          <a:xfrm>
            <a:off x="4844895" y="145254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3" name="Rectangle 24"/>
          <p:cNvSpPr>
            <a:spLocks noChangeArrowheads="1"/>
          </p:cNvSpPr>
          <p:nvPr/>
        </p:nvSpPr>
        <p:spPr bwMode="auto">
          <a:xfrm>
            <a:off x="6848867" y="189128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64" name="Text Box 13"/>
          <p:cNvSpPr txBox="1">
            <a:spLocks noChangeArrowheads="1"/>
          </p:cNvSpPr>
          <p:nvPr/>
        </p:nvSpPr>
        <p:spPr bwMode="auto">
          <a:xfrm>
            <a:off x="3445541" y="1452545"/>
            <a:ext cx="1009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接收进程</a:t>
            </a:r>
          </a:p>
        </p:txBody>
      </p:sp>
      <p:sp>
        <p:nvSpPr>
          <p:cNvPr id="65" name="Text Box 59"/>
          <p:cNvSpPr txBox="1">
            <a:spLocks noChangeArrowheads="1"/>
          </p:cNvSpPr>
          <p:nvPr/>
        </p:nvSpPr>
        <p:spPr bwMode="auto">
          <a:xfrm>
            <a:off x="1714408" y="1472595"/>
            <a:ext cx="10032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latin typeface="微软雅黑" pitchFamily="34" charset="-122"/>
                <a:ea typeface="微软雅黑" pitchFamily="34" charset="-122"/>
              </a:rPr>
              <a:t>发送进程</a:t>
            </a:r>
          </a:p>
        </p:txBody>
      </p:sp>
      <p:sp>
        <p:nvSpPr>
          <p:cNvPr id="66" name="Rectangle 24"/>
          <p:cNvSpPr>
            <a:spLocks noChangeArrowheads="1"/>
          </p:cNvSpPr>
          <p:nvPr/>
        </p:nvSpPr>
        <p:spPr bwMode="auto">
          <a:xfrm>
            <a:off x="2203989" y="189128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
        <p:nvSpPr>
          <p:cNvPr id="67" name="Rectangle 24"/>
          <p:cNvSpPr>
            <a:spLocks noChangeArrowheads="1"/>
          </p:cNvSpPr>
          <p:nvPr/>
        </p:nvSpPr>
        <p:spPr bwMode="auto">
          <a:xfrm>
            <a:off x="3972698" y="1891283"/>
            <a:ext cx="271954" cy="633732"/>
          </a:xfrm>
          <a:prstGeom prst="rect">
            <a:avLst/>
          </a:prstGeom>
          <a:solidFill>
            <a:srgbClr val="00FFFF"/>
          </a:solidFill>
          <a:ln w="9525">
            <a:solidFill>
              <a:srgbClr val="000000"/>
            </a:solidFill>
            <a:miter lim="800000"/>
            <a:headEnd/>
            <a:tailEnd/>
          </a:ln>
          <a:effec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effectLst/>
                <a:uLnTx/>
                <a:uFillTx/>
                <a:latin typeface="微软雅黑" pitchFamily="34" charset="-122"/>
                <a:ea typeface="微软雅黑" pitchFamily="34" charset="-122"/>
              </a:rPr>
              <a:t>数据</a:t>
            </a:r>
          </a:p>
        </p:txBody>
      </p:sp>
    </p:spTree>
    <p:extLst>
      <p:ext uri="{BB962C8B-B14F-4D97-AF65-F5344CB8AC3E}">
        <p14:creationId xmlns:p14="http://schemas.microsoft.com/office/powerpoint/2010/main" val="312227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45143" y="64306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4" name="Rectangle 6"/>
          <p:cNvSpPr>
            <a:spLocks noChangeArrowheads="1"/>
          </p:cNvSpPr>
          <p:nvPr/>
        </p:nvSpPr>
        <p:spPr bwMode="auto">
          <a:xfrm>
            <a:off x="2431833" y="600796"/>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5.1.2   </a:t>
            </a:r>
            <a:r>
              <a:rPr lang="zh-CN" altLang="en-US" sz="2400" b="1" dirty="0">
                <a:solidFill>
                  <a:schemeClr val="bg1"/>
                </a:solidFill>
                <a:latin typeface="微软雅黑" pitchFamily="34" charset="-122"/>
                <a:ea typeface="微软雅黑" pitchFamily="34" charset="-122"/>
              </a:rPr>
              <a:t>运输层的两个主要协议</a:t>
            </a:r>
          </a:p>
        </p:txBody>
      </p:sp>
      <p:sp>
        <p:nvSpPr>
          <p:cNvPr id="35" name="Rectangle 8"/>
          <p:cNvSpPr>
            <a:spLocks noChangeArrowheads="1"/>
          </p:cNvSpPr>
          <p:nvPr/>
        </p:nvSpPr>
        <p:spPr bwMode="auto">
          <a:xfrm>
            <a:off x="545143" y="1028660"/>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的运输层有两个主要协议：</a:t>
            </a:r>
          </a:p>
          <a:p>
            <a:pPr marL="357188" indent="-357188">
              <a:lnSpc>
                <a:spcPts val="3000"/>
              </a:lnSpc>
              <a:buClr>
                <a:srgbClr val="0070C0"/>
              </a:buClr>
              <a:buFont typeface="+mj-lt"/>
              <a:buAutoNum type="arabicPeriod"/>
            </a:pPr>
            <a:r>
              <a:rPr lang="zh-CN" altLang="en-US" sz="2000" b="1" dirty="0">
                <a:latin typeface="微软雅黑" pitchFamily="34" charset="-122"/>
                <a:ea typeface="微软雅黑" pitchFamily="34" charset="-122"/>
              </a:rPr>
              <a:t>用户数据报协议 </a:t>
            </a:r>
            <a:r>
              <a:rPr lang="en-US" altLang="zh-CN" sz="2000" b="1" dirty="0">
                <a:latin typeface="微软雅黑" pitchFamily="34" charset="-122"/>
                <a:ea typeface="微软雅黑" pitchFamily="34" charset="-122"/>
              </a:rPr>
              <a:t>UDP (User Datagram Protocol)</a:t>
            </a:r>
          </a:p>
          <a:p>
            <a:pPr marL="357188" indent="-357188">
              <a:lnSpc>
                <a:spcPts val="3000"/>
              </a:lnSpc>
              <a:buClr>
                <a:srgbClr val="0070C0"/>
              </a:buClr>
              <a:buFont typeface="+mj-lt"/>
              <a:buAutoNum type="arabicPeriod"/>
            </a:pPr>
            <a:r>
              <a:rPr lang="zh-CN" altLang="en-US" sz="2000" b="1" dirty="0">
                <a:latin typeface="微软雅黑" pitchFamily="34" charset="-122"/>
                <a:ea typeface="微软雅黑" pitchFamily="34" charset="-122"/>
              </a:rPr>
              <a:t>传输控制协议 </a:t>
            </a:r>
            <a:r>
              <a:rPr lang="en-US" altLang="zh-CN" sz="2000" b="1" dirty="0">
                <a:latin typeface="微软雅黑" pitchFamily="34" charset="-122"/>
                <a:ea typeface="微软雅黑" pitchFamily="34" charset="-122"/>
              </a:rPr>
              <a:t>TCP (Transmission Control Protocol)</a:t>
            </a:r>
          </a:p>
        </p:txBody>
      </p:sp>
      <p:sp>
        <p:nvSpPr>
          <p:cNvPr id="36" name="圆角矩形 35"/>
          <p:cNvSpPr/>
          <p:nvPr/>
        </p:nvSpPr>
        <p:spPr>
          <a:xfrm>
            <a:off x="545143" y="2267712"/>
            <a:ext cx="8053711" cy="205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531406" y="2405519"/>
            <a:ext cx="2924867" cy="1409864"/>
            <a:chOff x="3951288" y="3108082"/>
            <a:chExt cx="4096307" cy="2449600"/>
          </a:xfrm>
        </p:grpSpPr>
        <p:sp>
          <p:nvSpPr>
            <p:cNvPr id="38" name="Rectangle 5"/>
            <p:cNvSpPr>
              <a:spLocks noChangeArrowheads="1"/>
            </p:cNvSpPr>
            <p:nvPr/>
          </p:nvSpPr>
          <p:spPr bwMode="auto">
            <a:xfrm>
              <a:off x="3952875" y="3139919"/>
              <a:ext cx="3021013" cy="2417763"/>
            </a:xfrm>
            <a:prstGeom prst="rect">
              <a:avLst/>
            </a:prstGeom>
            <a:solidFill>
              <a:srgbClr val="0000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Rectangle 8"/>
            <p:cNvSpPr>
              <a:spLocks noChangeArrowheads="1"/>
            </p:cNvSpPr>
            <p:nvPr/>
          </p:nvSpPr>
          <p:spPr bwMode="auto">
            <a:xfrm>
              <a:off x="3976688" y="3166907"/>
              <a:ext cx="2986087" cy="461962"/>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9"/>
            <p:cNvSpPr>
              <a:spLocks noChangeArrowheads="1"/>
            </p:cNvSpPr>
            <p:nvPr/>
          </p:nvSpPr>
          <p:spPr bwMode="auto">
            <a:xfrm>
              <a:off x="3976688" y="4187669"/>
              <a:ext cx="2978150" cy="1346200"/>
            </a:xfrm>
            <a:prstGeom prst="rect">
              <a:avLst/>
            </a:prstGeom>
            <a:solidFill>
              <a:srgbClr val="99FFCC"/>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Rectangle 11"/>
            <p:cNvSpPr>
              <a:spLocks noChangeArrowheads="1"/>
            </p:cNvSpPr>
            <p:nvPr/>
          </p:nvSpPr>
          <p:spPr bwMode="auto">
            <a:xfrm>
              <a:off x="5805914" y="3653483"/>
              <a:ext cx="737805" cy="53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chemeClr val="bg1"/>
                  </a:solidFill>
                  <a:latin typeface="微软雅黑" pitchFamily="34" charset="-122"/>
                  <a:ea typeface="微软雅黑" pitchFamily="34" charset="-122"/>
                </a:rPr>
                <a:t>TCP</a:t>
              </a:r>
            </a:p>
          </p:txBody>
        </p:sp>
        <p:sp>
          <p:nvSpPr>
            <p:cNvPr id="45" name="Rectangle 12"/>
            <p:cNvSpPr>
              <a:spLocks noChangeArrowheads="1"/>
            </p:cNvSpPr>
            <p:nvPr/>
          </p:nvSpPr>
          <p:spPr bwMode="auto">
            <a:xfrm>
              <a:off x="4294613" y="3653483"/>
              <a:ext cx="817189" cy="530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chemeClr val="bg1"/>
                  </a:solidFill>
                  <a:latin typeface="微软雅黑" pitchFamily="34" charset="-122"/>
                  <a:ea typeface="微软雅黑" pitchFamily="34" charset="-122"/>
                </a:rPr>
                <a:t>UDP</a:t>
              </a:r>
            </a:p>
          </p:txBody>
        </p:sp>
        <p:sp>
          <p:nvSpPr>
            <p:cNvPr id="46" name="Rectangle 15"/>
            <p:cNvSpPr>
              <a:spLocks noChangeArrowheads="1"/>
            </p:cNvSpPr>
            <p:nvPr/>
          </p:nvSpPr>
          <p:spPr bwMode="auto">
            <a:xfrm>
              <a:off x="5211763" y="4155882"/>
              <a:ext cx="507376" cy="53029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IP</a:t>
              </a:r>
            </a:p>
          </p:txBody>
        </p:sp>
        <p:sp>
          <p:nvSpPr>
            <p:cNvPr id="47" name="Rectangle 18"/>
            <p:cNvSpPr>
              <a:spLocks noChangeArrowheads="1"/>
            </p:cNvSpPr>
            <p:nvPr/>
          </p:nvSpPr>
          <p:spPr bwMode="auto">
            <a:xfrm>
              <a:off x="4962526" y="3108082"/>
              <a:ext cx="1010260" cy="53029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应用层</a:t>
              </a:r>
            </a:p>
          </p:txBody>
        </p:sp>
        <p:sp>
          <p:nvSpPr>
            <p:cNvPr id="48" name="Rectangle 19"/>
            <p:cNvSpPr>
              <a:spLocks noChangeArrowheads="1"/>
            </p:cNvSpPr>
            <p:nvPr/>
          </p:nvSpPr>
          <p:spPr bwMode="auto">
            <a:xfrm>
              <a:off x="4143277" y="4827394"/>
              <a:ext cx="2565399" cy="53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与各种网络接口</a:t>
              </a:r>
            </a:p>
          </p:txBody>
        </p:sp>
        <p:sp>
          <p:nvSpPr>
            <p:cNvPr id="49"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Text Box 22"/>
            <p:cNvSpPr txBox="1">
              <a:spLocks noChangeArrowheads="1"/>
            </p:cNvSpPr>
            <p:nvPr/>
          </p:nvSpPr>
          <p:spPr bwMode="auto">
            <a:xfrm>
              <a:off x="6926880" y="3623866"/>
              <a:ext cx="1120715" cy="58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FF"/>
                  </a:solidFill>
                  <a:latin typeface="微软雅黑" pitchFamily="34" charset="-122"/>
                  <a:ea typeface="微软雅黑" pitchFamily="34" charset="-122"/>
                </a:rPr>
                <a:t>运输层</a:t>
              </a:r>
            </a:p>
          </p:txBody>
        </p:sp>
      </p:grpSp>
      <p:sp>
        <p:nvSpPr>
          <p:cNvPr id="51" name="矩形 50"/>
          <p:cNvSpPr/>
          <p:nvPr/>
        </p:nvSpPr>
        <p:spPr>
          <a:xfrm>
            <a:off x="2317475" y="3939653"/>
            <a:ext cx="4617421" cy="307777"/>
          </a:xfrm>
          <a:prstGeom prst="rect">
            <a:avLst/>
          </a:prstGeom>
        </p:spPr>
        <p:txBody>
          <a:bodyPr wrap="square">
            <a:spAutoFit/>
          </a:bodyPr>
          <a:lstStyle/>
          <a:p>
            <a:pPr algn="ctr"/>
            <a:r>
              <a:rPr lang="en-US" altLang="zh-CN" sz="1400" b="1" dirty="0">
                <a:latin typeface="微软雅黑" pitchFamily="34" charset="-122"/>
                <a:ea typeface="微软雅黑" pitchFamily="34" charset="-122"/>
              </a:rPr>
              <a:t>TCP/IP </a:t>
            </a:r>
            <a:r>
              <a:rPr lang="zh-CN" altLang="en-US" sz="1400" b="1" dirty="0">
                <a:latin typeface="微软雅黑" pitchFamily="34" charset="-122"/>
                <a:ea typeface="微软雅黑" pitchFamily="34" charset="-122"/>
              </a:rPr>
              <a:t>体系中的运输层协议</a:t>
            </a:r>
          </a:p>
        </p:txBody>
      </p:sp>
    </p:spTree>
    <p:extLst>
      <p:ext uri="{BB962C8B-B14F-4D97-AF65-F5344CB8AC3E}">
        <p14:creationId xmlns:p14="http://schemas.microsoft.com/office/powerpoint/2010/main" val="211704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25775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752630" y="1224543"/>
            <a:ext cx="1657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与 </a:t>
            </a:r>
            <a:r>
              <a:rPr lang="en-US" altLang="zh-CN" sz="2000" b="1" dirty="0">
                <a:solidFill>
                  <a:schemeClr val="bg1"/>
                </a:solidFill>
                <a:latin typeface="微软雅黑" pitchFamily="34" charset="-122"/>
                <a:ea typeface="微软雅黑" pitchFamily="34" charset="-122"/>
              </a:rPr>
              <a:t>UDP</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1730581"/>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两个对等运输实体在通信时传送的数据单位叫作</a:t>
            </a:r>
            <a:r>
              <a:rPr lang="zh-CN" altLang="en-US" sz="2000" b="1" dirty="0">
                <a:solidFill>
                  <a:srgbClr val="0000FF"/>
                </a:solidFill>
                <a:latin typeface="微软雅黑" pitchFamily="34" charset="-122"/>
                <a:ea typeface="微软雅黑" pitchFamily="34" charset="-122"/>
              </a:rPr>
              <a:t>运输协议数据单元 </a:t>
            </a:r>
            <a:r>
              <a:rPr lang="en-US" altLang="zh-CN" sz="2000" b="1" dirty="0">
                <a:latin typeface="微软雅黑" pitchFamily="34" charset="-122"/>
                <a:ea typeface="微软雅黑" pitchFamily="34" charset="-122"/>
              </a:rPr>
              <a:t>TPDU (Transport Protocol Data Unit)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传送的数据单位协议是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报文段</a:t>
            </a:r>
            <a:r>
              <a:rPr lang="en-US" altLang="zh-CN" sz="2000" b="1" dirty="0">
                <a:latin typeface="微软雅黑" pitchFamily="34" charset="-122"/>
                <a:ea typeface="微软雅黑" pitchFamily="34" charset="-122"/>
              </a:rPr>
              <a:t>(segment)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传送的数据单位协议是 </a:t>
            </a: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报文</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用户数据报</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402614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63379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 name="Rectangle 6"/>
          <p:cNvSpPr>
            <a:spLocks noChangeArrowheads="1"/>
          </p:cNvSpPr>
          <p:nvPr/>
        </p:nvSpPr>
        <p:spPr bwMode="auto">
          <a:xfrm>
            <a:off x="3752630" y="600579"/>
            <a:ext cx="16574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与 </a:t>
            </a:r>
            <a:r>
              <a:rPr lang="en-US" altLang="zh-CN" sz="2000" b="1" dirty="0">
                <a:solidFill>
                  <a:schemeClr val="bg1"/>
                </a:solidFill>
                <a:latin typeface="微软雅黑" pitchFamily="34" charset="-122"/>
                <a:ea typeface="微软雅黑" pitchFamily="34" charset="-122"/>
              </a:rPr>
              <a:t>TCP</a:t>
            </a:r>
            <a:endParaRPr lang="zh-CN" altLang="en-US" sz="2000" b="1" dirty="0">
              <a:solidFill>
                <a:schemeClr val="bg1"/>
              </a:solidFill>
              <a:latin typeface="微软雅黑" pitchFamily="34" charset="-122"/>
              <a:ea typeface="微软雅黑" pitchFamily="34" charset="-122"/>
            </a:endParaRPr>
          </a:p>
        </p:txBody>
      </p:sp>
      <p:sp>
        <p:nvSpPr>
          <p:cNvPr id="2" name="圆角矩形 1"/>
          <p:cNvSpPr/>
          <p:nvPr/>
        </p:nvSpPr>
        <p:spPr>
          <a:xfrm>
            <a:off x="686058" y="1161826"/>
            <a:ext cx="3809615" cy="3184263"/>
          </a:xfrm>
          <a:prstGeom prst="roundRect">
            <a:avLst>
              <a:gd name="adj" fmla="val 11262"/>
            </a:avLst>
          </a:prstGeom>
          <a:solidFill>
            <a:srgbClr val="99CC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7413" y="1161826"/>
            <a:ext cx="3809615" cy="3184263"/>
          </a:xfrm>
          <a:prstGeom prst="roundRect">
            <a:avLst>
              <a:gd name="adj" fmla="val 11262"/>
            </a:avLst>
          </a:prstGeom>
          <a:solidFill>
            <a:srgbClr val="00FF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48914" y="1751095"/>
            <a:ext cx="3262432" cy="338554"/>
          </a:xfrm>
          <a:prstGeom prst="rect">
            <a:avLst/>
          </a:prstGeom>
        </p:spPr>
        <p:txBody>
          <a:bodyPr wrap="none">
            <a:spAutoFit/>
          </a:bodyPr>
          <a:lstStyle/>
          <a:p>
            <a:r>
              <a:rPr lang="zh-CN" altLang="en-US" sz="1600" b="1" dirty="0">
                <a:latin typeface="微软雅黑" pitchFamily="34" charset="-122"/>
                <a:ea typeface="微软雅黑" pitchFamily="34" charset="-122"/>
              </a:rPr>
              <a:t>无连接的协议，提供无连接服务；</a:t>
            </a:r>
          </a:p>
        </p:txBody>
      </p:sp>
      <p:sp>
        <p:nvSpPr>
          <p:cNvPr id="8" name="矩形 7"/>
          <p:cNvSpPr/>
          <p:nvPr/>
        </p:nvSpPr>
        <p:spPr>
          <a:xfrm>
            <a:off x="848914" y="3145650"/>
            <a:ext cx="1826141" cy="338554"/>
          </a:xfrm>
          <a:prstGeom prst="rect">
            <a:avLst/>
          </a:prstGeom>
        </p:spPr>
        <p:txBody>
          <a:bodyPr wrap="none">
            <a:spAutoFit/>
          </a:bodyPr>
          <a:lstStyle/>
          <a:p>
            <a:r>
              <a:rPr lang="zh-CN" altLang="en-US" sz="1600" b="1" dirty="0">
                <a:latin typeface="微软雅黑" pitchFamily="34" charset="-122"/>
                <a:ea typeface="微软雅黑" pitchFamily="34" charset="-122"/>
              </a:rPr>
              <a:t>不提供可靠交付；</a:t>
            </a:r>
          </a:p>
        </p:txBody>
      </p:sp>
      <p:sp>
        <p:nvSpPr>
          <p:cNvPr id="12" name="矩形 11"/>
          <p:cNvSpPr/>
          <p:nvPr/>
        </p:nvSpPr>
        <p:spPr>
          <a:xfrm>
            <a:off x="848914" y="2128817"/>
            <a:ext cx="3526928" cy="584775"/>
          </a:xfrm>
          <a:prstGeom prst="rect">
            <a:avLst/>
          </a:prstGeom>
        </p:spPr>
        <p:txBody>
          <a:bodyPr wrap="square">
            <a:spAutoFit/>
          </a:bodyPr>
          <a:lstStyle/>
          <a:p>
            <a:r>
              <a:rPr lang="zh-CN" altLang="en-US" sz="1600" b="1" dirty="0">
                <a:latin typeface="微软雅黑" pitchFamily="34" charset="-122"/>
                <a:ea typeface="微软雅黑" pitchFamily="34" charset="-122"/>
              </a:rPr>
              <a:t>其传送的运输协议数据单元</a:t>
            </a:r>
            <a:r>
              <a:rPr lang="en-US" altLang="zh-CN" sz="1600" b="1" dirty="0">
                <a:latin typeface="微软雅黑" pitchFamily="34" charset="-122"/>
                <a:ea typeface="微软雅黑" pitchFamily="34" charset="-122"/>
              </a:rPr>
              <a:t>TPDU</a:t>
            </a: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报文或用户数据报；</a:t>
            </a:r>
          </a:p>
        </p:txBody>
      </p:sp>
      <p:sp>
        <p:nvSpPr>
          <p:cNvPr id="13" name="矩形 12"/>
          <p:cNvSpPr/>
          <p:nvPr/>
        </p:nvSpPr>
        <p:spPr>
          <a:xfrm>
            <a:off x="848914" y="2758151"/>
            <a:ext cx="3526928" cy="338554"/>
          </a:xfrm>
          <a:prstGeom prst="rect">
            <a:avLst/>
          </a:prstGeom>
        </p:spPr>
        <p:txBody>
          <a:bodyPr wrap="square">
            <a:spAutoFit/>
          </a:bodyPr>
          <a:lstStyle/>
          <a:p>
            <a:r>
              <a:rPr lang="zh-CN" altLang="en-US" sz="1600" b="1" dirty="0">
                <a:latin typeface="微软雅黑" pitchFamily="34" charset="-122"/>
                <a:ea typeface="微软雅黑" pitchFamily="34" charset="-122"/>
              </a:rPr>
              <a:t>支持单播、多播、广播；</a:t>
            </a:r>
          </a:p>
        </p:txBody>
      </p:sp>
      <p:sp>
        <p:nvSpPr>
          <p:cNvPr id="14" name="矩形 13"/>
          <p:cNvSpPr/>
          <p:nvPr/>
        </p:nvSpPr>
        <p:spPr>
          <a:xfrm>
            <a:off x="848914" y="3527025"/>
            <a:ext cx="3526928" cy="584775"/>
          </a:xfrm>
          <a:prstGeom prst="rect">
            <a:avLst/>
          </a:prstGeom>
        </p:spPr>
        <p:txBody>
          <a:bodyPr wrap="square">
            <a:spAutoFit/>
          </a:bodyPr>
          <a:lstStyle/>
          <a:p>
            <a:r>
              <a:rPr lang="zh-CN" altLang="en-US" sz="1600" b="1" dirty="0">
                <a:latin typeface="微软雅黑" pitchFamily="34" charset="-122"/>
                <a:ea typeface="微软雅黑" pitchFamily="34" charset="-122"/>
              </a:rPr>
              <a:t>简单。适用于很多应用，如：多媒体应用等。</a:t>
            </a:r>
          </a:p>
        </p:txBody>
      </p:sp>
      <p:sp>
        <p:nvSpPr>
          <p:cNvPr id="15" name="矩形 14"/>
          <p:cNvSpPr/>
          <p:nvPr/>
        </p:nvSpPr>
        <p:spPr>
          <a:xfrm>
            <a:off x="997421" y="1288691"/>
            <a:ext cx="3205910" cy="369332"/>
          </a:xfrm>
          <a:prstGeom prst="rect">
            <a:avLst/>
          </a:prstGeom>
          <a:solidFill>
            <a:srgbClr val="0000FF"/>
          </a:solidFill>
          <a:ln>
            <a:noFill/>
          </a:ln>
          <a:effectLst/>
          <a:scene3d>
            <a:camera prst="orthographicFront"/>
            <a:lightRig rig="threePt" dir="t"/>
          </a:scene3d>
          <a:sp3d contourW="12700">
            <a:bevelT w="31750" h="31750" prst="slope"/>
          </a:sp3d>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b="1" dirty="0">
                <a:solidFill>
                  <a:schemeClr val="bg1"/>
                </a:solidFill>
                <a:latin typeface="微软雅黑" pitchFamily="34" charset="-122"/>
                <a:ea typeface="微软雅黑" pitchFamily="34" charset="-122"/>
              </a:rPr>
              <a:t>UDP</a:t>
            </a:r>
            <a:endParaRPr lang="zh-CN" altLang="en-US" b="1" dirty="0">
              <a:solidFill>
                <a:schemeClr val="bg1"/>
              </a:solidFill>
              <a:latin typeface="微软雅黑" pitchFamily="34" charset="-122"/>
              <a:ea typeface="微软雅黑" pitchFamily="34" charset="-122"/>
            </a:endParaRPr>
          </a:p>
        </p:txBody>
      </p:sp>
      <p:sp>
        <p:nvSpPr>
          <p:cNvPr id="16" name="矩形 15"/>
          <p:cNvSpPr/>
          <p:nvPr/>
        </p:nvSpPr>
        <p:spPr>
          <a:xfrm>
            <a:off x="4808756" y="1751095"/>
            <a:ext cx="3672800" cy="338554"/>
          </a:xfrm>
          <a:prstGeom prst="rect">
            <a:avLst/>
          </a:prstGeom>
        </p:spPr>
        <p:txBody>
          <a:bodyPr wrap="none">
            <a:spAutoFit/>
          </a:bodyPr>
          <a:lstStyle/>
          <a:p>
            <a:r>
              <a:rPr lang="zh-CN" altLang="en-US" sz="1600" b="1" dirty="0">
                <a:latin typeface="微软雅黑" pitchFamily="34" charset="-122"/>
                <a:ea typeface="微软雅黑" pitchFamily="34" charset="-122"/>
              </a:rPr>
              <a:t>面向连接的协议，提供面向连接服务；</a:t>
            </a:r>
          </a:p>
        </p:txBody>
      </p:sp>
      <p:sp>
        <p:nvSpPr>
          <p:cNvPr id="17" name="矩形 16"/>
          <p:cNvSpPr/>
          <p:nvPr/>
        </p:nvSpPr>
        <p:spPr>
          <a:xfrm>
            <a:off x="4808756" y="3145650"/>
            <a:ext cx="1620957" cy="338554"/>
          </a:xfrm>
          <a:prstGeom prst="rect">
            <a:avLst/>
          </a:prstGeom>
        </p:spPr>
        <p:txBody>
          <a:bodyPr wrap="none">
            <a:spAutoFit/>
          </a:bodyPr>
          <a:lstStyle/>
          <a:p>
            <a:r>
              <a:rPr lang="zh-CN" altLang="en-US" sz="1600" b="1" dirty="0">
                <a:latin typeface="微软雅黑" pitchFamily="34" charset="-122"/>
                <a:ea typeface="微软雅黑" pitchFamily="34" charset="-122"/>
              </a:rPr>
              <a:t>提供可靠服务；</a:t>
            </a:r>
          </a:p>
        </p:txBody>
      </p:sp>
      <p:sp>
        <p:nvSpPr>
          <p:cNvPr id="18" name="矩形 17"/>
          <p:cNvSpPr/>
          <p:nvPr/>
        </p:nvSpPr>
        <p:spPr>
          <a:xfrm>
            <a:off x="4808756" y="2128817"/>
            <a:ext cx="3526928" cy="584775"/>
          </a:xfrm>
          <a:prstGeom prst="rect">
            <a:avLst/>
          </a:prstGeom>
        </p:spPr>
        <p:txBody>
          <a:bodyPr wrap="square">
            <a:spAutoFit/>
          </a:bodyPr>
          <a:lstStyle/>
          <a:p>
            <a:r>
              <a:rPr lang="zh-CN" altLang="en-US" sz="1600" b="1" dirty="0">
                <a:latin typeface="微软雅黑" pitchFamily="34" charset="-122"/>
                <a:ea typeface="微软雅黑" pitchFamily="34" charset="-122"/>
              </a:rPr>
              <a:t>其传送的运输协议数据单元</a:t>
            </a:r>
            <a:r>
              <a:rPr lang="en-US" altLang="zh-CN" sz="1600" b="1" dirty="0">
                <a:latin typeface="微软雅黑" pitchFamily="34" charset="-122"/>
                <a:ea typeface="微软雅黑" pitchFamily="34" charset="-122"/>
              </a:rPr>
              <a:t>TPDU</a:t>
            </a: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a:t>
            </a:r>
          </a:p>
        </p:txBody>
      </p:sp>
      <p:sp>
        <p:nvSpPr>
          <p:cNvPr id="19" name="矩形 18"/>
          <p:cNvSpPr/>
          <p:nvPr/>
        </p:nvSpPr>
        <p:spPr>
          <a:xfrm>
            <a:off x="4808756" y="2758151"/>
            <a:ext cx="3526928" cy="338554"/>
          </a:xfrm>
          <a:prstGeom prst="rect">
            <a:avLst/>
          </a:prstGeom>
        </p:spPr>
        <p:txBody>
          <a:bodyPr wrap="square">
            <a:spAutoFit/>
          </a:bodyPr>
          <a:lstStyle/>
          <a:p>
            <a:r>
              <a:rPr lang="zh-CN" altLang="en-US" sz="1600" b="1" dirty="0">
                <a:latin typeface="微软雅黑" pitchFamily="34" charset="-122"/>
                <a:ea typeface="微软雅黑" pitchFamily="34" charset="-122"/>
              </a:rPr>
              <a:t>支持点对点单播，不支持多播、广播；</a:t>
            </a:r>
          </a:p>
        </p:txBody>
      </p:sp>
      <p:sp>
        <p:nvSpPr>
          <p:cNvPr id="20" name="矩形 19"/>
          <p:cNvSpPr/>
          <p:nvPr/>
        </p:nvSpPr>
        <p:spPr>
          <a:xfrm>
            <a:off x="4808756" y="3527025"/>
            <a:ext cx="3526928" cy="584775"/>
          </a:xfrm>
          <a:prstGeom prst="rect">
            <a:avLst/>
          </a:prstGeom>
        </p:spPr>
        <p:txBody>
          <a:bodyPr wrap="square">
            <a:spAutoFit/>
          </a:bodyPr>
          <a:lstStyle/>
          <a:p>
            <a:r>
              <a:rPr lang="zh-CN" altLang="en-US" sz="1600" b="1" dirty="0">
                <a:latin typeface="微软雅黑" pitchFamily="34" charset="-122"/>
                <a:ea typeface="微软雅黑" pitchFamily="34" charset="-122"/>
              </a:rPr>
              <a:t>复杂。用于大多数应用，如：万维网、电子邮件、文件传送等。</a:t>
            </a:r>
          </a:p>
        </p:txBody>
      </p:sp>
      <p:sp>
        <p:nvSpPr>
          <p:cNvPr id="21" name="矩形 20"/>
          <p:cNvSpPr/>
          <p:nvPr/>
        </p:nvSpPr>
        <p:spPr>
          <a:xfrm>
            <a:off x="4968607" y="1288691"/>
            <a:ext cx="3205910" cy="369332"/>
          </a:xfrm>
          <a:prstGeom prst="rect">
            <a:avLst/>
          </a:prstGeom>
          <a:solidFill>
            <a:srgbClr val="0000FF"/>
          </a:solidFill>
          <a:ln>
            <a:noFill/>
          </a:ln>
          <a:effectLst/>
          <a:scene3d>
            <a:camera prst="orthographicFront"/>
            <a:lightRig rig="threePt" dir="t"/>
          </a:scene3d>
          <a:sp3d contourW="12700">
            <a:bevelT w="31750" h="31750" prst="slope"/>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zh-CN" b="1" dirty="0">
                <a:solidFill>
                  <a:schemeClr val="bg1"/>
                </a:solidFill>
                <a:latin typeface="微软雅黑" pitchFamily="34" charset="-122"/>
                <a:ea typeface="微软雅黑" pitchFamily="34" charset="-122"/>
              </a:rPr>
              <a:t>TCP</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9517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56963" y="8874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0" name="Rectangle 6"/>
          <p:cNvSpPr>
            <a:spLocks noChangeArrowheads="1"/>
          </p:cNvSpPr>
          <p:nvPr/>
        </p:nvSpPr>
        <p:spPr bwMode="auto">
          <a:xfrm>
            <a:off x="2008565" y="854236"/>
            <a:ext cx="514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和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的典型应用和应用层协议</a:t>
            </a:r>
          </a:p>
        </p:txBody>
      </p:sp>
      <p:sp>
        <p:nvSpPr>
          <p:cNvPr id="45" name="圆角矩形 44"/>
          <p:cNvSpPr/>
          <p:nvPr/>
        </p:nvSpPr>
        <p:spPr>
          <a:xfrm>
            <a:off x="556963" y="1362746"/>
            <a:ext cx="7978112" cy="26636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441897" y="3234561"/>
            <a:ext cx="6723530" cy="37651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IP</a:t>
            </a:r>
            <a:endParaRPr lang="zh-CN" altLang="en-US" b="1" dirty="0">
              <a:solidFill>
                <a:schemeClr val="bg1"/>
              </a:solidFill>
              <a:latin typeface="微软雅黑" pitchFamily="34" charset="-122"/>
              <a:ea typeface="微软雅黑" pitchFamily="34" charset="-122"/>
            </a:endParaRPr>
          </a:p>
        </p:txBody>
      </p:sp>
      <p:grpSp>
        <p:nvGrpSpPr>
          <p:cNvPr id="5" name="组合 4"/>
          <p:cNvGrpSpPr/>
          <p:nvPr/>
        </p:nvGrpSpPr>
        <p:grpSpPr>
          <a:xfrm>
            <a:off x="4843854" y="1760763"/>
            <a:ext cx="3324113" cy="1473799"/>
            <a:chOff x="1161827" y="1742725"/>
            <a:chExt cx="3324113" cy="1473799"/>
          </a:xfrm>
        </p:grpSpPr>
        <p:sp>
          <p:nvSpPr>
            <p:cNvPr id="22" name="矩形 21"/>
            <p:cNvSpPr/>
            <p:nvPr/>
          </p:nvSpPr>
          <p:spPr>
            <a:xfrm>
              <a:off x="1161827" y="2657126"/>
              <a:ext cx="3324113" cy="559398"/>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itchFamily="34" charset="-122"/>
                  <a:ea typeface="微软雅黑" pitchFamily="34" charset="-122"/>
                </a:rPr>
                <a:t>TCP</a:t>
              </a:r>
              <a:endParaRPr lang="zh-CN" altLang="en-US" b="1" dirty="0">
                <a:solidFill>
                  <a:schemeClr val="tx1"/>
                </a:solidFill>
                <a:latin typeface="微软雅黑" pitchFamily="34" charset="-122"/>
                <a:ea typeface="微软雅黑" pitchFamily="34" charset="-122"/>
              </a:endParaRPr>
            </a:p>
          </p:txBody>
        </p:sp>
        <p:sp>
          <p:nvSpPr>
            <p:cNvPr id="24" name="矩形 23"/>
            <p:cNvSpPr/>
            <p:nvPr/>
          </p:nvSpPr>
          <p:spPr>
            <a:xfrm>
              <a:off x="1161827" y="2280606"/>
              <a:ext cx="867045" cy="376519"/>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HTTP</a:t>
              </a:r>
              <a:endParaRPr lang="zh-CN" altLang="en-US" sz="1400" b="1" dirty="0">
                <a:solidFill>
                  <a:schemeClr val="tx1"/>
                </a:solidFill>
                <a:latin typeface="微软雅黑" pitchFamily="34" charset="-122"/>
                <a:ea typeface="微软雅黑" pitchFamily="34" charset="-122"/>
              </a:endParaRPr>
            </a:p>
          </p:txBody>
        </p:sp>
        <p:sp>
          <p:nvSpPr>
            <p:cNvPr id="30" name="矩形 29"/>
            <p:cNvSpPr/>
            <p:nvPr/>
          </p:nvSpPr>
          <p:spPr>
            <a:xfrm>
              <a:off x="2052914" y="2280606"/>
              <a:ext cx="867045" cy="376519"/>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SMTP</a:t>
              </a:r>
              <a:endParaRPr lang="zh-CN" altLang="en-US" sz="1400" b="1" dirty="0">
                <a:solidFill>
                  <a:schemeClr val="tx1"/>
                </a:solidFill>
                <a:latin typeface="微软雅黑" pitchFamily="34" charset="-122"/>
                <a:ea typeface="微软雅黑" pitchFamily="34" charset="-122"/>
              </a:endParaRPr>
            </a:p>
          </p:txBody>
        </p:sp>
        <p:sp>
          <p:nvSpPr>
            <p:cNvPr id="31" name="矩形 30"/>
            <p:cNvSpPr/>
            <p:nvPr/>
          </p:nvSpPr>
          <p:spPr>
            <a:xfrm>
              <a:off x="2944000" y="2280606"/>
              <a:ext cx="867045" cy="376519"/>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p:txBody>
        </p:sp>
        <p:sp>
          <p:nvSpPr>
            <p:cNvPr id="32" name="矩形 31"/>
            <p:cNvSpPr/>
            <p:nvPr/>
          </p:nvSpPr>
          <p:spPr>
            <a:xfrm>
              <a:off x="3835088" y="2280606"/>
              <a:ext cx="650852" cy="376519"/>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p:txBody>
        </p:sp>
        <p:sp>
          <p:nvSpPr>
            <p:cNvPr id="33" name="矩形 32"/>
            <p:cNvSpPr/>
            <p:nvPr/>
          </p:nvSpPr>
          <p:spPr>
            <a:xfrm>
              <a:off x="1161827" y="1742725"/>
              <a:ext cx="867045" cy="53788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itchFamily="34" charset="-122"/>
                  <a:ea typeface="微软雅黑" pitchFamily="34" charset="-122"/>
                </a:rPr>
                <a:t>万维网</a:t>
              </a:r>
              <a:endParaRPr lang="en-US" altLang="zh-CN" sz="1400" b="1" dirty="0">
                <a:solidFill>
                  <a:schemeClr val="tx1"/>
                </a:solidFill>
                <a:latin typeface="微软雅黑" pitchFamily="34" charset="-122"/>
                <a:ea typeface="微软雅黑" pitchFamily="34" charset="-122"/>
              </a:endParaRPr>
            </a:p>
            <a:p>
              <a:pPr algn="ctr">
                <a:lnSpc>
                  <a:spcPts val="2000"/>
                </a:lnSpc>
              </a:pPr>
              <a:r>
                <a:rPr lang="en-US" altLang="zh-CN" sz="1400" b="1" dirty="0">
                  <a:solidFill>
                    <a:schemeClr val="tx1"/>
                  </a:solidFill>
                  <a:latin typeface="微软雅黑" pitchFamily="34" charset="-122"/>
                  <a:ea typeface="微软雅黑" pitchFamily="34" charset="-122"/>
                </a:rPr>
                <a:t>WWW</a:t>
              </a:r>
              <a:endParaRPr lang="zh-CN" altLang="en-US" sz="1400" b="1" dirty="0">
                <a:solidFill>
                  <a:schemeClr val="tx1"/>
                </a:solidFill>
                <a:latin typeface="微软雅黑" pitchFamily="34" charset="-122"/>
                <a:ea typeface="微软雅黑" pitchFamily="34" charset="-122"/>
              </a:endParaRPr>
            </a:p>
          </p:txBody>
        </p:sp>
        <p:sp>
          <p:nvSpPr>
            <p:cNvPr id="34" name="矩形 33"/>
            <p:cNvSpPr/>
            <p:nvPr/>
          </p:nvSpPr>
          <p:spPr>
            <a:xfrm>
              <a:off x="2052914" y="1742725"/>
              <a:ext cx="867045" cy="537881"/>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itchFamily="34" charset="-122"/>
                  <a:ea typeface="微软雅黑" pitchFamily="34" charset="-122"/>
                </a:rPr>
                <a:t>电子</a:t>
              </a:r>
              <a:endParaRPr lang="en-US" altLang="zh-CN" sz="1400" b="1" dirty="0">
                <a:solidFill>
                  <a:schemeClr val="tx1"/>
                </a:solidFill>
                <a:latin typeface="微软雅黑" pitchFamily="34" charset="-122"/>
                <a:ea typeface="微软雅黑" pitchFamily="34" charset="-122"/>
              </a:endParaRPr>
            </a:p>
            <a:p>
              <a:pPr algn="ctr">
                <a:lnSpc>
                  <a:spcPts val="2000"/>
                </a:lnSpc>
              </a:pPr>
              <a:r>
                <a:rPr lang="zh-CN" altLang="en-US" sz="1400" b="1" dirty="0">
                  <a:solidFill>
                    <a:schemeClr val="tx1"/>
                  </a:solidFill>
                  <a:latin typeface="微软雅黑" pitchFamily="34" charset="-122"/>
                  <a:ea typeface="微软雅黑" pitchFamily="34" charset="-122"/>
                </a:rPr>
                <a:t>邮件</a:t>
              </a:r>
            </a:p>
          </p:txBody>
        </p:sp>
        <p:sp>
          <p:nvSpPr>
            <p:cNvPr id="35" name="矩形 34"/>
            <p:cNvSpPr/>
            <p:nvPr/>
          </p:nvSpPr>
          <p:spPr>
            <a:xfrm>
              <a:off x="2944000" y="1742725"/>
              <a:ext cx="867045" cy="537881"/>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itchFamily="34" charset="-122"/>
                  <a:ea typeface="微软雅黑" pitchFamily="34" charset="-122"/>
                </a:rPr>
                <a:t>文件</a:t>
              </a:r>
              <a:endParaRPr lang="en-US" altLang="zh-CN" sz="1400" b="1" dirty="0">
                <a:solidFill>
                  <a:schemeClr val="tx1"/>
                </a:solidFill>
                <a:latin typeface="微软雅黑" pitchFamily="34" charset="-122"/>
                <a:ea typeface="微软雅黑" pitchFamily="34" charset="-122"/>
              </a:endParaRPr>
            </a:p>
            <a:p>
              <a:pPr algn="ctr">
                <a:lnSpc>
                  <a:spcPts val="2000"/>
                </a:lnSpc>
              </a:pPr>
              <a:r>
                <a:rPr lang="zh-CN" altLang="en-US" sz="1400" b="1" dirty="0">
                  <a:solidFill>
                    <a:schemeClr val="tx1"/>
                  </a:solidFill>
                  <a:latin typeface="微软雅黑" pitchFamily="34" charset="-122"/>
                  <a:ea typeface="微软雅黑" pitchFamily="34" charset="-122"/>
                </a:rPr>
                <a:t>传送</a:t>
              </a:r>
            </a:p>
          </p:txBody>
        </p:sp>
        <p:sp>
          <p:nvSpPr>
            <p:cNvPr id="36" name="矩形 35"/>
            <p:cNvSpPr/>
            <p:nvPr/>
          </p:nvSpPr>
          <p:spPr>
            <a:xfrm>
              <a:off x="3835088" y="1742725"/>
              <a:ext cx="650852" cy="537881"/>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p:txBody>
        </p:sp>
      </p:grpSp>
      <p:grpSp>
        <p:nvGrpSpPr>
          <p:cNvPr id="7" name="组合 6"/>
          <p:cNvGrpSpPr/>
          <p:nvPr/>
        </p:nvGrpSpPr>
        <p:grpSpPr>
          <a:xfrm>
            <a:off x="1441740" y="1760763"/>
            <a:ext cx="3386120" cy="1473799"/>
            <a:chOff x="4499236" y="1742725"/>
            <a:chExt cx="3386120" cy="1473799"/>
          </a:xfrm>
        </p:grpSpPr>
        <p:sp>
          <p:nvSpPr>
            <p:cNvPr id="23" name="矩形 22"/>
            <p:cNvSpPr/>
            <p:nvPr/>
          </p:nvSpPr>
          <p:spPr>
            <a:xfrm>
              <a:off x="4499236" y="2657126"/>
              <a:ext cx="3386120" cy="559398"/>
            </a:xfrm>
            <a:prstGeom prst="rect">
              <a:avLst/>
            </a:prstGeom>
            <a:solidFill>
              <a:srgbClr val="66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itchFamily="34" charset="-122"/>
                  <a:ea typeface="微软雅黑" pitchFamily="34" charset="-122"/>
                </a:rPr>
                <a:t>UDP</a:t>
              </a:r>
              <a:endParaRPr lang="zh-CN" altLang="en-US" b="1" dirty="0">
                <a:solidFill>
                  <a:schemeClr val="tx1"/>
                </a:solidFill>
                <a:latin typeface="微软雅黑" pitchFamily="34" charset="-122"/>
                <a:ea typeface="微软雅黑" pitchFamily="34" charset="-122"/>
              </a:endParaRPr>
            </a:p>
          </p:txBody>
        </p:sp>
        <p:sp>
          <p:nvSpPr>
            <p:cNvPr id="37" name="矩形 36"/>
            <p:cNvSpPr/>
            <p:nvPr/>
          </p:nvSpPr>
          <p:spPr>
            <a:xfrm>
              <a:off x="4499745" y="2280606"/>
              <a:ext cx="866829" cy="376519"/>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DNS</a:t>
              </a:r>
              <a:endParaRPr lang="zh-CN" altLang="en-US" sz="1400" b="1" dirty="0">
                <a:solidFill>
                  <a:schemeClr val="tx1"/>
                </a:solidFill>
                <a:latin typeface="微软雅黑" pitchFamily="34" charset="-122"/>
                <a:ea typeface="微软雅黑" pitchFamily="34" charset="-122"/>
              </a:endParaRPr>
            </a:p>
          </p:txBody>
        </p:sp>
        <p:sp>
          <p:nvSpPr>
            <p:cNvPr id="38" name="矩形 37"/>
            <p:cNvSpPr/>
            <p:nvPr/>
          </p:nvSpPr>
          <p:spPr>
            <a:xfrm>
              <a:off x="5403382" y="2280606"/>
              <a:ext cx="866829" cy="376519"/>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DHCP</a:t>
              </a:r>
              <a:endParaRPr lang="zh-CN" altLang="en-US" sz="1400" b="1" dirty="0">
                <a:solidFill>
                  <a:schemeClr val="tx1"/>
                </a:solidFill>
                <a:latin typeface="微软雅黑" pitchFamily="34" charset="-122"/>
                <a:ea typeface="微软雅黑" pitchFamily="34" charset="-122"/>
              </a:endParaRPr>
            </a:p>
          </p:txBody>
        </p:sp>
        <p:sp>
          <p:nvSpPr>
            <p:cNvPr id="39" name="矩形 38"/>
            <p:cNvSpPr/>
            <p:nvPr/>
          </p:nvSpPr>
          <p:spPr>
            <a:xfrm>
              <a:off x="6307018" y="2280606"/>
              <a:ext cx="866829" cy="376519"/>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RIP</a:t>
              </a:r>
              <a:endParaRPr lang="zh-CN" altLang="en-US" sz="1400" b="1" dirty="0">
                <a:solidFill>
                  <a:schemeClr val="tx1"/>
                </a:solidFill>
                <a:latin typeface="微软雅黑" pitchFamily="34" charset="-122"/>
                <a:ea typeface="微软雅黑" pitchFamily="34" charset="-122"/>
              </a:endParaRPr>
            </a:p>
          </p:txBody>
        </p:sp>
        <p:sp>
          <p:nvSpPr>
            <p:cNvPr id="40" name="矩形 39"/>
            <p:cNvSpPr/>
            <p:nvPr/>
          </p:nvSpPr>
          <p:spPr>
            <a:xfrm>
              <a:off x="7210656" y="2280606"/>
              <a:ext cx="674700" cy="376519"/>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p:txBody>
        </p:sp>
        <p:sp>
          <p:nvSpPr>
            <p:cNvPr id="41" name="矩形 40"/>
            <p:cNvSpPr/>
            <p:nvPr/>
          </p:nvSpPr>
          <p:spPr>
            <a:xfrm>
              <a:off x="4499745" y="1742725"/>
              <a:ext cx="866829" cy="537881"/>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itchFamily="34" charset="-122"/>
                  <a:ea typeface="微软雅黑" pitchFamily="34" charset="-122"/>
                </a:rPr>
                <a:t>域名解析服务</a:t>
              </a:r>
            </a:p>
          </p:txBody>
        </p:sp>
        <p:sp>
          <p:nvSpPr>
            <p:cNvPr id="42" name="矩形 41"/>
            <p:cNvSpPr/>
            <p:nvPr/>
          </p:nvSpPr>
          <p:spPr>
            <a:xfrm>
              <a:off x="5403382" y="1742725"/>
              <a:ext cx="866829" cy="53788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itchFamily="34" charset="-122"/>
                  <a:ea typeface="微软雅黑" pitchFamily="34" charset="-122"/>
                </a:rPr>
                <a:t>动态主机配置</a:t>
              </a:r>
            </a:p>
          </p:txBody>
        </p:sp>
        <p:sp>
          <p:nvSpPr>
            <p:cNvPr id="43" name="矩形 42"/>
            <p:cNvSpPr/>
            <p:nvPr/>
          </p:nvSpPr>
          <p:spPr>
            <a:xfrm>
              <a:off x="6307018" y="1742725"/>
              <a:ext cx="866829" cy="53788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zh-CN" altLang="en-US" sz="1400" b="1" dirty="0">
                  <a:solidFill>
                    <a:schemeClr val="tx1"/>
                  </a:solidFill>
                  <a:latin typeface="微软雅黑" pitchFamily="34" charset="-122"/>
                  <a:ea typeface="微软雅黑" pitchFamily="34" charset="-122"/>
                </a:rPr>
                <a:t>路由</a:t>
              </a:r>
              <a:endParaRPr lang="en-US" altLang="zh-CN" sz="1400" b="1" dirty="0">
                <a:solidFill>
                  <a:schemeClr val="tx1"/>
                </a:solidFill>
                <a:latin typeface="微软雅黑" pitchFamily="34" charset="-122"/>
                <a:ea typeface="微软雅黑" pitchFamily="34" charset="-122"/>
              </a:endParaRPr>
            </a:p>
            <a:p>
              <a:pPr algn="ctr">
                <a:lnSpc>
                  <a:spcPts val="2000"/>
                </a:lnSpc>
              </a:pPr>
              <a:r>
                <a:rPr lang="zh-CN" altLang="en-US" sz="1400" b="1" dirty="0">
                  <a:solidFill>
                    <a:schemeClr val="tx1"/>
                  </a:solidFill>
                  <a:latin typeface="微软雅黑" pitchFamily="34" charset="-122"/>
                  <a:ea typeface="微软雅黑" pitchFamily="34" charset="-122"/>
                </a:rPr>
                <a:t>选择</a:t>
              </a:r>
            </a:p>
          </p:txBody>
        </p:sp>
        <p:sp>
          <p:nvSpPr>
            <p:cNvPr id="44" name="矩形 43"/>
            <p:cNvSpPr/>
            <p:nvPr/>
          </p:nvSpPr>
          <p:spPr>
            <a:xfrm>
              <a:off x="7210656" y="1742725"/>
              <a:ext cx="674700" cy="537881"/>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p:txBody>
        </p:sp>
      </p:grpSp>
      <p:sp>
        <p:nvSpPr>
          <p:cNvPr id="47" name="Text Box 14"/>
          <p:cNvSpPr txBox="1">
            <a:spLocks noChangeArrowheads="1"/>
          </p:cNvSpPr>
          <p:nvPr/>
        </p:nvSpPr>
        <p:spPr bwMode="auto">
          <a:xfrm>
            <a:off x="627627" y="281636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运输层</a:t>
            </a:r>
          </a:p>
        </p:txBody>
      </p:sp>
      <p:sp>
        <p:nvSpPr>
          <p:cNvPr id="48" name="Text Box 15"/>
          <p:cNvSpPr txBox="1">
            <a:spLocks noChangeArrowheads="1"/>
          </p:cNvSpPr>
          <p:nvPr/>
        </p:nvSpPr>
        <p:spPr bwMode="auto">
          <a:xfrm>
            <a:off x="724444" y="3280128"/>
            <a:ext cx="709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网络层</a:t>
            </a:r>
          </a:p>
        </p:txBody>
      </p:sp>
      <p:sp>
        <p:nvSpPr>
          <p:cNvPr id="49" name="Text Box 14"/>
          <p:cNvSpPr txBox="1">
            <a:spLocks noChangeArrowheads="1"/>
          </p:cNvSpPr>
          <p:nvPr/>
        </p:nvSpPr>
        <p:spPr bwMode="auto">
          <a:xfrm>
            <a:off x="627627" y="234840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应用层</a:t>
            </a:r>
          </a:p>
        </p:txBody>
      </p:sp>
      <p:sp>
        <p:nvSpPr>
          <p:cNvPr id="50" name="Text Box 14"/>
          <p:cNvSpPr txBox="1">
            <a:spLocks noChangeArrowheads="1"/>
          </p:cNvSpPr>
          <p:nvPr/>
        </p:nvSpPr>
        <p:spPr bwMode="auto">
          <a:xfrm>
            <a:off x="627627" y="1891203"/>
            <a:ext cx="8060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200" dirty="0">
                <a:latin typeface="微软雅黑" pitchFamily="34" charset="-122"/>
                <a:ea typeface="微软雅黑" pitchFamily="34" charset="-122"/>
              </a:rPr>
              <a:t>应用</a:t>
            </a:r>
          </a:p>
        </p:txBody>
      </p:sp>
    </p:spTree>
    <p:extLst>
      <p:ext uri="{BB962C8B-B14F-4D97-AF65-F5344CB8AC3E}">
        <p14:creationId xmlns:p14="http://schemas.microsoft.com/office/powerpoint/2010/main" val="170417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129" name="圆角矩形 128"/>
          <p:cNvSpPr/>
          <p:nvPr/>
        </p:nvSpPr>
        <p:spPr>
          <a:xfrm>
            <a:off x="505072" y="1064250"/>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9" name="AutoShape 98"/>
          <p:cNvSpPr>
            <a:spLocks noChangeArrowheads="1"/>
          </p:cNvSpPr>
          <p:nvPr/>
        </p:nvSpPr>
        <p:spPr bwMode="auto">
          <a:xfrm>
            <a:off x="3866483" y="1430955"/>
            <a:ext cx="1338262" cy="2300288"/>
          </a:xfrm>
          <a:prstGeom prst="cube">
            <a:avLst>
              <a:gd name="adj" fmla="val 9144"/>
            </a:avLst>
          </a:prstGeom>
          <a:solidFill>
            <a:srgbClr val="0000FF"/>
          </a:solidFill>
          <a:ln w="19050">
            <a:solidFill>
              <a:schemeClr val="tx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60" name="Freeform 101"/>
          <p:cNvSpPr>
            <a:spLocks/>
          </p:cNvSpPr>
          <p:nvPr/>
        </p:nvSpPr>
        <p:spPr bwMode="auto">
          <a:xfrm>
            <a:off x="3866483" y="2304080"/>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a:spLocks/>
          </p:cNvSpPr>
          <p:nvPr/>
        </p:nvSpPr>
        <p:spPr bwMode="auto">
          <a:xfrm>
            <a:off x="3866483" y="261681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a:spLocks/>
          </p:cNvSpPr>
          <p:nvPr/>
        </p:nvSpPr>
        <p:spPr bwMode="auto">
          <a:xfrm>
            <a:off x="3864895" y="2929555"/>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a:spLocks/>
          </p:cNvSpPr>
          <p:nvPr/>
        </p:nvSpPr>
        <p:spPr bwMode="auto">
          <a:xfrm>
            <a:off x="3863308" y="3242293"/>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4312570" y="2505693"/>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chemeClr val="bg1"/>
                </a:solidFill>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4320508" y="2831130"/>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solidFill>
                  <a:srgbClr val="66FFFF"/>
                </a:solidFill>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4320508" y="1827830"/>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66FFFF"/>
                </a:solidFill>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4217320" y="3126405"/>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66FFFF"/>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4320508" y="3440730"/>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solidFill>
                  <a:srgbClr val="66FFFF"/>
                </a:solidFill>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3928395" y="1437305"/>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1100" b="1" dirty="0">
              <a:solidFill>
                <a:srgbClr val="66FFFF"/>
              </a:solidFill>
              <a:latin typeface="微软雅黑" pitchFamily="34" charset="-122"/>
              <a:ea typeface="微软雅黑" pitchFamily="34" charset="-122"/>
            </a:endParaRPr>
          </a:p>
          <a:p>
            <a:pPr>
              <a:lnSpc>
                <a:spcPct val="190000"/>
              </a:lnSpc>
            </a:pPr>
            <a:r>
              <a:rPr kumimoji="1" lang="en-US" altLang="zh-CN" sz="1100" b="1" dirty="0">
                <a:solidFill>
                  <a:srgbClr val="66FFFF"/>
                </a:solidFill>
                <a:latin typeface="微软雅黑" pitchFamily="34" charset="-122"/>
                <a:ea typeface="微软雅黑" pitchFamily="34" charset="-122"/>
              </a:rPr>
              <a:t>5</a:t>
            </a:r>
          </a:p>
          <a:p>
            <a:pPr>
              <a:lnSpc>
                <a:spcPct val="190000"/>
              </a:lnSpc>
            </a:pPr>
            <a:endParaRPr kumimoji="1" lang="en-US" altLang="zh-CN" sz="1100" b="1" dirty="0">
              <a:solidFill>
                <a:srgbClr val="66FFFF"/>
              </a:solidFill>
              <a:latin typeface="微软雅黑" pitchFamily="34" charset="-122"/>
              <a:ea typeface="微软雅黑" pitchFamily="34" charset="-122"/>
            </a:endParaRPr>
          </a:p>
          <a:p>
            <a:pPr>
              <a:lnSpc>
                <a:spcPct val="190000"/>
              </a:lnSpc>
            </a:pPr>
            <a:r>
              <a:rPr kumimoji="1" lang="en-US" altLang="zh-CN" sz="1100" b="1" dirty="0">
                <a:solidFill>
                  <a:srgbClr val="66FFFF"/>
                </a:solidFill>
                <a:latin typeface="微软雅黑" pitchFamily="34" charset="-122"/>
                <a:ea typeface="微软雅黑" pitchFamily="34" charset="-122"/>
              </a:rPr>
              <a:t>4</a:t>
            </a:r>
          </a:p>
          <a:p>
            <a:pPr>
              <a:lnSpc>
                <a:spcPct val="190000"/>
              </a:lnSpc>
            </a:pPr>
            <a:r>
              <a:rPr kumimoji="1" lang="en-US" altLang="zh-CN" sz="1100" b="1" dirty="0">
                <a:solidFill>
                  <a:srgbClr val="66FFFF"/>
                </a:solidFill>
                <a:latin typeface="微软雅黑" pitchFamily="34" charset="-122"/>
                <a:ea typeface="微软雅黑" pitchFamily="34" charset="-122"/>
              </a:rPr>
              <a:t>3</a:t>
            </a:r>
          </a:p>
          <a:p>
            <a:pPr>
              <a:lnSpc>
                <a:spcPct val="190000"/>
              </a:lnSpc>
            </a:pPr>
            <a:r>
              <a:rPr kumimoji="1" lang="en-US" altLang="zh-CN" sz="1100" b="1" dirty="0">
                <a:solidFill>
                  <a:srgbClr val="66FFFF"/>
                </a:solidFill>
                <a:latin typeface="微软雅黑" pitchFamily="34" charset="-122"/>
                <a:ea typeface="微软雅黑" pitchFamily="34" charset="-122"/>
              </a:rPr>
              <a:t>2</a:t>
            </a:r>
          </a:p>
          <a:p>
            <a:pPr>
              <a:lnSpc>
                <a:spcPct val="190000"/>
              </a:lnSpc>
            </a:pPr>
            <a:r>
              <a:rPr kumimoji="1" lang="en-US" altLang="zh-CN" sz="1100" b="1" dirty="0">
                <a:solidFill>
                  <a:srgbClr val="66FFFF"/>
                </a:solidFill>
                <a:latin typeface="微软雅黑" pitchFamily="34" charset="-122"/>
                <a:ea typeface="微软雅黑" pitchFamily="34" charset="-122"/>
              </a:rPr>
              <a:t>1</a:t>
            </a:r>
          </a:p>
        </p:txBody>
      </p:sp>
      <p:sp>
        <p:nvSpPr>
          <p:cNvPr id="170" name="Text Box 113"/>
          <p:cNvSpPr txBox="1">
            <a:spLocks noChangeArrowheads="1"/>
          </p:cNvSpPr>
          <p:nvPr/>
        </p:nvSpPr>
        <p:spPr bwMode="auto">
          <a:xfrm>
            <a:off x="3644936" y="1074670"/>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sz="1400" b="1" dirty="0">
                <a:solidFill>
                  <a:srgbClr val="FF00FF"/>
                </a:solidFill>
                <a:latin typeface="微软雅黑" pitchFamily="34" charset="-122"/>
                <a:ea typeface="微软雅黑" pitchFamily="34" charset="-122"/>
              </a:rPr>
              <a:t>五层协议的体系结构</a:t>
            </a:r>
          </a:p>
        </p:txBody>
      </p:sp>
      <p:sp>
        <p:nvSpPr>
          <p:cNvPr id="172" name="矩形 47"/>
          <p:cNvSpPr>
            <a:spLocks noChangeArrowheads="1"/>
          </p:cNvSpPr>
          <p:nvPr/>
        </p:nvSpPr>
        <p:spPr bwMode="auto">
          <a:xfrm>
            <a:off x="1096963" y="3851185"/>
            <a:ext cx="690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dirty="0">
                <a:solidFill>
                  <a:srgbClr val="0000FF"/>
                </a:solidFill>
                <a:latin typeface="微软雅黑" pitchFamily="34" charset="-122"/>
                <a:ea typeface="微软雅黑" pitchFamily="34" charset="-122"/>
              </a:rPr>
              <a:t>计算机网络体系结构</a:t>
            </a:r>
            <a:endParaRPr lang="zh-CN" altLang="en-US" sz="1400" b="1" dirty="0">
              <a:solidFill>
                <a:srgbClr val="0000FF"/>
              </a:solidFill>
              <a:latin typeface="微软雅黑" pitchFamily="34" charset="-122"/>
              <a:ea typeface="微软雅黑" pitchFamily="34" charset="-122"/>
            </a:endParaRPr>
          </a:p>
        </p:txBody>
      </p:sp>
      <p:sp>
        <p:nvSpPr>
          <p:cNvPr id="48" name="AutoShape 18"/>
          <p:cNvSpPr>
            <a:spLocks/>
          </p:cNvSpPr>
          <p:nvPr/>
        </p:nvSpPr>
        <p:spPr bwMode="auto">
          <a:xfrm flipH="1">
            <a:off x="3452145" y="2519979"/>
            <a:ext cx="279400" cy="1168401"/>
          </a:xfrm>
          <a:prstGeom prst="rightBrace">
            <a:avLst>
              <a:gd name="adj1" fmla="val 27550"/>
              <a:gd name="adj2" fmla="val 4895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9" name="Text Box 20"/>
          <p:cNvSpPr txBox="1">
            <a:spLocks noChangeArrowheads="1"/>
          </p:cNvSpPr>
          <p:nvPr/>
        </p:nvSpPr>
        <p:spPr bwMode="auto">
          <a:xfrm>
            <a:off x="1807775" y="2937109"/>
            <a:ext cx="16684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400" dirty="0">
                <a:latin typeface="微软雅黑" pitchFamily="34" charset="-122"/>
                <a:ea typeface="微软雅黑" pitchFamily="34" charset="-122"/>
              </a:rPr>
              <a:t>面向通信的功能</a:t>
            </a:r>
          </a:p>
        </p:txBody>
      </p:sp>
      <p:sp>
        <p:nvSpPr>
          <p:cNvPr id="50" name="AutoShape 15"/>
          <p:cNvSpPr>
            <a:spLocks/>
          </p:cNvSpPr>
          <p:nvPr/>
        </p:nvSpPr>
        <p:spPr bwMode="auto">
          <a:xfrm>
            <a:off x="5300193" y="1464321"/>
            <a:ext cx="279400" cy="1152497"/>
          </a:xfrm>
          <a:prstGeom prst="rightBrace">
            <a:avLst>
              <a:gd name="adj1" fmla="val 16196"/>
              <a:gd name="adj2" fmla="val 4824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1" name="Text Box 21"/>
          <p:cNvSpPr txBox="1">
            <a:spLocks noChangeArrowheads="1"/>
          </p:cNvSpPr>
          <p:nvPr/>
        </p:nvSpPr>
        <p:spPr bwMode="auto">
          <a:xfrm>
            <a:off x="5517574" y="186227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latin typeface="微软雅黑" pitchFamily="34" charset="-122"/>
                <a:ea typeface="微软雅黑" pitchFamily="34" charset="-122"/>
              </a:rPr>
              <a:t>用户功能</a:t>
            </a:r>
          </a:p>
        </p:txBody>
      </p:sp>
    </p:spTree>
    <p:extLst>
      <p:ext uri="{BB962C8B-B14F-4D97-AF65-F5344CB8AC3E}">
        <p14:creationId xmlns:p14="http://schemas.microsoft.com/office/powerpoint/2010/main" val="405168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96310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6" y="920836"/>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5.1.3   </a:t>
            </a:r>
            <a:r>
              <a:rPr lang="zh-CN" altLang="en-US" sz="2400" b="1" dirty="0">
                <a:solidFill>
                  <a:schemeClr val="bg1"/>
                </a:solidFill>
                <a:latin typeface="微软雅黑" pitchFamily="34" charset="-122"/>
                <a:ea typeface="微软雅黑" pitchFamily="34" charset="-122"/>
              </a:rPr>
              <a:t>运输层的端口</a:t>
            </a:r>
          </a:p>
        </p:txBody>
      </p:sp>
      <p:sp>
        <p:nvSpPr>
          <p:cNvPr id="4" name="Rectangle 8"/>
          <p:cNvSpPr>
            <a:spLocks noChangeArrowheads="1"/>
          </p:cNvSpPr>
          <p:nvPr/>
        </p:nvSpPr>
        <p:spPr bwMode="auto">
          <a:xfrm>
            <a:off x="499423" y="1412708"/>
            <a:ext cx="8123369"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运行在计算机中的进程是用</a:t>
            </a:r>
            <a:r>
              <a:rPr lang="zh-CN" altLang="en-US" sz="2000" b="1" dirty="0">
                <a:solidFill>
                  <a:srgbClr val="0000FF"/>
                </a:solidFill>
                <a:latin typeface="微软雅黑" pitchFamily="34" charset="-122"/>
                <a:ea typeface="微软雅黑" pitchFamily="34" charset="-122"/>
              </a:rPr>
              <a:t>进程标识符</a:t>
            </a:r>
            <a:r>
              <a:rPr lang="zh-CN" altLang="en-US" sz="2000" b="1" dirty="0">
                <a:latin typeface="微软雅黑" pitchFamily="34" charset="-122"/>
                <a:ea typeface="微软雅黑" pitchFamily="34" charset="-122"/>
              </a:rPr>
              <a:t>来标志的。</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但运行在应用层的各种应用进程却不应当让计算机操作系统指派它的进程标识符。</a:t>
            </a:r>
            <a:r>
              <a:rPr lang="zh-CN" altLang="en-US" sz="2000" b="1" dirty="0">
                <a:latin typeface="微软雅黑" pitchFamily="34" charset="-122"/>
                <a:ea typeface="微软雅黑" pitchFamily="34" charset="-122"/>
              </a:rPr>
              <a:t>这是因为在互联网上使用的计算机的操作系统种类很多，而不同的操作系统又使用不同格式的进程标识符。</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为了使运行不同操作系统的计算机的应用进程能够互相通信，就</a:t>
            </a:r>
            <a:r>
              <a:rPr lang="zh-CN" altLang="en-US" sz="2000" b="1" dirty="0">
                <a:solidFill>
                  <a:srgbClr val="0000FF"/>
                </a:solidFill>
                <a:latin typeface="微软雅黑" pitchFamily="34" charset="-122"/>
                <a:ea typeface="微软雅黑" pitchFamily="34" charset="-122"/>
              </a:rPr>
              <a:t>必须用统一的方法</a:t>
            </a:r>
            <a:r>
              <a:rPr lang="zh-CN" altLang="en-US" sz="2000" b="1" dirty="0">
                <a:latin typeface="微软雅黑" pitchFamily="34" charset="-122"/>
                <a:ea typeface="微软雅黑" pitchFamily="34" charset="-122"/>
              </a:rPr>
              <a:t>对 </a:t>
            </a: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体系的应用进程进行标志。 </a:t>
            </a:r>
          </a:p>
        </p:txBody>
      </p:sp>
    </p:spTree>
    <p:extLst>
      <p:ext uri="{BB962C8B-B14F-4D97-AF65-F5344CB8AC3E}">
        <p14:creationId xmlns:p14="http://schemas.microsoft.com/office/powerpoint/2010/main" val="179513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45145" y="1107606"/>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45143" y="64036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047386" y="598096"/>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5.1.3   </a:t>
            </a:r>
            <a:r>
              <a:rPr lang="zh-CN" altLang="en-US" sz="2400" b="1" dirty="0">
                <a:solidFill>
                  <a:schemeClr val="bg1"/>
                </a:solidFill>
                <a:latin typeface="微软雅黑" pitchFamily="34" charset="-122"/>
                <a:ea typeface="微软雅黑" pitchFamily="34" charset="-122"/>
              </a:rPr>
              <a:t>运输层的端口</a:t>
            </a:r>
          </a:p>
        </p:txBody>
      </p:sp>
      <p:sp>
        <p:nvSpPr>
          <p:cNvPr id="2" name="矩形 1"/>
          <p:cNvSpPr/>
          <p:nvPr/>
        </p:nvSpPr>
        <p:spPr>
          <a:xfrm>
            <a:off x="1068623" y="2311120"/>
            <a:ext cx="2947595" cy="78530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25"/>
          <p:cNvSpPr txBox="1">
            <a:spLocks noChangeArrowheads="1"/>
          </p:cNvSpPr>
          <p:nvPr/>
        </p:nvSpPr>
        <p:spPr bwMode="auto">
          <a:xfrm>
            <a:off x="3211642"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CC66"/>
                </a:solidFill>
                <a:latin typeface="微软雅黑" pitchFamily="34" charset="-122"/>
                <a:ea typeface="微软雅黑" pitchFamily="34" charset="-122"/>
                <a:sym typeface="Wingdings" pitchFamily="2" charset="2"/>
              </a:rPr>
              <a:t></a:t>
            </a:r>
            <a:endParaRPr lang="en-US" altLang="zh-CN" sz="6600" dirty="0">
              <a:solidFill>
                <a:srgbClr val="00CC66"/>
              </a:solidFill>
              <a:latin typeface="微软雅黑" pitchFamily="34" charset="-122"/>
              <a:ea typeface="微软雅黑" pitchFamily="34" charset="-122"/>
            </a:endParaRPr>
          </a:p>
        </p:txBody>
      </p:sp>
      <p:sp>
        <p:nvSpPr>
          <p:cNvPr id="11" name="Text Box 26"/>
          <p:cNvSpPr txBox="1">
            <a:spLocks noChangeArrowheads="1"/>
          </p:cNvSpPr>
          <p:nvPr/>
        </p:nvSpPr>
        <p:spPr bwMode="auto">
          <a:xfrm>
            <a:off x="2177997"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CC6600"/>
                </a:solidFill>
                <a:latin typeface="微软雅黑" pitchFamily="34" charset="-122"/>
                <a:ea typeface="微软雅黑" pitchFamily="34" charset="-122"/>
                <a:sym typeface="Wingdings" pitchFamily="2" charset="2"/>
              </a:rPr>
              <a:t></a:t>
            </a:r>
            <a:endParaRPr lang="en-US" altLang="zh-CN" sz="6600" dirty="0">
              <a:solidFill>
                <a:srgbClr val="CC6600"/>
              </a:solidFill>
              <a:latin typeface="微软雅黑" pitchFamily="34" charset="-122"/>
              <a:ea typeface="微软雅黑" pitchFamily="34" charset="-122"/>
            </a:endParaRPr>
          </a:p>
        </p:txBody>
      </p:sp>
      <p:grpSp>
        <p:nvGrpSpPr>
          <p:cNvPr id="19" name="组合 18"/>
          <p:cNvGrpSpPr/>
          <p:nvPr/>
        </p:nvGrpSpPr>
        <p:grpSpPr>
          <a:xfrm>
            <a:off x="1209026" y="2217336"/>
            <a:ext cx="586980" cy="241909"/>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Box 20"/>
          <p:cNvSpPr txBox="1">
            <a:spLocks noChangeArrowheads="1"/>
          </p:cNvSpPr>
          <p:nvPr/>
        </p:nvSpPr>
        <p:spPr bwMode="auto">
          <a:xfrm>
            <a:off x="1103792"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00FF"/>
                </a:solidFill>
                <a:latin typeface="微软雅黑" pitchFamily="34" charset="-122"/>
                <a:ea typeface="微软雅黑" pitchFamily="34" charset="-122"/>
                <a:sym typeface="Wingdings" pitchFamily="2" charset="2"/>
              </a:rPr>
              <a:t></a:t>
            </a:r>
            <a:endParaRPr lang="en-US" altLang="zh-CN" sz="6600" dirty="0">
              <a:solidFill>
                <a:srgbClr val="0000FF"/>
              </a:solidFill>
              <a:latin typeface="微软雅黑" pitchFamily="34" charset="-122"/>
              <a:ea typeface="微软雅黑" pitchFamily="34" charset="-122"/>
            </a:endParaRPr>
          </a:p>
        </p:txBody>
      </p:sp>
      <p:grpSp>
        <p:nvGrpSpPr>
          <p:cNvPr id="20" name="组合 19"/>
          <p:cNvGrpSpPr/>
          <p:nvPr/>
        </p:nvGrpSpPr>
        <p:grpSpPr>
          <a:xfrm>
            <a:off x="2273592" y="2217336"/>
            <a:ext cx="586980" cy="241909"/>
            <a:chOff x="1452836" y="2079261"/>
            <a:chExt cx="586980" cy="241909"/>
          </a:xfrm>
        </p:grpSpPr>
        <p:sp>
          <p:nvSpPr>
            <p:cNvPr id="21" name="矩形 2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314578" y="2217336"/>
            <a:ext cx="586980" cy="241909"/>
            <a:chOff x="1452836" y="2079261"/>
            <a:chExt cx="586980" cy="241909"/>
          </a:xfrm>
        </p:grpSpPr>
        <p:sp>
          <p:nvSpPr>
            <p:cNvPr id="25" name="矩形 2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ectangle 396"/>
          <p:cNvSpPr>
            <a:spLocks noChangeArrowheads="1"/>
          </p:cNvSpPr>
          <p:nvPr/>
        </p:nvSpPr>
        <p:spPr bwMode="auto">
          <a:xfrm>
            <a:off x="4337357" y="2599351"/>
            <a:ext cx="54181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33CC"/>
                </a:solidFill>
                <a:latin typeface="微软雅黑" pitchFamily="34" charset="-122"/>
                <a:ea typeface="微软雅黑" pitchFamily="34" charset="-122"/>
              </a:rPr>
              <a:t>端口</a:t>
            </a:r>
          </a:p>
        </p:txBody>
      </p:sp>
      <p:sp>
        <p:nvSpPr>
          <p:cNvPr id="29" name="Line 399"/>
          <p:cNvSpPr>
            <a:spLocks noChangeShapeType="1"/>
          </p:cNvSpPr>
          <p:nvPr/>
        </p:nvSpPr>
        <p:spPr bwMode="auto">
          <a:xfrm flipH="1" flipV="1">
            <a:off x="3654960" y="2392312"/>
            <a:ext cx="643985" cy="311462"/>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30" name="TextBox 29"/>
          <p:cNvSpPr txBox="1"/>
          <p:nvPr/>
        </p:nvSpPr>
        <p:spPr>
          <a:xfrm>
            <a:off x="2277165" y="2205613"/>
            <a:ext cx="577402" cy="261610"/>
          </a:xfrm>
          <a:prstGeom prst="rect">
            <a:avLst/>
          </a:prstGeom>
          <a:noFill/>
        </p:spPr>
        <p:txBody>
          <a:bodyPr wrap="none" rtlCol="0">
            <a:spAutoFit/>
          </a:bodyPr>
          <a:lstStyle/>
          <a:p>
            <a:r>
              <a:rPr lang="en-US" altLang="zh-CN" sz="1100" b="1" dirty="0">
                <a:latin typeface="Arial" pitchFamily="34" charset="0"/>
                <a:ea typeface="微软雅黑" pitchFamily="34" charset="-122"/>
                <a:cs typeface="Arial" pitchFamily="34" charset="0"/>
              </a:rPr>
              <a:t>58800</a:t>
            </a:r>
            <a:endParaRPr lang="zh-CN" altLang="en-US" sz="1100" b="1" dirty="0">
              <a:latin typeface="Arial" pitchFamily="34" charset="0"/>
              <a:ea typeface="微软雅黑" pitchFamily="34" charset="-122"/>
              <a:cs typeface="Arial" pitchFamily="34" charset="0"/>
            </a:endParaRPr>
          </a:p>
        </p:txBody>
      </p:sp>
      <p:sp>
        <p:nvSpPr>
          <p:cNvPr id="31" name="矩形 30"/>
          <p:cNvSpPr/>
          <p:nvPr/>
        </p:nvSpPr>
        <p:spPr>
          <a:xfrm>
            <a:off x="5171700" y="2311120"/>
            <a:ext cx="2947595" cy="785308"/>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312103" y="2217336"/>
            <a:ext cx="586980" cy="241909"/>
            <a:chOff x="1452836" y="2079261"/>
            <a:chExt cx="586980" cy="241909"/>
          </a:xfrm>
        </p:grpSpPr>
        <p:sp>
          <p:nvSpPr>
            <p:cNvPr id="33" name="矩形 32"/>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6376669" y="2217336"/>
            <a:ext cx="586980" cy="241909"/>
            <a:chOff x="1452836" y="2079261"/>
            <a:chExt cx="586980" cy="241909"/>
          </a:xfrm>
        </p:grpSpPr>
        <p:sp>
          <p:nvSpPr>
            <p:cNvPr id="37" name="矩形 3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7417655" y="2217336"/>
            <a:ext cx="586980" cy="241909"/>
            <a:chOff x="1452836" y="2079261"/>
            <a:chExt cx="586980" cy="241909"/>
          </a:xfrm>
        </p:grpSpPr>
        <p:sp>
          <p:nvSpPr>
            <p:cNvPr id="41" name="矩形 4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Line 399"/>
          <p:cNvSpPr>
            <a:spLocks noChangeShapeType="1"/>
          </p:cNvSpPr>
          <p:nvPr/>
        </p:nvSpPr>
        <p:spPr bwMode="auto">
          <a:xfrm flipV="1">
            <a:off x="4937789" y="2392312"/>
            <a:ext cx="571747" cy="311462"/>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45" name="TextBox 44"/>
          <p:cNvSpPr txBox="1"/>
          <p:nvPr/>
        </p:nvSpPr>
        <p:spPr>
          <a:xfrm>
            <a:off x="6497472" y="2205613"/>
            <a:ext cx="341760" cy="261610"/>
          </a:xfrm>
          <a:prstGeom prst="rect">
            <a:avLst/>
          </a:prstGeom>
          <a:noFill/>
        </p:spPr>
        <p:txBody>
          <a:bodyPr wrap="none" rtlCol="0">
            <a:spAutoFit/>
          </a:bodyPr>
          <a:lstStyle/>
          <a:p>
            <a:r>
              <a:rPr lang="en-US" altLang="zh-CN" sz="1100" b="1" dirty="0">
                <a:latin typeface="Arial" pitchFamily="34" charset="0"/>
                <a:ea typeface="微软雅黑" pitchFamily="34" charset="-122"/>
                <a:cs typeface="Arial" pitchFamily="34" charset="0"/>
              </a:rPr>
              <a:t>80</a:t>
            </a:r>
            <a:endParaRPr lang="zh-CN" altLang="en-US" sz="1100" b="1" dirty="0">
              <a:latin typeface="Arial" pitchFamily="34" charset="0"/>
              <a:ea typeface="微软雅黑" pitchFamily="34" charset="-122"/>
              <a:cs typeface="Arial" pitchFamily="34" charset="0"/>
            </a:endParaRPr>
          </a:p>
        </p:txBody>
      </p:sp>
      <p:sp>
        <p:nvSpPr>
          <p:cNvPr id="46" name="Text Box 25"/>
          <p:cNvSpPr txBox="1">
            <a:spLocks noChangeArrowheads="1"/>
          </p:cNvSpPr>
          <p:nvPr/>
        </p:nvSpPr>
        <p:spPr bwMode="auto">
          <a:xfrm>
            <a:off x="7302995"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CC66"/>
                </a:solidFill>
                <a:latin typeface="微软雅黑" pitchFamily="34" charset="-122"/>
                <a:ea typeface="微软雅黑" pitchFamily="34" charset="-122"/>
                <a:sym typeface="Wingdings" pitchFamily="2" charset="2"/>
              </a:rPr>
              <a:t></a:t>
            </a:r>
            <a:endParaRPr lang="en-US" altLang="zh-CN" sz="6600" dirty="0">
              <a:solidFill>
                <a:srgbClr val="00CC66"/>
              </a:solidFill>
              <a:latin typeface="微软雅黑" pitchFamily="34" charset="-122"/>
              <a:ea typeface="微软雅黑" pitchFamily="34" charset="-122"/>
            </a:endParaRPr>
          </a:p>
        </p:txBody>
      </p:sp>
      <p:sp>
        <p:nvSpPr>
          <p:cNvPr id="47" name="Text Box 26"/>
          <p:cNvSpPr txBox="1">
            <a:spLocks noChangeArrowheads="1"/>
          </p:cNvSpPr>
          <p:nvPr/>
        </p:nvSpPr>
        <p:spPr bwMode="auto">
          <a:xfrm>
            <a:off x="6269350"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CC6600"/>
                </a:solidFill>
                <a:latin typeface="微软雅黑" pitchFamily="34" charset="-122"/>
                <a:ea typeface="微软雅黑" pitchFamily="34" charset="-122"/>
                <a:sym typeface="Wingdings" pitchFamily="2" charset="2"/>
              </a:rPr>
              <a:t></a:t>
            </a:r>
            <a:endParaRPr lang="en-US" altLang="zh-CN" sz="6600" dirty="0">
              <a:solidFill>
                <a:srgbClr val="CC6600"/>
              </a:solidFill>
              <a:latin typeface="微软雅黑" pitchFamily="34" charset="-122"/>
              <a:ea typeface="微软雅黑" pitchFamily="34" charset="-122"/>
            </a:endParaRPr>
          </a:p>
        </p:txBody>
      </p:sp>
      <p:sp>
        <p:nvSpPr>
          <p:cNvPr id="48" name="Text Box 20"/>
          <p:cNvSpPr txBox="1">
            <a:spLocks noChangeArrowheads="1"/>
          </p:cNvSpPr>
          <p:nvPr/>
        </p:nvSpPr>
        <p:spPr bwMode="auto">
          <a:xfrm>
            <a:off x="5195145" y="1332182"/>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00FF"/>
                </a:solidFill>
                <a:latin typeface="微软雅黑" pitchFamily="34" charset="-122"/>
                <a:ea typeface="微软雅黑" pitchFamily="34" charset="-122"/>
                <a:sym typeface="Wingdings" pitchFamily="2" charset="2"/>
              </a:rPr>
              <a:t></a:t>
            </a:r>
            <a:endParaRPr lang="en-US" altLang="zh-CN" sz="6600" dirty="0">
              <a:solidFill>
                <a:srgbClr val="0000FF"/>
              </a:solidFill>
              <a:latin typeface="微软雅黑" pitchFamily="34" charset="-122"/>
              <a:ea typeface="微软雅黑" pitchFamily="34" charset="-122"/>
            </a:endParaRPr>
          </a:p>
        </p:txBody>
      </p:sp>
      <p:sp>
        <p:nvSpPr>
          <p:cNvPr id="49" name="Rectangle 396"/>
          <p:cNvSpPr>
            <a:spLocks noChangeArrowheads="1"/>
          </p:cNvSpPr>
          <p:nvPr/>
        </p:nvSpPr>
        <p:spPr bwMode="auto">
          <a:xfrm>
            <a:off x="6078162" y="1268174"/>
            <a:ext cx="113467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400" b="1" dirty="0">
                <a:solidFill>
                  <a:srgbClr val="0033CC"/>
                </a:solidFill>
                <a:latin typeface="微软雅黑" pitchFamily="34" charset="-122"/>
                <a:ea typeface="微软雅黑" pitchFamily="34" charset="-122"/>
              </a:rPr>
              <a:t>Web</a:t>
            </a:r>
            <a:r>
              <a:rPr kumimoji="1" lang="zh-CN" altLang="en-US" sz="1400" b="1" dirty="0">
                <a:solidFill>
                  <a:srgbClr val="0033CC"/>
                </a:solidFill>
                <a:latin typeface="微软雅黑" pitchFamily="34" charset="-122"/>
                <a:ea typeface="微软雅黑" pitchFamily="34" charset="-122"/>
              </a:rPr>
              <a:t>服务器</a:t>
            </a:r>
          </a:p>
        </p:txBody>
      </p:sp>
      <p:sp>
        <p:nvSpPr>
          <p:cNvPr id="50" name="Rectangle 396"/>
          <p:cNvSpPr>
            <a:spLocks noChangeArrowheads="1"/>
          </p:cNvSpPr>
          <p:nvPr/>
        </p:nvSpPr>
        <p:spPr bwMode="auto">
          <a:xfrm>
            <a:off x="1975083" y="1268174"/>
            <a:ext cx="113467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400" b="1" dirty="0">
                <a:solidFill>
                  <a:srgbClr val="0033CC"/>
                </a:solidFill>
                <a:latin typeface="微软雅黑" pitchFamily="34" charset="-122"/>
                <a:ea typeface="微软雅黑" pitchFamily="34" charset="-122"/>
              </a:rPr>
              <a:t>Web</a:t>
            </a:r>
            <a:r>
              <a:rPr kumimoji="1" lang="zh-CN" altLang="en-US" sz="1400" b="1" dirty="0">
                <a:solidFill>
                  <a:srgbClr val="0033CC"/>
                </a:solidFill>
                <a:latin typeface="微软雅黑" pitchFamily="34" charset="-122"/>
                <a:ea typeface="微软雅黑" pitchFamily="34" charset="-122"/>
              </a:rPr>
              <a:t>浏览器</a:t>
            </a:r>
          </a:p>
        </p:txBody>
      </p:sp>
      <p:cxnSp>
        <p:nvCxnSpPr>
          <p:cNvPr id="52" name="直接连接符 51"/>
          <p:cNvCxnSpPr/>
          <p:nvPr/>
        </p:nvCxnSpPr>
        <p:spPr>
          <a:xfrm>
            <a:off x="2562003" y="3713613"/>
            <a:ext cx="41069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2562003" y="2440178"/>
            <a:ext cx="4106940" cy="1285158"/>
            <a:chOff x="2665137" y="2409968"/>
            <a:chExt cx="4106940" cy="1165570"/>
          </a:xfrm>
        </p:grpSpPr>
        <p:cxnSp>
          <p:nvCxnSpPr>
            <p:cNvPr id="54" name="直接连接符 53"/>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5047868" y="3796895"/>
            <a:ext cx="654333" cy="25224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61" name="矩形 60"/>
          <p:cNvSpPr/>
          <p:nvPr/>
        </p:nvSpPr>
        <p:spPr>
          <a:xfrm>
            <a:off x="3652821" y="3796895"/>
            <a:ext cx="654333"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62" name="矩形 61"/>
          <p:cNvSpPr/>
          <p:nvPr/>
        </p:nvSpPr>
        <p:spPr>
          <a:xfrm>
            <a:off x="4298173" y="3796895"/>
            <a:ext cx="746793"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63" name="矩形 62"/>
          <p:cNvSpPr/>
          <p:nvPr/>
        </p:nvSpPr>
        <p:spPr>
          <a:xfrm>
            <a:off x="3644612" y="3398305"/>
            <a:ext cx="654333" cy="25224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数据</a:t>
            </a:r>
          </a:p>
        </p:txBody>
      </p:sp>
      <p:sp>
        <p:nvSpPr>
          <p:cNvPr id="64" name="矩形 63"/>
          <p:cNvSpPr/>
          <p:nvPr/>
        </p:nvSpPr>
        <p:spPr>
          <a:xfrm>
            <a:off x="4298945" y="3398305"/>
            <a:ext cx="654333"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80</a:t>
            </a:r>
            <a:endParaRPr lang="zh-CN" altLang="en-US" sz="1200" b="1" dirty="0">
              <a:solidFill>
                <a:schemeClr val="bg1"/>
              </a:solidFill>
              <a:latin typeface="微软雅黑" pitchFamily="34" charset="-122"/>
              <a:ea typeface="微软雅黑" pitchFamily="34" charset="-122"/>
            </a:endParaRPr>
          </a:p>
        </p:txBody>
      </p:sp>
      <p:sp>
        <p:nvSpPr>
          <p:cNvPr id="65" name="矩形 64"/>
          <p:cNvSpPr/>
          <p:nvPr/>
        </p:nvSpPr>
        <p:spPr>
          <a:xfrm>
            <a:off x="4944297" y="3398305"/>
            <a:ext cx="776227" cy="25224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58800</a:t>
            </a:r>
            <a:endParaRPr lang="zh-CN" altLang="en-US" sz="1200" b="1" dirty="0">
              <a:solidFill>
                <a:schemeClr val="bg1"/>
              </a:solidFill>
              <a:latin typeface="微软雅黑" pitchFamily="34" charset="-122"/>
              <a:ea typeface="微软雅黑" pitchFamily="34" charset="-122"/>
            </a:endParaRPr>
          </a:p>
        </p:txBody>
      </p:sp>
      <p:sp>
        <p:nvSpPr>
          <p:cNvPr id="69" name="Rectangle 396"/>
          <p:cNvSpPr>
            <a:spLocks noChangeArrowheads="1"/>
          </p:cNvSpPr>
          <p:nvPr/>
        </p:nvSpPr>
        <p:spPr bwMode="auto">
          <a:xfrm>
            <a:off x="3206139" y="2756324"/>
            <a:ext cx="72135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33CC"/>
                </a:solidFill>
                <a:latin typeface="微软雅黑" pitchFamily="34" charset="-122"/>
                <a:ea typeface="微软雅黑" pitchFamily="34" charset="-122"/>
              </a:rPr>
              <a:t>运输层</a:t>
            </a:r>
          </a:p>
        </p:txBody>
      </p:sp>
      <p:sp>
        <p:nvSpPr>
          <p:cNvPr id="70" name="Rectangle 396"/>
          <p:cNvSpPr>
            <a:spLocks noChangeArrowheads="1"/>
          </p:cNvSpPr>
          <p:nvPr/>
        </p:nvSpPr>
        <p:spPr bwMode="auto">
          <a:xfrm>
            <a:off x="5258973" y="2756324"/>
            <a:ext cx="72135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33CC"/>
                </a:solidFill>
                <a:latin typeface="微软雅黑" pitchFamily="34" charset="-122"/>
                <a:ea typeface="微软雅黑" pitchFamily="34" charset="-122"/>
              </a:rPr>
              <a:t>运输层</a:t>
            </a:r>
          </a:p>
        </p:txBody>
      </p:sp>
      <p:sp>
        <p:nvSpPr>
          <p:cNvPr id="66" name="右箭头 65"/>
          <p:cNvSpPr/>
          <p:nvPr/>
        </p:nvSpPr>
        <p:spPr>
          <a:xfrm>
            <a:off x="5748346" y="3461369"/>
            <a:ext cx="300453" cy="12612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右箭头 66"/>
          <p:cNvSpPr/>
          <p:nvPr/>
        </p:nvSpPr>
        <p:spPr>
          <a:xfrm flipH="1">
            <a:off x="3329075" y="3859957"/>
            <a:ext cx="300453" cy="126124"/>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Tree>
    <p:extLst>
      <p:ext uri="{BB962C8B-B14F-4D97-AF65-F5344CB8AC3E}">
        <p14:creationId xmlns:p14="http://schemas.microsoft.com/office/powerpoint/2010/main" val="3780931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193746"/>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34856" y="116053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软件端口与硬件端口</a:t>
            </a:r>
          </a:p>
        </p:txBody>
      </p:sp>
      <p:sp>
        <p:nvSpPr>
          <p:cNvPr id="7" name="Rectangle 68"/>
          <p:cNvSpPr>
            <a:spLocks noChangeArrowheads="1"/>
          </p:cNvSpPr>
          <p:nvPr/>
        </p:nvSpPr>
        <p:spPr bwMode="auto">
          <a:xfrm>
            <a:off x="556963" y="1611709"/>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两个不同的概念。</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在协议栈层间的抽象的协议端口是</a:t>
            </a:r>
            <a:r>
              <a:rPr lang="zh-CN" altLang="en-US" sz="2000" b="1" dirty="0">
                <a:solidFill>
                  <a:srgbClr val="0000FF"/>
                </a:solidFill>
                <a:latin typeface="微软雅黑" pitchFamily="34" charset="-122"/>
                <a:ea typeface="微软雅黑" pitchFamily="34" charset="-122"/>
              </a:rPr>
              <a:t>软件端口</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路由器或交换机上的端口是</a:t>
            </a:r>
            <a:r>
              <a:rPr lang="zh-CN" altLang="en-US" sz="2000" b="1" dirty="0">
                <a:solidFill>
                  <a:srgbClr val="0000FF"/>
                </a:solidFill>
                <a:latin typeface="微软雅黑" pitchFamily="34" charset="-122"/>
                <a:ea typeface="微软雅黑" pitchFamily="34" charset="-122"/>
              </a:rPr>
              <a:t>硬件端口</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硬件端口是不同硬件设备进行交互的接口，而软件端口是应用层的各种协议进程与运输实体进行层间交互的一种地址。 </a:t>
            </a:r>
          </a:p>
        </p:txBody>
      </p:sp>
    </p:spTree>
    <p:extLst>
      <p:ext uri="{BB962C8B-B14F-4D97-AF65-F5344CB8AC3E}">
        <p14:creationId xmlns:p14="http://schemas.microsoft.com/office/powerpoint/2010/main" val="176425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556963" y="2323023"/>
            <a:ext cx="8048776" cy="19755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7975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34856" y="64654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TCP/IP </a:t>
            </a:r>
            <a:r>
              <a:rPr lang="zh-CN" altLang="en-US" sz="2000" b="1" dirty="0">
                <a:solidFill>
                  <a:schemeClr val="bg1"/>
                </a:solidFill>
                <a:latin typeface="微软雅黑" pitchFamily="34" charset="-122"/>
                <a:ea typeface="微软雅黑" pitchFamily="34" charset="-122"/>
              </a:rPr>
              <a:t>运输层端口</a:t>
            </a:r>
          </a:p>
        </p:txBody>
      </p:sp>
      <p:sp>
        <p:nvSpPr>
          <p:cNvPr id="7" name="Rectangle 68"/>
          <p:cNvSpPr>
            <a:spLocks noChangeArrowheads="1"/>
          </p:cNvSpPr>
          <p:nvPr/>
        </p:nvSpPr>
        <p:spPr bwMode="auto">
          <a:xfrm>
            <a:off x="556963" y="1007460"/>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端口用一个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位端口号进行标志，允许有</a:t>
            </a:r>
            <a:r>
              <a:rPr lang="en-US" altLang="zh-CN" sz="2000" b="1" dirty="0">
                <a:latin typeface="微软雅黑" pitchFamily="34" charset="-122"/>
                <a:ea typeface="微软雅黑" pitchFamily="34" charset="-122"/>
              </a:rPr>
              <a:t>65,535</a:t>
            </a:r>
            <a:r>
              <a:rPr lang="zh-CN" altLang="en-US" sz="2000" b="1" dirty="0">
                <a:latin typeface="微软雅黑" pitchFamily="34" charset="-122"/>
                <a:ea typeface="微软雅黑" pitchFamily="34" charset="-122"/>
              </a:rPr>
              <a:t>个不同的端口号。</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端口号只具有</a:t>
            </a:r>
            <a:r>
              <a:rPr lang="zh-CN" altLang="en-US" sz="2000" b="1" dirty="0">
                <a:solidFill>
                  <a:srgbClr val="0000FF"/>
                </a:solidFill>
                <a:latin typeface="微软雅黑" pitchFamily="34" charset="-122"/>
                <a:ea typeface="微软雅黑" pitchFamily="34" charset="-122"/>
              </a:rPr>
              <a:t>本地意义</a:t>
            </a:r>
            <a:r>
              <a:rPr lang="zh-CN" altLang="en-US" sz="2000" b="1" dirty="0">
                <a:latin typeface="微软雅黑" pitchFamily="34" charset="-122"/>
                <a:ea typeface="微软雅黑" pitchFamily="34" charset="-122"/>
              </a:rPr>
              <a:t>，即端口号只是为了标志</a:t>
            </a:r>
            <a:r>
              <a:rPr lang="zh-CN" altLang="en-US" sz="2000" b="1" dirty="0">
                <a:solidFill>
                  <a:srgbClr val="0000FF"/>
                </a:solidFill>
                <a:latin typeface="微软雅黑" pitchFamily="34" charset="-122"/>
                <a:ea typeface="微软雅黑" pitchFamily="34" charset="-122"/>
              </a:rPr>
              <a:t>本计算机应用层中的各进程</a:t>
            </a:r>
            <a:r>
              <a:rPr lang="zh-CN" altLang="en-US" sz="2000" b="1" dirty="0">
                <a:latin typeface="微软雅黑" pitchFamily="34" charset="-122"/>
                <a:ea typeface="微软雅黑" pitchFamily="34" charset="-122"/>
              </a:rPr>
              <a:t>。在互联网中，不同计算机的相同端口号是没有联系的。</a:t>
            </a:r>
          </a:p>
        </p:txBody>
      </p:sp>
      <p:grpSp>
        <p:nvGrpSpPr>
          <p:cNvPr id="67" name="组合 66"/>
          <p:cNvGrpSpPr/>
          <p:nvPr/>
        </p:nvGrpSpPr>
        <p:grpSpPr>
          <a:xfrm>
            <a:off x="2391189" y="2502400"/>
            <a:ext cx="4198797" cy="1779586"/>
            <a:chOff x="2391189" y="2487614"/>
            <a:chExt cx="4198797" cy="1779586"/>
          </a:xfrm>
        </p:grpSpPr>
        <p:grpSp>
          <p:nvGrpSpPr>
            <p:cNvPr id="4" name="组合 3"/>
            <p:cNvGrpSpPr/>
            <p:nvPr/>
          </p:nvGrpSpPr>
          <p:grpSpPr>
            <a:xfrm>
              <a:off x="4979394" y="2487614"/>
              <a:ext cx="1610592" cy="1779586"/>
              <a:chOff x="4947238" y="2487613"/>
              <a:chExt cx="2070244" cy="2209581"/>
            </a:xfrm>
          </p:grpSpPr>
          <p:grpSp>
            <p:nvGrpSpPr>
              <p:cNvPr id="25" name="Group 223"/>
              <p:cNvGrpSpPr>
                <a:grpSpLocks/>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35" name="Group 5"/>
              <p:cNvGrpSpPr>
                <a:grpSpLocks/>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12" name="Text Box 10"/>
              <p:cNvSpPr txBox="1">
                <a:spLocks noChangeArrowheads="1"/>
              </p:cNvSpPr>
              <p:nvPr/>
            </p:nvSpPr>
            <p:spPr bwMode="auto">
              <a:xfrm>
                <a:off x="4947238" y="4266242"/>
                <a:ext cx="2070244" cy="43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1</a:t>
                </a:r>
                <a:r>
                  <a:rPr kumimoji="1" lang="en-US" altLang="zh-CN" sz="1400" b="1" dirty="0">
                    <a:latin typeface="微软雅黑" pitchFamily="34" charset="-122"/>
                    <a:ea typeface="微软雅黑" pitchFamily="34" charset="-122"/>
                  </a:rPr>
                  <a:t>92</a:t>
                </a:r>
                <a:r>
                  <a:rPr kumimoji="1" lang="zh-CN" altLang="en-US" sz="1400" b="1" dirty="0">
                    <a:latin typeface="微软雅黑" pitchFamily="34" charset="-122"/>
                    <a:ea typeface="微软雅黑" pitchFamily="34" charset="-122"/>
                  </a:rPr>
                  <a:t>.1</a:t>
                </a:r>
                <a:r>
                  <a:rPr kumimoji="1" lang="en-US" altLang="zh-CN" sz="1400" b="1" dirty="0">
                    <a:latin typeface="微软雅黑" pitchFamily="34" charset="-122"/>
                    <a:ea typeface="微软雅黑" pitchFamily="34" charset="-122"/>
                  </a:rPr>
                  <a:t>68</a:t>
                </a:r>
                <a:r>
                  <a:rPr kumimoji="1" lang="zh-CN" altLang="en-US" sz="1400" b="1" dirty="0">
                    <a:latin typeface="微软雅黑" pitchFamily="34" charset="-122"/>
                    <a:ea typeface="微软雅黑" pitchFamily="34" charset="-122"/>
                  </a:rPr>
                  <a:t>.</a:t>
                </a:r>
                <a:r>
                  <a:rPr kumimoji="1" lang="en-US" altLang="zh-CN" sz="1400" b="1" dirty="0">
                    <a:latin typeface="微软雅黑" pitchFamily="34" charset="-122"/>
                    <a:ea typeface="微软雅黑" pitchFamily="34" charset="-122"/>
                  </a:rPr>
                  <a:t>1</a:t>
                </a:r>
                <a:r>
                  <a:rPr kumimoji="1" lang="zh-CN" altLang="en-US" sz="1400" b="1" dirty="0">
                    <a:latin typeface="微软雅黑" pitchFamily="34" charset="-122"/>
                    <a:ea typeface="微软雅黑" pitchFamily="34" charset="-122"/>
                  </a:rPr>
                  <a:t>.</a:t>
                </a:r>
                <a:r>
                  <a:rPr kumimoji="1" lang="en-US" altLang="zh-CN" sz="1400" b="1" dirty="0">
                    <a:latin typeface="微软雅黑" pitchFamily="34" charset="-122"/>
                    <a:ea typeface="微软雅黑" pitchFamily="34" charset="-122"/>
                  </a:rPr>
                  <a:t>7</a:t>
                </a:r>
                <a:r>
                  <a:rPr kumimoji="1" lang="zh-CN" altLang="en-US" sz="1400" b="1" dirty="0">
                    <a:latin typeface="微软雅黑" pitchFamily="34" charset="-122"/>
                    <a:ea typeface="微软雅黑" pitchFamily="34" charset="-122"/>
                  </a:rPr>
                  <a:t>:80</a:t>
                </a:r>
                <a:endParaRPr kumimoji="1" lang="en-US" altLang="zh-CN" sz="1400" b="1" dirty="0">
                  <a:latin typeface="微软雅黑" pitchFamily="34" charset="-122"/>
                  <a:ea typeface="微软雅黑" pitchFamily="34" charset="-122"/>
                </a:endParaRPr>
              </a:p>
            </p:txBody>
          </p:sp>
        </p:grpSp>
        <p:grpSp>
          <p:nvGrpSpPr>
            <p:cNvPr id="3" name="组合 2"/>
            <p:cNvGrpSpPr/>
            <p:nvPr/>
          </p:nvGrpSpPr>
          <p:grpSpPr>
            <a:xfrm>
              <a:off x="2391189" y="2487614"/>
              <a:ext cx="1729679" cy="1779586"/>
              <a:chOff x="1780770" y="2487613"/>
              <a:chExt cx="2223316" cy="2209581"/>
            </a:xfrm>
          </p:grpSpPr>
          <p:grpSp>
            <p:nvGrpSpPr>
              <p:cNvPr id="44" name="Group 223"/>
              <p:cNvGrpSpPr>
                <a:grpSpLocks/>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2000"/>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2000"/>
                </a:p>
              </p:txBody>
            </p:sp>
          </p:grpSp>
          <p:grpSp>
            <p:nvGrpSpPr>
              <p:cNvPr id="54" name="Group 5"/>
              <p:cNvGrpSpPr>
                <a:grpSpLocks/>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70</a:t>
                  </a:r>
                  <a:endParaRPr kumimoji="1" lang="zh-CN" altLang="en-US" sz="1200" b="1" dirty="0">
                    <a:latin typeface="微软雅黑" pitchFamily="34" charset="-122"/>
                    <a:ea typeface="微软雅黑"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a:latin typeface="微软雅黑" pitchFamily="34" charset="-122"/>
                      <a:ea typeface="微软雅黑" pitchFamily="34" charset="-122"/>
                    </a:rPr>
                    <a:t>80</a:t>
                  </a: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90</a:t>
                  </a:r>
                  <a:endParaRPr kumimoji="1" lang="zh-CN" altLang="en-US" sz="1200" b="1" dirty="0">
                    <a:latin typeface="微软雅黑" pitchFamily="34" charset="-122"/>
                    <a:ea typeface="微软雅黑"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P2</a:t>
                </a: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P1</a:t>
                </a: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P3</a:t>
                </a: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63" name="Text Box 10"/>
              <p:cNvSpPr txBox="1">
                <a:spLocks noChangeArrowheads="1"/>
              </p:cNvSpPr>
              <p:nvPr/>
            </p:nvSpPr>
            <p:spPr bwMode="auto">
              <a:xfrm>
                <a:off x="1780770" y="4266242"/>
                <a:ext cx="2223316" cy="43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1</a:t>
                </a:r>
                <a:r>
                  <a:rPr kumimoji="1" lang="en-US" altLang="zh-CN" sz="1400" b="1" dirty="0">
                    <a:latin typeface="微软雅黑" pitchFamily="34" charset="-122"/>
                    <a:ea typeface="微软雅黑" pitchFamily="34" charset="-122"/>
                  </a:rPr>
                  <a:t>92</a:t>
                </a:r>
                <a:r>
                  <a:rPr kumimoji="1" lang="zh-CN" altLang="en-US" sz="1400" b="1" dirty="0">
                    <a:latin typeface="微软雅黑" pitchFamily="34" charset="-122"/>
                    <a:ea typeface="微软雅黑" pitchFamily="34" charset="-122"/>
                  </a:rPr>
                  <a:t>.1</a:t>
                </a:r>
                <a:r>
                  <a:rPr kumimoji="1" lang="en-US" altLang="zh-CN" sz="1400" b="1" dirty="0">
                    <a:latin typeface="微软雅黑" pitchFamily="34" charset="-122"/>
                    <a:ea typeface="微软雅黑" pitchFamily="34" charset="-122"/>
                  </a:rPr>
                  <a:t>68</a:t>
                </a:r>
                <a:r>
                  <a:rPr kumimoji="1" lang="zh-CN" altLang="en-US" sz="1400" b="1" dirty="0">
                    <a:latin typeface="微软雅黑" pitchFamily="34" charset="-122"/>
                    <a:ea typeface="微软雅黑" pitchFamily="34" charset="-122"/>
                  </a:rPr>
                  <a:t>.</a:t>
                </a:r>
                <a:r>
                  <a:rPr kumimoji="1" lang="en-US" altLang="zh-CN" sz="1400" b="1" dirty="0">
                    <a:latin typeface="微软雅黑" pitchFamily="34" charset="-122"/>
                    <a:ea typeface="微软雅黑" pitchFamily="34" charset="-122"/>
                  </a:rPr>
                  <a:t>10</a:t>
                </a:r>
                <a:r>
                  <a:rPr kumimoji="1" lang="zh-CN" altLang="en-US" sz="1400" b="1" dirty="0">
                    <a:latin typeface="微软雅黑" pitchFamily="34" charset="-122"/>
                    <a:ea typeface="微软雅黑" pitchFamily="34" charset="-122"/>
                  </a:rPr>
                  <a:t>.</a:t>
                </a:r>
                <a:r>
                  <a:rPr kumimoji="1" lang="en-US" altLang="zh-CN" sz="1400" b="1" dirty="0">
                    <a:latin typeface="微软雅黑" pitchFamily="34" charset="-122"/>
                    <a:ea typeface="微软雅黑" pitchFamily="34" charset="-122"/>
                  </a:rPr>
                  <a:t>2</a:t>
                </a:r>
                <a:r>
                  <a:rPr kumimoji="1" lang="zh-CN" altLang="en-US" sz="1400" b="1" dirty="0">
                    <a:latin typeface="微软雅黑" pitchFamily="34" charset="-122"/>
                    <a:ea typeface="微软雅黑" pitchFamily="34" charset="-122"/>
                  </a:rPr>
                  <a:t>:80</a:t>
                </a:r>
                <a:endParaRPr kumimoji="1" lang="en-US" altLang="zh-CN" sz="1400" b="1" dirty="0">
                  <a:latin typeface="微软雅黑" pitchFamily="34" charset="-122"/>
                  <a:ea typeface="微软雅黑" pitchFamily="34" charset="-122"/>
                </a:endParaRPr>
              </a:p>
            </p:txBody>
          </p:sp>
        </p:grpSp>
        <p:sp>
          <p:nvSpPr>
            <p:cNvPr id="64" name="Rectangle 396"/>
            <p:cNvSpPr>
              <a:spLocks noChangeArrowheads="1"/>
            </p:cNvSpPr>
            <p:nvPr/>
          </p:nvSpPr>
          <p:spPr bwMode="auto">
            <a:xfrm>
              <a:off x="4264969" y="332061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200" b="1" dirty="0">
                  <a:solidFill>
                    <a:srgbClr val="0033CC"/>
                  </a:solidFill>
                  <a:latin typeface="微软雅黑" pitchFamily="34" charset="-122"/>
                  <a:ea typeface="微软雅黑" pitchFamily="34" charset="-122"/>
                </a:rPr>
                <a:t>端口</a:t>
              </a: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grpSp>
    </p:spTree>
    <p:extLst>
      <p:ext uri="{BB962C8B-B14F-4D97-AF65-F5344CB8AC3E}">
        <p14:creationId xmlns:p14="http://schemas.microsoft.com/office/powerpoint/2010/main" val="397434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0925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34856" y="67603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TCP/IP </a:t>
            </a:r>
            <a:r>
              <a:rPr lang="zh-CN" altLang="en-US" sz="2000" b="1" dirty="0">
                <a:solidFill>
                  <a:schemeClr val="bg1"/>
                </a:solidFill>
                <a:latin typeface="微软雅黑" pitchFamily="34" charset="-122"/>
                <a:ea typeface="微软雅黑" pitchFamily="34" charset="-122"/>
              </a:rPr>
              <a:t>运输层端口</a:t>
            </a:r>
          </a:p>
        </p:txBody>
      </p:sp>
      <p:sp>
        <p:nvSpPr>
          <p:cNvPr id="7" name="Rectangle 68"/>
          <p:cNvSpPr>
            <a:spLocks noChangeArrowheads="1"/>
          </p:cNvSpPr>
          <p:nvPr/>
        </p:nvSpPr>
        <p:spPr bwMode="auto">
          <a:xfrm>
            <a:off x="556963" y="1072349"/>
            <a:ext cx="8184960"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端口用一个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位端口号进行标志，允许有</a:t>
            </a:r>
            <a:r>
              <a:rPr lang="en-US" altLang="zh-CN" sz="2000" b="1" dirty="0">
                <a:latin typeface="微软雅黑" pitchFamily="34" charset="-122"/>
                <a:ea typeface="微软雅黑" pitchFamily="34" charset="-122"/>
              </a:rPr>
              <a:t>65,535</a:t>
            </a:r>
            <a:r>
              <a:rPr lang="zh-CN" altLang="en-US" sz="2000" b="1" dirty="0">
                <a:latin typeface="微软雅黑" pitchFamily="34" charset="-122"/>
                <a:ea typeface="微软雅黑" pitchFamily="34" charset="-122"/>
              </a:rPr>
              <a:t>个不同的端口号。</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端口号只具有</a:t>
            </a:r>
            <a:r>
              <a:rPr lang="zh-CN" altLang="en-US" sz="2000" b="1" dirty="0">
                <a:solidFill>
                  <a:srgbClr val="0000FF"/>
                </a:solidFill>
                <a:latin typeface="微软雅黑" pitchFamily="34" charset="-122"/>
                <a:ea typeface="微软雅黑" pitchFamily="34" charset="-122"/>
              </a:rPr>
              <a:t>本地意义</a:t>
            </a:r>
            <a:r>
              <a:rPr lang="zh-CN" altLang="en-US" sz="2000" b="1" dirty="0">
                <a:latin typeface="微软雅黑" pitchFamily="34" charset="-122"/>
                <a:ea typeface="微软雅黑" pitchFamily="34" charset="-122"/>
              </a:rPr>
              <a:t>，即端口号只是为了标志</a:t>
            </a:r>
            <a:r>
              <a:rPr lang="zh-CN" altLang="en-US" sz="2000" b="1" dirty="0">
                <a:solidFill>
                  <a:srgbClr val="0000FF"/>
                </a:solidFill>
                <a:latin typeface="微软雅黑" pitchFamily="34" charset="-122"/>
                <a:ea typeface="微软雅黑" pitchFamily="34" charset="-122"/>
              </a:rPr>
              <a:t>本计算机应用层中的各进程</a:t>
            </a:r>
            <a:r>
              <a:rPr lang="zh-CN" altLang="en-US" sz="2000" b="1" dirty="0">
                <a:latin typeface="微软雅黑" pitchFamily="34" charset="-122"/>
                <a:ea typeface="微软雅黑" pitchFamily="34" charset="-122"/>
              </a:rPr>
              <a:t>。在互联网中，不同计算机的相同端口号是没有联系的。</a:t>
            </a:r>
          </a:p>
        </p:txBody>
      </p:sp>
      <p:sp>
        <p:nvSpPr>
          <p:cNvPr id="8" name="对角圆角矩形 7"/>
          <p:cNvSpPr/>
          <p:nvPr/>
        </p:nvSpPr>
        <p:spPr>
          <a:xfrm>
            <a:off x="556963" y="2578483"/>
            <a:ext cx="8048776" cy="145121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0852" y="2738275"/>
            <a:ext cx="7363641" cy="1099468"/>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由此可见，两个计算机中的进程要互相通信，不仅要知道对方的 </a:t>
            </a:r>
            <a:r>
              <a:rPr lang="en-US" altLang="zh-CN" b="1" dirty="0">
                <a:solidFill>
                  <a:schemeClr val="bg1"/>
                </a:solidFill>
                <a:latin typeface="微软雅黑" pitchFamily="34" charset="-122"/>
                <a:ea typeface="微软雅黑" pitchFamily="34" charset="-122"/>
              </a:rPr>
              <a:t>IP </a:t>
            </a:r>
            <a:r>
              <a:rPr lang="zh-CN" altLang="en-US" b="1" dirty="0">
                <a:solidFill>
                  <a:schemeClr val="bg1"/>
                </a:solidFill>
                <a:latin typeface="微软雅黑" pitchFamily="34" charset="-122"/>
                <a:ea typeface="微软雅黑" pitchFamily="34" charset="-122"/>
              </a:rPr>
              <a:t>地址（为了找到对方的计算机），而且还必须知道对方的端口号（为了找到对方计算机中的应用进程） 。</a:t>
            </a:r>
          </a:p>
        </p:txBody>
      </p:sp>
    </p:spTree>
    <p:extLst>
      <p:ext uri="{BB962C8B-B14F-4D97-AF65-F5344CB8AC3E}">
        <p14:creationId xmlns:p14="http://schemas.microsoft.com/office/powerpoint/2010/main" val="1770580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372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847817" y="59051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两大类端口</a:t>
            </a:r>
          </a:p>
        </p:txBody>
      </p:sp>
      <p:sp>
        <p:nvSpPr>
          <p:cNvPr id="4" name="Rectangle 68"/>
          <p:cNvSpPr>
            <a:spLocks noChangeArrowheads="1"/>
          </p:cNvSpPr>
          <p:nvPr/>
        </p:nvSpPr>
        <p:spPr bwMode="auto">
          <a:xfrm>
            <a:off x="556963" y="962464"/>
            <a:ext cx="8184960"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服务器端使用的端口号</a:t>
            </a:r>
          </a:p>
          <a:p>
            <a:pPr marL="633413" indent="-342900">
              <a:lnSpc>
                <a:spcPts val="29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熟知端口</a:t>
            </a:r>
            <a:r>
              <a:rPr lang="zh-CN" altLang="en-US" sz="1900" b="1" dirty="0">
                <a:latin typeface="微软雅黑" pitchFamily="34" charset="-122"/>
                <a:ea typeface="微软雅黑" pitchFamily="34" charset="-122"/>
              </a:rPr>
              <a:t>，数值一般为 </a:t>
            </a:r>
            <a:r>
              <a:rPr lang="en-US" altLang="zh-CN" sz="1900" b="1" dirty="0">
                <a:latin typeface="微软雅黑" pitchFamily="34" charset="-122"/>
                <a:ea typeface="微软雅黑" pitchFamily="34" charset="-122"/>
              </a:rPr>
              <a:t>0 ~ 1023</a:t>
            </a:r>
            <a:r>
              <a:rPr lang="zh-CN" altLang="en-US" sz="1900" b="1" dirty="0">
                <a:latin typeface="微软雅黑" pitchFamily="34" charset="-122"/>
                <a:ea typeface="微软雅黑" pitchFamily="34" charset="-122"/>
              </a:rPr>
              <a:t>。</a:t>
            </a:r>
          </a:p>
          <a:p>
            <a:pPr marL="633413" indent="-342900">
              <a:lnSpc>
                <a:spcPts val="29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登记端口号</a:t>
            </a:r>
            <a:r>
              <a:rPr lang="zh-CN" altLang="en-US" sz="1900" b="1" dirty="0">
                <a:latin typeface="微软雅黑" pitchFamily="34" charset="-122"/>
                <a:ea typeface="微软雅黑" pitchFamily="34" charset="-122"/>
              </a:rPr>
              <a:t>，数值为 </a:t>
            </a:r>
            <a:r>
              <a:rPr lang="en-US" altLang="zh-CN" sz="1900" b="1" dirty="0">
                <a:latin typeface="微软雅黑" pitchFamily="34" charset="-122"/>
                <a:ea typeface="微软雅黑" pitchFamily="34" charset="-122"/>
              </a:rPr>
              <a:t>1024 ~ 49151</a:t>
            </a:r>
            <a:r>
              <a:rPr lang="zh-CN" altLang="en-US" sz="1900" b="1" dirty="0">
                <a:latin typeface="微软雅黑" pitchFamily="34" charset="-122"/>
                <a:ea typeface="微软雅黑" pitchFamily="34" charset="-122"/>
              </a:rPr>
              <a:t>，为没有熟知端口号的应用程序使用的。使用这个范围的端口号必须在 </a:t>
            </a:r>
            <a:r>
              <a:rPr lang="en-US" altLang="zh-CN" sz="1900" b="1" dirty="0">
                <a:latin typeface="微软雅黑" pitchFamily="34" charset="-122"/>
                <a:ea typeface="微软雅黑" pitchFamily="34" charset="-122"/>
              </a:rPr>
              <a:t>IANA </a:t>
            </a:r>
            <a:r>
              <a:rPr lang="zh-CN" altLang="en-US" sz="1900" b="1" dirty="0">
                <a:latin typeface="微软雅黑" pitchFamily="34" charset="-122"/>
                <a:ea typeface="微软雅黑" pitchFamily="34" charset="-122"/>
              </a:rPr>
              <a:t>登记，以防止重复。</a:t>
            </a:r>
          </a:p>
          <a:p>
            <a:pPr marL="268288" indent="-268288">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客户端使用的端口号</a:t>
            </a:r>
          </a:p>
          <a:p>
            <a:pPr marL="633413" indent="-342900">
              <a:lnSpc>
                <a:spcPts val="2900"/>
              </a:lnSpc>
              <a:buClr>
                <a:srgbClr val="7030A0"/>
              </a:buClr>
              <a:buFont typeface="+mj-lt"/>
              <a:buAutoNum type="arabicPeriod"/>
            </a:pPr>
            <a:r>
              <a:rPr lang="zh-CN" altLang="en-US" sz="1900" b="1" dirty="0">
                <a:solidFill>
                  <a:srgbClr val="0000FF"/>
                </a:solidFill>
                <a:latin typeface="微软雅黑" pitchFamily="34" charset="-122"/>
                <a:ea typeface="微软雅黑" pitchFamily="34" charset="-122"/>
              </a:rPr>
              <a:t>又称为短暂端口号</a:t>
            </a:r>
            <a:r>
              <a:rPr lang="zh-CN" altLang="en-US" sz="1900" b="1" dirty="0">
                <a:latin typeface="微软雅黑" pitchFamily="34" charset="-122"/>
                <a:ea typeface="微软雅黑" pitchFamily="34" charset="-122"/>
              </a:rPr>
              <a:t>，数值为 </a:t>
            </a:r>
            <a:r>
              <a:rPr lang="en-US" altLang="zh-CN" sz="1900" b="1" dirty="0">
                <a:latin typeface="微软雅黑" pitchFamily="34" charset="-122"/>
                <a:ea typeface="微软雅黑" pitchFamily="34" charset="-122"/>
              </a:rPr>
              <a:t>49152 ~ 65535</a:t>
            </a:r>
            <a:r>
              <a:rPr lang="zh-CN" altLang="en-US" sz="1900" b="1" dirty="0">
                <a:latin typeface="微软雅黑" pitchFamily="34" charset="-122"/>
                <a:ea typeface="微软雅黑" pitchFamily="34" charset="-122"/>
              </a:rPr>
              <a:t>，留给客户进程选择暂时使用。</a:t>
            </a:r>
          </a:p>
          <a:p>
            <a:pPr marL="633413" indent="-342900">
              <a:lnSpc>
                <a:spcPts val="2900"/>
              </a:lnSpc>
              <a:buClr>
                <a:srgbClr val="7030A0"/>
              </a:buClr>
              <a:buFont typeface="+mj-lt"/>
              <a:buAutoNum type="arabicPeriod"/>
            </a:pPr>
            <a:r>
              <a:rPr lang="zh-CN" altLang="en-US" sz="1900" b="1" dirty="0">
                <a:latin typeface="微软雅黑" pitchFamily="34" charset="-122"/>
                <a:ea typeface="微软雅黑" pitchFamily="34" charset="-122"/>
              </a:rPr>
              <a:t>当服务器进程收到客户进程的报文时，就知道了客户进程所使用的动态端口号。通信结束后，这个端口号可供其他客户进程以后使用。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val="2741761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472966" y="1238840"/>
            <a:ext cx="8261132" cy="2979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71810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3078377" y="684898"/>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两大类、三种类型的端口</a:t>
            </a:r>
          </a:p>
        </p:txBody>
      </p:sp>
      <p:grpSp>
        <p:nvGrpSpPr>
          <p:cNvPr id="12" name="组合 11"/>
          <p:cNvGrpSpPr/>
          <p:nvPr/>
        </p:nvGrpSpPr>
        <p:grpSpPr>
          <a:xfrm>
            <a:off x="903891" y="2554361"/>
            <a:ext cx="1187673" cy="336331"/>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80747" y="2554361"/>
            <a:ext cx="3563006" cy="336331"/>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288" y="2554361"/>
            <a:ext cx="2313438" cy="336331"/>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46241" y="2228553"/>
            <a:ext cx="311304"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0</a:t>
            </a:r>
            <a:endParaRPr lang="zh-CN" altLang="en-US" sz="1600" b="1" dirty="0">
              <a:latin typeface="微软雅黑" pitchFamily="34" charset="-122"/>
              <a:ea typeface="微软雅黑" pitchFamily="34" charset="-122"/>
            </a:endParaRPr>
          </a:p>
        </p:txBody>
      </p:sp>
      <p:sp>
        <p:nvSpPr>
          <p:cNvPr id="22" name="TextBox 21"/>
          <p:cNvSpPr txBox="1"/>
          <p:nvPr/>
        </p:nvSpPr>
        <p:spPr>
          <a:xfrm>
            <a:off x="1696677" y="2228553"/>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1023</a:t>
            </a:r>
            <a:endParaRPr lang="zh-CN" altLang="en-US" sz="1600" b="1" dirty="0">
              <a:latin typeface="微软雅黑" pitchFamily="34" charset="-122"/>
              <a:ea typeface="微软雅黑" pitchFamily="34" charset="-122"/>
            </a:endParaRPr>
          </a:p>
        </p:txBody>
      </p:sp>
      <p:sp>
        <p:nvSpPr>
          <p:cNvPr id="23" name="TextBox 22"/>
          <p:cNvSpPr txBox="1"/>
          <p:nvPr/>
        </p:nvSpPr>
        <p:spPr>
          <a:xfrm>
            <a:off x="2007484" y="2869664"/>
            <a:ext cx="691215"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1024</a:t>
            </a:r>
            <a:endParaRPr lang="zh-CN" altLang="en-US" sz="1600" b="1" dirty="0">
              <a:latin typeface="微软雅黑" pitchFamily="34" charset="-122"/>
              <a:ea typeface="微软雅黑" pitchFamily="34" charset="-122"/>
            </a:endParaRPr>
          </a:p>
        </p:txBody>
      </p:sp>
      <p:sp>
        <p:nvSpPr>
          <p:cNvPr id="24" name="TextBox 23"/>
          <p:cNvSpPr txBox="1"/>
          <p:nvPr/>
        </p:nvSpPr>
        <p:spPr>
          <a:xfrm>
            <a:off x="5265688" y="2869664"/>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49,151</a:t>
            </a:r>
            <a:endParaRPr lang="zh-CN" altLang="en-US" sz="1600" b="1" dirty="0">
              <a:latin typeface="微软雅黑" pitchFamily="34" charset="-122"/>
              <a:ea typeface="微软雅黑" pitchFamily="34" charset="-122"/>
            </a:endParaRPr>
          </a:p>
        </p:txBody>
      </p:sp>
      <p:sp>
        <p:nvSpPr>
          <p:cNvPr id="25" name="TextBox 24"/>
          <p:cNvSpPr txBox="1"/>
          <p:nvPr/>
        </p:nvSpPr>
        <p:spPr>
          <a:xfrm>
            <a:off x="5759673" y="2228553"/>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49,152</a:t>
            </a:r>
            <a:endParaRPr lang="zh-CN" altLang="en-US" sz="1600" b="1" dirty="0">
              <a:latin typeface="微软雅黑" pitchFamily="34" charset="-122"/>
              <a:ea typeface="微软雅黑" pitchFamily="34" charset="-122"/>
            </a:endParaRPr>
          </a:p>
        </p:txBody>
      </p:sp>
      <p:sp>
        <p:nvSpPr>
          <p:cNvPr id="26" name="TextBox 25"/>
          <p:cNvSpPr txBox="1"/>
          <p:nvPr/>
        </p:nvSpPr>
        <p:spPr>
          <a:xfrm>
            <a:off x="7770616" y="2228553"/>
            <a:ext cx="877163" cy="338554"/>
          </a:xfrm>
          <a:prstGeom prst="rect">
            <a:avLst/>
          </a:prstGeom>
          <a:noFill/>
        </p:spPr>
        <p:txBody>
          <a:bodyPr wrap="none" rtlCol="0">
            <a:spAutoFit/>
          </a:bodyPr>
          <a:lstStyle/>
          <a:p>
            <a:r>
              <a:rPr lang="en-US" altLang="zh-CN" sz="1600" b="1" dirty="0">
                <a:latin typeface="微软雅黑" pitchFamily="34" charset="-122"/>
                <a:ea typeface="微软雅黑" pitchFamily="34" charset="-122"/>
              </a:rPr>
              <a:t>65,535</a:t>
            </a:r>
            <a:endParaRPr lang="zh-CN" altLang="en-US" sz="1600" b="1" dirty="0">
              <a:latin typeface="微软雅黑" pitchFamily="34" charset="-122"/>
              <a:ea typeface="微软雅黑" pitchFamily="34" charset="-122"/>
            </a:endParaRPr>
          </a:p>
        </p:txBody>
      </p:sp>
      <p:sp>
        <p:nvSpPr>
          <p:cNvPr id="27" name="矩形 26"/>
          <p:cNvSpPr/>
          <p:nvPr/>
        </p:nvSpPr>
        <p:spPr>
          <a:xfrm>
            <a:off x="2247313" y="1440398"/>
            <a:ext cx="2236510" cy="338554"/>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服务器端使用的端口号</a:t>
            </a:r>
          </a:p>
        </p:txBody>
      </p:sp>
      <p:sp>
        <p:nvSpPr>
          <p:cNvPr id="28" name="矩形 27"/>
          <p:cNvSpPr/>
          <p:nvPr/>
        </p:nvSpPr>
        <p:spPr>
          <a:xfrm>
            <a:off x="6183344" y="1440398"/>
            <a:ext cx="2031325" cy="338554"/>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客户端使用的端口号</a:t>
            </a:r>
          </a:p>
        </p:txBody>
      </p:sp>
      <p:sp>
        <p:nvSpPr>
          <p:cNvPr id="29" name="右大括号 28"/>
          <p:cNvSpPr/>
          <p:nvPr/>
        </p:nvSpPr>
        <p:spPr>
          <a:xfrm rot="16200000">
            <a:off x="3222679" y="-450437"/>
            <a:ext cx="285779" cy="4809227"/>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p:cNvSpPr/>
          <p:nvPr/>
        </p:nvSpPr>
        <p:spPr>
          <a:xfrm rot="16200000">
            <a:off x="7056117" y="797457"/>
            <a:ext cx="285779" cy="2313438"/>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AutoShape 16"/>
          <p:cNvSpPr>
            <a:spLocks noChangeArrowheads="1"/>
          </p:cNvSpPr>
          <p:nvPr/>
        </p:nvSpPr>
        <p:spPr bwMode="auto">
          <a:xfrm>
            <a:off x="1541607" y="2890692"/>
            <a:ext cx="175422" cy="541145"/>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2" name="矩形 31"/>
          <p:cNvSpPr/>
          <p:nvPr/>
        </p:nvSpPr>
        <p:spPr>
          <a:xfrm>
            <a:off x="656226" y="3468900"/>
            <a:ext cx="1967205" cy="584775"/>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熟知端口</a:t>
            </a:r>
            <a:endParaRPr lang="en-US" altLang="zh-CN" sz="1600" b="1" dirty="0">
              <a:solidFill>
                <a:srgbClr val="0000FF"/>
              </a:solidFill>
              <a:latin typeface="微软雅黑" pitchFamily="34" charset="-122"/>
              <a:ea typeface="微软雅黑" pitchFamily="34" charset="-122"/>
            </a:endParaRPr>
          </a:p>
          <a:p>
            <a:pPr algn="ctr"/>
            <a:r>
              <a:rPr lang="zh-CN" altLang="en-US" sz="1600" b="1" dirty="0">
                <a:solidFill>
                  <a:srgbClr val="0000FF"/>
                </a:solidFill>
                <a:latin typeface="微软雅黑" pitchFamily="34" charset="-122"/>
                <a:ea typeface="微软雅黑" pitchFamily="34" charset="-122"/>
              </a:rPr>
              <a:t>（</a:t>
            </a:r>
            <a:r>
              <a:rPr lang="en-US" altLang="zh-CN" sz="1600" b="1" dirty="0">
                <a:solidFill>
                  <a:srgbClr val="0000FF"/>
                </a:solidFill>
                <a:latin typeface="微软雅黑" pitchFamily="34" charset="-122"/>
                <a:ea typeface="微软雅黑" pitchFamily="34" charset="-122"/>
              </a:rPr>
              <a:t>IANA</a:t>
            </a:r>
            <a:r>
              <a:rPr lang="zh-CN" altLang="en-US" sz="1600" b="1" dirty="0">
                <a:solidFill>
                  <a:srgbClr val="0000FF"/>
                </a:solidFill>
                <a:latin typeface="微软雅黑" pitchFamily="34" charset="-122"/>
                <a:ea typeface="微软雅黑" pitchFamily="34" charset="-122"/>
              </a:rPr>
              <a:t>负责分配）</a:t>
            </a:r>
          </a:p>
        </p:txBody>
      </p:sp>
      <p:sp>
        <p:nvSpPr>
          <p:cNvPr id="33" name="AutoShape 16"/>
          <p:cNvSpPr>
            <a:spLocks noChangeArrowheads="1"/>
          </p:cNvSpPr>
          <p:nvPr/>
        </p:nvSpPr>
        <p:spPr bwMode="auto">
          <a:xfrm>
            <a:off x="3974538" y="2890692"/>
            <a:ext cx="175422" cy="541145"/>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4" name="矩形 33"/>
          <p:cNvSpPr/>
          <p:nvPr/>
        </p:nvSpPr>
        <p:spPr>
          <a:xfrm>
            <a:off x="3559548" y="3468900"/>
            <a:ext cx="1005403" cy="338554"/>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登记端口</a:t>
            </a:r>
          </a:p>
        </p:txBody>
      </p:sp>
      <p:sp>
        <p:nvSpPr>
          <p:cNvPr id="35" name="AutoShape 16"/>
          <p:cNvSpPr>
            <a:spLocks noChangeArrowheads="1"/>
          </p:cNvSpPr>
          <p:nvPr/>
        </p:nvSpPr>
        <p:spPr bwMode="auto">
          <a:xfrm>
            <a:off x="7111294" y="2890692"/>
            <a:ext cx="175422" cy="541145"/>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600"/>
          </a:p>
        </p:txBody>
      </p:sp>
      <p:sp>
        <p:nvSpPr>
          <p:cNvPr id="36" name="矩形 35"/>
          <p:cNvSpPr/>
          <p:nvPr/>
        </p:nvSpPr>
        <p:spPr>
          <a:xfrm>
            <a:off x="6696304" y="3468900"/>
            <a:ext cx="1005403" cy="338554"/>
          </a:xfrm>
          <a:prstGeom prst="rect">
            <a:avLst/>
          </a:prstGeom>
        </p:spPr>
        <p:txBody>
          <a:bodyPr wrap="none">
            <a:spAutoFit/>
          </a:bodyPr>
          <a:lstStyle/>
          <a:p>
            <a:pPr algn="ctr"/>
            <a:r>
              <a:rPr lang="zh-CN" altLang="en-US" sz="1600" b="1" dirty="0">
                <a:solidFill>
                  <a:srgbClr val="0000FF"/>
                </a:solidFill>
                <a:latin typeface="微软雅黑" pitchFamily="34" charset="-122"/>
                <a:ea typeface="微软雅黑" pitchFamily="34" charset="-122"/>
              </a:rPr>
              <a:t>短暂端口</a:t>
            </a:r>
          </a:p>
        </p:txBody>
      </p:sp>
    </p:spTree>
    <p:extLst>
      <p:ext uri="{BB962C8B-B14F-4D97-AF65-F5344CB8AC3E}">
        <p14:creationId xmlns:p14="http://schemas.microsoft.com/office/powerpoint/2010/main" val="153845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99" name="Rectangle 6"/>
          <p:cNvSpPr>
            <a:spLocks noChangeArrowheads="1"/>
          </p:cNvSpPr>
          <p:nvPr/>
        </p:nvSpPr>
        <p:spPr bwMode="auto">
          <a:xfrm>
            <a:off x="3573339" y="65083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常用的熟知端口</a:t>
            </a:r>
          </a:p>
        </p:txBody>
      </p:sp>
      <p:sp>
        <p:nvSpPr>
          <p:cNvPr id="100" name="圆角矩形 99"/>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4" name="Group 52"/>
          <p:cNvGraphicFramePr>
            <a:graphicFrameLocks noGrp="1"/>
          </p:cNvGraphicFramePr>
          <p:nvPr>
            <p:extLst>
              <p:ext uri="{D42A27DB-BD31-4B8C-83A1-F6EECF244321}">
                <p14:modId xmlns:p14="http://schemas.microsoft.com/office/powerpoint/2010/main" val="1414542099"/>
              </p:ext>
            </p:extLst>
          </p:nvPr>
        </p:nvGraphicFramePr>
        <p:xfrm>
          <a:off x="1347347" y="3532583"/>
          <a:ext cx="6396835" cy="640128"/>
        </p:xfrm>
        <a:graphic>
          <a:graphicData uri="http://schemas.openxmlformats.org/drawingml/2006/table">
            <a:tbl>
              <a:tblPr/>
              <a:tblGrid>
                <a:gridCol w="3391504">
                  <a:extLst>
                    <a:ext uri="{9D8B030D-6E8A-4147-A177-3AD203B41FA5}">
                      <a16:colId xmlns:a16="http://schemas.microsoft.com/office/drawing/2014/main" val="20000"/>
                    </a:ext>
                  </a:extLst>
                </a:gridCol>
                <a:gridCol w="3005331">
                  <a:extLst>
                    <a:ext uri="{9D8B030D-6E8A-4147-A177-3AD203B41FA5}">
                      <a16:colId xmlns:a16="http://schemas.microsoft.com/office/drawing/2014/main" val="20001"/>
                    </a:ext>
                  </a:extLst>
                </a:gridCol>
              </a:tblGrid>
              <a:tr h="2682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tx1"/>
                          </a:solidFill>
                          <a:effectLst/>
                          <a:latin typeface="微软雅黑" pitchFamily="34" charset="-122"/>
                          <a:ea typeface="微软雅黑" pitchFamily="34" charset="-122"/>
                        </a:rPr>
                        <a:t>UDP</a:t>
                      </a: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tx1"/>
                          </a:solidFill>
                          <a:effectLst/>
                          <a:latin typeface="微软雅黑" pitchFamily="34" charset="-122"/>
                          <a:ea typeface="微软雅黑" pitchFamily="34" charset="-122"/>
                        </a:rPr>
                        <a:t>TCP</a:t>
                      </a: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68249">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bg1"/>
                          </a:solidFill>
                          <a:effectLst/>
                          <a:latin typeface="微软雅黑" pitchFamily="34" charset="-122"/>
                          <a:ea typeface="微软雅黑" pitchFamily="34" charset="-122"/>
                        </a:rPr>
                        <a:t>IP</a:t>
                      </a: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145" name="组合 144"/>
          <p:cNvGrpSpPr/>
          <p:nvPr/>
        </p:nvGrpSpPr>
        <p:grpSpPr>
          <a:xfrm>
            <a:off x="1451405" y="1234440"/>
            <a:ext cx="6616240" cy="2370094"/>
            <a:chOff x="759902" y="1324147"/>
            <a:chExt cx="8990242" cy="3220518"/>
          </a:xfrm>
        </p:grpSpPr>
        <p:sp>
          <p:nvSpPr>
            <p:cNvPr id="146" name="Text Box 14"/>
            <p:cNvSpPr txBox="1">
              <a:spLocks noChangeArrowheads="1"/>
            </p:cNvSpPr>
            <p:nvPr/>
          </p:nvSpPr>
          <p:spPr bwMode="auto">
            <a:xfrm>
              <a:off x="5183702" y="3371439"/>
              <a:ext cx="14291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SMTP</a:t>
              </a:r>
            </a:p>
          </p:txBody>
        </p:sp>
        <p:sp>
          <p:nvSpPr>
            <p:cNvPr id="147" name="Text Box 15"/>
            <p:cNvSpPr txBox="1">
              <a:spLocks noChangeArrowheads="1"/>
            </p:cNvSpPr>
            <p:nvPr/>
          </p:nvSpPr>
          <p:spPr bwMode="auto">
            <a:xfrm>
              <a:off x="6228399" y="2905781"/>
              <a:ext cx="131908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FTP</a:t>
              </a:r>
            </a:p>
          </p:txBody>
        </p:sp>
        <p:sp>
          <p:nvSpPr>
            <p:cNvPr id="148" name="Text Box 16"/>
            <p:cNvSpPr txBox="1">
              <a:spLocks noChangeArrowheads="1"/>
            </p:cNvSpPr>
            <p:nvPr/>
          </p:nvSpPr>
          <p:spPr bwMode="auto">
            <a:xfrm>
              <a:off x="6899407" y="2401725"/>
              <a:ext cx="1539213"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Telnet</a:t>
              </a:r>
            </a:p>
          </p:txBody>
        </p:sp>
        <p:sp>
          <p:nvSpPr>
            <p:cNvPr id="149" name="Text Box 17"/>
            <p:cNvSpPr txBox="1">
              <a:spLocks noChangeArrowheads="1"/>
            </p:cNvSpPr>
            <p:nvPr/>
          </p:nvSpPr>
          <p:spPr bwMode="auto">
            <a:xfrm>
              <a:off x="759902" y="3447638"/>
              <a:ext cx="1098947"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RPC</a:t>
              </a:r>
            </a:p>
          </p:txBody>
        </p:sp>
        <p:sp>
          <p:nvSpPr>
            <p:cNvPr id="150" name="Text Box 18"/>
            <p:cNvSpPr txBox="1">
              <a:spLocks noChangeArrowheads="1"/>
            </p:cNvSpPr>
            <p:nvPr/>
          </p:nvSpPr>
          <p:spPr bwMode="auto">
            <a:xfrm>
              <a:off x="1547877" y="3066640"/>
              <a:ext cx="13190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DNS</a:t>
              </a:r>
            </a:p>
          </p:txBody>
        </p:sp>
        <p:sp>
          <p:nvSpPr>
            <p:cNvPr id="151" name="Text Box 19"/>
            <p:cNvSpPr txBox="1">
              <a:spLocks noChangeArrowheads="1"/>
            </p:cNvSpPr>
            <p:nvPr/>
          </p:nvSpPr>
          <p:spPr bwMode="auto">
            <a:xfrm>
              <a:off x="3186129" y="211623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a:t>
              </a:r>
            </a:p>
          </p:txBody>
        </p:sp>
        <p:sp>
          <p:nvSpPr>
            <p:cNvPr id="152" name="Text Box 20"/>
            <p:cNvSpPr txBox="1">
              <a:spLocks noChangeArrowheads="1"/>
            </p:cNvSpPr>
            <p:nvPr/>
          </p:nvSpPr>
          <p:spPr bwMode="auto">
            <a:xfrm>
              <a:off x="2349476" y="2545742"/>
              <a:ext cx="1649281"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TFTP</a:t>
              </a: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68" name="Text Box 36"/>
            <p:cNvSpPr txBox="1">
              <a:spLocks noChangeArrowheads="1"/>
            </p:cNvSpPr>
            <p:nvPr/>
          </p:nvSpPr>
          <p:spPr bwMode="auto">
            <a:xfrm>
              <a:off x="1469582" y="3825527"/>
              <a:ext cx="1123026"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53</a:t>
              </a:r>
            </a:p>
          </p:txBody>
        </p:sp>
        <p:sp>
          <p:nvSpPr>
            <p:cNvPr id="169" name="Text Box 37"/>
            <p:cNvSpPr txBox="1">
              <a:spLocks noChangeArrowheads="1"/>
            </p:cNvSpPr>
            <p:nvPr/>
          </p:nvSpPr>
          <p:spPr bwMode="auto">
            <a:xfrm>
              <a:off x="3606878" y="3825528"/>
              <a:ext cx="816902"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161</a:t>
              </a:r>
            </a:p>
          </p:txBody>
        </p:sp>
        <p:sp>
          <p:nvSpPr>
            <p:cNvPr id="170" name="Text Box 38"/>
            <p:cNvSpPr txBox="1">
              <a:spLocks noChangeArrowheads="1"/>
            </p:cNvSpPr>
            <p:nvPr/>
          </p:nvSpPr>
          <p:spPr bwMode="auto">
            <a:xfrm>
              <a:off x="282340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69</a:t>
              </a:r>
            </a:p>
          </p:txBody>
        </p:sp>
        <p:sp>
          <p:nvSpPr>
            <p:cNvPr id="171" name="Text Box 39"/>
            <p:cNvSpPr txBox="1">
              <a:spLocks noChangeArrowheads="1"/>
            </p:cNvSpPr>
            <p:nvPr/>
          </p:nvSpPr>
          <p:spPr bwMode="auto">
            <a:xfrm>
              <a:off x="526095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25</a:t>
              </a:r>
            </a:p>
          </p:txBody>
        </p:sp>
        <p:sp>
          <p:nvSpPr>
            <p:cNvPr id="173" name="Text Box 41"/>
            <p:cNvSpPr txBox="1">
              <a:spLocks noChangeArrowheads="1"/>
            </p:cNvSpPr>
            <p:nvPr/>
          </p:nvSpPr>
          <p:spPr bwMode="auto">
            <a:xfrm>
              <a:off x="7367539"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23</a:t>
              </a:r>
            </a:p>
          </p:txBody>
        </p:sp>
        <p:sp>
          <p:nvSpPr>
            <p:cNvPr id="174" name="Text Box 42"/>
            <p:cNvSpPr txBox="1">
              <a:spLocks noChangeArrowheads="1"/>
            </p:cNvSpPr>
            <p:nvPr/>
          </p:nvSpPr>
          <p:spPr bwMode="auto">
            <a:xfrm>
              <a:off x="7619488" y="1810605"/>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a:t>
              </a: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80</a:t>
              </a:r>
            </a:p>
          </p:txBody>
        </p:sp>
        <p:sp>
          <p:nvSpPr>
            <p:cNvPr id="178" name="Text Box 42"/>
            <p:cNvSpPr txBox="1">
              <a:spLocks noChangeArrowheads="1"/>
            </p:cNvSpPr>
            <p:nvPr/>
          </p:nvSpPr>
          <p:spPr bwMode="auto">
            <a:xfrm>
              <a:off x="8195552" y="1324147"/>
              <a:ext cx="1539215"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HTTPS</a:t>
              </a: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81" name="Text Box 45"/>
            <p:cNvSpPr txBox="1">
              <a:spLocks noChangeArrowheads="1"/>
            </p:cNvSpPr>
            <p:nvPr/>
          </p:nvSpPr>
          <p:spPr bwMode="auto">
            <a:xfrm>
              <a:off x="8831774" y="3825528"/>
              <a:ext cx="918370"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443</a:t>
              </a:r>
            </a:p>
          </p:txBody>
        </p:sp>
        <p:sp>
          <p:nvSpPr>
            <p:cNvPr id="182" name="Text Box 19"/>
            <p:cNvSpPr txBox="1">
              <a:spLocks noChangeArrowheads="1"/>
            </p:cNvSpPr>
            <p:nvPr/>
          </p:nvSpPr>
          <p:spPr bwMode="auto">
            <a:xfrm>
              <a:off x="3659047" y="1448466"/>
              <a:ext cx="2167219" cy="4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SNMP(trap)</a:t>
              </a: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grpSp>
      <p:sp>
        <p:nvSpPr>
          <p:cNvPr id="187" name="Text Box 40"/>
          <p:cNvSpPr txBox="1">
            <a:spLocks noChangeArrowheads="1"/>
          </p:cNvSpPr>
          <p:nvPr/>
        </p:nvSpPr>
        <p:spPr bwMode="auto">
          <a:xfrm>
            <a:off x="5381640" y="3075295"/>
            <a:ext cx="8403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21   20</a:t>
            </a:r>
          </a:p>
        </p:txBody>
      </p:sp>
      <p:sp>
        <p:nvSpPr>
          <p:cNvPr id="188" name="Text Box 37"/>
          <p:cNvSpPr txBox="1">
            <a:spLocks noChangeArrowheads="1"/>
          </p:cNvSpPr>
          <p:nvPr/>
        </p:nvSpPr>
        <p:spPr bwMode="auto">
          <a:xfrm>
            <a:off x="4156926" y="3075295"/>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162</a:t>
            </a:r>
          </a:p>
        </p:txBody>
      </p:sp>
      <p:sp>
        <p:nvSpPr>
          <p:cNvPr id="189" name="Text Box 35"/>
          <p:cNvSpPr txBox="1">
            <a:spLocks noChangeArrowheads="1"/>
          </p:cNvSpPr>
          <p:nvPr/>
        </p:nvSpPr>
        <p:spPr bwMode="auto">
          <a:xfrm>
            <a:off x="1207355" y="3075293"/>
            <a:ext cx="601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400" dirty="0">
                <a:latin typeface="微软雅黑" pitchFamily="34" charset="-122"/>
                <a:ea typeface="微软雅黑" pitchFamily="34" charset="-122"/>
              </a:rPr>
              <a:t>111</a:t>
            </a:r>
          </a:p>
        </p:txBody>
      </p:sp>
    </p:spTree>
    <p:extLst>
      <p:ext uri="{BB962C8B-B14F-4D97-AF65-F5344CB8AC3E}">
        <p14:creationId xmlns:p14="http://schemas.microsoft.com/office/powerpoint/2010/main" val="1964266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a:off x="2700573" y="1404622"/>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5.2.1                                              UDP </a:t>
            </a:r>
            <a:r>
              <a:rPr lang="zh-CN" altLang="en-US" sz="2000" b="1" dirty="0">
                <a:solidFill>
                  <a:schemeClr val="bg1"/>
                </a:solidFill>
                <a:latin typeface="微软雅黑" pitchFamily="34" charset="-122"/>
                <a:ea typeface="微软雅黑" pitchFamily="34" charset="-122"/>
              </a:rPr>
              <a:t>概述</a:t>
            </a:r>
          </a:p>
          <a:p>
            <a:pPr eaLnBrk="0" hangingPunct="0">
              <a:lnSpc>
                <a:spcPct val="200000"/>
              </a:lnSpc>
            </a:pPr>
            <a:r>
              <a:rPr lang="en-US" altLang="zh-CN" sz="2000" b="1" dirty="0">
                <a:solidFill>
                  <a:schemeClr val="bg1"/>
                </a:solidFill>
                <a:latin typeface="微软雅黑" pitchFamily="34" charset="-122"/>
                <a:ea typeface="微软雅黑" pitchFamily="34" charset="-122"/>
              </a:rPr>
              <a:t>5.2.2                                    UDP </a:t>
            </a:r>
            <a:r>
              <a:rPr lang="zh-CN" altLang="en-US" sz="2000" b="1" dirty="0">
                <a:solidFill>
                  <a:schemeClr val="bg1"/>
                </a:solidFill>
                <a:latin typeface="微软雅黑" pitchFamily="34" charset="-122"/>
                <a:ea typeface="微软雅黑" pitchFamily="34" charset="-122"/>
              </a:rPr>
              <a:t>的首部格式</a:t>
            </a:r>
          </a:p>
        </p:txBody>
      </p:sp>
      <p:sp>
        <p:nvSpPr>
          <p:cNvPr id="10"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5.2</a:t>
            </a:r>
          </a:p>
          <a:p>
            <a:pPr eaLnBrk="0" hangingPunct="0"/>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48163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4" y="2308890"/>
            <a:ext cx="8053710"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AutoShape 5"/>
          <p:cNvSpPr>
            <a:spLocks noChangeArrowheads="1"/>
          </p:cNvSpPr>
          <p:nvPr/>
        </p:nvSpPr>
        <p:spPr bwMode="auto">
          <a:xfrm>
            <a:off x="545143" y="655680"/>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02" name="Rectangle 6"/>
          <p:cNvSpPr>
            <a:spLocks noChangeArrowheads="1"/>
          </p:cNvSpPr>
          <p:nvPr/>
        </p:nvSpPr>
        <p:spPr bwMode="auto">
          <a:xfrm>
            <a:off x="3320698" y="613409"/>
            <a:ext cx="250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5.2.1  UDP </a:t>
            </a:r>
            <a:r>
              <a:rPr lang="zh-CN" altLang="en-US" sz="2400" b="1" dirty="0">
                <a:solidFill>
                  <a:schemeClr val="bg1"/>
                </a:solidFill>
                <a:latin typeface="微软雅黑" pitchFamily="34" charset="-122"/>
                <a:ea typeface="微软雅黑" pitchFamily="34" charset="-122"/>
              </a:rPr>
              <a:t>概述</a:t>
            </a:r>
          </a:p>
        </p:txBody>
      </p:sp>
      <p:sp>
        <p:nvSpPr>
          <p:cNvPr id="103" name="Rectangle 8"/>
          <p:cNvSpPr>
            <a:spLocks noChangeArrowheads="1"/>
          </p:cNvSpPr>
          <p:nvPr/>
        </p:nvSpPr>
        <p:spPr bwMode="auto">
          <a:xfrm>
            <a:off x="739495" y="1055748"/>
            <a:ext cx="7665003"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只在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的数据报服务之上增加了很少一点的功能：</a:t>
            </a: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复用和分用的功能</a:t>
            </a:r>
          </a:p>
          <a:p>
            <a:pPr marL="625475" indent="-342900">
              <a:lnSpc>
                <a:spcPts val="3000"/>
              </a:lnSpc>
              <a:buClr>
                <a:srgbClr val="7030A0"/>
              </a:buClr>
              <a:buFont typeface="+mj-lt"/>
              <a:buAutoNum type="arabicPeriod"/>
            </a:pPr>
            <a:r>
              <a:rPr lang="zh-CN" altLang="en-US" b="1" dirty="0">
                <a:latin typeface="微软雅黑" pitchFamily="34" charset="-122"/>
                <a:ea typeface="微软雅黑" pitchFamily="34" charset="-122"/>
              </a:rPr>
              <a:t>差错检测的功能</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1312513885"/>
              </p:ext>
            </p:extLst>
          </p:nvPr>
        </p:nvGraphicFramePr>
        <p:xfrm>
          <a:off x="2361104" y="2400711"/>
          <a:ext cx="4003675" cy="1758950"/>
        </p:xfrm>
        <a:graphic>
          <a:graphicData uri="http://schemas.openxmlformats.org/presentationml/2006/ole">
            <mc:AlternateContent xmlns:mc="http://schemas.openxmlformats.org/markup-compatibility/2006">
              <mc:Choice xmlns:v="urn:schemas-microsoft-com:vml" Requires="v">
                <p:oleObj spid="_x0000_s8232" name="Visio" r:id="rId3" imgW="8733536" imgH="3835153" progId="">
                  <p:embed/>
                </p:oleObj>
              </mc:Choice>
              <mc:Fallback>
                <p:oleObj name="Visio" r:id="rId3" imgW="8733536" imgH="3835153" progId="">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104" y="2400711"/>
                        <a:ext cx="4003675" cy="175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358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0"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1"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2"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3"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4"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5"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6"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7"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28" name="Line 16"/>
          <p:cNvSpPr>
            <a:spLocks noChangeShapeType="1"/>
          </p:cNvSpPr>
          <p:nvPr/>
        </p:nvSpPr>
        <p:spPr bwMode="auto">
          <a:xfrm>
            <a:off x="2421504" y="621706"/>
            <a:ext cx="0" cy="392286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29" name="Rectangle 17"/>
          <p:cNvSpPr>
            <a:spLocks noChangeArrowheads="1"/>
          </p:cNvSpPr>
          <p:nvPr/>
        </p:nvSpPr>
        <p:spPr bwMode="auto">
          <a:xfrm>
            <a:off x="1705542" y="651222"/>
            <a:ext cx="5603173"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dirty="0">
                <a:solidFill>
                  <a:schemeClr val="bg1"/>
                </a:solidFill>
                <a:latin typeface="微软雅黑" pitchFamily="34" charset="-122"/>
                <a:ea typeface="微软雅黑" pitchFamily="34" charset="-122"/>
              </a:rPr>
              <a:t>5.1                                          </a:t>
            </a:r>
            <a:r>
              <a:rPr lang="zh-CN" altLang="en-US" sz="2000" b="1" dirty="0">
                <a:solidFill>
                  <a:schemeClr val="bg1"/>
                </a:solidFill>
                <a:latin typeface="微软雅黑" pitchFamily="34" charset="-122"/>
                <a:ea typeface="微软雅黑" pitchFamily="34" charset="-122"/>
              </a:rPr>
              <a:t>运输层协议概述</a:t>
            </a:r>
          </a:p>
          <a:p>
            <a:pPr eaLnBrk="0" hangingPunct="0">
              <a:lnSpc>
                <a:spcPts val="3200"/>
              </a:lnSpc>
            </a:pPr>
            <a:r>
              <a:rPr lang="en-US" altLang="zh-CN" sz="2000" b="1" dirty="0">
                <a:solidFill>
                  <a:schemeClr val="bg1"/>
                </a:solidFill>
                <a:latin typeface="微软雅黑" pitchFamily="34" charset="-122"/>
                <a:ea typeface="微软雅黑" pitchFamily="34" charset="-122"/>
              </a:rPr>
              <a:t>5.2                                  </a:t>
            </a:r>
            <a:r>
              <a:rPr lang="zh-CN" altLang="en-US" sz="2000" b="1" dirty="0">
                <a:solidFill>
                  <a:schemeClr val="bg1"/>
                </a:solidFill>
                <a:latin typeface="微软雅黑" pitchFamily="34" charset="-122"/>
                <a:ea typeface="微软雅黑" pitchFamily="34" charset="-122"/>
              </a:rPr>
              <a:t>用户数据报协议 </a:t>
            </a:r>
            <a:r>
              <a:rPr lang="en-US" altLang="zh-CN" sz="2000" b="1" dirty="0">
                <a:solidFill>
                  <a:schemeClr val="bg1"/>
                </a:solidFill>
                <a:latin typeface="微软雅黑" pitchFamily="34" charset="-122"/>
                <a:ea typeface="微软雅黑" pitchFamily="34" charset="-122"/>
              </a:rPr>
              <a:t>UDP </a:t>
            </a:r>
          </a:p>
          <a:p>
            <a:pPr eaLnBrk="0" hangingPunct="0">
              <a:lnSpc>
                <a:spcPts val="3200"/>
              </a:lnSpc>
            </a:pPr>
            <a:r>
              <a:rPr lang="en-US" altLang="zh-CN" sz="2000" b="1" dirty="0">
                <a:solidFill>
                  <a:schemeClr val="bg1"/>
                </a:solidFill>
                <a:latin typeface="微软雅黑" pitchFamily="34" charset="-122"/>
                <a:ea typeface="微软雅黑" pitchFamily="34" charset="-122"/>
              </a:rPr>
              <a:t>5.3                              </a:t>
            </a:r>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p>
          <a:p>
            <a:pPr eaLnBrk="0" hangingPunct="0">
              <a:lnSpc>
                <a:spcPts val="3200"/>
              </a:lnSpc>
            </a:pPr>
            <a:r>
              <a:rPr lang="en-US" altLang="zh-CN" sz="2000" b="1" dirty="0">
                <a:solidFill>
                  <a:schemeClr val="bg1"/>
                </a:solidFill>
                <a:latin typeface="微软雅黑" pitchFamily="34" charset="-122"/>
                <a:ea typeface="微软雅黑" pitchFamily="34" charset="-122"/>
              </a:rPr>
              <a:t>5.4                                   </a:t>
            </a:r>
            <a:r>
              <a:rPr lang="zh-CN" altLang="en-US" sz="2000" b="1" dirty="0">
                <a:solidFill>
                  <a:schemeClr val="bg1"/>
                </a:solidFill>
                <a:latin typeface="微软雅黑" pitchFamily="34" charset="-122"/>
                <a:ea typeface="微软雅黑" pitchFamily="34" charset="-122"/>
              </a:rPr>
              <a:t>可靠传输的工作原理</a:t>
            </a:r>
          </a:p>
          <a:p>
            <a:pPr eaLnBrk="0" hangingPunct="0">
              <a:lnSpc>
                <a:spcPts val="3200"/>
              </a:lnSpc>
            </a:pPr>
            <a:r>
              <a:rPr lang="en-US" altLang="zh-CN" sz="2000" b="1" dirty="0">
                <a:solidFill>
                  <a:schemeClr val="bg1"/>
                </a:solidFill>
                <a:latin typeface="微软雅黑" pitchFamily="34" charset="-122"/>
                <a:ea typeface="微软雅黑" pitchFamily="34" charset="-122"/>
              </a:rPr>
              <a:t>5.5                               TCP </a:t>
            </a:r>
            <a:r>
              <a:rPr lang="zh-CN" altLang="en-US" sz="2000" b="1" dirty="0">
                <a:solidFill>
                  <a:schemeClr val="bg1"/>
                </a:solidFill>
                <a:latin typeface="微软雅黑" pitchFamily="34" charset="-122"/>
                <a:ea typeface="微软雅黑" pitchFamily="34" charset="-122"/>
              </a:rPr>
              <a:t>报文段的首部格式</a:t>
            </a:r>
          </a:p>
          <a:p>
            <a:pPr eaLnBrk="0" hangingPunct="0">
              <a:lnSpc>
                <a:spcPts val="3200"/>
              </a:lnSpc>
            </a:pPr>
            <a:r>
              <a:rPr lang="en-US" altLang="zh-CN" sz="2000" b="1" dirty="0">
                <a:solidFill>
                  <a:schemeClr val="bg1"/>
                </a:solidFill>
                <a:latin typeface="微软雅黑" pitchFamily="34" charset="-122"/>
                <a:ea typeface="微软雅黑" pitchFamily="34" charset="-122"/>
              </a:rPr>
              <a:t>5.6                                  TCP </a:t>
            </a:r>
            <a:r>
              <a:rPr lang="zh-CN" altLang="en-US" sz="2000" b="1" dirty="0">
                <a:solidFill>
                  <a:schemeClr val="bg1"/>
                </a:solidFill>
                <a:latin typeface="微软雅黑" pitchFamily="34" charset="-122"/>
                <a:ea typeface="微软雅黑" pitchFamily="34" charset="-122"/>
              </a:rPr>
              <a:t>可靠传输的实现</a:t>
            </a:r>
          </a:p>
          <a:p>
            <a:pPr eaLnBrk="0" hangingPunct="0">
              <a:lnSpc>
                <a:spcPts val="3200"/>
              </a:lnSpc>
            </a:pPr>
            <a:r>
              <a:rPr lang="en-US" altLang="zh-CN" sz="2000" b="1" dirty="0">
                <a:solidFill>
                  <a:schemeClr val="bg1"/>
                </a:solidFill>
                <a:latin typeface="微软雅黑" pitchFamily="34" charset="-122"/>
                <a:ea typeface="微软雅黑" pitchFamily="34" charset="-122"/>
              </a:rPr>
              <a:t>5.7                                         TCP </a:t>
            </a:r>
            <a:r>
              <a:rPr lang="zh-CN" altLang="en-US" sz="2000" b="1" dirty="0">
                <a:solidFill>
                  <a:schemeClr val="bg1"/>
                </a:solidFill>
                <a:latin typeface="微软雅黑" pitchFamily="34" charset="-122"/>
                <a:ea typeface="微软雅黑" pitchFamily="34" charset="-122"/>
              </a:rPr>
              <a:t>的流量控制</a:t>
            </a:r>
          </a:p>
          <a:p>
            <a:pPr eaLnBrk="0" hangingPunct="0">
              <a:lnSpc>
                <a:spcPts val="3200"/>
              </a:lnSpc>
            </a:pPr>
            <a:r>
              <a:rPr lang="en-US" altLang="zh-CN" sz="2000" b="1" dirty="0">
                <a:solidFill>
                  <a:schemeClr val="bg1"/>
                </a:solidFill>
                <a:latin typeface="微软雅黑" pitchFamily="34" charset="-122"/>
                <a:ea typeface="微软雅黑" pitchFamily="34" charset="-122"/>
              </a:rPr>
              <a:t>5.8                                         TCP </a:t>
            </a:r>
            <a:r>
              <a:rPr lang="zh-CN" altLang="en-US" sz="2000" b="1" dirty="0">
                <a:solidFill>
                  <a:schemeClr val="bg1"/>
                </a:solidFill>
                <a:latin typeface="微软雅黑" pitchFamily="34" charset="-122"/>
                <a:ea typeface="微软雅黑" pitchFamily="34" charset="-122"/>
              </a:rPr>
              <a:t>的拥塞控制</a:t>
            </a:r>
          </a:p>
          <a:p>
            <a:pPr eaLnBrk="0" hangingPunct="0">
              <a:lnSpc>
                <a:spcPts val="3200"/>
              </a:lnSpc>
            </a:pPr>
            <a:r>
              <a:rPr lang="en-US" altLang="zh-CN" sz="2000" b="1" dirty="0">
                <a:solidFill>
                  <a:schemeClr val="bg1"/>
                </a:solidFill>
                <a:latin typeface="微软雅黑" pitchFamily="34" charset="-122"/>
                <a:ea typeface="微软雅黑" pitchFamily="34" charset="-122"/>
              </a:rPr>
              <a:t>5.9                                  TCP </a:t>
            </a:r>
            <a:r>
              <a:rPr lang="zh-CN" altLang="en-US" sz="2000" b="1" dirty="0">
                <a:solidFill>
                  <a:schemeClr val="bg1"/>
                </a:solidFill>
                <a:latin typeface="微软雅黑" pitchFamily="34" charset="-122"/>
                <a:ea typeface="微软雅黑" pitchFamily="34" charset="-122"/>
              </a:rPr>
              <a:t>的运输连接管理</a:t>
            </a:r>
          </a:p>
        </p:txBody>
      </p:sp>
    </p:spTree>
    <p:extLst>
      <p:ext uri="{BB962C8B-B14F-4D97-AF65-F5344CB8AC3E}">
        <p14:creationId xmlns:p14="http://schemas.microsoft.com/office/powerpoint/2010/main" val="1871226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102634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485538" y="993129"/>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的主要特点</a:t>
            </a:r>
          </a:p>
        </p:txBody>
      </p:sp>
      <p:sp>
        <p:nvSpPr>
          <p:cNvPr id="8" name="Rectangle 68"/>
          <p:cNvSpPr>
            <a:spLocks noChangeArrowheads="1"/>
          </p:cNvSpPr>
          <p:nvPr/>
        </p:nvSpPr>
        <p:spPr bwMode="auto">
          <a:xfrm>
            <a:off x="556963" y="1407727"/>
            <a:ext cx="818496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mj-lt"/>
              <a:buAutoNum type="arabicPeriod"/>
            </a:pPr>
            <a:r>
              <a:rPr lang="en-US" altLang="zh-CN" sz="1900" b="1" dirty="0">
                <a:solidFill>
                  <a:srgbClr val="0000FF"/>
                </a:solidFill>
                <a:latin typeface="微软雅黑" pitchFamily="34" charset="-122"/>
                <a:ea typeface="微软雅黑" pitchFamily="34" charset="-122"/>
              </a:rPr>
              <a:t>UDP </a:t>
            </a:r>
            <a:r>
              <a:rPr lang="zh-CN" altLang="en-US" sz="1900" b="1" dirty="0">
                <a:solidFill>
                  <a:srgbClr val="0000FF"/>
                </a:solidFill>
                <a:latin typeface="微软雅黑" pitchFamily="34" charset="-122"/>
                <a:ea typeface="微软雅黑" pitchFamily="34" charset="-122"/>
              </a:rPr>
              <a:t>是无连接的</a:t>
            </a:r>
            <a:r>
              <a:rPr lang="zh-CN" altLang="en-US" sz="1900" b="1" dirty="0">
                <a:latin typeface="微软雅黑" pitchFamily="34" charset="-122"/>
                <a:ea typeface="微软雅黑" pitchFamily="34" charset="-122"/>
              </a:rPr>
              <a:t>，发送数据之前不需要建立连接，因此减少了开销和发送数据之前的时延。</a:t>
            </a:r>
          </a:p>
          <a:p>
            <a:pPr marL="342900" indent="-342900">
              <a:lnSpc>
                <a:spcPts val="3000"/>
              </a:lnSpc>
              <a:buClr>
                <a:srgbClr val="0070C0"/>
              </a:buClr>
              <a:buFont typeface="+mj-lt"/>
              <a:buAutoNum type="arabicPeriod"/>
            </a:pPr>
            <a:r>
              <a:rPr lang="en-US" altLang="zh-CN" sz="1900" b="1" dirty="0">
                <a:solidFill>
                  <a:srgbClr val="0000FF"/>
                </a:solidFill>
                <a:latin typeface="微软雅黑" pitchFamily="34" charset="-122"/>
                <a:ea typeface="微软雅黑" pitchFamily="34" charset="-122"/>
              </a:rPr>
              <a:t>UDP </a:t>
            </a:r>
            <a:r>
              <a:rPr lang="zh-CN" altLang="en-US" sz="1900" b="1" dirty="0">
                <a:solidFill>
                  <a:srgbClr val="0000FF"/>
                </a:solidFill>
                <a:latin typeface="微软雅黑" pitchFamily="34" charset="-122"/>
                <a:ea typeface="微软雅黑" pitchFamily="34" charset="-122"/>
              </a:rPr>
              <a:t>使用尽最大努力交付</a:t>
            </a:r>
            <a:r>
              <a:rPr lang="zh-CN" altLang="en-US" sz="1900" b="1" dirty="0">
                <a:latin typeface="微软雅黑" pitchFamily="34" charset="-122"/>
                <a:ea typeface="微软雅黑" pitchFamily="34" charset="-122"/>
              </a:rPr>
              <a:t>，即不保证可靠交付，因此主机不需要维持复杂的连接状态表。</a:t>
            </a:r>
          </a:p>
          <a:p>
            <a:pPr marL="342900" indent="-342900">
              <a:lnSpc>
                <a:spcPts val="3000"/>
              </a:lnSpc>
              <a:buClr>
                <a:srgbClr val="0070C0"/>
              </a:buClr>
              <a:buFont typeface="+mj-lt"/>
              <a:buAutoNum type="arabicPeriod"/>
            </a:pPr>
            <a:r>
              <a:rPr lang="en-US" altLang="zh-CN" sz="1900" b="1" dirty="0">
                <a:solidFill>
                  <a:srgbClr val="0000FF"/>
                </a:solidFill>
                <a:latin typeface="微软雅黑" pitchFamily="34" charset="-122"/>
                <a:ea typeface="微软雅黑" pitchFamily="34" charset="-122"/>
              </a:rPr>
              <a:t>UDP </a:t>
            </a:r>
            <a:r>
              <a:rPr lang="zh-CN" altLang="en-US" sz="1900" b="1" dirty="0">
                <a:solidFill>
                  <a:srgbClr val="0000FF"/>
                </a:solidFill>
                <a:latin typeface="微软雅黑" pitchFamily="34" charset="-122"/>
                <a:ea typeface="微软雅黑" pitchFamily="34" charset="-122"/>
              </a:rPr>
              <a:t>是面向报文的</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UDP </a:t>
            </a:r>
            <a:r>
              <a:rPr lang="zh-CN" altLang="en-US" sz="1900" b="1" dirty="0">
                <a:latin typeface="微软雅黑" pitchFamily="34" charset="-122"/>
                <a:ea typeface="微软雅黑" pitchFamily="34" charset="-122"/>
              </a:rPr>
              <a:t>对应用层交下来的报文，既不合并，也不拆分，而是保留这些报文的边界。</a:t>
            </a:r>
            <a:r>
              <a:rPr lang="en-US" altLang="zh-CN" sz="1900" b="1" dirty="0">
                <a:latin typeface="微软雅黑" pitchFamily="34" charset="-122"/>
                <a:ea typeface="微软雅黑" pitchFamily="34" charset="-122"/>
              </a:rPr>
              <a:t>UDP </a:t>
            </a:r>
            <a:r>
              <a:rPr lang="zh-CN" altLang="en-US" sz="1900" b="1" dirty="0">
                <a:latin typeface="微软雅黑" pitchFamily="34" charset="-122"/>
                <a:ea typeface="微软雅黑" pitchFamily="34" charset="-122"/>
              </a:rPr>
              <a:t>一次交付一个完整的报文。 </a:t>
            </a:r>
          </a:p>
        </p:txBody>
      </p:sp>
    </p:spTree>
    <p:extLst>
      <p:ext uri="{BB962C8B-B14F-4D97-AF65-F5344CB8AC3E}">
        <p14:creationId xmlns:p14="http://schemas.microsoft.com/office/powerpoint/2010/main" val="2658655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14544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85538" y="1112229"/>
            <a:ext cx="2191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UDP </a:t>
            </a:r>
            <a:r>
              <a:rPr lang="zh-CN" altLang="en-US" sz="2000" b="1" dirty="0">
                <a:solidFill>
                  <a:schemeClr val="bg1"/>
                </a:solidFill>
                <a:latin typeface="微软雅黑" pitchFamily="34" charset="-122"/>
                <a:ea typeface="微软雅黑" pitchFamily="34" charset="-122"/>
              </a:rPr>
              <a:t>的主要特点</a:t>
            </a:r>
          </a:p>
        </p:txBody>
      </p:sp>
      <p:sp>
        <p:nvSpPr>
          <p:cNvPr id="7" name="Rectangle 68"/>
          <p:cNvSpPr>
            <a:spLocks noChangeArrowheads="1"/>
          </p:cNvSpPr>
          <p:nvPr/>
        </p:nvSpPr>
        <p:spPr bwMode="auto">
          <a:xfrm>
            <a:off x="556963" y="1521363"/>
            <a:ext cx="8184960"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ts val="3300"/>
              </a:lnSpc>
              <a:buClr>
                <a:srgbClr val="0070C0"/>
              </a:buClr>
              <a:buFont typeface="+mj-lt"/>
              <a:buAutoNum type="arabicPeriod" startAt="4"/>
            </a:pP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没有拥塞控制</a:t>
            </a:r>
            <a:r>
              <a:rPr lang="zh-CN" altLang="en-US" sz="2000" b="1" dirty="0">
                <a:latin typeface="微软雅黑" pitchFamily="34" charset="-122"/>
                <a:ea typeface="微软雅黑" pitchFamily="34" charset="-122"/>
              </a:rPr>
              <a:t>，因此网络出现的拥塞不会使源主机的发送速率降低。这对某些实时应用是很重要的。很适合多媒体通信的要求。 </a:t>
            </a:r>
            <a:endParaRPr lang="en-US" altLang="zh-CN" sz="2000" b="1" dirty="0">
              <a:latin typeface="微软雅黑" pitchFamily="34" charset="-122"/>
              <a:ea typeface="微软雅黑" pitchFamily="34" charset="-122"/>
            </a:endParaRPr>
          </a:p>
          <a:p>
            <a:pPr marL="457200" indent="-457200">
              <a:lnSpc>
                <a:spcPts val="3300"/>
              </a:lnSpc>
              <a:buClr>
                <a:srgbClr val="0070C0"/>
              </a:buClr>
              <a:buFont typeface="+mj-lt"/>
              <a:buAutoNum type="arabicPeriod" startAt="4"/>
            </a:pP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支持一对一、一对多、多对一和多对多的交互通信。</a:t>
            </a:r>
          </a:p>
          <a:p>
            <a:pPr marL="457200" indent="-457200">
              <a:lnSpc>
                <a:spcPts val="3300"/>
              </a:lnSpc>
              <a:buClr>
                <a:srgbClr val="0070C0"/>
              </a:buClr>
              <a:buFont typeface="+mj-lt"/>
              <a:buAutoNum type="arabicPeriod" startAt="4"/>
            </a:pP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的首部开销小</a:t>
            </a:r>
            <a:r>
              <a:rPr lang="zh-CN" altLang="en-US" sz="2000" b="1" dirty="0">
                <a:latin typeface="微软雅黑" pitchFamily="34" charset="-122"/>
                <a:ea typeface="微软雅黑" pitchFamily="34" charset="-122"/>
              </a:rPr>
              <a:t>，只有 </a:t>
            </a:r>
            <a:r>
              <a:rPr lang="en-US" altLang="zh-CN" sz="2000" b="1" dirty="0">
                <a:latin typeface="微软雅黑" pitchFamily="34" charset="-122"/>
                <a:ea typeface="微软雅黑" pitchFamily="34" charset="-122"/>
              </a:rPr>
              <a:t>8 </a:t>
            </a:r>
            <a:r>
              <a:rPr lang="zh-CN" altLang="en-US" sz="2000" b="1" dirty="0">
                <a:latin typeface="微软雅黑" pitchFamily="34" charset="-122"/>
                <a:ea typeface="微软雅黑" pitchFamily="34" charset="-122"/>
              </a:rPr>
              <a:t>个字节，比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个字节的首部要短。</a:t>
            </a:r>
          </a:p>
        </p:txBody>
      </p:sp>
    </p:spTree>
    <p:extLst>
      <p:ext uri="{BB962C8B-B14F-4D97-AF65-F5344CB8AC3E}">
        <p14:creationId xmlns:p14="http://schemas.microsoft.com/office/powerpoint/2010/main" val="93360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0" name="Rectangle 6"/>
          <p:cNvSpPr>
            <a:spLocks noChangeArrowheads="1"/>
          </p:cNvSpPr>
          <p:nvPr/>
        </p:nvSpPr>
        <p:spPr bwMode="auto">
          <a:xfrm>
            <a:off x="3411435" y="650839"/>
            <a:ext cx="2303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是面向报文的</a:t>
            </a:r>
          </a:p>
        </p:txBody>
      </p:sp>
      <p:sp>
        <p:nvSpPr>
          <p:cNvPr id="41" name="圆角矩形 40"/>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31001" y="1312383"/>
            <a:ext cx="2660495" cy="2944343"/>
            <a:chOff x="1131001" y="1312383"/>
            <a:chExt cx="2660495" cy="2944343"/>
          </a:xfrm>
        </p:grpSpPr>
        <p:sp>
          <p:nvSpPr>
            <p:cNvPr id="2" name="Documents"/>
            <p:cNvSpPr>
              <a:spLocks noEditPoints="1" noChangeArrowheads="1"/>
            </p:cNvSpPr>
            <p:nvPr/>
          </p:nvSpPr>
          <p:spPr bwMode="auto">
            <a:xfrm rot="10800000">
              <a:off x="3147940" y="1312383"/>
              <a:ext cx="390525" cy="330091"/>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36" name="矩形 35"/>
            <p:cNvSpPr/>
            <p:nvPr/>
          </p:nvSpPr>
          <p:spPr>
            <a:xfrm>
              <a:off x="2961604" y="1878052"/>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报文</a:t>
              </a:r>
            </a:p>
          </p:txBody>
        </p:sp>
        <p:sp>
          <p:nvSpPr>
            <p:cNvPr id="37" name="矩形 36"/>
            <p:cNvSpPr/>
            <p:nvPr/>
          </p:nvSpPr>
          <p:spPr>
            <a:xfrm>
              <a:off x="2961605" y="2443037"/>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UDP </a:t>
              </a:r>
              <a:r>
                <a:rPr lang="zh-CN" altLang="en-US" sz="1000" b="1" dirty="0">
                  <a:solidFill>
                    <a:schemeClr val="tx1"/>
                  </a:solidFill>
                  <a:latin typeface="微软雅黑" pitchFamily="34" charset="-122"/>
                  <a:ea typeface="微软雅黑" pitchFamily="34" charset="-122"/>
                </a:rPr>
                <a:t>数据</a:t>
              </a:r>
            </a:p>
          </p:txBody>
        </p:sp>
        <p:sp>
          <p:nvSpPr>
            <p:cNvPr id="38" name="矩形 37"/>
            <p:cNvSpPr/>
            <p:nvPr/>
          </p:nvSpPr>
          <p:spPr>
            <a:xfrm>
              <a:off x="2350889" y="2443037"/>
              <a:ext cx="609944" cy="327188"/>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UDP</a:t>
              </a:r>
            </a:p>
            <a:p>
              <a:pPr algn="ctr"/>
              <a:r>
                <a:rPr lang="zh-CN" altLang="en-US" sz="1000" b="1" dirty="0">
                  <a:solidFill>
                    <a:schemeClr val="tx1"/>
                  </a:solidFill>
                  <a:latin typeface="微软雅黑" pitchFamily="34" charset="-122"/>
                  <a:ea typeface="微软雅黑" pitchFamily="34" charset="-122"/>
                </a:rPr>
                <a:t>首部</a:t>
              </a:r>
            </a:p>
          </p:txBody>
        </p:sp>
        <p:sp>
          <p:nvSpPr>
            <p:cNvPr id="43" name="矩形 42"/>
            <p:cNvSpPr/>
            <p:nvPr/>
          </p:nvSpPr>
          <p:spPr>
            <a:xfrm>
              <a:off x="2350889" y="3012849"/>
              <a:ext cx="1439917"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IP </a:t>
              </a:r>
              <a:r>
                <a:rPr lang="zh-CN" altLang="en-US" sz="1000" b="1" dirty="0">
                  <a:solidFill>
                    <a:schemeClr val="tx1"/>
                  </a:solidFill>
                  <a:latin typeface="微软雅黑" pitchFamily="34" charset="-122"/>
                  <a:ea typeface="微软雅黑" pitchFamily="34" charset="-122"/>
                </a:rPr>
                <a:t>数据</a:t>
              </a:r>
            </a:p>
          </p:txBody>
        </p:sp>
        <p:sp>
          <p:nvSpPr>
            <p:cNvPr id="62" name="矩形 61"/>
            <p:cNvSpPr/>
            <p:nvPr/>
          </p:nvSpPr>
          <p:spPr>
            <a:xfrm>
              <a:off x="1740945" y="3012849"/>
              <a:ext cx="609944" cy="32718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IP</a:t>
              </a:r>
            </a:p>
            <a:p>
              <a:pPr algn="ctr"/>
              <a:r>
                <a:rPr lang="zh-CN" altLang="en-US" sz="1000" b="1" dirty="0">
                  <a:solidFill>
                    <a:schemeClr val="tx1"/>
                  </a:solidFill>
                  <a:latin typeface="微软雅黑" pitchFamily="34" charset="-122"/>
                  <a:ea typeface="微软雅黑" pitchFamily="34" charset="-122"/>
                </a:rPr>
                <a:t>首部</a:t>
              </a:r>
            </a:p>
          </p:txBody>
        </p:sp>
        <p:sp>
          <p:nvSpPr>
            <p:cNvPr id="63" name="矩形 62"/>
            <p:cNvSpPr/>
            <p:nvPr/>
          </p:nvSpPr>
          <p:spPr>
            <a:xfrm>
              <a:off x="1740945" y="3586565"/>
              <a:ext cx="204986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IP </a:t>
              </a:r>
              <a:r>
                <a:rPr lang="zh-CN" altLang="en-US" sz="1000" b="1" dirty="0">
                  <a:solidFill>
                    <a:schemeClr val="tx1"/>
                  </a:solidFill>
                  <a:latin typeface="微软雅黑" pitchFamily="34" charset="-122"/>
                  <a:ea typeface="微软雅黑" pitchFamily="34" charset="-122"/>
                </a:rPr>
                <a:t>数据</a:t>
              </a:r>
            </a:p>
          </p:txBody>
        </p:sp>
        <p:sp>
          <p:nvSpPr>
            <p:cNvPr id="65" name="矩形 64"/>
            <p:cNvSpPr/>
            <p:nvPr/>
          </p:nvSpPr>
          <p:spPr>
            <a:xfrm>
              <a:off x="1131001" y="3586565"/>
              <a:ext cx="609944" cy="32718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帧首部</a:t>
              </a:r>
            </a:p>
          </p:txBody>
        </p:sp>
        <p:sp>
          <p:nvSpPr>
            <p:cNvPr id="4" name="下箭头 3"/>
            <p:cNvSpPr/>
            <p:nvPr/>
          </p:nvSpPr>
          <p:spPr>
            <a:xfrm>
              <a:off x="3288772" y="1675132"/>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下箭头 65"/>
            <p:cNvSpPr/>
            <p:nvPr/>
          </p:nvSpPr>
          <p:spPr>
            <a:xfrm>
              <a:off x="3277681" y="2232079"/>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下箭头 66"/>
            <p:cNvSpPr/>
            <p:nvPr/>
          </p:nvSpPr>
          <p:spPr>
            <a:xfrm>
              <a:off x="2899501" y="2802883"/>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p:cNvSpPr/>
            <p:nvPr/>
          </p:nvSpPr>
          <p:spPr>
            <a:xfrm>
              <a:off x="2655861" y="3375981"/>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983377"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791496"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791496"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91496"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762717"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372661"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直角上箭头 6"/>
            <p:cNvSpPr/>
            <p:nvPr/>
          </p:nvSpPr>
          <p:spPr>
            <a:xfrm rot="5400000">
              <a:off x="2675152" y="3951893"/>
              <a:ext cx="304972" cy="304694"/>
            </a:xfrm>
            <a:prstGeom prst="bentUpArrow">
              <a:avLst>
                <a:gd name="adj1" fmla="val 21550"/>
                <a:gd name="adj2" fmla="val 25000"/>
                <a:gd name="adj3" fmla="val 25000"/>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燕尾形箭头 10"/>
          <p:cNvSpPr/>
          <p:nvPr/>
        </p:nvSpPr>
        <p:spPr>
          <a:xfrm>
            <a:off x="4393318" y="4104240"/>
            <a:ext cx="525518" cy="152486"/>
          </a:xfrm>
          <a:prstGeom prst="notchedRight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272075" y="1312383"/>
            <a:ext cx="2660495" cy="2944204"/>
            <a:chOff x="5272075" y="1312383"/>
            <a:chExt cx="2660495" cy="2944204"/>
          </a:xfrm>
        </p:grpSpPr>
        <p:sp>
          <p:nvSpPr>
            <p:cNvPr id="74" name="Documents"/>
            <p:cNvSpPr>
              <a:spLocks noEditPoints="1" noChangeArrowheads="1"/>
            </p:cNvSpPr>
            <p:nvPr/>
          </p:nvSpPr>
          <p:spPr bwMode="auto">
            <a:xfrm rot="10800000">
              <a:off x="7289014" y="1312383"/>
              <a:ext cx="390525" cy="330091"/>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75" name="矩形 74"/>
            <p:cNvSpPr/>
            <p:nvPr/>
          </p:nvSpPr>
          <p:spPr>
            <a:xfrm>
              <a:off x="7102678" y="1878052"/>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报文</a:t>
              </a:r>
            </a:p>
          </p:txBody>
        </p:sp>
        <p:sp>
          <p:nvSpPr>
            <p:cNvPr id="76" name="矩形 75"/>
            <p:cNvSpPr/>
            <p:nvPr/>
          </p:nvSpPr>
          <p:spPr>
            <a:xfrm>
              <a:off x="7102679" y="2443037"/>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UDP </a:t>
              </a:r>
              <a:r>
                <a:rPr lang="zh-CN" altLang="en-US" sz="1000" b="1" dirty="0">
                  <a:solidFill>
                    <a:schemeClr val="tx1"/>
                  </a:solidFill>
                  <a:latin typeface="微软雅黑" pitchFamily="34" charset="-122"/>
                  <a:ea typeface="微软雅黑" pitchFamily="34" charset="-122"/>
                </a:rPr>
                <a:t>数据</a:t>
              </a:r>
            </a:p>
          </p:txBody>
        </p:sp>
        <p:sp>
          <p:nvSpPr>
            <p:cNvPr id="77" name="矩形 76"/>
            <p:cNvSpPr/>
            <p:nvPr/>
          </p:nvSpPr>
          <p:spPr>
            <a:xfrm>
              <a:off x="6491963" y="2443037"/>
              <a:ext cx="609944" cy="327188"/>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UDP</a:t>
              </a:r>
            </a:p>
            <a:p>
              <a:pPr algn="ctr"/>
              <a:r>
                <a:rPr lang="zh-CN" altLang="en-US" sz="1000" b="1" dirty="0">
                  <a:solidFill>
                    <a:schemeClr val="tx1"/>
                  </a:solidFill>
                  <a:latin typeface="微软雅黑" pitchFamily="34" charset="-122"/>
                  <a:ea typeface="微软雅黑" pitchFamily="34" charset="-122"/>
                </a:rPr>
                <a:t>首部</a:t>
              </a:r>
            </a:p>
          </p:txBody>
        </p:sp>
        <p:sp>
          <p:nvSpPr>
            <p:cNvPr id="78" name="矩形 77"/>
            <p:cNvSpPr/>
            <p:nvPr/>
          </p:nvSpPr>
          <p:spPr>
            <a:xfrm>
              <a:off x="6491963" y="3012849"/>
              <a:ext cx="1439917"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IP </a:t>
              </a:r>
              <a:r>
                <a:rPr lang="zh-CN" altLang="en-US" sz="1000" b="1" dirty="0">
                  <a:solidFill>
                    <a:schemeClr val="tx1"/>
                  </a:solidFill>
                  <a:latin typeface="微软雅黑" pitchFamily="34" charset="-122"/>
                  <a:ea typeface="微软雅黑" pitchFamily="34" charset="-122"/>
                </a:rPr>
                <a:t>数据</a:t>
              </a:r>
            </a:p>
          </p:txBody>
        </p:sp>
        <p:sp>
          <p:nvSpPr>
            <p:cNvPr id="79" name="矩形 78"/>
            <p:cNvSpPr/>
            <p:nvPr/>
          </p:nvSpPr>
          <p:spPr>
            <a:xfrm>
              <a:off x="5882019" y="3012849"/>
              <a:ext cx="609944" cy="32718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IP</a:t>
              </a:r>
            </a:p>
            <a:p>
              <a:pPr algn="ctr"/>
              <a:r>
                <a:rPr lang="zh-CN" altLang="en-US" sz="1000" b="1" dirty="0">
                  <a:solidFill>
                    <a:schemeClr val="tx1"/>
                  </a:solidFill>
                  <a:latin typeface="微软雅黑" pitchFamily="34" charset="-122"/>
                  <a:ea typeface="微软雅黑" pitchFamily="34" charset="-122"/>
                </a:rPr>
                <a:t>首部</a:t>
              </a:r>
            </a:p>
          </p:txBody>
        </p:sp>
        <p:sp>
          <p:nvSpPr>
            <p:cNvPr id="80" name="矩形 79"/>
            <p:cNvSpPr/>
            <p:nvPr/>
          </p:nvSpPr>
          <p:spPr>
            <a:xfrm>
              <a:off x="5882019" y="3586565"/>
              <a:ext cx="204986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latin typeface="微软雅黑" pitchFamily="34" charset="-122"/>
                  <a:ea typeface="微软雅黑" pitchFamily="34" charset="-122"/>
                </a:rPr>
                <a:t>IP </a:t>
              </a:r>
              <a:r>
                <a:rPr lang="zh-CN" altLang="en-US" sz="1000" b="1" dirty="0">
                  <a:solidFill>
                    <a:schemeClr val="tx1"/>
                  </a:solidFill>
                  <a:latin typeface="微软雅黑" pitchFamily="34" charset="-122"/>
                  <a:ea typeface="微软雅黑" pitchFamily="34" charset="-122"/>
                </a:rPr>
                <a:t>数据</a:t>
              </a:r>
            </a:p>
          </p:txBody>
        </p:sp>
        <p:sp>
          <p:nvSpPr>
            <p:cNvPr id="81" name="矩形 80"/>
            <p:cNvSpPr/>
            <p:nvPr/>
          </p:nvSpPr>
          <p:spPr>
            <a:xfrm>
              <a:off x="5272075" y="3586565"/>
              <a:ext cx="609944" cy="32718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帧首部</a:t>
              </a:r>
            </a:p>
          </p:txBody>
        </p:sp>
        <p:sp>
          <p:nvSpPr>
            <p:cNvPr id="82" name="下箭头 81"/>
            <p:cNvSpPr/>
            <p:nvPr/>
          </p:nvSpPr>
          <p:spPr>
            <a:xfrm flipV="1">
              <a:off x="7429846" y="1675132"/>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下箭头 82"/>
            <p:cNvSpPr/>
            <p:nvPr/>
          </p:nvSpPr>
          <p:spPr>
            <a:xfrm flipV="1">
              <a:off x="7418755" y="2232079"/>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下箭头 83"/>
            <p:cNvSpPr/>
            <p:nvPr/>
          </p:nvSpPr>
          <p:spPr>
            <a:xfrm flipV="1">
              <a:off x="7040575" y="2802883"/>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下箭头 84"/>
            <p:cNvSpPr/>
            <p:nvPr/>
          </p:nvSpPr>
          <p:spPr>
            <a:xfrm flipV="1">
              <a:off x="6796935" y="3375981"/>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连接符 85"/>
            <p:cNvCxnSpPr/>
            <p:nvPr/>
          </p:nvCxnSpPr>
          <p:spPr>
            <a:xfrm>
              <a:off x="7124451"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932570"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932570"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7932570"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903791"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513735"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直角上箭头 91"/>
            <p:cNvSpPr/>
            <p:nvPr/>
          </p:nvSpPr>
          <p:spPr>
            <a:xfrm>
              <a:off x="6603770" y="3951893"/>
              <a:ext cx="304972" cy="304694"/>
            </a:xfrm>
            <a:prstGeom prst="bentUpArrow">
              <a:avLst>
                <a:gd name="adj1" fmla="val 21550"/>
                <a:gd name="adj2" fmla="val 25000"/>
                <a:gd name="adj3" fmla="val 25000"/>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7309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3" y="57758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859033" y="526172"/>
            <a:ext cx="342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5.2.2  UDP </a:t>
            </a:r>
            <a:r>
              <a:rPr lang="zh-CN" altLang="en-US" sz="2400" b="1" dirty="0">
                <a:solidFill>
                  <a:schemeClr val="bg1"/>
                </a:solidFill>
                <a:latin typeface="微软雅黑" pitchFamily="34" charset="-122"/>
                <a:ea typeface="微软雅黑" pitchFamily="34" charset="-122"/>
              </a:rPr>
              <a:t>的首部格式</a:t>
            </a:r>
          </a:p>
        </p:txBody>
      </p:sp>
      <p:sp>
        <p:nvSpPr>
          <p:cNvPr id="9" name="圆角矩形 8"/>
          <p:cNvSpPr/>
          <p:nvPr/>
        </p:nvSpPr>
        <p:spPr>
          <a:xfrm>
            <a:off x="545143" y="1025020"/>
            <a:ext cx="8053711" cy="334799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Rectangle 4"/>
          <p:cNvSpPr>
            <a:spLocks noChangeArrowheads="1"/>
          </p:cNvSpPr>
          <p:nvPr/>
        </p:nvSpPr>
        <p:spPr bwMode="auto">
          <a:xfrm>
            <a:off x="3497649" y="2968771"/>
            <a:ext cx="3869267" cy="422758"/>
          </a:xfrm>
          <a:prstGeom prst="rect">
            <a:avLst/>
          </a:prstGeom>
          <a:gradFill flip="none" rotWithShape="1">
            <a:gsLst>
              <a:gs pos="100000">
                <a:srgbClr val="00B0F0"/>
              </a:gs>
              <a:gs pos="0">
                <a:srgbClr val="00FFFF"/>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微软雅黑" pitchFamily="34" charset="-122"/>
              <a:ea typeface="微软雅黑" pitchFamily="34" charset="-122"/>
            </a:endParaRPr>
          </a:p>
        </p:txBody>
      </p:sp>
      <p:sp>
        <p:nvSpPr>
          <p:cNvPr id="11" name="Rectangle 2"/>
          <p:cNvSpPr>
            <a:spLocks noChangeArrowheads="1"/>
          </p:cNvSpPr>
          <p:nvPr/>
        </p:nvSpPr>
        <p:spPr bwMode="auto">
          <a:xfrm>
            <a:off x="2729687" y="3391740"/>
            <a:ext cx="764992" cy="299074"/>
          </a:xfrm>
          <a:prstGeom prst="rect">
            <a:avLst/>
          </a:prstGeom>
          <a:solidFill>
            <a:srgbClr val="CC00CC"/>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Freeform 3"/>
          <p:cNvSpPr>
            <a:spLocks/>
          </p:cNvSpPr>
          <p:nvPr/>
        </p:nvSpPr>
        <p:spPr bwMode="auto">
          <a:xfrm>
            <a:off x="3089181" y="2198992"/>
            <a:ext cx="3283840" cy="470539"/>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100000">
                <a:srgbClr val="92D050"/>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Rectangle 4"/>
          <p:cNvSpPr>
            <a:spLocks noChangeArrowheads="1"/>
          </p:cNvSpPr>
          <p:nvPr/>
        </p:nvSpPr>
        <p:spPr bwMode="auto">
          <a:xfrm>
            <a:off x="3493554" y="2669532"/>
            <a:ext cx="766118" cy="299074"/>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6"/>
          <p:cNvSpPr>
            <a:spLocks noChangeArrowheads="1"/>
          </p:cNvSpPr>
          <p:nvPr/>
        </p:nvSpPr>
        <p:spPr bwMode="auto">
          <a:xfrm>
            <a:off x="2163818" y="3450932"/>
            <a:ext cx="565870" cy="188998"/>
          </a:xfrm>
          <a:prstGeom prst="leftArrow">
            <a:avLst>
              <a:gd name="adj1" fmla="val 50000"/>
              <a:gd name="adj2" fmla="val 69093"/>
            </a:avLst>
          </a:prstGeom>
          <a:solidFill>
            <a:srgbClr val="FF00FF"/>
          </a:solidFill>
          <a:ln w="1270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Rectangle 8"/>
          <p:cNvSpPr>
            <a:spLocks noChangeArrowheads="1"/>
          </p:cNvSpPr>
          <p:nvPr/>
        </p:nvSpPr>
        <p:spPr bwMode="auto">
          <a:xfrm>
            <a:off x="3089181" y="1893292"/>
            <a:ext cx="3283840" cy="299074"/>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9"/>
          <p:cNvSpPr>
            <a:spLocks noChangeArrowheads="1"/>
          </p:cNvSpPr>
          <p:nvPr/>
        </p:nvSpPr>
        <p:spPr bwMode="auto">
          <a:xfrm>
            <a:off x="3494679" y="3393817"/>
            <a:ext cx="3877834" cy="299074"/>
          </a:xfrm>
          <a:prstGeom prst="rect">
            <a:avLst/>
          </a:prstGeom>
          <a:solidFill>
            <a:srgbClr val="00FFFF"/>
          </a:solidFill>
          <a:ln w="19050">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0"/>
          <p:cNvSpPr>
            <a:spLocks noChangeShapeType="1"/>
          </p:cNvSpPr>
          <p:nvPr/>
        </p:nvSpPr>
        <p:spPr bwMode="auto">
          <a:xfrm>
            <a:off x="3910422" y="1893292"/>
            <a:ext cx="1124"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Line 13"/>
          <p:cNvSpPr>
            <a:spLocks noChangeShapeType="1"/>
          </p:cNvSpPr>
          <p:nvPr/>
        </p:nvSpPr>
        <p:spPr bwMode="auto">
          <a:xfrm>
            <a:off x="4730538" y="1893292"/>
            <a:ext cx="2250"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4"/>
          <p:cNvSpPr>
            <a:spLocks noChangeShapeType="1"/>
          </p:cNvSpPr>
          <p:nvPr/>
        </p:nvSpPr>
        <p:spPr bwMode="auto">
          <a:xfrm>
            <a:off x="5551779" y="1893292"/>
            <a:ext cx="1125" cy="299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Text Box 17"/>
          <p:cNvSpPr txBox="1">
            <a:spLocks noChangeArrowheads="1"/>
          </p:cNvSpPr>
          <p:nvPr/>
        </p:nvSpPr>
        <p:spPr bwMode="auto">
          <a:xfrm>
            <a:off x="3097056" y="189121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源端口</a:t>
            </a:r>
          </a:p>
        </p:txBody>
      </p:sp>
      <p:sp>
        <p:nvSpPr>
          <p:cNvPr id="26" name="Text Box 18"/>
          <p:cNvSpPr txBox="1">
            <a:spLocks noChangeArrowheads="1"/>
          </p:cNvSpPr>
          <p:nvPr/>
        </p:nvSpPr>
        <p:spPr bwMode="auto">
          <a:xfrm>
            <a:off x="3868797" y="189121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目的端口</a:t>
            </a:r>
          </a:p>
        </p:txBody>
      </p:sp>
      <p:sp>
        <p:nvSpPr>
          <p:cNvPr id="27" name="Text Box 19"/>
          <p:cNvSpPr txBox="1">
            <a:spLocks noChangeArrowheads="1"/>
          </p:cNvSpPr>
          <p:nvPr/>
        </p:nvSpPr>
        <p:spPr bwMode="auto">
          <a:xfrm>
            <a:off x="4814912" y="1890177"/>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长  度</a:t>
            </a:r>
          </a:p>
        </p:txBody>
      </p:sp>
      <p:sp>
        <p:nvSpPr>
          <p:cNvPr id="28" name="Text Box 20"/>
          <p:cNvSpPr txBox="1">
            <a:spLocks noChangeArrowheads="1"/>
          </p:cNvSpPr>
          <p:nvPr/>
        </p:nvSpPr>
        <p:spPr bwMode="auto">
          <a:xfrm>
            <a:off x="5626028" y="189121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检验和</a:t>
            </a:r>
          </a:p>
        </p:txBody>
      </p:sp>
      <p:sp>
        <p:nvSpPr>
          <p:cNvPr id="29" name="Text Box 21"/>
          <p:cNvSpPr txBox="1">
            <a:spLocks noChangeArrowheads="1"/>
          </p:cNvSpPr>
          <p:nvPr/>
        </p:nvSpPr>
        <p:spPr bwMode="auto">
          <a:xfrm>
            <a:off x="4969538" y="3384241"/>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30" name="Text Box 22"/>
          <p:cNvSpPr txBox="1">
            <a:spLocks noChangeArrowheads="1"/>
          </p:cNvSpPr>
          <p:nvPr/>
        </p:nvSpPr>
        <p:spPr bwMode="auto">
          <a:xfrm>
            <a:off x="2803936" y="3384241"/>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39" name="Line 31"/>
          <p:cNvSpPr>
            <a:spLocks noChangeShapeType="1"/>
          </p:cNvSpPr>
          <p:nvPr/>
        </p:nvSpPr>
        <p:spPr bwMode="auto">
          <a:xfrm>
            <a:off x="2699312" y="3842427"/>
            <a:ext cx="467320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Rectangle 32"/>
          <p:cNvSpPr>
            <a:spLocks noChangeArrowheads="1"/>
          </p:cNvSpPr>
          <p:nvPr/>
        </p:nvSpPr>
        <p:spPr bwMode="auto">
          <a:xfrm>
            <a:off x="4530793" y="3741697"/>
            <a:ext cx="831367" cy="191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33"/>
          <p:cNvSpPr txBox="1">
            <a:spLocks noChangeArrowheads="1"/>
          </p:cNvSpPr>
          <p:nvPr/>
        </p:nvSpPr>
        <p:spPr bwMode="auto">
          <a:xfrm>
            <a:off x="4544329" y="3701782"/>
            <a:ext cx="845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数据报</a:t>
            </a:r>
          </a:p>
        </p:txBody>
      </p:sp>
      <p:sp>
        <p:nvSpPr>
          <p:cNvPr id="49" name="Text Box 41"/>
          <p:cNvSpPr txBox="1">
            <a:spLocks noChangeArrowheads="1"/>
          </p:cNvSpPr>
          <p:nvPr/>
        </p:nvSpPr>
        <p:spPr bwMode="auto">
          <a:xfrm>
            <a:off x="3364944" y="1667544"/>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0" name="Text Box 42"/>
          <p:cNvSpPr txBox="1">
            <a:spLocks noChangeArrowheads="1"/>
          </p:cNvSpPr>
          <p:nvPr/>
        </p:nvSpPr>
        <p:spPr bwMode="auto">
          <a:xfrm>
            <a:off x="4233434" y="1667544"/>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1" name="Text Box 43"/>
          <p:cNvSpPr txBox="1">
            <a:spLocks noChangeArrowheads="1"/>
          </p:cNvSpPr>
          <p:nvPr/>
        </p:nvSpPr>
        <p:spPr bwMode="auto">
          <a:xfrm>
            <a:off x="4991676" y="1667544"/>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2" name="Text Box 44"/>
          <p:cNvSpPr txBox="1">
            <a:spLocks noChangeArrowheads="1"/>
          </p:cNvSpPr>
          <p:nvPr/>
        </p:nvSpPr>
        <p:spPr bwMode="auto">
          <a:xfrm>
            <a:off x="5854541" y="1667544"/>
            <a:ext cx="2792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rgbClr val="000099"/>
                </a:solidFill>
                <a:latin typeface="微软雅黑" pitchFamily="34" charset="-122"/>
                <a:ea typeface="微软雅黑" pitchFamily="34" charset="-122"/>
              </a:rPr>
              <a:t>2</a:t>
            </a:r>
          </a:p>
        </p:txBody>
      </p:sp>
      <p:sp>
        <p:nvSpPr>
          <p:cNvPr id="54" name="Text Box 46"/>
          <p:cNvSpPr txBox="1">
            <a:spLocks noChangeArrowheads="1"/>
          </p:cNvSpPr>
          <p:nvPr/>
        </p:nvSpPr>
        <p:spPr bwMode="auto">
          <a:xfrm>
            <a:off x="1955656" y="3697180"/>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99"/>
                </a:solidFill>
                <a:latin typeface="微软雅黑" pitchFamily="34" charset="-122"/>
                <a:ea typeface="微软雅黑" pitchFamily="34" charset="-122"/>
              </a:rPr>
              <a:t>发送在前</a:t>
            </a:r>
          </a:p>
        </p:txBody>
      </p:sp>
      <p:sp>
        <p:nvSpPr>
          <p:cNvPr id="55" name="Rectangle 48"/>
          <p:cNvSpPr>
            <a:spLocks noChangeArrowheads="1"/>
          </p:cNvSpPr>
          <p:nvPr/>
        </p:nvSpPr>
        <p:spPr bwMode="auto">
          <a:xfrm>
            <a:off x="4259671" y="2669532"/>
            <a:ext cx="3112842" cy="299074"/>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9"/>
          <p:cNvSpPr txBox="1">
            <a:spLocks noChangeArrowheads="1"/>
          </p:cNvSpPr>
          <p:nvPr/>
        </p:nvSpPr>
        <p:spPr bwMode="auto">
          <a:xfrm>
            <a:off x="5362159" y="2660994"/>
            <a:ext cx="1019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数         据</a:t>
            </a:r>
          </a:p>
        </p:txBody>
      </p:sp>
      <p:sp>
        <p:nvSpPr>
          <p:cNvPr id="57" name="Text Box 50"/>
          <p:cNvSpPr txBox="1">
            <a:spLocks noChangeArrowheads="1"/>
          </p:cNvSpPr>
          <p:nvPr/>
        </p:nvSpPr>
        <p:spPr bwMode="auto">
          <a:xfrm>
            <a:off x="3593678" y="2660994"/>
            <a:ext cx="649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itchFamily="34" charset="-122"/>
                <a:ea typeface="微软雅黑" pitchFamily="34" charset="-122"/>
              </a:rPr>
              <a:t>首  部</a:t>
            </a:r>
          </a:p>
        </p:txBody>
      </p:sp>
      <p:sp>
        <p:nvSpPr>
          <p:cNvPr id="58" name="Text Box 52"/>
          <p:cNvSpPr txBox="1">
            <a:spLocks noChangeArrowheads="1"/>
          </p:cNvSpPr>
          <p:nvPr/>
        </p:nvSpPr>
        <p:spPr bwMode="auto">
          <a:xfrm>
            <a:off x="2034626" y="2687821"/>
            <a:ext cx="13436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99"/>
                </a:solidFill>
                <a:latin typeface="微软雅黑" pitchFamily="34" charset="-122"/>
                <a:ea typeface="微软雅黑" pitchFamily="34" charset="-122"/>
              </a:rPr>
              <a:t>UDP </a:t>
            </a:r>
            <a:r>
              <a:rPr kumimoji="1" lang="zh-CN" altLang="en-US" sz="1200" b="1" dirty="0">
                <a:solidFill>
                  <a:srgbClr val="000099"/>
                </a:solidFill>
                <a:latin typeface="微软雅黑" pitchFamily="34" charset="-122"/>
                <a:ea typeface="微软雅黑" pitchFamily="34" charset="-122"/>
              </a:rPr>
              <a:t>用户数据报</a:t>
            </a:r>
          </a:p>
        </p:txBody>
      </p:sp>
      <p:sp>
        <p:nvSpPr>
          <p:cNvPr id="60" name="矩形 59"/>
          <p:cNvSpPr/>
          <p:nvPr/>
        </p:nvSpPr>
        <p:spPr>
          <a:xfrm>
            <a:off x="2303258" y="4041640"/>
            <a:ext cx="4617421" cy="307777"/>
          </a:xfrm>
          <a:prstGeom prst="rect">
            <a:avLst/>
          </a:prstGeom>
        </p:spPr>
        <p:txBody>
          <a:bodyPr wrap="square">
            <a:spAutoFit/>
          </a:bodyPr>
          <a:lstStyle/>
          <a:p>
            <a:pPr algn="ctr"/>
            <a:r>
              <a:rPr lang="en-US" altLang="zh-CN" sz="1400" b="1" dirty="0">
                <a:latin typeface="微软雅黑" pitchFamily="34" charset="-122"/>
                <a:ea typeface="微软雅黑" pitchFamily="34" charset="-122"/>
              </a:rPr>
              <a:t>UDP </a:t>
            </a:r>
            <a:r>
              <a:rPr lang="zh-CN" altLang="en-US" sz="1400" b="1" dirty="0">
                <a:latin typeface="微软雅黑" pitchFamily="34" charset="-122"/>
                <a:ea typeface="微软雅黑" pitchFamily="34" charset="-122"/>
              </a:rPr>
              <a:t>用户数据报格式</a:t>
            </a:r>
          </a:p>
        </p:txBody>
      </p:sp>
      <p:sp>
        <p:nvSpPr>
          <p:cNvPr id="63" name="Text Box 155"/>
          <p:cNvSpPr txBox="1">
            <a:spLocks noChangeArrowheads="1"/>
          </p:cNvSpPr>
          <p:nvPr/>
        </p:nvSpPr>
        <p:spPr bwMode="auto">
          <a:xfrm>
            <a:off x="1320333" y="1112259"/>
            <a:ext cx="6593695" cy="54976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用户数据报 </a:t>
            </a:r>
            <a:r>
              <a:rPr lang="en-US" altLang="zh-CN" sz="1400" b="1" dirty="0">
                <a:solidFill>
                  <a:schemeClr val="bg1"/>
                </a:solidFill>
                <a:latin typeface="微软雅黑" pitchFamily="34" charset="-122"/>
                <a:ea typeface="微软雅黑" pitchFamily="34" charset="-122"/>
              </a:rPr>
              <a:t>UDP </a:t>
            </a:r>
            <a:r>
              <a:rPr lang="zh-CN" altLang="en-US" sz="1400" b="1" dirty="0">
                <a:solidFill>
                  <a:schemeClr val="bg1"/>
                </a:solidFill>
                <a:latin typeface="微软雅黑" pitchFamily="34" charset="-122"/>
                <a:ea typeface="微软雅黑" pitchFamily="34" charset="-122"/>
              </a:rPr>
              <a:t>有两个字段：数据字段和首部字段。</a:t>
            </a:r>
            <a:endParaRPr lang="en-US" altLang="zh-CN" sz="1400" b="1" dirty="0">
              <a:solidFill>
                <a:schemeClr val="bg1"/>
              </a:solidFill>
              <a:latin typeface="微软雅黑" pitchFamily="34" charset="-122"/>
              <a:ea typeface="微软雅黑" pitchFamily="34" charset="-122"/>
            </a:endParaRPr>
          </a:p>
          <a:p>
            <a:pPr algn="ctr">
              <a:lnSpc>
                <a:spcPct val="110000"/>
              </a:lnSpc>
            </a:pPr>
            <a:r>
              <a:rPr lang="zh-CN" altLang="en-US" sz="1400" b="1" dirty="0">
                <a:solidFill>
                  <a:schemeClr val="bg1"/>
                </a:solidFill>
                <a:latin typeface="微软雅黑" pitchFamily="34" charset="-122"/>
                <a:ea typeface="微软雅黑" pitchFamily="34" charset="-122"/>
              </a:rPr>
              <a:t>首部字段有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个字节，由 </a:t>
            </a:r>
            <a:r>
              <a:rPr lang="en-US" altLang="zh-CN" sz="1400" b="1" dirty="0">
                <a:solidFill>
                  <a:schemeClr val="bg1"/>
                </a:solidFill>
                <a:latin typeface="微软雅黑" pitchFamily="34" charset="-122"/>
                <a:ea typeface="微软雅黑" pitchFamily="34" charset="-122"/>
              </a:rPr>
              <a:t>4 </a:t>
            </a:r>
            <a:r>
              <a:rPr lang="zh-CN" altLang="en-US" sz="1400" b="1" dirty="0">
                <a:solidFill>
                  <a:schemeClr val="bg1"/>
                </a:solidFill>
                <a:latin typeface="微软雅黑" pitchFamily="34" charset="-122"/>
                <a:ea typeface="微软雅黑" pitchFamily="34" charset="-122"/>
              </a:rPr>
              <a:t>个字段组成，每个字段都是 </a:t>
            </a:r>
            <a:r>
              <a:rPr lang="en-US" altLang="zh-CN" sz="1400" b="1"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个字节。 </a:t>
            </a:r>
          </a:p>
        </p:txBody>
      </p:sp>
    </p:spTree>
    <p:extLst>
      <p:ext uri="{BB962C8B-B14F-4D97-AF65-F5344CB8AC3E}">
        <p14:creationId xmlns:p14="http://schemas.microsoft.com/office/powerpoint/2010/main" val="3788718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283195" y="605119"/>
            <a:ext cx="2560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UDP </a:t>
            </a:r>
            <a:r>
              <a:rPr lang="zh-CN" altLang="en-US" sz="2000" b="1" dirty="0">
                <a:solidFill>
                  <a:schemeClr val="bg1"/>
                </a:solidFill>
                <a:ea typeface="微软雅黑" pitchFamily="34" charset="-122"/>
              </a:rPr>
              <a:t>基于端口的分用</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155"/>
          <p:cNvSpPr txBox="1">
            <a:spLocks noChangeArrowheads="1"/>
          </p:cNvSpPr>
          <p:nvPr/>
        </p:nvSpPr>
        <p:spPr bwMode="auto">
          <a:xfrm>
            <a:off x="1288036" y="1167705"/>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当运输层从 </a:t>
            </a:r>
            <a:r>
              <a:rPr lang="en-US" altLang="zh-CN" sz="1600" b="1" dirty="0">
                <a:solidFill>
                  <a:schemeClr val="bg1"/>
                </a:solidFill>
                <a:latin typeface="微软雅黑" pitchFamily="34" charset="-122"/>
                <a:ea typeface="微软雅黑" pitchFamily="34" charset="-122"/>
              </a:rPr>
              <a:t>IP </a:t>
            </a:r>
            <a:r>
              <a:rPr lang="zh-CN" altLang="en-US" sz="1600" b="1" dirty="0">
                <a:solidFill>
                  <a:schemeClr val="bg1"/>
                </a:solidFill>
                <a:latin typeface="微软雅黑" pitchFamily="34" charset="-122"/>
                <a:ea typeface="微软雅黑" pitchFamily="34" charset="-122"/>
              </a:rPr>
              <a:t>层收到 </a:t>
            </a:r>
            <a:r>
              <a:rPr lang="en-US" altLang="zh-CN" sz="1600" b="1" dirty="0">
                <a:solidFill>
                  <a:schemeClr val="bg1"/>
                </a:solidFill>
                <a:latin typeface="微软雅黑" pitchFamily="34" charset="-122"/>
                <a:ea typeface="微软雅黑" pitchFamily="34" charset="-122"/>
              </a:rPr>
              <a:t>UDP </a:t>
            </a:r>
            <a:r>
              <a:rPr lang="zh-CN" altLang="en-US" sz="1600" b="1" dirty="0">
                <a:solidFill>
                  <a:schemeClr val="bg1"/>
                </a:solidFill>
                <a:latin typeface="微软雅黑" pitchFamily="34" charset="-122"/>
                <a:ea typeface="微软雅黑" pitchFamily="34" charset="-122"/>
              </a:rPr>
              <a:t>数据报时，就根据首部中的目的端口，把 </a:t>
            </a:r>
            <a:r>
              <a:rPr lang="en-US" altLang="zh-CN" sz="1600" b="1" dirty="0">
                <a:solidFill>
                  <a:schemeClr val="bg1"/>
                </a:solidFill>
                <a:latin typeface="微软雅黑" pitchFamily="34" charset="-122"/>
                <a:ea typeface="微软雅黑" pitchFamily="34" charset="-122"/>
              </a:rPr>
              <a:t>UDP </a:t>
            </a:r>
            <a:r>
              <a:rPr lang="zh-CN" altLang="en-US" sz="1600" b="1" dirty="0">
                <a:solidFill>
                  <a:schemeClr val="bg1"/>
                </a:solidFill>
                <a:latin typeface="微软雅黑" pitchFamily="34" charset="-122"/>
                <a:ea typeface="微软雅黑" pitchFamily="34" charset="-122"/>
              </a:rPr>
              <a:t>数据报通过相应的端口，上交给最后的终点</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应用进程。</a:t>
            </a:r>
          </a:p>
        </p:txBody>
      </p:sp>
      <p:grpSp>
        <p:nvGrpSpPr>
          <p:cNvPr id="8" name="Group 14"/>
          <p:cNvGrpSpPr>
            <a:grpSpLocks/>
          </p:cNvGrpSpPr>
          <p:nvPr/>
        </p:nvGrpSpPr>
        <p:grpSpPr bwMode="auto">
          <a:xfrm>
            <a:off x="1868964" y="2074032"/>
            <a:ext cx="4766896" cy="2064124"/>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headEnd/>
              <a:tailEnd/>
            </a:ln>
            <a:effectLst/>
          </p:spPr>
          <p:txBody>
            <a:bodyPr wrap="none" anchor="ctr"/>
            <a:lstStyle/>
            <a:p>
              <a:pPr algn="ctr"/>
              <a:r>
                <a:rPr lang="en-US" altLang="zh-CN" sz="1600" b="1" dirty="0">
                  <a:solidFill>
                    <a:schemeClr val="bg1"/>
                  </a:solidFill>
                  <a:latin typeface="微软雅黑" pitchFamily="34" charset="-122"/>
                  <a:ea typeface="微软雅黑" pitchFamily="34" charset="-122"/>
                </a:rPr>
                <a:t>IP </a:t>
              </a:r>
              <a:r>
                <a:rPr lang="zh-CN" altLang="en-US" sz="1600" b="1" dirty="0">
                  <a:solidFill>
                    <a:schemeClr val="bg1"/>
                  </a:solidFill>
                  <a:latin typeface="微软雅黑" pitchFamily="34" charset="-122"/>
                  <a:ea typeface="微软雅黑" pitchFamily="34" charset="-122"/>
                </a:rPr>
                <a:t>层</a:t>
              </a:r>
            </a:p>
          </p:txBody>
        </p:sp>
        <p:sp>
          <p:nvSpPr>
            <p:cNvPr id="10" name="Text Box 5"/>
            <p:cNvSpPr txBox="1">
              <a:spLocks noChangeArrowheads="1"/>
            </p:cNvSpPr>
            <p:nvPr/>
          </p:nvSpPr>
          <p:spPr bwMode="auto">
            <a:xfrm>
              <a:off x="1941" y="1505"/>
              <a:ext cx="7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数据报到达</a:t>
              </a: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2</a:t>
              </a: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headEnd/>
              <a:tailEnd/>
            </a:ln>
            <a:effectLst/>
          </p:spPr>
          <p:txBody>
            <a:bodyPr wrap="none" anchor="ctr"/>
            <a:lstStyle/>
            <a:p>
              <a:pPr algn="ctr"/>
              <a:r>
                <a:rPr lang="zh-CN" altLang="en-US" sz="1600" b="1" dirty="0">
                  <a:latin typeface="微软雅黑" pitchFamily="34" charset="-122"/>
                  <a:ea typeface="微软雅黑" pitchFamily="34" charset="-122"/>
                </a:rPr>
                <a:t>端口 </a:t>
              </a:r>
              <a:r>
                <a:rPr lang="en-US" altLang="zh-CN" sz="1600" b="1" dirty="0">
                  <a:latin typeface="微软雅黑" pitchFamily="34" charset="-122"/>
                  <a:ea typeface="微软雅黑" pitchFamily="34" charset="-122"/>
                </a:rPr>
                <a:t>3</a:t>
              </a: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1600" b="1">
                  <a:latin typeface="微软雅黑" pitchFamily="34" charset="-122"/>
                  <a:ea typeface="微软雅黑" pitchFamily="34" charset="-122"/>
                </a:rPr>
                <a:t>端口 </a:t>
              </a:r>
              <a:r>
                <a:rPr lang="en-US" altLang="zh-CN" sz="1600" b="1">
                  <a:latin typeface="微软雅黑" pitchFamily="34" charset="-122"/>
                  <a:ea typeface="微软雅黑" pitchFamily="34" charset="-122"/>
                </a:rPr>
                <a:t>1</a:t>
              </a: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1600" b="1" dirty="0">
                  <a:latin typeface="微软雅黑" pitchFamily="34" charset="-122"/>
                  <a:ea typeface="微软雅黑" pitchFamily="34" charset="-122"/>
                </a:rPr>
                <a:t>UDP </a:t>
              </a:r>
              <a:r>
                <a:rPr lang="zh-CN" altLang="en-US" sz="1600" b="1" dirty="0">
                  <a:latin typeface="微软雅黑" pitchFamily="34" charset="-122"/>
                  <a:ea typeface="微软雅黑" pitchFamily="34" charset="-122"/>
                </a:rPr>
                <a:t>分用</a:t>
              </a:r>
            </a:p>
          </p:txBody>
        </p:sp>
      </p:grpSp>
    </p:spTree>
    <p:extLst>
      <p:ext uri="{BB962C8B-B14F-4D97-AF65-F5344CB8AC3E}">
        <p14:creationId xmlns:p14="http://schemas.microsoft.com/office/powerpoint/2010/main" val="3825537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8"/>
          <p:cNvSpPr>
            <a:spLocks noChangeArrowheads="1"/>
          </p:cNvSpPr>
          <p:nvPr/>
        </p:nvSpPr>
        <p:spPr bwMode="auto">
          <a:xfrm>
            <a:off x="2700573" y="1404622"/>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5.3.1                                 TCP </a:t>
            </a:r>
            <a:r>
              <a:rPr lang="zh-CN" altLang="en-US" sz="2000" b="1" dirty="0">
                <a:solidFill>
                  <a:schemeClr val="bg1"/>
                </a:solidFill>
                <a:latin typeface="微软雅黑" pitchFamily="34" charset="-122"/>
                <a:ea typeface="微软雅黑" pitchFamily="34" charset="-122"/>
              </a:rPr>
              <a:t>最主要的特点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5.3.2                                           TCP </a:t>
            </a:r>
            <a:r>
              <a:rPr lang="zh-CN" altLang="en-US" sz="2000" b="1" dirty="0">
                <a:solidFill>
                  <a:schemeClr val="bg1"/>
                </a:solidFill>
                <a:latin typeface="微软雅黑" pitchFamily="34" charset="-122"/>
                <a:ea typeface="微软雅黑" pitchFamily="34" charset="-122"/>
              </a:rPr>
              <a:t>的连接</a:t>
            </a:r>
          </a:p>
        </p:txBody>
      </p:sp>
      <p:sp>
        <p:nvSpPr>
          <p:cNvPr id="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5.3</a:t>
            </a:r>
          </a:p>
          <a:p>
            <a:pPr eaLnBrk="0" hangingPunct="0"/>
            <a:r>
              <a:rPr lang="zh-CN" altLang="en-US" sz="2000" b="1" dirty="0">
                <a:solidFill>
                  <a:schemeClr val="bg1"/>
                </a:solidFill>
                <a:latin typeface="微软雅黑" pitchFamily="34" charset="-122"/>
                <a:ea typeface="微软雅黑" pitchFamily="34" charset="-122"/>
              </a:rPr>
              <a:t>传输控制协议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概述</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20580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72536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52851" y="673948"/>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120100"/>
            <a:ext cx="8053711"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0000FF"/>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的运输层协议，在无连接的、不可靠的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网络服务基础之上提供</a:t>
            </a:r>
            <a:r>
              <a:rPr lang="zh-CN" altLang="en-US" b="1" dirty="0">
                <a:solidFill>
                  <a:srgbClr val="0000FF"/>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的服务。为此，在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的数据报服务基础之上，增加了保证可靠性的一系列措施。</a:t>
            </a:r>
          </a:p>
        </p:txBody>
      </p:sp>
      <p:sp>
        <p:nvSpPr>
          <p:cNvPr id="5" name="圆角矩形 4"/>
          <p:cNvSpPr/>
          <p:nvPr/>
        </p:nvSpPr>
        <p:spPr>
          <a:xfrm>
            <a:off x="545142" y="2255799"/>
            <a:ext cx="8053711" cy="19964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3171255634"/>
              </p:ext>
            </p:extLst>
          </p:nvPr>
        </p:nvGraphicFramePr>
        <p:xfrm>
          <a:off x="2513506" y="2347620"/>
          <a:ext cx="4003675" cy="1758950"/>
        </p:xfrm>
        <a:graphic>
          <a:graphicData uri="http://schemas.openxmlformats.org/presentationml/2006/ole">
            <mc:AlternateContent xmlns:mc="http://schemas.openxmlformats.org/markup-compatibility/2006">
              <mc:Choice xmlns:v="urn:schemas-microsoft-com:vml" Requires="v">
                <p:oleObj spid="_x0000_s9256" name="Visio" r:id="rId3" imgW="8733536" imgH="3835153" progId="">
                  <p:embed/>
                </p:oleObj>
              </mc:Choice>
              <mc:Fallback>
                <p:oleObj name="Visio" r:id="rId3" imgW="8733536" imgH="3835153" progId="">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506" y="2347620"/>
                        <a:ext cx="4003675" cy="175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3364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72536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52851" y="673948"/>
            <a:ext cx="36383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5.3.1  TCP </a:t>
            </a:r>
            <a:r>
              <a:rPr lang="zh-CN" altLang="en-US" sz="24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545143" y="1120100"/>
            <a:ext cx="8053711" cy="32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是</a:t>
            </a:r>
            <a:r>
              <a:rPr lang="zh-CN" altLang="en-US" b="1" dirty="0">
                <a:solidFill>
                  <a:srgbClr val="0000FF"/>
                </a:solidFill>
                <a:latin typeface="微软雅黑" pitchFamily="34" charset="-122"/>
                <a:ea typeface="微软雅黑" pitchFamily="34" charset="-122"/>
              </a:rPr>
              <a:t>面向连接</a:t>
            </a:r>
            <a:r>
              <a:rPr lang="zh-CN" altLang="en-US" b="1" dirty="0">
                <a:latin typeface="微软雅黑" pitchFamily="34" charset="-122"/>
                <a:ea typeface="微软雅黑" pitchFamily="34" charset="-122"/>
              </a:rPr>
              <a:t>的运输层协议。</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0000FF"/>
                </a:solidFill>
                <a:latin typeface="微软雅黑" pitchFamily="34" charset="-122"/>
                <a:ea typeface="微软雅黑" pitchFamily="34" charset="-122"/>
              </a:rPr>
              <a:t>只能有两个端点 </a:t>
            </a:r>
            <a:r>
              <a:rPr lang="en-US" altLang="zh-CN" b="1" dirty="0">
                <a:latin typeface="微软雅黑" pitchFamily="34" charset="-122"/>
                <a:ea typeface="微软雅黑" pitchFamily="34" charset="-122"/>
              </a:rPr>
              <a:t>(endpoint)</a:t>
            </a: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0000FF"/>
                </a:solidFill>
                <a:latin typeface="微软雅黑" pitchFamily="34" charset="-122"/>
                <a:ea typeface="微软雅黑" pitchFamily="34" charset="-122"/>
              </a:rPr>
              <a:t>只能是点对点</a:t>
            </a:r>
            <a:r>
              <a:rPr lang="zh-CN" altLang="en-US" b="1" dirty="0">
                <a:latin typeface="微软雅黑" pitchFamily="34" charset="-122"/>
                <a:ea typeface="微软雅黑" pitchFamily="34" charset="-122"/>
              </a:rPr>
              <a:t>的（一对一）。 </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0000FF"/>
                </a:solidFill>
                <a:latin typeface="微软雅黑" pitchFamily="34" charset="-122"/>
                <a:ea typeface="微软雅黑" pitchFamily="34" charset="-122"/>
              </a:rPr>
              <a:t>可靠交付</a:t>
            </a:r>
            <a:r>
              <a:rPr lang="zh-CN" altLang="en-US" b="1" dirty="0">
                <a:latin typeface="微软雅黑" pitchFamily="34" charset="-122"/>
                <a:ea typeface="微软雅黑" pitchFamily="34" charset="-122"/>
              </a:rPr>
              <a:t>的服务。</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提供</a:t>
            </a:r>
            <a:r>
              <a:rPr lang="zh-CN" altLang="en-US" b="1" dirty="0">
                <a:solidFill>
                  <a:srgbClr val="0000FF"/>
                </a:solidFill>
                <a:latin typeface="微软雅黑" pitchFamily="34" charset="-122"/>
                <a:ea typeface="微软雅黑" pitchFamily="34" charset="-122"/>
              </a:rPr>
              <a:t>全双工</a:t>
            </a:r>
            <a:r>
              <a:rPr lang="zh-CN" altLang="en-US" b="1" dirty="0">
                <a:latin typeface="微软雅黑" pitchFamily="34" charset="-122"/>
                <a:ea typeface="微软雅黑" pitchFamily="34" charset="-122"/>
              </a:rPr>
              <a:t>通信。</a:t>
            </a:r>
          </a:p>
          <a:p>
            <a:pPr marL="285750" indent="-28575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面向字节流</a:t>
            </a:r>
          </a:p>
          <a:p>
            <a:pPr marL="633413" indent="-342900">
              <a:lnSpc>
                <a:spcPts val="2700"/>
              </a:lnSpc>
              <a:buClr>
                <a:srgbClr val="7030A0"/>
              </a:buClr>
              <a:buFont typeface="+mj-lt"/>
              <a:buAutoNum type="arabicPeriod"/>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中的“流”</a:t>
            </a:r>
            <a:r>
              <a:rPr lang="en-US" altLang="zh-CN" b="1" dirty="0">
                <a:latin typeface="微软雅黑" pitchFamily="34" charset="-122"/>
                <a:ea typeface="微软雅黑" pitchFamily="34" charset="-122"/>
              </a:rPr>
              <a:t>(stream) </a:t>
            </a:r>
            <a:r>
              <a:rPr lang="zh-CN" altLang="en-US" b="1" dirty="0">
                <a:latin typeface="微软雅黑" pitchFamily="34" charset="-122"/>
                <a:ea typeface="微软雅黑" pitchFamily="34" charset="-122"/>
              </a:rPr>
              <a:t>指的是流入或流出进程的字节序列。</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“面向字节流”的含义是：虽然应用程序和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的交互是一次一个数据块，但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把应用程序交下来的数据看成仅仅是一连串无结构的字节流。</a:t>
            </a:r>
          </a:p>
        </p:txBody>
      </p:sp>
    </p:spTree>
    <p:extLst>
      <p:ext uri="{BB962C8B-B14F-4D97-AF65-F5344CB8AC3E}">
        <p14:creationId xmlns:p14="http://schemas.microsoft.com/office/powerpoint/2010/main" val="2263329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27047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396764" y="1237260"/>
            <a:ext cx="2369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 name="Rectangle 68"/>
          <p:cNvSpPr>
            <a:spLocks noChangeArrowheads="1"/>
          </p:cNvSpPr>
          <p:nvPr/>
        </p:nvSpPr>
        <p:spPr bwMode="auto">
          <a:xfrm>
            <a:off x="556963" y="1743298"/>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不保证</a:t>
            </a:r>
            <a:r>
              <a:rPr lang="zh-CN" altLang="en-US" sz="2000" b="1" dirty="0">
                <a:latin typeface="微软雅黑" pitchFamily="34" charset="-122"/>
                <a:ea typeface="微软雅黑" pitchFamily="34" charset="-122"/>
              </a:rPr>
              <a:t>接收方应用程序所收到的数据块和发送方应用程序所发出的</a:t>
            </a:r>
            <a:r>
              <a:rPr lang="zh-CN" altLang="en-US" sz="2000" b="1" dirty="0">
                <a:solidFill>
                  <a:srgbClr val="0000FF"/>
                </a:solidFill>
                <a:latin typeface="微软雅黑" pitchFamily="34" charset="-122"/>
                <a:ea typeface="微软雅黑" pitchFamily="34" charset="-122"/>
              </a:rPr>
              <a:t>数据块具有对应大小的关系</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但接收方应用程序收到的字节流必须和发送方应用程序发出的</a:t>
            </a:r>
            <a:r>
              <a:rPr lang="zh-CN" altLang="en-US" sz="2000" b="1" dirty="0">
                <a:solidFill>
                  <a:srgbClr val="0000FF"/>
                </a:solidFill>
                <a:latin typeface="微软雅黑" pitchFamily="34" charset="-122"/>
                <a:ea typeface="微软雅黑" pitchFamily="34" charset="-122"/>
              </a:rPr>
              <a:t>字节流完全一样</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36194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 name="圆角矩形 3"/>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1353129" y="1133857"/>
            <a:ext cx="6364516" cy="3021160"/>
            <a:chOff x="496235" y="1340768"/>
            <a:chExt cx="9142106" cy="4339649"/>
          </a:xfrm>
        </p:grpSpPr>
        <p:sp>
          <p:nvSpPr>
            <p:cNvPr id="5"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107"/>
            <p:cNvSpPr>
              <a:spLocks noChangeArrowheads="1"/>
            </p:cNvSpPr>
            <p:nvPr/>
          </p:nvSpPr>
          <p:spPr bwMode="auto">
            <a:xfrm>
              <a:off x="3493370" y="1623118"/>
              <a:ext cx="3228521" cy="869778"/>
            </a:xfrm>
            <a:prstGeom prst="rect">
              <a:avLst/>
            </a:prstGeom>
            <a:solidFill>
              <a:srgbClr val="99FFCC"/>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sz="1200" b="1">
                <a:latin typeface="微软雅黑" pitchFamily="34" charset="-122"/>
                <a:ea typeface="微软雅黑" pitchFamily="34" charset="-122"/>
              </a:endParaRPr>
            </a:p>
          </p:txBody>
        </p:sp>
        <p:grpSp>
          <p:nvGrpSpPr>
            <p:cNvPr id="7" name="Group 80"/>
            <p:cNvGrpSpPr>
              <a:grpSpLocks/>
            </p:cNvGrpSpPr>
            <p:nvPr/>
          </p:nvGrpSpPr>
          <p:grpSpPr bwMode="auto">
            <a:xfrm>
              <a:off x="6201569" y="4945982"/>
              <a:ext cx="937287" cy="287337"/>
              <a:chOff x="2925" y="1570"/>
              <a:chExt cx="545" cy="181"/>
            </a:xfrm>
          </p:grpSpPr>
          <p:grpSp>
            <p:nvGrpSpPr>
              <p:cNvPr id="8" name="Group 81"/>
              <p:cNvGrpSpPr>
                <a:grpSpLocks/>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7</a:t>
                  </a: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6</a:t>
                  </a: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8</a:t>
                </a: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sp>
          <p:nvSpPr>
            <p:cNvPr id="13" name="Text Box 62"/>
            <p:cNvSpPr txBox="1">
              <a:spLocks noChangeArrowheads="1"/>
            </p:cNvSpPr>
            <p:nvPr/>
          </p:nvSpPr>
          <p:spPr bwMode="auto">
            <a:xfrm>
              <a:off x="7777826" y="1481036"/>
              <a:ext cx="884653" cy="119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4" name="Freeform 44"/>
            <p:cNvSpPr>
              <a:spLocks/>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45"/>
            <p:cNvSpPr txBox="1">
              <a:spLocks noChangeArrowheads="1"/>
            </p:cNvSpPr>
            <p:nvPr/>
          </p:nvSpPr>
          <p:spPr bwMode="auto">
            <a:xfrm>
              <a:off x="989808" y="1481036"/>
              <a:ext cx="884653" cy="119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dirty="0">
                  <a:solidFill>
                    <a:srgbClr val="0033CC"/>
                  </a:solidFill>
                  <a:latin typeface="微软雅黑" pitchFamily="34" charset="-122"/>
                  <a:ea typeface="微软雅黑" pitchFamily="34" charset="-122"/>
                  <a:sym typeface="Wingdings" pitchFamily="2" charset="2"/>
                </a:rPr>
                <a:t></a:t>
              </a:r>
              <a:endParaRPr kumimoji="1" lang="en-US" altLang="zh-CN" sz="4800" b="1" dirty="0">
                <a:solidFill>
                  <a:srgbClr val="0033CC"/>
                </a:solidFill>
                <a:latin typeface="微软雅黑" pitchFamily="34" charset="-122"/>
                <a:ea typeface="微软雅黑" pitchFamily="34" charset="-122"/>
              </a:endParaRPr>
            </a:p>
          </p:txBody>
        </p:sp>
        <p:sp>
          <p:nvSpPr>
            <p:cNvPr id="16"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7"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18" name="Line 49"/>
            <p:cNvSpPr>
              <a:spLocks noChangeShapeType="1"/>
            </p:cNvSpPr>
            <p:nvPr/>
          </p:nvSpPr>
          <p:spPr bwMode="auto">
            <a:xfrm>
              <a:off x="1442906" y="2426618"/>
              <a:ext cx="3440" cy="1487488"/>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Text Box 50"/>
            <p:cNvSpPr txBox="1">
              <a:spLocks noChangeArrowheads="1"/>
            </p:cNvSpPr>
            <p:nvPr/>
          </p:nvSpPr>
          <p:spPr bwMode="auto">
            <a:xfrm>
              <a:off x="5514319" y="4561806"/>
              <a:ext cx="192827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 </a:t>
              </a:r>
              <a:r>
                <a:rPr kumimoji="1" lang="en-US" altLang="zh-CN" sz="1200" b="1">
                  <a:solidFill>
                    <a:srgbClr val="0000FF"/>
                  </a:solidFill>
                  <a:latin typeface="微软雅黑" pitchFamily="34" charset="-122"/>
                  <a:ea typeface="微软雅黑" pitchFamily="34" charset="-122"/>
                </a:rPr>
                <a:t>TCP </a:t>
              </a:r>
              <a:r>
                <a:rPr kumimoji="1" lang="zh-CN" altLang="en-US" sz="1200" b="1">
                  <a:solidFill>
                    <a:srgbClr val="0000FF"/>
                  </a:solidFill>
                  <a:latin typeface="微软雅黑" pitchFamily="34" charset="-122"/>
                  <a:ea typeface="微软雅黑" pitchFamily="34" charset="-122"/>
                </a:rPr>
                <a:t>报文段</a:t>
              </a:r>
            </a:p>
          </p:txBody>
        </p:sp>
        <p:sp>
          <p:nvSpPr>
            <p:cNvPr id="20" name="Rectangle 51"/>
            <p:cNvSpPr>
              <a:spLocks noChangeArrowheads="1"/>
            </p:cNvSpPr>
            <p:nvPr/>
          </p:nvSpPr>
          <p:spPr bwMode="auto">
            <a:xfrm>
              <a:off x="550333" y="3902994"/>
              <a:ext cx="1802342" cy="682625"/>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1" name="Line 52"/>
            <p:cNvSpPr>
              <a:spLocks noChangeShapeType="1"/>
            </p:cNvSpPr>
            <p:nvPr/>
          </p:nvSpPr>
          <p:spPr bwMode="auto">
            <a:xfrm flipV="1">
              <a:off x="8258440" y="2426619"/>
              <a:ext cx="0" cy="1476375"/>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Rectangle 53"/>
            <p:cNvSpPr>
              <a:spLocks noChangeArrowheads="1"/>
            </p:cNvSpPr>
            <p:nvPr/>
          </p:nvSpPr>
          <p:spPr bwMode="auto">
            <a:xfrm>
              <a:off x="7357270" y="3902994"/>
              <a:ext cx="1800622" cy="682625"/>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a:p>
              <a:pPr algn="ctr"/>
              <a:endParaRPr kumimoji="1" lang="en-US" altLang="zh-CN" sz="1200" b="1">
                <a:latin typeface="微软雅黑" pitchFamily="34" charset="-122"/>
                <a:ea typeface="微软雅黑" pitchFamily="34" charset="-122"/>
              </a:endParaRPr>
            </a:p>
          </p:txBody>
        </p:sp>
        <p:sp>
          <p:nvSpPr>
            <p:cNvPr id="23" name="Text Box 54"/>
            <p:cNvSpPr txBox="1">
              <a:spLocks noChangeArrowheads="1"/>
            </p:cNvSpPr>
            <p:nvPr/>
          </p:nvSpPr>
          <p:spPr bwMode="auto">
            <a:xfrm>
              <a:off x="976985" y="1340768"/>
              <a:ext cx="928402"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发送方</a:t>
              </a:r>
            </a:p>
          </p:txBody>
        </p:sp>
        <p:sp>
          <p:nvSpPr>
            <p:cNvPr id="24" name="Text Box 55"/>
            <p:cNvSpPr txBox="1">
              <a:spLocks noChangeArrowheads="1"/>
            </p:cNvSpPr>
            <p:nvPr/>
          </p:nvSpPr>
          <p:spPr bwMode="auto">
            <a:xfrm>
              <a:off x="7777041" y="1340768"/>
              <a:ext cx="928402"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接收方</a:t>
              </a:r>
            </a:p>
          </p:txBody>
        </p:sp>
        <p:sp>
          <p:nvSpPr>
            <p:cNvPr id="25"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6" name="Text Box 57"/>
            <p:cNvSpPr txBox="1">
              <a:spLocks noChangeArrowheads="1"/>
            </p:cNvSpPr>
            <p:nvPr/>
          </p:nvSpPr>
          <p:spPr bwMode="auto">
            <a:xfrm>
              <a:off x="2212601" y="3128293"/>
              <a:ext cx="1370497" cy="6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把字节写入</a:t>
              </a:r>
            </a:p>
            <a:p>
              <a:pPr algn="ctr"/>
              <a:r>
                <a:rPr kumimoji="1" lang="zh-CN" altLang="en-US" sz="1200" b="1" dirty="0">
                  <a:latin typeface="微软雅黑" pitchFamily="34" charset="-122"/>
                  <a:ea typeface="微软雅黑" pitchFamily="34" charset="-122"/>
                </a:rPr>
                <a:t>发送缓存</a:t>
              </a:r>
            </a:p>
          </p:txBody>
        </p:sp>
        <p:sp>
          <p:nvSpPr>
            <p:cNvPr id="27"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28" name="Text Box 59"/>
            <p:cNvSpPr txBox="1">
              <a:spLocks noChangeArrowheads="1"/>
            </p:cNvSpPr>
            <p:nvPr/>
          </p:nvSpPr>
          <p:spPr bwMode="auto">
            <a:xfrm>
              <a:off x="6625585" y="2858418"/>
              <a:ext cx="1370497" cy="6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从接收缓存</a:t>
              </a:r>
            </a:p>
            <a:p>
              <a:pPr algn="ctr"/>
              <a:r>
                <a:rPr kumimoji="1" lang="zh-CN" altLang="en-US" sz="1200" b="1" dirty="0">
                  <a:latin typeface="微软雅黑" pitchFamily="34" charset="-122"/>
                  <a:ea typeface="微软雅黑" pitchFamily="34" charset="-122"/>
                </a:rPr>
                <a:t>读取字节</a:t>
              </a:r>
            </a:p>
          </p:txBody>
        </p:sp>
        <p:sp>
          <p:nvSpPr>
            <p:cNvPr id="29" name="Text Box 60"/>
            <p:cNvSpPr txBox="1">
              <a:spLocks noChangeArrowheads="1"/>
            </p:cNvSpPr>
            <p:nvPr/>
          </p:nvSpPr>
          <p:spPr bwMode="auto">
            <a:xfrm>
              <a:off x="1676797" y="1940845"/>
              <a:ext cx="1149449"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应用进程</a:t>
              </a:r>
            </a:p>
          </p:txBody>
        </p:sp>
        <p:sp>
          <p:nvSpPr>
            <p:cNvPr id="30" name="Text Box 61"/>
            <p:cNvSpPr txBox="1">
              <a:spLocks noChangeArrowheads="1"/>
            </p:cNvSpPr>
            <p:nvPr/>
          </p:nvSpPr>
          <p:spPr bwMode="auto">
            <a:xfrm>
              <a:off x="8488892" y="1885283"/>
              <a:ext cx="1149449"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应用进程</a:t>
              </a:r>
            </a:p>
          </p:txBody>
        </p:sp>
        <p:grpSp>
          <p:nvGrpSpPr>
            <p:cNvPr id="31" name="Group 63"/>
            <p:cNvGrpSpPr>
              <a:grpSpLocks/>
            </p:cNvGrpSpPr>
            <p:nvPr/>
          </p:nvGrpSpPr>
          <p:grpSpPr bwMode="auto">
            <a:xfrm>
              <a:off x="8414941" y="2571081"/>
              <a:ext cx="233892" cy="1150937"/>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0</a:t>
                </a:r>
              </a:p>
            </p:txBody>
          </p:sp>
        </p:grpSp>
        <p:sp>
          <p:nvSpPr>
            <p:cNvPr id="36" name="Rectangle 68"/>
            <p:cNvSpPr>
              <a:spLocks noChangeArrowheads="1"/>
            </p:cNvSpPr>
            <p:nvPr/>
          </p:nvSpPr>
          <p:spPr bwMode="auto">
            <a:xfrm>
              <a:off x="818620"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18</a:t>
              </a:r>
            </a:p>
          </p:txBody>
        </p:sp>
        <p:sp>
          <p:nvSpPr>
            <p:cNvPr id="37" name="Rectangle 69"/>
            <p:cNvSpPr>
              <a:spLocks noChangeArrowheads="1"/>
            </p:cNvSpPr>
            <p:nvPr/>
          </p:nvSpPr>
          <p:spPr bwMode="auto">
            <a:xfrm>
              <a:off x="1052512"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17</a:t>
              </a:r>
            </a:p>
          </p:txBody>
        </p:sp>
        <p:sp>
          <p:nvSpPr>
            <p:cNvPr id="38" name="Rectangle 70"/>
            <p:cNvSpPr>
              <a:spLocks noChangeArrowheads="1"/>
            </p:cNvSpPr>
            <p:nvPr/>
          </p:nvSpPr>
          <p:spPr bwMode="auto">
            <a:xfrm>
              <a:off x="1286404"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16</a:t>
              </a:r>
            </a:p>
          </p:txBody>
        </p:sp>
        <p:sp>
          <p:nvSpPr>
            <p:cNvPr id="39" name="Rectangle 71"/>
            <p:cNvSpPr>
              <a:spLocks noChangeArrowheads="1"/>
            </p:cNvSpPr>
            <p:nvPr/>
          </p:nvSpPr>
          <p:spPr bwMode="auto">
            <a:xfrm>
              <a:off x="1520296"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15</a:t>
              </a:r>
            </a:p>
          </p:txBody>
        </p:sp>
        <p:sp>
          <p:nvSpPr>
            <p:cNvPr id="40" name="Rectangle 72"/>
            <p:cNvSpPr>
              <a:spLocks noChangeArrowheads="1"/>
            </p:cNvSpPr>
            <p:nvPr/>
          </p:nvSpPr>
          <p:spPr bwMode="auto">
            <a:xfrm>
              <a:off x="1754187" y="4208600"/>
              <a:ext cx="233892" cy="287338"/>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14</a:t>
              </a:r>
            </a:p>
          </p:txBody>
        </p:sp>
        <p:grpSp>
          <p:nvGrpSpPr>
            <p:cNvPr id="41" name="Group 73"/>
            <p:cNvGrpSpPr>
              <a:grpSpLocks/>
            </p:cNvGrpSpPr>
            <p:nvPr/>
          </p:nvGrpSpPr>
          <p:grpSpPr bwMode="auto">
            <a:xfrm>
              <a:off x="1597687" y="2661568"/>
              <a:ext cx="233892" cy="863600"/>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19</a:t>
                </a: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20</a:t>
                </a: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21</a:t>
                </a:r>
              </a:p>
            </p:txBody>
          </p:sp>
        </p:grpSp>
        <p:grpSp>
          <p:nvGrpSpPr>
            <p:cNvPr id="45" name="Group 77"/>
            <p:cNvGrpSpPr>
              <a:grpSpLocks/>
            </p:cNvGrpSpPr>
            <p:nvPr/>
          </p:nvGrpSpPr>
          <p:grpSpPr bwMode="auto">
            <a:xfrm>
              <a:off x="8026268" y="4225257"/>
              <a:ext cx="467783" cy="2873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grpSp>
        <p:grpSp>
          <p:nvGrpSpPr>
            <p:cNvPr id="48" name="Group 86"/>
            <p:cNvGrpSpPr>
              <a:grpSpLocks/>
            </p:cNvGrpSpPr>
            <p:nvPr/>
          </p:nvGrpSpPr>
          <p:grpSpPr bwMode="auto">
            <a:xfrm>
              <a:off x="2067189" y="4945982"/>
              <a:ext cx="935567" cy="2873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微软雅黑" pitchFamily="34" charset="-122"/>
                    <a:ea typeface="微软雅黑" pitchFamily="34" charset="-122"/>
                  </a:rPr>
                  <a:t>13</a:t>
                </a: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12</a:t>
                </a: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11</a:t>
                </a: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grpSp>
        <p:grpSp>
          <p:nvGrpSpPr>
            <p:cNvPr id="53" name="Group 91"/>
            <p:cNvGrpSpPr>
              <a:grpSpLocks/>
            </p:cNvGrpSpPr>
            <p:nvPr/>
          </p:nvGrpSpPr>
          <p:grpSpPr bwMode="auto">
            <a:xfrm>
              <a:off x="4251325" y="4947568"/>
              <a:ext cx="467783" cy="2873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a:latin typeface="微软雅黑" pitchFamily="34" charset="-122"/>
                    <a:ea typeface="微软雅黑" pitchFamily="34" charset="-122"/>
                  </a:rPr>
                  <a:t>10</a:t>
                </a: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9</a:t>
                </a:r>
              </a:p>
            </p:txBody>
          </p:sp>
        </p:grpSp>
        <p:sp>
          <p:nvSpPr>
            <p:cNvPr id="56" name="Rectangle 94"/>
            <p:cNvSpPr>
              <a:spLocks noChangeArrowheads="1"/>
            </p:cNvSpPr>
            <p:nvPr/>
          </p:nvSpPr>
          <p:spPr bwMode="auto">
            <a:xfrm>
              <a:off x="4719108" y="4947568"/>
              <a:ext cx="233892" cy="28733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57"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200" b="1">
                <a:latin typeface="微软雅黑" pitchFamily="34" charset="-122"/>
                <a:ea typeface="微软雅黑" pitchFamily="34" charset="-122"/>
              </a:endParaRPr>
            </a:p>
          </p:txBody>
        </p:sp>
        <p:sp>
          <p:nvSpPr>
            <p:cNvPr id="58" name="Text Box 96"/>
            <p:cNvSpPr txBox="1">
              <a:spLocks noChangeArrowheads="1"/>
            </p:cNvSpPr>
            <p:nvPr/>
          </p:nvSpPr>
          <p:spPr bwMode="auto">
            <a:xfrm>
              <a:off x="3472926" y="3847431"/>
              <a:ext cx="1928275" cy="6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itchFamily="34" charset="-122"/>
                  <a:ea typeface="微软雅黑" pitchFamily="34" charset="-122"/>
                </a:rPr>
                <a:t>加上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首部</a:t>
              </a:r>
            </a:p>
            <a:p>
              <a:pPr algn="ctr"/>
              <a:r>
                <a:rPr kumimoji="1" lang="zh-CN" altLang="en-US" sz="1200" b="1" dirty="0">
                  <a:latin typeface="微软雅黑" pitchFamily="34" charset="-122"/>
                  <a:ea typeface="微软雅黑" pitchFamily="34" charset="-122"/>
                </a:rPr>
                <a:t>构成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59" name="Line 97"/>
            <p:cNvSpPr>
              <a:spLocks noChangeShapeType="1"/>
            </p:cNvSpPr>
            <p:nvPr/>
          </p:nvSpPr>
          <p:spPr bwMode="auto">
            <a:xfrm>
              <a:off x="1979687" y="2798093"/>
              <a:ext cx="0" cy="57626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98"/>
            <p:cNvSpPr>
              <a:spLocks noChangeShapeType="1"/>
            </p:cNvSpPr>
            <p:nvPr/>
          </p:nvSpPr>
          <p:spPr bwMode="auto">
            <a:xfrm flipV="1">
              <a:off x="8769424" y="2858418"/>
              <a:ext cx="0" cy="57626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Text Box 99"/>
            <p:cNvSpPr txBox="1">
              <a:spLocks noChangeArrowheads="1"/>
            </p:cNvSpPr>
            <p:nvPr/>
          </p:nvSpPr>
          <p:spPr bwMode="auto">
            <a:xfrm>
              <a:off x="496235" y="3833143"/>
              <a:ext cx="68948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chemeClr val="bg1"/>
                  </a:solidFill>
                  <a:latin typeface="微软雅黑" pitchFamily="34" charset="-122"/>
                  <a:ea typeface="微软雅黑" pitchFamily="34" charset="-122"/>
                </a:rPr>
                <a:t>TCP</a:t>
              </a:r>
            </a:p>
          </p:txBody>
        </p:sp>
        <p:sp>
          <p:nvSpPr>
            <p:cNvPr id="62" name="Text Box 100"/>
            <p:cNvSpPr txBox="1">
              <a:spLocks noChangeArrowheads="1"/>
            </p:cNvSpPr>
            <p:nvPr/>
          </p:nvSpPr>
          <p:spPr bwMode="auto">
            <a:xfrm>
              <a:off x="7301450" y="3842669"/>
              <a:ext cx="68948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schemeClr val="bg1"/>
                  </a:solidFill>
                  <a:latin typeface="微软雅黑" pitchFamily="34" charset="-122"/>
                  <a:ea typeface="微软雅黑" pitchFamily="34" charset="-122"/>
                </a:rPr>
                <a:t>TCP</a:t>
              </a:r>
            </a:p>
          </p:txBody>
        </p:sp>
        <p:sp>
          <p:nvSpPr>
            <p:cNvPr id="63" name="Text Box 101"/>
            <p:cNvSpPr txBox="1">
              <a:spLocks noChangeArrowheads="1"/>
            </p:cNvSpPr>
            <p:nvPr/>
          </p:nvSpPr>
          <p:spPr bwMode="auto">
            <a:xfrm>
              <a:off x="1910689" y="2542506"/>
              <a:ext cx="928402"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4" name="Text Box 102"/>
            <p:cNvSpPr txBox="1">
              <a:spLocks noChangeArrowheads="1"/>
            </p:cNvSpPr>
            <p:nvPr/>
          </p:nvSpPr>
          <p:spPr bwMode="auto">
            <a:xfrm>
              <a:off x="8647112" y="2542506"/>
              <a:ext cx="928402"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字节流</a:t>
              </a:r>
            </a:p>
          </p:txBody>
        </p:sp>
        <p:sp>
          <p:nvSpPr>
            <p:cNvPr id="65" name="Rectangle 103"/>
            <p:cNvSpPr>
              <a:spLocks noChangeArrowheads="1"/>
            </p:cNvSpPr>
            <p:nvPr/>
          </p:nvSpPr>
          <p:spPr bwMode="auto">
            <a:xfrm>
              <a:off x="3648151" y="1753843"/>
              <a:ext cx="233892" cy="28733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H</a:t>
              </a:r>
            </a:p>
          </p:txBody>
        </p:sp>
        <p:sp>
          <p:nvSpPr>
            <p:cNvPr id="66" name="Text Box 104"/>
            <p:cNvSpPr txBox="1">
              <a:spLocks noChangeArrowheads="1"/>
            </p:cNvSpPr>
            <p:nvPr/>
          </p:nvSpPr>
          <p:spPr bwMode="auto">
            <a:xfrm>
              <a:off x="3961154" y="1690625"/>
              <a:ext cx="2591419"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 </a:t>
              </a: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报文段的首部</a:t>
              </a:r>
            </a:p>
          </p:txBody>
        </p:sp>
        <p:sp>
          <p:nvSpPr>
            <p:cNvPr id="67" name="Rectangle 105"/>
            <p:cNvSpPr>
              <a:spLocks noChangeArrowheads="1"/>
            </p:cNvSpPr>
            <p:nvPr/>
          </p:nvSpPr>
          <p:spPr bwMode="auto">
            <a:xfrm>
              <a:off x="3648151" y="2097130"/>
              <a:ext cx="233892" cy="287337"/>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x</a:t>
              </a:r>
            </a:p>
          </p:txBody>
        </p:sp>
        <p:sp>
          <p:nvSpPr>
            <p:cNvPr id="68" name="Text Box 106"/>
            <p:cNvSpPr txBox="1">
              <a:spLocks noChangeArrowheads="1"/>
            </p:cNvSpPr>
            <p:nvPr/>
          </p:nvSpPr>
          <p:spPr bwMode="auto">
            <a:xfrm>
              <a:off x="3961154" y="2047048"/>
              <a:ext cx="2738231"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表示序号为 </a:t>
              </a:r>
              <a:r>
                <a:rPr kumimoji="1" lang="en-US" altLang="zh-CN" sz="1200" b="1" dirty="0">
                  <a:latin typeface="微软雅黑" pitchFamily="34" charset="-122"/>
                  <a:ea typeface="微软雅黑" pitchFamily="34" charset="-122"/>
                </a:rPr>
                <a:t>x </a:t>
              </a:r>
              <a:r>
                <a:rPr kumimoji="1" lang="zh-CN" altLang="en-US" sz="1200" b="1" dirty="0">
                  <a:latin typeface="微软雅黑" pitchFamily="34" charset="-122"/>
                  <a:ea typeface="微软雅黑" pitchFamily="34" charset="-122"/>
                </a:rPr>
                <a:t>的数据字节</a:t>
              </a:r>
            </a:p>
          </p:txBody>
        </p:sp>
        <p:sp>
          <p:nvSpPr>
            <p:cNvPr id="69"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00B050"/>
                </a:gs>
                <a:gs pos="50000">
                  <a:srgbClr val="99FFCC"/>
                </a:gs>
                <a:gs pos="100000">
                  <a:srgbClr val="00B05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Text Box 109"/>
            <p:cNvSpPr txBox="1">
              <a:spLocks noChangeArrowheads="1"/>
            </p:cNvSpPr>
            <p:nvPr/>
          </p:nvSpPr>
          <p:spPr bwMode="auto">
            <a:xfrm>
              <a:off x="4121651" y="5282531"/>
              <a:ext cx="1198355" cy="3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连接</a:t>
              </a:r>
            </a:p>
          </p:txBody>
        </p:sp>
        <p:sp>
          <p:nvSpPr>
            <p:cNvPr id="71" name="Freeform 110"/>
            <p:cNvSpPr>
              <a:spLocks/>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24009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1"/>
          <p:cNvSpPr>
            <a:spLocks noChangeArrowheads="1"/>
          </p:cNvSpPr>
          <p:nvPr/>
        </p:nvSpPr>
        <p:spPr bwMode="auto">
          <a:xfrm>
            <a:off x="2629135" y="28825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4"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5.1.1                                     </a:t>
            </a:r>
            <a:r>
              <a:rPr lang="zh-CN" altLang="en-US" sz="2000" b="1" dirty="0">
                <a:solidFill>
                  <a:schemeClr val="bg1"/>
                </a:solidFill>
                <a:latin typeface="微软雅黑" pitchFamily="34" charset="-122"/>
                <a:ea typeface="微软雅黑" pitchFamily="34" charset="-122"/>
              </a:rPr>
              <a:t>进程之间的通信</a:t>
            </a:r>
          </a:p>
          <a:p>
            <a:pPr eaLnBrk="0" hangingPunct="0">
              <a:lnSpc>
                <a:spcPct val="200000"/>
              </a:lnSpc>
            </a:pPr>
            <a:r>
              <a:rPr lang="en-US" altLang="zh-CN" sz="2000" b="1" dirty="0">
                <a:solidFill>
                  <a:schemeClr val="bg1"/>
                </a:solidFill>
                <a:latin typeface="微软雅黑" pitchFamily="34" charset="-122"/>
                <a:ea typeface="微软雅黑" pitchFamily="34" charset="-122"/>
              </a:rPr>
              <a:t>5.1.2                           </a:t>
            </a:r>
            <a:r>
              <a:rPr lang="zh-CN" altLang="en-US" sz="2000" b="1" dirty="0">
                <a:solidFill>
                  <a:schemeClr val="bg1"/>
                </a:solidFill>
                <a:latin typeface="微软雅黑" pitchFamily="34" charset="-122"/>
                <a:ea typeface="微软雅黑" pitchFamily="34" charset="-122"/>
              </a:rPr>
              <a:t>运输层的两个主要协议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5.1.3                                         </a:t>
            </a:r>
            <a:r>
              <a:rPr lang="zh-CN" altLang="en-US" sz="2000" b="1" dirty="0">
                <a:solidFill>
                  <a:schemeClr val="bg1"/>
                </a:solidFill>
                <a:latin typeface="微软雅黑" pitchFamily="34" charset="-122"/>
                <a:ea typeface="微软雅黑" pitchFamily="34" charset="-122"/>
              </a:rPr>
              <a:t>运输层的端口</a:t>
            </a:r>
          </a:p>
        </p:txBody>
      </p:sp>
      <p:sp>
        <p:nvSpPr>
          <p:cNvPr id="1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5.1</a:t>
            </a:r>
          </a:p>
          <a:p>
            <a:pPr eaLnBrk="0" hangingPunct="0"/>
            <a:r>
              <a:rPr lang="zh-CN" altLang="en-US" sz="2000" b="1" dirty="0">
                <a:solidFill>
                  <a:schemeClr val="bg1"/>
                </a:solidFill>
                <a:latin typeface="微软雅黑" pitchFamily="34" charset="-122"/>
                <a:ea typeface="微软雅黑" pitchFamily="34" charset="-122"/>
              </a:rPr>
              <a:t>运输层协议</a:t>
            </a:r>
            <a:r>
              <a:rPr lang="zh-CN" altLang="fr-FR" sz="2000" b="1" dirty="0">
                <a:solidFill>
                  <a:schemeClr val="bg1"/>
                </a:solidFill>
                <a:latin typeface="微软雅黑" pitchFamily="34" charset="-122"/>
                <a:ea typeface="微软雅黑" pitchFamily="34" charset="-122"/>
              </a:rPr>
              <a:t>概述</a:t>
            </a:r>
          </a:p>
        </p:txBody>
      </p:sp>
    </p:spTree>
    <p:extLst>
      <p:ext uri="{BB962C8B-B14F-4D97-AF65-F5344CB8AC3E}">
        <p14:creationId xmlns:p14="http://schemas.microsoft.com/office/powerpoint/2010/main" val="512193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2820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6" name="Rectangle 6"/>
          <p:cNvSpPr>
            <a:spLocks noChangeArrowheads="1"/>
          </p:cNvSpPr>
          <p:nvPr/>
        </p:nvSpPr>
        <p:spPr bwMode="auto">
          <a:xfrm>
            <a:off x="3417238" y="605119"/>
            <a:ext cx="2292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面向流的概念</a:t>
            </a:r>
          </a:p>
        </p:txBody>
      </p:sp>
      <p:sp>
        <p:nvSpPr>
          <p:cNvPr id="47" name="圆角矩形 46"/>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Group 3"/>
          <p:cNvGrpSpPr>
            <a:grpSpLocks/>
          </p:cNvGrpSpPr>
          <p:nvPr/>
        </p:nvGrpSpPr>
        <p:grpSpPr bwMode="auto">
          <a:xfrm>
            <a:off x="1263288" y="1317334"/>
            <a:ext cx="6606361" cy="2855588"/>
            <a:chOff x="-205" y="1169"/>
            <a:chExt cx="6220" cy="2665"/>
          </a:xfrm>
        </p:grpSpPr>
        <p:sp>
          <p:nvSpPr>
            <p:cNvPr id="49" name="Text Box 4"/>
            <p:cNvSpPr txBox="1">
              <a:spLocks noChangeArrowheads="1"/>
            </p:cNvSpPr>
            <p:nvPr/>
          </p:nvSpPr>
          <p:spPr bwMode="auto">
            <a:xfrm>
              <a:off x="467" y="1309"/>
              <a:ext cx="58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dirty="0">
                  <a:solidFill>
                    <a:srgbClr val="0033CC"/>
                  </a:solidFill>
                  <a:latin typeface="微软雅黑" pitchFamily="34" charset="-122"/>
                  <a:ea typeface="微软雅黑" pitchFamily="34" charset="-122"/>
                  <a:sym typeface="Wingdings" pitchFamily="2" charset="2"/>
                </a:rPr>
                <a:t></a:t>
              </a:r>
              <a:endParaRPr lang="en-US" altLang="zh-CN" sz="4800" dirty="0">
                <a:solidFill>
                  <a:srgbClr val="0033CC"/>
                </a:solidFill>
                <a:latin typeface="微软雅黑" pitchFamily="34" charset="-122"/>
                <a:ea typeface="微软雅黑" pitchFamily="34" charset="-122"/>
              </a:endParaRPr>
            </a:p>
          </p:txBody>
        </p:sp>
        <p:sp>
          <p:nvSpPr>
            <p:cNvPr id="50" name="AutoShape 5"/>
            <p:cNvSpPr>
              <a:spLocks noChangeArrowheads="1"/>
            </p:cNvSpPr>
            <p:nvPr/>
          </p:nvSpPr>
          <p:spPr bwMode="auto">
            <a:xfrm>
              <a:off x="1900" y="3539"/>
              <a:ext cx="196" cy="15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1" name="AutoShape 6"/>
            <p:cNvSpPr>
              <a:spLocks noChangeArrowheads="1"/>
            </p:cNvSpPr>
            <p:nvPr/>
          </p:nvSpPr>
          <p:spPr bwMode="auto">
            <a:xfrm>
              <a:off x="4673" y="3539"/>
              <a:ext cx="194" cy="155"/>
            </a:xfrm>
            <a:prstGeom prst="rightArrow">
              <a:avLst>
                <a:gd name="adj1" fmla="val 50000"/>
                <a:gd name="adj2" fmla="val 31290"/>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AutoShape 7"/>
            <p:cNvSpPr>
              <a:spLocks noChangeArrowheads="1"/>
            </p:cNvSpPr>
            <p:nvPr/>
          </p:nvSpPr>
          <p:spPr bwMode="auto">
            <a:xfrm>
              <a:off x="3116" y="3539"/>
              <a:ext cx="196" cy="15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Text Box 8"/>
            <p:cNvSpPr txBox="1">
              <a:spLocks noChangeArrowheads="1"/>
            </p:cNvSpPr>
            <p:nvPr/>
          </p:nvSpPr>
          <p:spPr bwMode="auto">
            <a:xfrm>
              <a:off x="255" y="2338"/>
              <a:ext cx="5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54" name="Line 9"/>
            <p:cNvSpPr>
              <a:spLocks noChangeShapeType="1"/>
            </p:cNvSpPr>
            <p:nvPr/>
          </p:nvSpPr>
          <p:spPr bwMode="auto">
            <a:xfrm>
              <a:off x="757" y="1883"/>
              <a:ext cx="5" cy="744"/>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5" name="Text Box 10"/>
            <p:cNvSpPr txBox="1">
              <a:spLocks noChangeArrowheads="1"/>
            </p:cNvSpPr>
            <p:nvPr/>
          </p:nvSpPr>
          <p:spPr bwMode="auto">
            <a:xfrm rot="5400000">
              <a:off x="802" y="2237"/>
              <a:ext cx="32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56" name="Rectangle 12"/>
            <p:cNvSpPr>
              <a:spLocks noChangeArrowheads="1"/>
            </p:cNvSpPr>
            <p:nvPr/>
          </p:nvSpPr>
          <p:spPr bwMode="auto">
            <a:xfrm>
              <a:off x="860" y="1993"/>
              <a:ext cx="411" cy="10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Rectangle 13"/>
            <p:cNvSpPr>
              <a:spLocks noChangeArrowheads="1"/>
            </p:cNvSpPr>
            <p:nvPr/>
          </p:nvSpPr>
          <p:spPr bwMode="auto">
            <a:xfrm>
              <a:off x="860" y="2154"/>
              <a:ext cx="102" cy="11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Rectangle 14"/>
            <p:cNvSpPr>
              <a:spLocks noChangeArrowheads="1"/>
            </p:cNvSpPr>
            <p:nvPr/>
          </p:nvSpPr>
          <p:spPr bwMode="auto">
            <a:xfrm>
              <a:off x="860" y="2479"/>
              <a:ext cx="257" cy="11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9" name="Rectangle 15"/>
            <p:cNvSpPr>
              <a:spLocks noChangeArrowheads="1"/>
            </p:cNvSpPr>
            <p:nvPr/>
          </p:nvSpPr>
          <p:spPr bwMode="auto">
            <a:xfrm>
              <a:off x="139" y="2696"/>
              <a:ext cx="1236" cy="706"/>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latin typeface="微软雅黑" pitchFamily="34" charset="-122"/>
                <a:ea typeface="微软雅黑" pitchFamily="34" charset="-122"/>
              </a:endParaRPr>
            </a:p>
            <a:p>
              <a:endParaRPr lang="en-US" altLang="zh-CN" sz="1400" b="1" dirty="0">
                <a:latin typeface="微软雅黑" pitchFamily="34" charset="-122"/>
                <a:ea typeface="微软雅黑" pitchFamily="34" charset="-122"/>
              </a:endParaRPr>
            </a:p>
          </p:txBody>
        </p:sp>
        <p:sp>
          <p:nvSpPr>
            <p:cNvPr id="60" name="Line 16"/>
            <p:cNvSpPr>
              <a:spLocks noChangeShapeType="1"/>
            </p:cNvSpPr>
            <p:nvPr/>
          </p:nvSpPr>
          <p:spPr bwMode="auto">
            <a:xfrm flipV="1">
              <a:off x="5030" y="1883"/>
              <a:ext cx="0" cy="813"/>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17"/>
            <p:cNvSpPr txBox="1">
              <a:spLocks noChangeArrowheads="1"/>
            </p:cNvSpPr>
            <p:nvPr/>
          </p:nvSpPr>
          <p:spPr bwMode="auto">
            <a:xfrm rot="5400000">
              <a:off x="5074" y="2240"/>
              <a:ext cx="323"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62" name="Rectangle 18"/>
            <p:cNvSpPr>
              <a:spLocks noChangeArrowheads="1"/>
            </p:cNvSpPr>
            <p:nvPr/>
          </p:nvSpPr>
          <p:spPr bwMode="auto">
            <a:xfrm>
              <a:off x="5133" y="2479"/>
              <a:ext cx="309" cy="11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Rectangle 19"/>
            <p:cNvSpPr>
              <a:spLocks noChangeArrowheads="1"/>
            </p:cNvSpPr>
            <p:nvPr/>
          </p:nvSpPr>
          <p:spPr bwMode="auto">
            <a:xfrm>
              <a:off x="4412" y="2696"/>
              <a:ext cx="1235" cy="706"/>
            </a:xfrm>
            <a:prstGeom prst="rect">
              <a:avLst/>
            </a:prstGeom>
            <a:solidFill>
              <a:srgbClr val="0000FF"/>
            </a:solidFill>
            <a:ln w="19050">
              <a:solidFill>
                <a:schemeClr val="tx1"/>
              </a:solidFill>
              <a:miter lim="800000"/>
              <a:headEnd/>
              <a:tailEnd/>
            </a:ln>
            <a:effectLst/>
          </p:spPr>
          <p:txBody>
            <a:bodyPr wrap="none" anchor="ctr"/>
            <a:lstStyle/>
            <a:p>
              <a:r>
                <a:rPr lang="en-US" altLang="zh-CN" sz="1400" b="1" dirty="0">
                  <a:solidFill>
                    <a:schemeClr val="bg1"/>
                  </a:solidFill>
                  <a:latin typeface="微软雅黑" pitchFamily="34" charset="-122"/>
                  <a:ea typeface="微软雅黑" pitchFamily="34" charset="-122"/>
                </a:rPr>
                <a:t>TCP</a:t>
              </a:r>
            </a:p>
            <a:p>
              <a:endParaRPr lang="en-US" altLang="zh-CN" sz="1400" b="1" dirty="0">
                <a:solidFill>
                  <a:schemeClr val="bg1"/>
                </a:solidFill>
                <a:latin typeface="微软雅黑" pitchFamily="34" charset="-122"/>
                <a:ea typeface="微软雅黑" pitchFamily="34" charset="-122"/>
              </a:endParaRPr>
            </a:p>
            <a:p>
              <a:endParaRPr lang="en-US" altLang="zh-CN" sz="1400" b="1" dirty="0">
                <a:solidFill>
                  <a:schemeClr val="bg1"/>
                </a:solidFill>
                <a:latin typeface="微软雅黑" pitchFamily="34" charset="-122"/>
                <a:ea typeface="微软雅黑" pitchFamily="34" charset="-122"/>
              </a:endParaRPr>
            </a:p>
          </p:txBody>
        </p:sp>
        <p:sp>
          <p:nvSpPr>
            <p:cNvPr id="64" name="Rectangle 20"/>
            <p:cNvSpPr>
              <a:spLocks noChangeArrowheads="1"/>
            </p:cNvSpPr>
            <p:nvPr/>
          </p:nvSpPr>
          <p:spPr bwMode="auto">
            <a:xfrm>
              <a:off x="4547" y="3042"/>
              <a:ext cx="979" cy="275"/>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接收缓存</a:t>
              </a:r>
            </a:p>
          </p:txBody>
        </p:sp>
        <p:sp>
          <p:nvSpPr>
            <p:cNvPr id="65"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Rectangle 22"/>
            <p:cNvSpPr>
              <a:spLocks noChangeArrowheads="1"/>
            </p:cNvSpPr>
            <p:nvPr/>
          </p:nvSpPr>
          <p:spPr bwMode="auto">
            <a:xfrm>
              <a:off x="275" y="3042"/>
              <a:ext cx="977" cy="275"/>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latin typeface="微软雅黑" pitchFamily="34" charset="-122"/>
                  <a:ea typeface="微软雅黑" pitchFamily="34" charset="-122"/>
                </a:rPr>
                <a:t>发送缓存</a:t>
              </a:r>
            </a:p>
          </p:txBody>
        </p:sp>
        <p:sp>
          <p:nvSpPr>
            <p:cNvPr id="67" name="Rectangle 23"/>
            <p:cNvSpPr>
              <a:spLocks noChangeArrowheads="1"/>
            </p:cNvSpPr>
            <p:nvPr/>
          </p:nvSpPr>
          <p:spPr bwMode="auto">
            <a:xfrm>
              <a:off x="980" y="3466"/>
              <a:ext cx="936" cy="278"/>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报文段</a:t>
              </a:r>
            </a:p>
          </p:txBody>
        </p:sp>
        <p:sp>
          <p:nvSpPr>
            <p:cNvPr id="68" name="Text Box 24"/>
            <p:cNvSpPr txBox="1">
              <a:spLocks noChangeArrowheads="1"/>
            </p:cNvSpPr>
            <p:nvPr/>
          </p:nvSpPr>
          <p:spPr bwMode="auto">
            <a:xfrm>
              <a:off x="3382" y="3436"/>
              <a:ext cx="325"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400">
                  <a:latin typeface="微软雅黑" pitchFamily="34" charset="-122"/>
                  <a:ea typeface="微软雅黑" pitchFamily="34" charset="-122"/>
                </a:rPr>
                <a:t>…</a:t>
              </a:r>
            </a:p>
          </p:txBody>
        </p:sp>
        <p:sp>
          <p:nvSpPr>
            <p:cNvPr id="69" name="Rectangle 25"/>
            <p:cNvSpPr>
              <a:spLocks noChangeArrowheads="1"/>
            </p:cNvSpPr>
            <p:nvPr/>
          </p:nvSpPr>
          <p:spPr bwMode="auto">
            <a:xfrm>
              <a:off x="2216" y="3466"/>
              <a:ext cx="936" cy="278"/>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400" b="1">
                  <a:latin typeface="微软雅黑" pitchFamily="34" charset="-122"/>
                  <a:ea typeface="微软雅黑" pitchFamily="34" charset="-122"/>
                </a:rPr>
                <a:t>报文段</a:t>
              </a:r>
            </a:p>
          </p:txBody>
        </p:sp>
        <p:sp>
          <p:nvSpPr>
            <p:cNvPr id="70" name="Rectangle 26"/>
            <p:cNvSpPr>
              <a:spLocks noChangeArrowheads="1"/>
            </p:cNvSpPr>
            <p:nvPr/>
          </p:nvSpPr>
          <p:spPr bwMode="auto">
            <a:xfrm>
              <a:off x="3760" y="3466"/>
              <a:ext cx="936" cy="278"/>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400" b="1">
                  <a:latin typeface="微软雅黑" pitchFamily="34" charset="-122"/>
                  <a:ea typeface="微软雅黑" pitchFamily="34" charset="-122"/>
                </a:rPr>
                <a:t>报文段</a:t>
              </a:r>
            </a:p>
          </p:txBody>
        </p:sp>
        <p:sp>
          <p:nvSpPr>
            <p:cNvPr id="71" name="Rectangle 27"/>
            <p:cNvSpPr>
              <a:spLocks noChangeArrowheads="1"/>
            </p:cNvSpPr>
            <p:nvPr/>
          </p:nvSpPr>
          <p:spPr bwMode="auto">
            <a:xfrm>
              <a:off x="5133" y="2154"/>
              <a:ext cx="309" cy="11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2" name="Rectangle 28"/>
            <p:cNvSpPr>
              <a:spLocks noChangeArrowheads="1"/>
            </p:cNvSpPr>
            <p:nvPr/>
          </p:nvSpPr>
          <p:spPr bwMode="auto">
            <a:xfrm>
              <a:off x="5133" y="1993"/>
              <a:ext cx="309" cy="10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29"/>
            <p:cNvSpPr txBox="1">
              <a:spLocks noChangeArrowheads="1"/>
            </p:cNvSpPr>
            <p:nvPr/>
          </p:nvSpPr>
          <p:spPr bwMode="auto">
            <a:xfrm>
              <a:off x="4510" y="2354"/>
              <a:ext cx="51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CC00CC"/>
                  </a:solidFill>
                  <a:latin typeface="微软雅黑" pitchFamily="34" charset="-122"/>
                  <a:ea typeface="微软雅黑" pitchFamily="34" charset="-122"/>
                </a:rPr>
                <a:t>端口</a:t>
              </a:r>
            </a:p>
          </p:txBody>
        </p:sp>
        <p:sp>
          <p:nvSpPr>
            <p:cNvPr id="74" name="Text Box 30"/>
            <p:cNvSpPr txBox="1">
              <a:spLocks noChangeArrowheads="1"/>
            </p:cNvSpPr>
            <p:nvPr/>
          </p:nvSpPr>
          <p:spPr bwMode="auto">
            <a:xfrm>
              <a:off x="401" y="1169"/>
              <a:ext cx="6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dirty="0">
                  <a:solidFill>
                    <a:srgbClr val="0000FF"/>
                  </a:solidFill>
                  <a:latin typeface="微软雅黑" pitchFamily="34" charset="-122"/>
                  <a:ea typeface="微软雅黑" pitchFamily="34" charset="-122"/>
                </a:rPr>
                <a:t>发送端</a:t>
              </a:r>
            </a:p>
          </p:txBody>
        </p:sp>
        <p:sp>
          <p:nvSpPr>
            <p:cNvPr id="75" name="Text Box 31"/>
            <p:cNvSpPr txBox="1">
              <a:spLocks noChangeArrowheads="1"/>
            </p:cNvSpPr>
            <p:nvPr/>
          </p:nvSpPr>
          <p:spPr bwMode="auto">
            <a:xfrm>
              <a:off x="4671" y="1170"/>
              <a:ext cx="6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400">
                  <a:solidFill>
                    <a:srgbClr val="0000FF"/>
                  </a:solidFill>
                  <a:latin typeface="微软雅黑" pitchFamily="34" charset="-122"/>
                  <a:ea typeface="微软雅黑" pitchFamily="34" charset="-122"/>
                </a:rPr>
                <a:t>接收端</a:t>
              </a:r>
            </a:p>
          </p:txBody>
        </p:sp>
        <p:sp>
          <p:nvSpPr>
            <p:cNvPr id="76" name="AutoShape 32"/>
            <p:cNvSpPr>
              <a:spLocks noChangeArrowheads="1"/>
            </p:cNvSpPr>
            <p:nvPr/>
          </p:nvSpPr>
          <p:spPr bwMode="auto">
            <a:xfrm>
              <a:off x="1375" y="2003"/>
              <a:ext cx="1141" cy="564"/>
            </a:xfrm>
            <a:prstGeom prst="wedgeRoundRectCallout">
              <a:avLst>
                <a:gd name="adj1" fmla="val -74366"/>
                <a:gd name="adj2" fmla="val 137620"/>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7" name="Text Box 33"/>
            <p:cNvSpPr txBox="1">
              <a:spLocks noChangeArrowheads="1"/>
            </p:cNvSpPr>
            <p:nvPr/>
          </p:nvSpPr>
          <p:spPr bwMode="auto">
            <a:xfrm>
              <a:off x="1376" y="2019"/>
              <a:ext cx="114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600" dirty="0">
                  <a:latin typeface="微软雅黑" pitchFamily="34" charset="-122"/>
                  <a:ea typeface="微软雅黑" pitchFamily="34" charset="-122"/>
                </a:rPr>
                <a:t>向发送缓存</a:t>
              </a:r>
            </a:p>
            <a:p>
              <a:pPr eaLnBrk="1" hangingPunct="1"/>
              <a:r>
                <a:rPr lang="zh-CN" altLang="en-US" sz="1600" dirty="0">
                  <a:latin typeface="微软雅黑" pitchFamily="34" charset="-122"/>
                  <a:ea typeface="微软雅黑" pitchFamily="34" charset="-122"/>
                </a:rPr>
                <a:t>写入数据块</a:t>
              </a:r>
            </a:p>
          </p:txBody>
        </p:sp>
        <p:sp>
          <p:nvSpPr>
            <p:cNvPr id="78" name="AutoShape 34"/>
            <p:cNvSpPr>
              <a:spLocks noChangeArrowheads="1"/>
            </p:cNvSpPr>
            <p:nvPr/>
          </p:nvSpPr>
          <p:spPr bwMode="auto">
            <a:xfrm>
              <a:off x="2988" y="2003"/>
              <a:ext cx="1104" cy="584"/>
            </a:xfrm>
            <a:prstGeom prst="wedgeRoundRectCallout">
              <a:avLst>
                <a:gd name="adj1" fmla="val 97102"/>
                <a:gd name="adj2" fmla="val 139389"/>
                <a:gd name="adj3" fmla="val 16667"/>
              </a:avLst>
            </a:prstGeom>
            <a:solidFill>
              <a:srgbClr val="00FFFF"/>
            </a:solidFill>
            <a:ln w="9525">
              <a:solidFill>
                <a:schemeClr val="tx1"/>
              </a:solidFill>
              <a:miter lim="800000"/>
              <a:headEnd/>
              <a:tailEnd/>
            </a:ln>
            <a:effectLst/>
          </p:spPr>
          <p:txBody>
            <a:bodyPr/>
            <a:lstStyle/>
            <a:p>
              <a:endParaRPr lang="zh-CN" altLang="zh-CN" sz="1400" b="1">
                <a:latin typeface="微软雅黑" pitchFamily="34" charset="-122"/>
                <a:ea typeface="微软雅黑" pitchFamily="34" charset="-122"/>
              </a:endParaRPr>
            </a:p>
          </p:txBody>
        </p:sp>
        <p:sp>
          <p:nvSpPr>
            <p:cNvPr id="79" name="Text Box 35"/>
            <p:cNvSpPr txBox="1">
              <a:spLocks noChangeArrowheads="1"/>
            </p:cNvSpPr>
            <p:nvPr/>
          </p:nvSpPr>
          <p:spPr bwMode="auto">
            <a:xfrm>
              <a:off x="2989" y="2030"/>
              <a:ext cx="114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600" dirty="0">
                  <a:latin typeface="微软雅黑" pitchFamily="34" charset="-122"/>
                  <a:ea typeface="微软雅黑" pitchFamily="34" charset="-122"/>
                </a:rPr>
                <a:t>从接收缓存</a:t>
              </a:r>
            </a:p>
            <a:p>
              <a:pPr eaLnBrk="1" hangingPunct="1"/>
              <a:r>
                <a:rPr lang="zh-CN" altLang="en-US" sz="1600" dirty="0">
                  <a:latin typeface="微软雅黑" pitchFamily="34" charset="-122"/>
                  <a:ea typeface="微软雅黑" pitchFamily="34" charset="-122"/>
                </a:rPr>
                <a:t>读取数据块</a:t>
              </a:r>
            </a:p>
          </p:txBody>
        </p:sp>
        <p:sp>
          <p:nvSpPr>
            <p:cNvPr id="80" name="Text Box 36"/>
            <p:cNvSpPr txBox="1">
              <a:spLocks noChangeArrowheads="1"/>
            </p:cNvSpPr>
            <p:nvPr/>
          </p:nvSpPr>
          <p:spPr bwMode="auto">
            <a:xfrm>
              <a:off x="-205" y="1474"/>
              <a:ext cx="85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1" name="Text Box 37"/>
            <p:cNvSpPr txBox="1">
              <a:spLocks noChangeArrowheads="1"/>
            </p:cNvSpPr>
            <p:nvPr/>
          </p:nvSpPr>
          <p:spPr bwMode="auto">
            <a:xfrm>
              <a:off x="5165" y="1475"/>
              <a:ext cx="85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400" dirty="0">
                  <a:solidFill>
                    <a:srgbClr val="0000FF"/>
                  </a:solidFill>
                  <a:latin typeface="微软雅黑" pitchFamily="34" charset="-122"/>
                  <a:ea typeface="微软雅黑" pitchFamily="34" charset="-122"/>
                </a:rPr>
                <a:t>应用进程</a:t>
              </a:r>
            </a:p>
          </p:txBody>
        </p:sp>
        <p:sp>
          <p:nvSpPr>
            <p:cNvPr id="82" name="Text Box 38"/>
            <p:cNvSpPr txBox="1">
              <a:spLocks noChangeArrowheads="1"/>
            </p:cNvSpPr>
            <p:nvPr/>
          </p:nvSpPr>
          <p:spPr bwMode="auto">
            <a:xfrm>
              <a:off x="4736" y="1339"/>
              <a:ext cx="580" cy="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800">
                  <a:solidFill>
                    <a:srgbClr val="0033CC"/>
                  </a:solidFill>
                  <a:latin typeface="微软雅黑" pitchFamily="34" charset="-122"/>
                  <a:ea typeface="微软雅黑" pitchFamily="34" charset="-122"/>
                  <a:sym typeface="Wingdings" pitchFamily="2" charset="2"/>
                </a:rPr>
                <a:t></a:t>
              </a:r>
              <a:endParaRPr lang="en-US" altLang="zh-CN" sz="4800">
                <a:solidFill>
                  <a:srgbClr val="0033CC"/>
                </a:solidFill>
                <a:latin typeface="微软雅黑" pitchFamily="34" charset="-122"/>
                <a:ea typeface="微软雅黑" pitchFamily="34" charset="-122"/>
              </a:endParaRPr>
            </a:p>
          </p:txBody>
        </p:sp>
        <p:sp>
          <p:nvSpPr>
            <p:cNvPr id="83" name="Rectangle 39"/>
            <p:cNvSpPr>
              <a:spLocks noChangeArrowheads="1"/>
            </p:cNvSpPr>
            <p:nvPr/>
          </p:nvSpPr>
          <p:spPr bwMode="auto">
            <a:xfrm>
              <a:off x="688" y="2610"/>
              <a:ext cx="148" cy="14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4" name="Rectangle 40"/>
            <p:cNvSpPr>
              <a:spLocks noChangeArrowheads="1"/>
            </p:cNvSpPr>
            <p:nvPr/>
          </p:nvSpPr>
          <p:spPr bwMode="auto">
            <a:xfrm>
              <a:off x="4953" y="2610"/>
              <a:ext cx="148" cy="14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85" name="矩形 84"/>
          <p:cNvSpPr/>
          <p:nvPr/>
        </p:nvSpPr>
        <p:spPr>
          <a:xfrm>
            <a:off x="2875464" y="1163157"/>
            <a:ext cx="3423133" cy="954107"/>
          </a:xfrm>
          <a:prstGeom prst="rect">
            <a:avLst/>
          </a:prstGeom>
          <a:solidFill>
            <a:srgbClr val="99FFCC"/>
          </a:solidFill>
          <a:ln>
            <a:solidFill>
              <a:schemeClr val="tx1"/>
            </a:solidFill>
          </a:ln>
        </p:spPr>
        <p:txBody>
          <a:bodyPr wrap="square">
            <a:spAutoFit/>
          </a:bodyPr>
          <a:lstStyle/>
          <a:p>
            <a:pPr marL="285750" indent="-285750">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不关心应用进程一次把多长的报文发送到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缓存。</a:t>
            </a:r>
          </a:p>
          <a:p>
            <a:pPr marL="285750" indent="-285750">
              <a:buFont typeface="Wingdings" pitchFamily="2" charset="2"/>
              <a:buChar char="l"/>
            </a:pP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对连续的字节流进行分段，形成 </a:t>
            </a:r>
            <a:r>
              <a:rPr lang="en-US" altLang="zh-CN" sz="1400" b="1" dirty="0">
                <a:latin typeface="微软雅黑" pitchFamily="34" charset="-122"/>
                <a:ea typeface="微软雅黑" pitchFamily="34" charset="-122"/>
              </a:rPr>
              <a:t>TCP </a:t>
            </a:r>
            <a:r>
              <a:rPr lang="zh-CN" altLang="en-US" sz="1400" b="1" dirty="0">
                <a:latin typeface="微软雅黑" pitchFamily="34" charset="-122"/>
                <a:ea typeface="微软雅黑" pitchFamily="34" charset="-122"/>
              </a:rPr>
              <a:t>报文段。</a:t>
            </a:r>
          </a:p>
        </p:txBody>
      </p:sp>
    </p:spTree>
    <p:extLst>
      <p:ext uri="{BB962C8B-B14F-4D97-AF65-F5344CB8AC3E}">
        <p14:creationId xmlns:p14="http://schemas.microsoft.com/office/powerpoint/2010/main" val="396774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97786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4194066" y="944652"/>
            <a:ext cx="7745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注 意</a:t>
            </a:r>
          </a:p>
        </p:txBody>
      </p:sp>
      <p:sp>
        <p:nvSpPr>
          <p:cNvPr id="4" name="Rectangle 68"/>
          <p:cNvSpPr>
            <a:spLocks noChangeArrowheads="1"/>
          </p:cNvSpPr>
          <p:nvPr/>
        </p:nvSpPr>
        <p:spPr bwMode="auto">
          <a:xfrm>
            <a:off x="556963" y="1397599"/>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连接是一条</a:t>
            </a:r>
            <a:r>
              <a:rPr lang="zh-CN" altLang="en-US" sz="2000" b="1" dirty="0">
                <a:solidFill>
                  <a:srgbClr val="0000FF"/>
                </a:solidFill>
                <a:latin typeface="微软雅黑" pitchFamily="34" charset="-122"/>
                <a:ea typeface="微软雅黑" pitchFamily="34" charset="-122"/>
              </a:rPr>
              <a:t>虚连接</a:t>
            </a:r>
            <a:r>
              <a:rPr lang="zh-CN" altLang="en-US" sz="2000" b="1" dirty="0">
                <a:latin typeface="微软雅黑" pitchFamily="34" charset="-122"/>
                <a:ea typeface="微软雅黑" pitchFamily="34" charset="-122"/>
              </a:rPr>
              <a:t>而不是一条真正的物理连接。</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对应用进程一次把多长的报文发送到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的缓存中是不关心的。</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根据对方给出的</a:t>
            </a:r>
            <a:r>
              <a:rPr lang="zh-CN" altLang="en-US" sz="2000" b="1" dirty="0">
                <a:solidFill>
                  <a:srgbClr val="0000FF"/>
                </a:solidFill>
                <a:latin typeface="微软雅黑" pitchFamily="34" charset="-122"/>
                <a:ea typeface="微软雅黑" pitchFamily="34" charset="-122"/>
              </a:rPr>
              <a:t>窗口值</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当前网络拥塞</a:t>
            </a:r>
            <a:r>
              <a:rPr lang="zh-CN" altLang="en-US" sz="2000" b="1" dirty="0">
                <a:latin typeface="微软雅黑" pitchFamily="34" charset="-122"/>
                <a:ea typeface="微软雅黑" pitchFamily="34" charset="-122"/>
              </a:rPr>
              <a:t>的程度来决定一个报文段应包含多少个字节（</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发送的报文长度是应用进程给出的）。</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可把太长的数据块划分短一些再传送。</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也可等待积累有足够多的字节后再构成报文段发送出去。 </a:t>
            </a:r>
          </a:p>
        </p:txBody>
      </p:sp>
    </p:spTree>
    <p:extLst>
      <p:ext uri="{BB962C8B-B14F-4D97-AF65-F5344CB8AC3E}">
        <p14:creationId xmlns:p14="http://schemas.microsoft.com/office/powerpoint/2010/main" val="1805967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935675"/>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214516" y="893404"/>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5.3.2  TCP </a:t>
            </a:r>
            <a:r>
              <a:rPr lang="zh-CN" altLang="en-US" sz="2400" b="1" dirty="0">
                <a:solidFill>
                  <a:schemeClr val="bg1"/>
                </a:solidFill>
                <a:latin typeface="微软雅黑" pitchFamily="34" charset="-122"/>
                <a:ea typeface="微软雅黑" pitchFamily="34" charset="-122"/>
              </a:rPr>
              <a:t>的连接</a:t>
            </a:r>
          </a:p>
        </p:txBody>
      </p:sp>
      <p:sp>
        <p:nvSpPr>
          <p:cNvPr id="4" name="Rectangle 8"/>
          <p:cNvSpPr>
            <a:spLocks noChangeArrowheads="1"/>
          </p:cNvSpPr>
          <p:nvPr/>
        </p:nvSpPr>
        <p:spPr bwMode="auto">
          <a:xfrm>
            <a:off x="545143" y="1348700"/>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把连接作为</a:t>
            </a:r>
            <a:r>
              <a:rPr lang="zh-CN" altLang="en-US" sz="2000" b="1" dirty="0">
                <a:solidFill>
                  <a:srgbClr val="0000FF"/>
                </a:solidFill>
                <a:latin typeface="微软雅黑" pitchFamily="34" charset="-122"/>
                <a:ea typeface="微软雅黑" pitchFamily="34" charset="-122"/>
              </a:rPr>
              <a:t>最基本的抽象</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每一条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a:t>
            </a:r>
            <a:r>
              <a:rPr lang="zh-CN" altLang="en-US" sz="2000" b="1" dirty="0">
                <a:solidFill>
                  <a:srgbClr val="0000FF"/>
                </a:solidFill>
                <a:latin typeface="微软雅黑" pitchFamily="34" charset="-122"/>
                <a:ea typeface="微软雅黑" pitchFamily="34" charset="-122"/>
              </a:rPr>
              <a:t>有两个端点</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连接的端点不是主机，不是主机的</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地址，不是应用进程，也不是运输层的协议端口。</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连接的端点叫做套接字 </a:t>
            </a:r>
            <a:r>
              <a:rPr lang="en-US" altLang="zh-CN" sz="2000" b="1" dirty="0">
                <a:solidFill>
                  <a:srgbClr val="0000FF"/>
                </a:solidFill>
                <a:latin typeface="微软雅黑" pitchFamily="34" charset="-122"/>
                <a:ea typeface="微软雅黑" pitchFamily="34" charset="-122"/>
              </a:rPr>
              <a:t>(socket) </a:t>
            </a:r>
            <a:r>
              <a:rPr lang="zh-CN" altLang="en-US" sz="2000" b="1" dirty="0">
                <a:solidFill>
                  <a:srgbClr val="0000FF"/>
                </a:solidFill>
                <a:latin typeface="微软雅黑" pitchFamily="34" charset="-122"/>
                <a:ea typeface="微软雅黑" pitchFamily="34" charset="-122"/>
              </a:rPr>
              <a:t>或插口。</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端口号拼接到 </a:t>
            </a:r>
            <a:r>
              <a:rPr lang="en-US" altLang="zh-CN" sz="2000" b="1" dirty="0">
                <a:solidFill>
                  <a:srgbClr val="0000FF"/>
                </a:solidFill>
                <a:latin typeface="微软雅黑" pitchFamily="34" charset="-122"/>
                <a:ea typeface="微软雅黑" pitchFamily="34" charset="-122"/>
              </a:rPr>
              <a:t>(</a:t>
            </a:r>
            <a:r>
              <a:rPr lang="en-US" altLang="zh-CN" sz="2000" b="1" dirty="0" err="1">
                <a:solidFill>
                  <a:srgbClr val="0000FF"/>
                </a:solidFill>
                <a:latin typeface="微软雅黑" pitchFamily="34" charset="-122"/>
                <a:ea typeface="微软雅黑" pitchFamily="34" charset="-122"/>
              </a:rPr>
              <a:t>contatenated</a:t>
            </a:r>
            <a:r>
              <a:rPr lang="en-US" altLang="zh-CN" sz="2000" b="1" dirty="0">
                <a:solidFill>
                  <a:srgbClr val="0000FF"/>
                </a:solidFill>
                <a:latin typeface="微软雅黑" pitchFamily="34" charset="-122"/>
                <a:ea typeface="微软雅黑" pitchFamily="34" charset="-122"/>
              </a:rPr>
              <a:t> with) IP </a:t>
            </a:r>
            <a:r>
              <a:rPr lang="zh-CN" altLang="en-US" sz="2000" b="1" dirty="0">
                <a:solidFill>
                  <a:srgbClr val="0000FF"/>
                </a:solidFill>
                <a:latin typeface="微软雅黑" pitchFamily="34" charset="-122"/>
                <a:ea typeface="微软雅黑" pitchFamily="34" charset="-122"/>
              </a:rPr>
              <a:t>地址即构成了套接字。 </a:t>
            </a:r>
          </a:p>
        </p:txBody>
      </p:sp>
    </p:spTree>
    <p:extLst>
      <p:ext uri="{BB962C8B-B14F-4D97-AF65-F5344CB8AC3E}">
        <p14:creationId xmlns:p14="http://schemas.microsoft.com/office/powerpoint/2010/main" val="4275916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3" y="657003"/>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3214516" y="614732"/>
            <a:ext cx="271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5.3.2  TCP </a:t>
            </a:r>
            <a:r>
              <a:rPr lang="zh-CN" altLang="en-US" sz="2400" b="1" dirty="0">
                <a:solidFill>
                  <a:schemeClr val="bg1"/>
                </a:solidFill>
                <a:latin typeface="微软雅黑" pitchFamily="34" charset="-122"/>
                <a:ea typeface="微软雅黑" pitchFamily="34" charset="-122"/>
              </a:rPr>
              <a:t>的连接</a:t>
            </a:r>
          </a:p>
        </p:txBody>
      </p:sp>
      <p:sp>
        <p:nvSpPr>
          <p:cNvPr id="5" name="圆角矩形 4"/>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68623" y="2346514"/>
            <a:ext cx="2947595" cy="105883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25"/>
          <p:cNvSpPr txBox="1">
            <a:spLocks noChangeArrowheads="1"/>
          </p:cNvSpPr>
          <p:nvPr/>
        </p:nvSpPr>
        <p:spPr bwMode="auto">
          <a:xfrm>
            <a:off x="3211642" y="1272986"/>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CC66"/>
                </a:solidFill>
                <a:latin typeface="微软雅黑" pitchFamily="34" charset="-122"/>
                <a:ea typeface="微软雅黑" pitchFamily="34" charset="-122"/>
                <a:sym typeface="Wingdings" pitchFamily="2" charset="2"/>
              </a:rPr>
              <a:t></a:t>
            </a:r>
            <a:endParaRPr lang="en-US" altLang="zh-CN" sz="6600" dirty="0">
              <a:solidFill>
                <a:srgbClr val="00CC66"/>
              </a:solidFill>
              <a:latin typeface="微软雅黑" pitchFamily="34" charset="-122"/>
              <a:ea typeface="微软雅黑" pitchFamily="34" charset="-122"/>
            </a:endParaRPr>
          </a:p>
        </p:txBody>
      </p:sp>
      <p:sp>
        <p:nvSpPr>
          <p:cNvPr id="11" name="Text Box 26"/>
          <p:cNvSpPr txBox="1">
            <a:spLocks noChangeArrowheads="1"/>
          </p:cNvSpPr>
          <p:nvPr/>
        </p:nvSpPr>
        <p:spPr bwMode="auto">
          <a:xfrm>
            <a:off x="2177997" y="1272986"/>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CC6600"/>
                </a:solidFill>
                <a:latin typeface="微软雅黑" pitchFamily="34" charset="-122"/>
                <a:ea typeface="微软雅黑" pitchFamily="34" charset="-122"/>
                <a:sym typeface="Wingdings" pitchFamily="2" charset="2"/>
              </a:rPr>
              <a:t></a:t>
            </a:r>
            <a:endParaRPr lang="en-US" altLang="zh-CN" sz="6600" dirty="0">
              <a:solidFill>
                <a:srgbClr val="CC6600"/>
              </a:solidFill>
              <a:latin typeface="微软雅黑" pitchFamily="34" charset="-122"/>
              <a:ea typeface="微软雅黑" pitchFamily="34" charset="-122"/>
            </a:endParaRPr>
          </a:p>
        </p:txBody>
      </p:sp>
      <p:grpSp>
        <p:nvGrpSpPr>
          <p:cNvPr id="12" name="组合 11"/>
          <p:cNvGrpSpPr/>
          <p:nvPr/>
        </p:nvGrpSpPr>
        <p:grpSpPr>
          <a:xfrm>
            <a:off x="1209026" y="2252730"/>
            <a:ext cx="586980" cy="241909"/>
            <a:chOff x="1452836" y="2079261"/>
            <a:chExt cx="586980" cy="241909"/>
          </a:xfrm>
        </p:grpSpPr>
        <p:sp>
          <p:nvSpPr>
            <p:cNvPr id="13" name="矩形 12"/>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Box 20"/>
          <p:cNvSpPr txBox="1">
            <a:spLocks noChangeArrowheads="1"/>
          </p:cNvSpPr>
          <p:nvPr/>
        </p:nvSpPr>
        <p:spPr bwMode="auto">
          <a:xfrm>
            <a:off x="1103792" y="1367576"/>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00FF"/>
                </a:solidFill>
                <a:latin typeface="微软雅黑" pitchFamily="34" charset="-122"/>
                <a:ea typeface="微软雅黑" pitchFamily="34" charset="-122"/>
                <a:sym typeface="Wingdings" pitchFamily="2" charset="2"/>
              </a:rPr>
              <a:t></a:t>
            </a:r>
            <a:endParaRPr lang="en-US" altLang="zh-CN" sz="6600" dirty="0">
              <a:solidFill>
                <a:srgbClr val="0000FF"/>
              </a:solidFill>
              <a:latin typeface="微软雅黑" pitchFamily="34" charset="-122"/>
              <a:ea typeface="微软雅黑" pitchFamily="34" charset="-122"/>
            </a:endParaRPr>
          </a:p>
        </p:txBody>
      </p:sp>
      <p:grpSp>
        <p:nvGrpSpPr>
          <p:cNvPr id="17" name="组合 16"/>
          <p:cNvGrpSpPr/>
          <p:nvPr/>
        </p:nvGrpSpPr>
        <p:grpSpPr>
          <a:xfrm>
            <a:off x="2273592" y="2179159"/>
            <a:ext cx="586980" cy="381600"/>
            <a:chOff x="1452836" y="2079261"/>
            <a:chExt cx="586980" cy="241909"/>
          </a:xfrm>
        </p:grpSpPr>
        <p:sp>
          <p:nvSpPr>
            <p:cNvPr id="18" name="矩形 17"/>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314578" y="2179159"/>
            <a:ext cx="586980" cy="381600"/>
            <a:chOff x="1452836" y="2079261"/>
            <a:chExt cx="586980" cy="241909"/>
          </a:xfrm>
        </p:grpSpPr>
        <p:sp>
          <p:nvSpPr>
            <p:cNvPr id="22" name="矩形 21"/>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Rectangle 396"/>
          <p:cNvSpPr>
            <a:spLocks noChangeArrowheads="1"/>
          </p:cNvSpPr>
          <p:nvPr/>
        </p:nvSpPr>
        <p:spPr bwMode="auto">
          <a:xfrm>
            <a:off x="4485241" y="1917201"/>
            <a:ext cx="54181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33CC"/>
                </a:solidFill>
                <a:latin typeface="微软雅黑" pitchFamily="34" charset="-122"/>
                <a:ea typeface="微软雅黑" pitchFamily="34" charset="-122"/>
              </a:rPr>
              <a:t>端口</a:t>
            </a:r>
          </a:p>
        </p:txBody>
      </p:sp>
      <p:sp>
        <p:nvSpPr>
          <p:cNvPr id="28" name="矩形 27"/>
          <p:cNvSpPr/>
          <p:nvPr/>
        </p:nvSpPr>
        <p:spPr>
          <a:xfrm>
            <a:off x="5171700" y="2346514"/>
            <a:ext cx="2947595" cy="105883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5312103" y="2252730"/>
            <a:ext cx="586980" cy="241909"/>
            <a:chOff x="1452836" y="2079261"/>
            <a:chExt cx="586980" cy="241909"/>
          </a:xfrm>
        </p:grpSpPr>
        <p:sp>
          <p:nvSpPr>
            <p:cNvPr id="30" name="矩形 2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078162" y="2179161"/>
            <a:ext cx="1134671" cy="382014"/>
            <a:chOff x="1452836" y="2079261"/>
            <a:chExt cx="586980" cy="241909"/>
          </a:xfrm>
        </p:grpSpPr>
        <p:sp>
          <p:nvSpPr>
            <p:cNvPr id="34" name="矩形 33"/>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7417655" y="2252730"/>
            <a:ext cx="586980" cy="241909"/>
            <a:chOff x="1452836" y="2079261"/>
            <a:chExt cx="586980" cy="241909"/>
          </a:xfrm>
        </p:grpSpPr>
        <p:sp>
          <p:nvSpPr>
            <p:cNvPr id="38" name="矩形 37"/>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Line 399"/>
          <p:cNvSpPr>
            <a:spLocks noChangeShapeType="1"/>
          </p:cNvSpPr>
          <p:nvPr/>
        </p:nvSpPr>
        <p:spPr bwMode="auto">
          <a:xfrm>
            <a:off x="4937789" y="2065682"/>
            <a:ext cx="571747" cy="362024"/>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43" name="Text Box 25"/>
          <p:cNvSpPr txBox="1">
            <a:spLocks noChangeArrowheads="1"/>
          </p:cNvSpPr>
          <p:nvPr/>
        </p:nvSpPr>
        <p:spPr bwMode="auto">
          <a:xfrm>
            <a:off x="7302995" y="1367576"/>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CC66"/>
                </a:solidFill>
                <a:latin typeface="微软雅黑" pitchFamily="34" charset="-122"/>
                <a:ea typeface="微软雅黑" pitchFamily="34" charset="-122"/>
                <a:sym typeface="Wingdings" pitchFamily="2" charset="2"/>
              </a:rPr>
              <a:t></a:t>
            </a:r>
            <a:endParaRPr lang="en-US" altLang="zh-CN" sz="6600" dirty="0">
              <a:solidFill>
                <a:srgbClr val="00CC66"/>
              </a:solidFill>
              <a:latin typeface="微软雅黑" pitchFamily="34" charset="-122"/>
              <a:ea typeface="微软雅黑" pitchFamily="34" charset="-122"/>
            </a:endParaRPr>
          </a:p>
        </p:txBody>
      </p:sp>
      <p:sp>
        <p:nvSpPr>
          <p:cNvPr id="44" name="Text Box 26"/>
          <p:cNvSpPr txBox="1">
            <a:spLocks noChangeArrowheads="1"/>
          </p:cNvSpPr>
          <p:nvPr/>
        </p:nvSpPr>
        <p:spPr bwMode="auto">
          <a:xfrm>
            <a:off x="6195780" y="1272986"/>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CC6600"/>
                </a:solidFill>
                <a:latin typeface="微软雅黑" pitchFamily="34" charset="-122"/>
                <a:ea typeface="微软雅黑" pitchFamily="34" charset="-122"/>
                <a:sym typeface="Wingdings" pitchFamily="2" charset="2"/>
              </a:rPr>
              <a:t></a:t>
            </a:r>
            <a:endParaRPr lang="en-US" altLang="zh-CN" sz="6600" dirty="0">
              <a:solidFill>
                <a:srgbClr val="CC6600"/>
              </a:solidFill>
              <a:latin typeface="微软雅黑" pitchFamily="34" charset="-122"/>
              <a:ea typeface="微软雅黑" pitchFamily="34" charset="-122"/>
            </a:endParaRPr>
          </a:p>
        </p:txBody>
      </p:sp>
      <p:sp>
        <p:nvSpPr>
          <p:cNvPr id="45" name="Text Box 20"/>
          <p:cNvSpPr txBox="1">
            <a:spLocks noChangeArrowheads="1"/>
          </p:cNvSpPr>
          <p:nvPr/>
        </p:nvSpPr>
        <p:spPr bwMode="auto">
          <a:xfrm>
            <a:off x="5195145" y="1367576"/>
            <a:ext cx="10507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600" dirty="0">
                <a:solidFill>
                  <a:srgbClr val="0000FF"/>
                </a:solidFill>
                <a:latin typeface="微软雅黑" pitchFamily="34" charset="-122"/>
                <a:ea typeface="微软雅黑" pitchFamily="34" charset="-122"/>
                <a:sym typeface="Wingdings" pitchFamily="2" charset="2"/>
              </a:rPr>
              <a:t></a:t>
            </a:r>
            <a:endParaRPr lang="en-US" altLang="zh-CN" sz="6600" dirty="0">
              <a:solidFill>
                <a:srgbClr val="0000FF"/>
              </a:solidFill>
              <a:latin typeface="微软雅黑" pitchFamily="34" charset="-122"/>
              <a:ea typeface="微软雅黑" pitchFamily="34" charset="-122"/>
            </a:endParaRPr>
          </a:p>
        </p:txBody>
      </p:sp>
      <p:sp>
        <p:nvSpPr>
          <p:cNvPr id="46" name="Rectangle 396"/>
          <p:cNvSpPr>
            <a:spLocks noChangeArrowheads="1"/>
          </p:cNvSpPr>
          <p:nvPr/>
        </p:nvSpPr>
        <p:spPr bwMode="auto">
          <a:xfrm>
            <a:off x="6232271" y="1229998"/>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服务器</a:t>
            </a:r>
          </a:p>
        </p:txBody>
      </p:sp>
      <p:sp>
        <p:nvSpPr>
          <p:cNvPr id="47" name="Rectangle 396"/>
          <p:cNvSpPr>
            <a:spLocks noChangeArrowheads="1"/>
          </p:cNvSpPr>
          <p:nvPr/>
        </p:nvSpPr>
        <p:spPr bwMode="auto">
          <a:xfrm>
            <a:off x="2271510" y="1208978"/>
            <a:ext cx="54181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客户</a:t>
            </a:r>
          </a:p>
        </p:txBody>
      </p:sp>
      <p:grpSp>
        <p:nvGrpSpPr>
          <p:cNvPr id="72" name="组合 71"/>
          <p:cNvGrpSpPr/>
          <p:nvPr/>
        </p:nvGrpSpPr>
        <p:grpSpPr>
          <a:xfrm>
            <a:off x="2551493" y="2475572"/>
            <a:ext cx="4440845" cy="497481"/>
            <a:chOff x="2551493" y="2475572"/>
            <a:chExt cx="4440845" cy="497481"/>
          </a:xfrm>
        </p:grpSpPr>
        <p:cxnSp>
          <p:nvCxnSpPr>
            <p:cNvPr id="48" name="直接连接符 47"/>
            <p:cNvCxnSpPr/>
            <p:nvPr/>
          </p:nvCxnSpPr>
          <p:spPr>
            <a:xfrm>
              <a:off x="2551493" y="2973053"/>
              <a:ext cx="4440845"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562002" y="2475572"/>
              <a:ext cx="4430335" cy="497481"/>
              <a:chOff x="2665137" y="2409968"/>
              <a:chExt cx="4106940" cy="1165570"/>
            </a:xfrm>
          </p:grpSpPr>
          <p:cxnSp>
            <p:nvCxnSpPr>
              <p:cNvPr id="50" name="直接连接符 49"/>
              <p:cNvCxnSpPr/>
              <p:nvPr/>
            </p:nvCxnSpPr>
            <p:spPr>
              <a:xfrm>
                <a:off x="677207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66513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58" name="Rectangle 396"/>
          <p:cNvSpPr>
            <a:spLocks noChangeArrowheads="1"/>
          </p:cNvSpPr>
          <p:nvPr/>
        </p:nvSpPr>
        <p:spPr bwMode="auto">
          <a:xfrm>
            <a:off x="3419019" y="3075488"/>
            <a:ext cx="526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400" b="1" dirty="0">
                <a:solidFill>
                  <a:srgbClr val="0033CC"/>
                </a:solidFill>
                <a:latin typeface="微软雅黑" pitchFamily="34" charset="-122"/>
                <a:ea typeface="微软雅黑" pitchFamily="34" charset="-122"/>
              </a:rPr>
              <a:t>TCP</a:t>
            </a:r>
            <a:endParaRPr kumimoji="1" lang="zh-CN" altLang="en-US" sz="1400" b="1" dirty="0">
              <a:solidFill>
                <a:srgbClr val="0033CC"/>
              </a:solidFill>
              <a:latin typeface="微软雅黑" pitchFamily="34" charset="-122"/>
              <a:ea typeface="微软雅黑" pitchFamily="34" charset="-122"/>
            </a:endParaRPr>
          </a:p>
        </p:txBody>
      </p:sp>
      <p:sp>
        <p:nvSpPr>
          <p:cNvPr id="59" name="Rectangle 396"/>
          <p:cNvSpPr>
            <a:spLocks noChangeArrowheads="1"/>
          </p:cNvSpPr>
          <p:nvPr/>
        </p:nvSpPr>
        <p:spPr bwMode="auto">
          <a:xfrm>
            <a:off x="5258973" y="3075488"/>
            <a:ext cx="526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0033CC"/>
                </a:solidFill>
                <a:latin typeface="微软雅黑" pitchFamily="34" charset="-122"/>
                <a:ea typeface="微软雅黑" pitchFamily="34" charset="-122"/>
              </a:rPr>
              <a:t>TCP</a:t>
            </a:r>
            <a:endParaRPr kumimoji="1" lang="zh-CN" altLang="en-US" sz="1400" b="1" dirty="0">
              <a:solidFill>
                <a:srgbClr val="0033CC"/>
              </a:solidFill>
              <a:latin typeface="微软雅黑" pitchFamily="34" charset="-122"/>
              <a:ea typeface="微软雅黑" pitchFamily="34" charset="-122"/>
            </a:endParaRPr>
          </a:p>
        </p:txBody>
      </p:sp>
      <p:sp>
        <p:nvSpPr>
          <p:cNvPr id="2" name="椭圆 1"/>
          <p:cNvSpPr/>
          <p:nvPr/>
        </p:nvSpPr>
        <p:spPr>
          <a:xfrm>
            <a:off x="6245904"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902338"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477082"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518068" y="2259448"/>
            <a:ext cx="180000" cy="18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3581127" y="2482916"/>
            <a:ext cx="2765287" cy="278563"/>
            <a:chOff x="3581127" y="2482916"/>
            <a:chExt cx="2765287" cy="278563"/>
          </a:xfrm>
        </p:grpSpPr>
        <p:grpSp>
          <p:nvGrpSpPr>
            <p:cNvPr id="66" name="组合 65"/>
            <p:cNvGrpSpPr/>
            <p:nvPr/>
          </p:nvGrpSpPr>
          <p:grpSpPr>
            <a:xfrm>
              <a:off x="3589605" y="2482916"/>
              <a:ext cx="2746299" cy="269427"/>
              <a:chOff x="2665137" y="2409968"/>
              <a:chExt cx="4106940" cy="1165570"/>
            </a:xfrm>
          </p:grpSpPr>
          <p:cxnSp>
            <p:nvCxnSpPr>
              <p:cNvPr id="67" name="直接连接符 66"/>
              <p:cNvCxnSpPr/>
              <p:nvPr/>
            </p:nvCxnSpPr>
            <p:spPr>
              <a:xfrm>
                <a:off x="677207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6513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69" name="直接连接符 68"/>
            <p:cNvCxnSpPr/>
            <p:nvPr/>
          </p:nvCxnSpPr>
          <p:spPr>
            <a:xfrm>
              <a:off x="3581127" y="2761479"/>
              <a:ext cx="2765287"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3" name="Rectangle 396"/>
          <p:cNvSpPr>
            <a:spLocks noChangeArrowheads="1"/>
          </p:cNvSpPr>
          <p:nvPr/>
        </p:nvSpPr>
        <p:spPr bwMode="auto">
          <a:xfrm>
            <a:off x="3337159" y="1208978"/>
            <a:ext cx="54181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客户</a:t>
            </a:r>
          </a:p>
        </p:txBody>
      </p:sp>
      <p:sp>
        <p:nvSpPr>
          <p:cNvPr id="74" name="矩形 73"/>
          <p:cNvSpPr/>
          <p:nvPr/>
        </p:nvSpPr>
        <p:spPr>
          <a:xfrm>
            <a:off x="2206577" y="3585740"/>
            <a:ext cx="4995470" cy="707886"/>
          </a:xfrm>
          <a:prstGeom prst="rect">
            <a:avLst/>
          </a:prstGeom>
        </p:spPr>
        <p:txBody>
          <a:bodyPr wrap="none">
            <a:spAutoFit/>
          </a:bodyPr>
          <a:lstStyle/>
          <a:p>
            <a:pPr>
              <a:lnSpc>
                <a:spcPts val="2400"/>
              </a:lnSpc>
              <a:buClr>
                <a:srgbClr val="0070C0"/>
              </a:buClr>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0000FF"/>
                </a:solidFill>
                <a:latin typeface="微软雅黑" pitchFamily="34" charset="-122"/>
                <a:ea typeface="微软雅黑" pitchFamily="34" charset="-122"/>
              </a:rPr>
              <a:t>有两个端点</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a:lnSpc>
                <a:spcPts val="2400"/>
              </a:lnSpc>
              <a:buClr>
                <a:srgbClr val="0070C0"/>
              </a:buClr>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连接的端点叫做</a:t>
            </a:r>
            <a:r>
              <a:rPr lang="zh-CN" altLang="en-US" b="1" dirty="0">
                <a:solidFill>
                  <a:srgbClr val="0000FF"/>
                </a:solidFill>
                <a:latin typeface="微软雅黑" pitchFamily="34" charset="-122"/>
                <a:ea typeface="微软雅黑" pitchFamily="34" charset="-122"/>
              </a:rPr>
              <a:t>套接字 </a:t>
            </a:r>
            <a:r>
              <a:rPr lang="en-US" altLang="zh-CN" b="1" dirty="0">
                <a:solidFill>
                  <a:srgbClr val="0000FF"/>
                </a:solidFill>
                <a:latin typeface="微软雅黑" pitchFamily="34" charset="-122"/>
                <a:ea typeface="微软雅黑" pitchFamily="34" charset="-122"/>
              </a:rPr>
              <a:t>(socket) </a:t>
            </a:r>
            <a:r>
              <a:rPr lang="zh-CN" altLang="en-US" b="1" dirty="0">
                <a:solidFill>
                  <a:srgbClr val="0000FF"/>
                </a:solidFill>
                <a:latin typeface="微软雅黑" pitchFamily="34" charset="-122"/>
                <a:ea typeface="微软雅黑" pitchFamily="34" charset="-122"/>
              </a:rPr>
              <a:t>或插口。</a:t>
            </a:r>
            <a:endParaRPr lang="zh-CN" altLang="en-US" b="1" dirty="0">
              <a:latin typeface="微软雅黑" pitchFamily="34" charset="-122"/>
              <a:ea typeface="微软雅黑" pitchFamily="34" charset="-122"/>
            </a:endParaRPr>
          </a:p>
        </p:txBody>
      </p:sp>
      <p:sp>
        <p:nvSpPr>
          <p:cNvPr id="75" name="Rectangle 396"/>
          <p:cNvSpPr>
            <a:spLocks noChangeArrowheads="1"/>
          </p:cNvSpPr>
          <p:nvPr/>
        </p:nvSpPr>
        <p:spPr bwMode="auto">
          <a:xfrm>
            <a:off x="4098538" y="2479362"/>
            <a:ext cx="88588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400" b="1" dirty="0">
                <a:solidFill>
                  <a:srgbClr val="0033CC"/>
                </a:solidFill>
                <a:latin typeface="微软雅黑" pitchFamily="34" charset="-122"/>
                <a:ea typeface="微软雅黑" pitchFamily="34" charset="-122"/>
              </a:rPr>
              <a:t>TCP</a:t>
            </a:r>
            <a:r>
              <a:rPr kumimoji="1" lang="zh-CN" altLang="en-US" sz="1400" b="1" dirty="0">
                <a:solidFill>
                  <a:srgbClr val="0033CC"/>
                </a:solidFill>
                <a:latin typeface="微软雅黑" pitchFamily="34" charset="-122"/>
                <a:ea typeface="微软雅黑" pitchFamily="34" charset="-122"/>
              </a:rPr>
              <a:t>连接</a:t>
            </a:r>
          </a:p>
        </p:txBody>
      </p:sp>
      <p:sp>
        <p:nvSpPr>
          <p:cNvPr id="79" name="Rectangle 396"/>
          <p:cNvSpPr>
            <a:spLocks noChangeArrowheads="1"/>
          </p:cNvSpPr>
          <p:nvPr/>
        </p:nvSpPr>
        <p:spPr bwMode="auto">
          <a:xfrm>
            <a:off x="4300288" y="1436408"/>
            <a:ext cx="72135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CC00CC"/>
                </a:solidFill>
                <a:latin typeface="微软雅黑" pitchFamily="34" charset="-122"/>
                <a:ea typeface="微软雅黑" pitchFamily="34" charset="-122"/>
              </a:rPr>
              <a:t>套接字</a:t>
            </a:r>
          </a:p>
        </p:txBody>
      </p:sp>
      <p:sp>
        <p:nvSpPr>
          <p:cNvPr id="80" name="Line 399"/>
          <p:cNvSpPr>
            <a:spLocks noChangeShapeType="1"/>
          </p:cNvSpPr>
          <p:nvPr/>
        </p:nvSpPr>
        <p:spPr bwMode="auto">
          <a:xfrm flipH="1">
            <a:off x="3682424" y="1589013"/>
            <a:ext cx="673127" cy="757501"/>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Tree>
    <p:extLst>
      <p:ext uri="{BB962C8B-B14F-4D97-AF65-F5344CB8AC3E}">
        <p14:creationId xmlns:p14="http://schemas.microsoft.com/office/powerpoint/2010/main" val="10931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75"/>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7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79"/>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65"/>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grpId="0" nodeType="withEffect">
                                  <p:stCondLst>
                                    <p:cond delay="0"/>
                                  </p:stCondLst>
                                  <p:endCondLst>
                                    <p:cond evt="onNext" delay="0">
                                      <p:tgtEl>
                                        <p:sldTgt/>
                                      </p:tgtEl>
                                    </p:cond>
                                  </p:endCondLst>
                                  <p:childTnLst>
                                    <p:anim calcmode="discrete" valueType="str">
                                      <p:cBhvr>
                                        <p:cTn id="14" dur="1000" fill="hold"/>
                                        <p:tgtEl>
                                          <p:spTgt spid="64"/>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grpId="0" nodeType="withEffect">
                                  <p:stCondLst>
                                    <p:cond delay="0"/>
                                  </p:stCondLst>
                                  <p:endCondLst>
                                    <p:cond evt="onNext" delay="0">
                                      <p:tgtEl>
                                        <p:sldTgt/>
                                      </p:tgtEl>
                                    </p:cond>
                                  </p:endCondLst>
                                  <p:childTnLst>
                                    <p:anim calcmode="discrete" valueType="str">
                                      <p:cBhvr>
                                        <p:cTn id="16" dur="1000" fill="hold"/>
                                        <p:tgtEl>
                                          <p:spTgt spid="2"/>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grpId="0" nodeType="withEffect">
                                  <p:stCondLst>
                                    <p:cond delay="0"/>
                                  </p:stCondLst>
                                  <p:endCondLst>
                                    <p:cond evt="onNext" delay="0">
                                      <p:tgtEl>
                                        <p:sldTgt/>
                                      </p:tgtEl>
                                    </p:cond>
                                  </p:endCondLst>
                                  <p:childTnLst>
                                    <p:anim calcmode="discrete" valueType="str">
                                      <p:cBhvr>
                                        <p:cTn id="18" dur="10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3" grpId="0" animBg="1"/>
      <p:bldP spid="64" grpId="0" animBg="1"/>
      <p:bldP spid="65" grpId="0" animBg="1"/>
      <p:bldP spid="75" grpId="0"/>
      <p:bldP spid="7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963725"/>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532879" y="940635"/>
            <a:ext cx="2060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套接字 </a:t>
            </a:r>
            <a:r>
              <a:rPr lang="en-US" altLang="zh-CN" sz="2000" b="1" dirty="0">
                <a:solidFill>
                  <a:schemeClr val="bg1"/>
                </a:solidFill>
                <a:latin typeface="微软雅黑" pitchFamily="34" charset="-122"/>
                <a:ea typeface="微软雅黑" pitchFamily="34" charset="-122"/>
              </a:rPr>
              <a:t>(socket)</a:t>
            </a:r>
            <a:endParaRPr lang="zh-CN" altLang="en-US" sz="2000" b="1" dirty="0">
              <a:solidFill>
                <a:schemeClr val="bg1"/>
              </a:solidFill>
              <a:latin typeface="微软雅黑" pitchFamily="34" charset="-122"/>
              <a:ea typeface="微软雅黑" pitchFamily="34" charset="-122"/>
            </a:endParaRPr>
          </a:p>
        </p:txBody>
      </p:sp>
      <p:sp>
        <p:nvSpPr>
          <p:cNvPr id="8" name="圆角矩形 7"/>
          <p:cNvSpPr/>
          <p:nvPr/>
        </p:nvSpPr>
        <p:spPr>
          <a:xfrm>
            <a:off x="545144" y="1405365"/>
            <a:ext cx="8053711" cy="24963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a:spLocks noChangeArrowheads="1"/>
          </p:cNvSpPr>
          <p:nvPr/>
        </p:nvSpPr>
        <p:spPr bwMode="auto">
          <a:xfrm>
            <a:off x="1727139" y="1905774"/>
            <a:ext cx="5716077" cy="432475"/>
          </a:xfrm>
          <a:prstGeom prst="rect">
            <a:avLst/>
          </a:prstGeom>
          <a:solidFill>
            <a:srgbClr val="99FFCC"/>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套接字 </a:t>
            </a:r>
            <a:r>
              <a:rPr lang="en-US" altLang="zh-CN" b="1" dirty="0">
                <a:latin typeface="微软雅黑" pitchFamily="34" charset="-122"/>
                <a:ea typeface="微软雅黑" pitchFamily="34" charset="-122"/>
              </a:rPr>
              <a:t>socket = (IP</a:t>
            </a:r>
            <a:r>
              <a:rPr lang="zh-CN" altLang="en-US" b="1" dirty="0">
                <a:latin typeface="微软雅黑" pitchFamily="34" charset="-122"/>
                <a:ea typeface="微软雅黑" pitchFamily="34" charset="-122"/>
              </a:rPr>
              <a:t>地址 </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端口号</a:t>
            </a:r>
            <a:r>
              <a:rPr lang="en-US" altLang="zh-CN" b="1" dirty="0">
                <a:latin typeface="微软雅黑" pitchFamily="34" charset="-122"/>
                <a:ea typeface="微软雅黑" pitchFamily="34" charset="-122"/>
              </a:rPr>
              <a:t>)               (5-1)</a:t>
            </a:r>
          </a:p>
        </p:txBody>
      </p:sp>
      <p:sp>
        <p:nvSpPr>
          <p:cNvPr id="11" name="矩形 10"/>
          <p:cNvSpPr/>
          <p:nvPr/>
        </p:nvSpPr>
        <p:spPr>
          <a:xfrm>
            <a:off x="1727140" y="2599924"/>
            <a:ext cx="5572461" cy="378117"/>
          </a:xfrm>
          <a:prstGeom prst="rect">
            <a:avLst/>
          </a:prstGeom>
        </p:spPr>
        <p:txBody>
          <a:bodyPr wrap="square">
            <a:spAutoFit/>
          </a:bodyPr>
          <a:lstStyle/>
          <a:p>
            <a:pPr>
              <a:lnSpc>
                <a:spcPts val="2400"/>
              </a:lnSpc>
              <a:spcBef>
                <a:spcPct val="40000"/>
              </a:spcBef>
              <a:spcAft>
                <a:spcPct val="50000"/>
              </a:spcAft>
            </a:pPr>
            <a:r>
              <a:rPr lang="zh-CN" altLang="en-US" b="1" dirty="0">
                <a:latin typeface="微软雅黑" pitchFamily="34" charset="-122"/>
                <a:ea typeface="微软雅黑" pitchFamily="34" charset="-122"/>
              </a:rPr>
              <a:t>例如：</a:t>
            </a:r>
          </a:p>
        </p:txBody>
      </p:sp>
      <p:sp>
        <p:nvSpPr>
          <p:cNvPr id="12" name="Rectangle 4"/>
          <p:cNvSpPr>
            <a:spLocks noChangeArrowheads="1"/>
          </p:cNvSpPr>
          <p:nvPr/>
        </p:nvSpPr>
        <p:spPr bwMode="auto">
          <a:xfrm>
            <a:off x="1727139" y="2993819"/>
            <a:ext cx="5716077" cy="432475"/>
          </a:xfrm>
          <a:prstGeom prst="rect">
            <a:avLst/>
          </a:prstGeom>
          <a:solidFill>
            <a:srgbClr val="66FFFF"/>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b="1" dirty="0">
                <a:latin typeface="微软雅黑" pitchFamily="34" charset="-122"/>
                <a:ea typeface="微软雅黑" pitchFamily="34" charset="-122"/>
              </a:rPr>
              <a:t>套接字 </a:t>
            </a:r>
            <a:r>
              <a:rPr lang="en-US" altLang="zh-CN" b="1" dirty="0">
                <a:latin typeface="微软雅黑" pitchFamily="34" charset="-122"/>
                <a:ea typeface="微软雅黑" pitchFamily="34" charset="-122"/>
              </a:rPr>
              <a:t>socket = (192.169.1.20</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 2028)</a:t>
            </a:r>
          </a:p>
        </p:txBody>
      </p:sp>
    </p:spTree>
    <p:extLst>
      <p:ext uri="{BB962C8B-B14F-4D97-AF65-F5344CB8AC3E}">
        <p14:creationId xmlns:p14="http://schemas.microsoft.com/office/powerpoint/2010/main" val="4033982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966736"/>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532879" y="943646"/>
            <a:ext cx="2060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套接字 </a:t>
            </a:r>
            <a:r>
              <a:rPr lang="en-US" altLang="zh-CN" sz="2000" b="1" dirty="0">
                <a:solidFill>
                  <a:schemeClr val="bg1"/>
                </a:solidFill>
                <a:latin typeface="微软雅黑" pitchFamily="34" charset="-122"/>
                <a:ea typeface="微软雅黑" pitchFamily="34" charset="-122"/>
              </a:rPr>
              <a:t>(socket)</a:t>
            </a:r>
            <a:endParaRPr lang="zh-CN" altLang="en-US" sz="2000" b="1" dirty="0">
              <a:solidFill>
                <a:schemeClr val="bg1"/>
              </a:solidFill>
              <a:latin typeface="微软雅黑" pitchFamily="34" charset="-122"/>
              <a:ea typeface="微软雅黑" pitchFamily="34" charset="-122"/>
            </a:endParaRPr>
          </a:p>
        </p:txBody>
      </p:sp>
      <p:sp>
        <p:nvSpPr>
          <p:cNvPr id="8" name="圆角矩形 7"/>
          <p:cNvSpPr/>
          <p:nvPr/>
        </p:nvSpPr>
        <p:spPr>
          <a:xfrm>
            <a:off x="545144" y="1408375"/>
            <a:ext cx="8053711" cy="245712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5"/>
          <p:cNvSpPr>
            <a:spLocks noChangeArrowheads="1"/>
          </p:cNvSpPr>
          <p:nvPr/>
        </p:nvSpPr>
        <p:spPr bwMode="auto">
          <a:xfrm>
            <a:off x="1720709" y="2475214"/>
            <a:ext cx="5716077" cy="779029"/>
          </a:xfrm>
          <a:prstGeom prst="rect">
            <a:avLst/>
          </a:prstGeom>
          <a:solidFill>
            <a:srgbClr val="66FFFF"/>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 </a:t>
            </a:r>
            <a:r>
              <a:rPr lang="en-US" altLang="zh-CN" b="1" dirty="0">
                <a:latin typeface="微软雅黑" pitchFamily="34" charset="-122"/>
                <a:ea typeface="微软雅黑" pitchFamily="34" charset="-122"/>
              </a:rPr>
              <a:t>::= {socket1, socket2} </a:t>
            </a:r>
          </a:p>
          <a:p>
            <a:pPr>
              <a:lnSpc>
                <a:spcPct val="110000"/>
              </a:lnSpc>
            </a:pPr>
            <a:r>
              <a:rPr lang="en-US" altLang="zh-CN" b="1" dirty="0">
                <a:latin typeface="微软雅黑" pitchFamily="34" charset="-122"/>
                <a:ea typeface="微软雅黑" pitchFamily="34" charset="-122"/>
              </a:rPr>
              <a:t>             	   = {(IP1: port1)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(IP2: port2)}    (5-2)</a:t>
            </a:r>
          </a:p>
        </p:txBody>
      </p:sp>
      <p:sp>
        <p:nvSpPr>
          <p:cNvPr id="11" name="矩形 10"/>
          <p:cNvSpPr/>
          <p:nvPr/>
        </p:nvSpPr>
        <p:spPr>
          <a:xfrm>
            <a:off x="1727140" y="1701598"/>
            <a:ext cx="5078609" cy="759182"/>
          </a:xfrm>
          <a:prstGeom prst="rect">
            <a:avLst/>
          </a:prstGeom>
        </p:spPr>
        <p:txBody>
          <a:bodyPr wrap="square">
            <a:spAutoFit/>
          </a:bodyPr>
          <a:lstStyle/>
          <a:p>
            <a:pPr>
              <a:lnSpc>
                <a:spcPts val="2600"/>
              </a:lnSpc>
              <a:spcBef>
                <a:spcPct val="40000"/>
              </a:spcBef>
              <a:spcAft>
                <a:spcPct val="50000"/>
              </a:spcAft>
            </a:pPr>
            <a:r>
              <a:rPr lang="zh-CN" altLang="en-US" b="1" dirty="0">
                <a:latin typeface="微软雅黑" pitchFamily="34" charset="-122"/>
                <a:ea typeface="微软雅黑" pitchFamily="34" charset="-122"/>
              </a:rPr>
              <a:t>每一条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连接</a:t>
            </a:r>
            <a:r>
              <a:rPr lang="zh-CN" altLang="en-US" b="1" dirty="0">
                <a:solidFill>
                  <a:srgbClr val="CC00CC"/>
                </a:solidFill>
                <a:latin typeface="微软雅黑" pitchFamily="34" charset="-122"/>
                <a:ea typeface="微软雅黑" pitchFamily="34" charset="-122"/>
              </a:rPr>
              <a:t>唯一</a:t>
            </a:r>
            <a:r>
              <a:rPr lang="zh-CN" altLang="en-US" b="1" dirty="0">
                <a:latin typeface="微软雅黑" pitchFamily="34" charset="-122"/>
                <a:ea typeface="微软雅黑" pitchFamily="34" charset="-122"/>
              </a:rPr>
              <a:t>地被通信两端的</a:t>
            </a:r>
            <a:r>
              <a:rPr lang="zh-CN" altLang="en-US" b="1" dirty="0">
                <a:solidFill>
                  <a:srgbClr val="CC00CC"/>
                </a:solidFill>
                <a:latin typeface="微软雅黑" pitchFamily="34" charset="-122"/>
                <a:ea typeface="微软雅黑" pitchFamily="34" charset="-122"/>
              </a:rPr>
              <a:t>两个端点</a:t>
            </a:r>
            <a:r>
              <a:rPr lang="zh-CN" altLang="en-US" b="1" dirty="0">
                <a:latin typeface="微软雅黑" pitchFamily="34" charset="-122"/>
                <a:ea typeface="微软雅黑" pitchFamily="34" charset="-122"/>
              </a:rPr>
              <a:t>（即两个套接字）所确定。即：</a:t>
            </a:r>
          </a:p>
        </p:txBody>
      </p:sp>
    </p:spTree>
    <p:extLst>
      <p:ext uri="{BB962C8B-B14F-4D97-AF65-F5344CB8AC3E}">
        <p14:creationId xmlns:p14="http://schemas.microsoft.com/office/powerpoint/2010/main" val="3579108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380199"/>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2884605" y="1346988"/>
            <a:ext cx="3393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连接，</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地址，套接字</a:t>
            </a:r>
          </a:p>
        </p:txBody>
      </p:sp>
      <p:sp>
        <p:nvSpPr>
          <p:cNvPr id="9" name="Rectangle 68"/>
          <p:cNvSpPr>
            <a:spLocks noChangeArrowheads="1"/>
          </p:cNvSpPr>
          <p:nvPr/>
        </p:nvSpPr>
        <p:spPr bwMode="auto">
          <a:xfrm>
            <a:off x="556963" y="1807306"/>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连接就是由协议软件所提供的一种抽象。</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连接的端点是个很抽象的套接字，即（</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地址：端口号）。</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地址可以有多个不同的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同一个端口号也可以出现在多个不同的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连接中。</a:t>
            </a:r>
          </a:p>
        </p:txBody>
      </p:sp>
    </p:spTree>
    <p:extLst>
      <p:ext uri="{BB962C8B-B14F-4D97-AF65-F5344CB8AC3E}">
        <p14:creationId xmlns:p14="http://schemas.microsoft.com/office/powerpoint/2010/main" val="3203836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2700573" y="1404622"/>
            <a:ext cx="5472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5.4.1                                         </a:t>
            </a:r>
            <a:r>
              <a:rPr lang="zh-CN" altLang="en-US" sz="2000" b="1" dirty="0">
                <a:solidFill>
                  <a:schemeClr val="bg1"/>
                </a:solidFill>
                <a:latin typeface="微软雅黑" pitchFamily="34" charset="-122"/>
                <a:ea typeface="微软雅黑" pitchFamily="34" charset="-122"/>
              </a:rPr>
              <a:t>停止等待协议</a:t>
            </a:r>
          </a:p>
          <a:p>
            <a:pPr eaLnBrk="0" hangingPunct="0">
              <a:lnSpc>
                <a:spcPct val="200000"/>
              </a:lnSpc>
            </a:pP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9"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5.4</a:t>
            </a:r>
          </a:p>
          <a:p>
            <a:pPr eaLnBrk="0" hangingPunct="0"/>
            <a:r>
              <a:rPr lang="zh-CN" altLang="en-US" sz="2000" b="1" dirty="0">
                <a:solidFill>
                  <a:schemeClr val="bg1"/>
                </a:solidFill>
                <a:latin typeface="微软雅黑" pitchFamily="34" charset="-122"/>
                <a:ea typeface="微软雅黑" pitchFamily="34" charset="-122"/>
              </a:rPr>
              <a:t>可靠传输的工作原理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947766"/>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2651175" y="914555"/>
            <a:ext cx="3860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网络所提供的是不可靠的传输</a:t>
            </a:r>
          </a:p>
        </p:txBody>
      </p:sp>
      <p:sp>
        <p:nvSpPr>
          <p:cNvPr id="5" name="圆角矩形 4"/>
          <p:cNvSpPr/>
          <p:nvPr/>
        </p:nvSpPr>
        <p:spPr>
          <a:xfrm>
            <a:off x="556963" y="1415851"/>
            <a:ext cx="8048775" cy="268420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Grp="1" noChangeAspect="1"/>
          </p:cNvGraphicFramePr>
          <p:nvPr>
            <p:extLst>
              <p:ext uri="{D42A27DB-BD31-4B8C-83A1-F6EECF244321}">
                <p14:modId xmlns:p14="http://schemas.microsoft.com/office/powerpoint/2010/main" val="1250641342"/>
              </p:ext>
            </p:extLst>
          </p:nvPr>
        </p:nvGraphicFramePr>
        <p:xfrm>
          <a:off x="2333297" y="1698883"/>
          <a:ext cx="4550979" cy="1999399"/>
        </p:xfrm>
        <a:graphic>
          <a:graphicData uri="http://schemas.openxmlformats.org/presentationml/2006/ole">
            <mc:AlternateContent xmlns:mc="http://schemas.openxmlformats.org/markup-compatibility/2006">
              <mc:Choice xmlns:v="urn:schemas-microsoft-com:vml" Requires="v">
                <p:oleObj spid="_x0000_s10280" name="Visio" r:id="rId3" imgW="8733536" imgH="3835153" progId="">
                  <p:embed/>
                </p:oleObj>
              </mc:Choice>
              <mc:Fallback>
                <p:oleObj name="Visio" r:id="rId3" imgW="8733536" imgH="3835153" progId="">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297" y="1698883"/>
                        <a:ext cx="4550979" cy="1999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753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77669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334856" y="743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理想的传输条件特点</a:t>
            </a:r>
          </a:p>
        </p:txBody>
      </p:sp>
      <p:sp>
        <p:nvSpPr>
          <p:cNvPr id="17" name="Rectangle 68"/>
          <p:cNvSpPr>
            <a:spLocks noChangeArrowheads="1"/>
          </p:cNvSpPr>
          <p:nvPr/>
        </p:nvSpPr>
        <p:spPr bwMode="auto">
          <a:xfrm>
            <a:off x="492954" y="1094074"/>
            <a:ext cx="820299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理想的传输条件有以下</a:t>
            </a:r>
            <a:r>
              <a:rPr lang="zh-CN" altLang="en-US" sz="2000" b="1" dirty="0">
                <a:solidFill>
                  <a:srgbClr val="0000FF"/>
                </a:solidFill>
                <a:latin typeface="微软雅黑" pitchFamily="34" charset="-122"/>
                <a:ea typeface="微软雅黑" pitchFamily="34" charset="-122"/>
              </a:rPr>
              <a:t>两个特点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传输信道不产生差错。</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不管发送方以多快的速度发送数据，接收方总是来得及处理收到的数据。</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在这样的理想传输条件下，不需要采取任何措施就能够实现可靠传输。</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然而实际的网络都不具备以上两个理想条件。</a:t>
            </a:r>
            <a:r>
              <a:rPr lang="zh-CN" altLang="en-US" sz="2000" b="1" dirty="0">
                <a:latin typeface="微软雅黑" pitchFamily="34" charset="-122"/>
                <a:ea typeface="微软雅黑" pitchFamily="34" charset="-122"/>
              </a:rPr>
              <a:t>必须使用一些可靠传输协议，在不可靠的传输信道实现可靠传输。</a:t>
            </a:r>
          </a:p>
        </p:txBody>
      </p:sp>
    </p:spTree>
    <p:extLst>
      <p:ext uri="{BB962C8B-B14F-4D97-AF65-F5344CB8AC3E}">
        <p14:creationId xmlns:p14="http://schemas.microsoft.com/office/powerpoint/2010/main" val="138372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1100267"/>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893498" y="1057996"/>
            <a:ext cx="33570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5.1.1   </a:t>
            </a:r>
            <a:r>
              <a:rPr lang="zh-CN" altLang="en-US" sz="2400" b="1" dirty="0">
                <a:solidFill>
                  <a:schemeClr val="bg1"/>
                </a:solidFill>
                <a:latin typeface="微软雅黑" pitchFamily="34" charset="-122"/>
                <a:ea typeface="微软雅黑" pitchFamily="34" charset="-122"/>
              </a:rPr>
              <a:t>进程之间的通信</a:t>
            </a:r>
          </a:p>
        </p:txBody>
      </p:sp>
      <p:sp>
        <p:nvSpPr>
          <p:cNvPr id="7" name="Rectangle 8"/>
          <p:cNvSpPr>
            <a:spLocks noChangeArrowheads="1"/>
          </p:cNvSpPr>
          <p:nvPr/>
        </p:nvSpPr>
        <p:spPr bwMode="auto">
          <a:xfrm>
            <a:off x="545143" y="1604732"/>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188" indent="-3571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从通信和信息处理的角度看，运输层向它上面的应用层提供通信服务，</a:t>
            </a:r>
            <a:r>
              <a:rPr lang="zh-CN" altLang="en-US" sz="2000" b="1" dirty="0">
                <a:solidFill>
                  <a:srgbClr val="0000FF"/>
                </a:solidFill>
                <a:latin typeface="微软雅黑" pitchFamily="34" charset="-122"/>
                <a:ea typeface="微软雅黑" pitchFamily="34" charset="-122"/>
              </a:rPr>
              <a:t>它属于面向通信部分的最高层，同时也是用户功能中的最低层。</a:t>
            </a:r>
          </a:p>
          <a:p>
            <a:pPr marL="357188" indent="-3571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当网络的边缘部分中的两个主机使用网络的核心部分的功能进行端到端的通信时，</a:t>
            </a:r>
            <a:r>
              <a:rPr lang="zh-CN" altLang="en-US" sz="2000" b="1" dirty="0">
                <a:solidFill>
                  <a:srgbClr val="0000FF"/>
                </a:solidFill>
                <a:latin typeface="微软雅黑" pitchFamily="34" charset="-122"/>
                <a:ea typeface="微软雅黑" pitchFamily="34" charset="-122"/>
              </a:rPr>
              <a:t>只有位于网络边缘部分的主机的协议栈才有运输层</a:t>
            </a:r>
            <a:r>
              <a:rPr lang="zh-CN" altLang="en-US" sz="2000" b="1" dirty="0">
                <a:latin typeface="微软雅黑" pitchFamily="34" charset="-122"/>
                <a:ea typeface="微软雅黑" pitchFamily="34" charset="-122"/>
              </a:rPr>
              <a:t>，而网络核心部分中的路由器在转发分组时都只用到下三层的功能。 </a:t>
            </a:r>
          </a:p>
        </p:txBody>
      </p:sp>
    </p:spTree>
    <p:extLst>
      <p:ext uri="{BB962C8B-B14F-4D97-AF65-F5344CB8AC3E}">
        <p14:creationId xmlns:p14="http://schemas.microsoft.com/office/powerpoint/2010/main" val="2616902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3" y="1155131"/>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5" name="Rectangle 6"/>
          <p:cNvSpPr>
            <a:spLocks noChangeArrowheads="1"/>
          </p:cNvSpPr>
          <p:nvPr/>
        </p:nvSpPr>
        <p:spPr bwMode="auto">
          <a:xfrm>
            <a:off x="3093072" y="1112860"/>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5.4.1  </a:t>
            </a:r>
            <a:r>
              <a:rPr lang="zh-CN" altLang="en-US" sz="2400" b="1" dirty="0">
                <a:solidFill>
                  <a:schemeClr val="bg1"/>
                </a:solidFill>
                <a:latin typeface="微软雅黑" pitchFamily="34" charset="-122"/>
                <a:ea typeface="微软雅黑" pitchFamily="34" charset="-122"/>
              </a:rPr>
              <a:t>停止等待协议</a:t>
            </a:r>
          </a:p>
        </p:txBody>
      </p:sp>
      <p:sp>
        <p:nvSpPr>
          <p:cNvPr id="26" name="Rectangle 8"/>
          <p:cNvSpPr>
            <a:spLocks noChangeArrowheads="1"/>
          </p:cNvSpPr>
          <p:nvPr/>
        </p:nvSpPr>
        <p:spPr bwMode="auto">
          <a:xfrm>
            <a:off x="545143" y="1568156"/>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“停止等待”就是每发送完一个分组就停止发送，等待对方的确认。在收到确认后再发送下一个分组。</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全双工通信的双方既是发送方也是接收方。</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为了讨论问题的方便，我们仅考虑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发送数据，而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接收数据并发送确认。因此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发送方</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叫做</a:t>
            </a:r>
            <a:r>
              <a:rPr lang="zh-CN" altLang="en-US" sz="2000" b="1" dirty="0">
                <a:solidFill>
                  <a:srgbClr val="0000FF"/>
                </a:solidFill>
                <a:latin typeface="微软雅黑" pitchFamily="34" charset="-122"/>
                <a:ea typeface="微软雅黑" pitchFamily="34" charset="-122"/>
              </a:rPr>
              <a:t>接收方</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598170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4" name="Rectangle 6"/>
          <p:cNvSpPr>
            <a:spLocks noChangeArrowheads="1"/>
          </p:cNvSpPr>
          <p:nvPr/>
        </p:nvSpPr>
        <p:spPr bwMode="auto">
          <a:xfrm>
            <a:off x="3675130" y="605119"/>
            <a:ext cx="1776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无差错情况</a:t>
            </a:r>
          </a:p>
        </p:txBody>
      </p:sp>
      <p:sp>
        <p:nvSpPr>
          <p:cNvPr id="65" name="圆角矩形 64"/>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 Box 155"/>
          <p:cNvSpPr txBox="1">
            <a:spLocks noChangeArrowheads="1"/>
          </p:cNvSpPr>
          <p:nvPr/>
        </p:nvSpPr>
        <p:spPr bwMode="auto">
          <a:xfrm>
            <a:off x="5586984" y="1762806"/>
            <a:ext cx="2368296" cy="1988237"/>
          </a:xfrm>
          <a:prstGeom prst="rect">
            <a:avLst/>
          </a:prstGeom>
          <a:solidFill>
            <a:srgbClr val="66FF99"/>
          </a:solidFill>
          <a:ln w="9525">
            <a:solidFill>
              <a:schemeClr val="tx1"/>
            </a:solidFill>
            <a:miter lim="800000"/>
            <a:headEnd/>
            <a:tailEnd/>
          </a:ln>
          <a:effectLst/>
        </p:spPr>
        <p:txBody>
          <a:bodyPr wrap="square">
            <a:spAutoFit/>
          </a:bodyPr>
          <a:lstStyle/>
          <a:p>
            <a:pPr>
              <a:lnSpc>
                <a:spcPct val="110000"/>
              </a:lnSpc>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发送分组 </a:t>
            </a:r>
            <a:r>
              <a:rPr lang="en-US" altLang="zh-CN" sz="1600" b="1" dirty="0">
                <a:latin typeface="微软雅黑" pitchFamily="34" charset="-122"/>
                <a:ea typeface="微软雅黑" pitchFamily="34" charset="-122"/>
              </a:rPr>
              <a:t>M</a:t>
            </a:r>
            <a:r>
              <a:rPr lang="en-US" altLang="zh-CN" sz="1600" b="1" baseline="-25000"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，发完就暂停发送，等待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的确认 </a:t>
            </a:r>
            <a:r>
              <a:rPr lang="en-US" altLang="zh-CN" sz="1600" b="1" dirty="0">
                <a:latin typeface="微软雅黑" pitchFamily="34" charset="-122"/>
                <a:ea typeface="微软雅黑" pitchFamily="34" charset="-122"/>
              </a:rPr>
              <a:t>(ACK)</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收到了 </a:t>
            </a:r>
            <a:r>
              <a:rPr lang="en-US" altLang="zh-CN" sz="1600" b="1" dirty="0">
                <a:latin typeface="微软雅黑" pitchFamily="34" charset="-122"/>
                <a:ea typeface="微软雅黑" pitchFamily="34" charset="-122"/>
              </a:rPr>
              <a:t>M</a:t>
            </a:r>
            <a:r>
              <a:rPr lang="en-US" altLang="zh-CN" sz="1600" b="1" baseline="-25000" dirty="0">
                <a:latin typeface="微软雅黑" pitchFamily="34" charset="-122"/>
                <a:ea typeface="微软雅黑" pitchFamily="34" charset="-122"/>
              </a:rPr>
              <a:t>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  </a:t>
            </a:r>
            <a:r>
              <a:rPr lang="en-US" altLang="zh-CN" sz="1600" b="1" dirty="0">
                <a:latin typeface="微软雅黑" pitchFamily="34" charset="-122"/>
                <a:ea typeface="微软雅黑" pitchFamily="34" charset="-122"/>
              </a:rPr>
              <a:t>ACK</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在收到了对 </a:t>
            </a:r>
            <a:r>
              <a:rPr lang="en-US" altLang="zh-CN" sz="1600" b="1" dirty="0">
                <a:latin typeface="微软雅黑" pitchFamily="34" charset="-122"/>
                <a:ea typeface="微软雅黑" pitchFamily="34" charset="-122"/>
              </a:rPr>
              <a:t>M</a:t>
            </a:r>
            <a:r>
              <a:rPr lang="en-US" altLang="zh-CN" sz="1600" b="1" baseline="-25000" dirty="0">
                <a:latin typeface="微软雅黑" pitchFamily="34" charset="-122"/>
                <a:ea typeface="微软雅黑" pitchFamily="34" charset="-122"/>
              </a:rPr>
              <a:t>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的确认后，就再发送下一个分组  </a:t>
            </a:r>
            <a:r>
              <a:rPr lang="en-US" altLang="zh-CN" sz="1600" b="1" dirty="0">
                <a:latin typeface="微软雅黑" pitchFamily="34" charset="-122"/>
                <a:ea typeface="微软雅黑" pitchFamily="34" charset="-122"/>
              </a:rPr>
              <a:t>M</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a:t>
            </a:r>
          </a:p>
        </p:txBody>
      </p:sp>
      <p:grpSp>
        <p:nvGrpSpPr>
          <p:cNvPr id="67" name="Group 16"/>
          <p:cNvGrpSpPr>
            <a:grpSpLocks/>
          </p:cNvGrpSpPr>
          <p:nvPr/>
        </p:nvGrpSpPr>
        <p:grpSpPr bwMode="auto">
          <a:xfrm>
            <a:off x="3104636" y="1519333"/>
            <a:ext cx="1365577" cy="578834"/>
            <a:chOff x="3439" y="3564"/>
            <a:chExt cx="1156" cy="490"/>
          </a:xfrm>
        </p:grpSpPr>
        <p:sp>
          <p:nvSpPr>
            <p:cNvPr id="6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71" name="Group 20"/>
          <p:cNvGrpSpPr>
            <a:grpSpLocks/>
          </p:cNvGrpSpPr>
          <p:nvPr/>
        </p:nvGrpSpPr>
        <p:grpSpPr bwMode="auto">
          <a:xfrm>
            <a:off x="3103455" y="2504531"/>
            <a:ext cx="1365577" cy="578834"/>
            <a:chOff x="3439" y="3564"/>
            <a:chExt cx="1156" cy="490"/>
          </a:xfrm>
        </p:grpSpPr>
        <p:sp>
          <p:nvSpPr>
            <p:cNvPr id="7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solidFill>
                  <a:srgbClr val="0000FF"/>
                </a:solidFill>
                <a:latin typeface="微软雅黑" pitchFamily="34" charset="-122"/>
                <a:ea typeface="微软雅黑"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0000FF"/>
                </a:solidFill>
                <a:latin typeface="微软雅黑" pitchFamily="34" charset="-122"/>
                <a:ea typeface="微软雅黑"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grpSp>
        <p:nvGrpSpPr>
          <p:cNvPr id="75" name="Group 25"/>
          <p:cNvGrpSpPr>
            <a:grpSpLocks/>
          </p:cNvGrpSpPr>
          <p:nvPr/>
        </p:nvGrpSpPr>
        <p:grpSpPr bwMode="auto">
          <a:xfrm>
            <a:off x="3092823" y="2060368"/>
            <a:ext cx="1390385" cy="367382"/>
            <a:chOff x="2012" y="2305"/>
            <a:chExt cx="1177" cy="311"/>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77" name="Text Box 27"/>
            <p:cNvSpPr txBox="1">
              <a:spLocks noChangeArrowheads="1"/>
            </p:cNvSpPr>
            <p:nvPr/>
          </p:nvSpPr>
          <p:spPr bwMode="auto">
            <a:xfrm rot="21169770">
              <a:off x="2159" y="2305"/>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grpSp>
        <p:nvGrpSpPr>
          <p:cNvPr id="78" name="Group 28"/>
          <p:cNvGrpSpPr>
            <a:grpSpLocks/>
          </p:cNvGrpSpPr>
          <p:nvPr/>
        </p:nvGrpSpPr>
        <p:grpSpPr bwMode="auto">
          <a:xfrm>
            <a:off x="3083373" y="3089271"/>
            <a:ext cx="1390385" cy="373289"/>
            <a:chOff x="2012" y="2300"/>
            <a:chExt cx="1177" cy="316"/>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80" name="Text Box 30"/>
            <p:cNvSpPr txBox="1">
              <a:spLocks noChangeArrowheads="1"/>
            </p:cNvSpPr>
            <p:nvPr/>
          </p:nvSpPr>
          <p:spPr bwMode="auto">
            <a:xfrm rot="21169770">
              <a:off x="2167" y="2300"/>
              <a:ext cx="58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2</a:t>
              </a:r>
            </a:p>
          </p:txBody>
        </p:sp>
      </p:grpSp>
      <p:grpSp>
        <p:nvGrpSpPr>
          <p:cNvPr id="81" name="Group 33"/>
          <p:cNvGrpSpPr>
            <a:grpSpLocks/>
          </p:cNvGrpSpPr>
          <p:nvPr/>
        </p:nvGrpSpPr>
        <p:grpSpPr bwMode="auto">
          <a:xfrm>
            <a:off x="1242915" y="1793396"/>
            <a:ext cx="1741229" cy="538670"/>
            <a:chOff x="446" y="1800"/>
            <a:chExt cx="1474" cy="456"/>
          </a:xfrm>
        </p:grpSpPr>
        <p:sp>
          <p:nvSpPr>
            <p:cNvPr id="82"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7"/>
          <p:cNvGrpSpPr>
            <a:grpSpLocks/>
          </p:cNvGrpSpPr>
          <p:nvPr/>
        </p:nvGrpSpPr>
        <p:grpSpPr bwMode="auto">
          <a:xfrm>
            <a:off x="1242915" y="2345511"/>
            <a:ext cx="1741229" cy="523313"/>
            <a:chOff x="446" y="2304"/>
            <a:chExt cx="1474" cy="443"/>
          </a:xfrm>
        </p:grpSpPr>
        <p:sp>
          <p:nvSpPr>
            <p:cNvPr id="85" name="Text Box 35"/>
            <p:cNvSpPr txBox="1">
              <a:spLocks noChangeArrowheads="1"/>
            </p:cNvSpPr>
            <p:nvPr/>
          </p:nvSpPr>
          <p:spPr bwMode="auto">
            <a:xfrm>
              <a:off x="446" y="2304"/>
              <a:ext cx="111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0000CC"/>
                  </a:solidFill>
                  <a:latin typeface="微软雅黑" pitchFamily="34" charset="-122"/>
                  <a:ea typeface="微软雅黑" pitchFamily="34" charset="-122"/>
                </a:rPr>
                <a:t>收到 </a:t>
              </a:r>
              <a:r>
                <a:rPr lang="en-US" altLang="zh-CN" sz="1400" b="1" dirty="0">
                  <a:solidFill>
                    <a:srgbClr val="0000CC"/>
                  </a:solidFill>
                  <a:latin typeface="微软雅黑" pitchFamily="34" charset="-122"/>
                  <a:ea typeface="微软雅黑" pitchFamily="34" charset="-122"/>
                </a:rPr>
                <a:t>ACK</a:t>
              </a:r>
              <a:r>
                <a:rPr lang="zh-CN" altLang="en-US" sz="1400" b="1" dirty="0">
                  <a:solidFill>
                    <a:srgbClr val="0000CC"/>
                  </a:solidFill>
                  <a:latin typeface="微软雅黑" pitchFamily="34" charset="-122"/>
                  <a:ea typeface="微软雅黑" pitchFamily="34" charset="-122"/>
                </a:rPr>
                <a:t>，继续发送</a:t>
              </a: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
        <p:nvSpPr>
          <p:cNvPr id="87" name="TextBox 86"/>
          <p:cNvSpPr txBox="1"/>
          <p:nvPr/>
        </p:nvSpPr>
        <p:spPr>
          <a:xfrm>
            <a:off x="4451069" y="2011847"/>
            <a:ext cx="854721" cy="307777"/>
          </a:xfrm>
          <a:prstGeom prst="rect">
            <a:avLst/>
          </a:prstGeom>
          <a:noFill/>
        </p:spPr>
        <p:txBody>
          <a:bodyPr wrap="none" rtlCol="0">
            <a:spAutoFit/>
          </a:bodyPr>
          <a:lstStyle/>
          <a:p>
            <a:pPr defTabSz="762000" eaLnBrk="0" hangingPunct="0"/>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sp>
        <p:nvSpPr>
          <p:cNvPr id="88" name="TextBox 87"/>
          <p:cNvSpPr txBox="1"/>
          <p:nvPr/>
        </p:nvSpPr>
        <p:spPr>
          <a:xfrm>
            <a:off x="4451069" y="3000308"/>
            <a:ext cx="854721" cy="307777"/>
          </a:xfrm>
          <a:prstGeom prst="rect">
            <a:avLst/>
          </a:prstGeom>
          <a:noFill/>
        </p:spPr>
        <p:txBody>
          <a:bodyPr wrap="none" rtlCol="0">
            <a:spAutoFit/>
          </a:bodyPr>
          <a:lstStyle/>
          <a:p>
            <a:r>
              <a:rPr lang="zh-CN" altLang="en-US" sz="1400" b="1" dirty="0">
                <a:solidFill>
                  <a:srgbClr val="0000FF"/>
                </a:solidFill>
                <a:latin typeface="微软雅黑" pitchFamily="34" charset="-122"/>
                <a:ea typeface="微软雅黑" pitchFamily="34" charset="-122"/>
              </a:rPr>
              <a:t>确认 </a:t>
            </a:r>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endParaRPr lang="zh-CN" altLang="en-US" sz="1400" b="1" baseline="-25000" dirty="0">
              <a:solidFill>
                <a:srgbClr val="0000FF"/>
              </a:solidFill>
              <a:latin typeface="微软雅黑" pitchFamily="34" charset="-122"/>
              <a:ea typeface="微软雅黑" pitchFamily="34" charset="-122"/>
            </a:endParaRPr>
          </a:p>
        </p:txBody>
      </p:sp>
      <p:grpSp>
        <p:nvGrpSpPr>
          <p:cNvPr id="89" name="组合 88"/>
          <p:cNvGrpSpPr/>
          <p:nvPr/>
        </p:nvGrpSpPr>
        <p:grpSpPr>
          <a:xfrm>
            <a:off x="2822657" y="1420104"/>
            <a:ext cx="1930174" cy="2673907"/>
            <a:chOff x="3674443" y="2912516"/>
            <a:chExt cx="2593891" cy="3593374"/>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92" name="TextBox 91"/>
            <p:cNvSpPr txBox="1"/>
            <p:nvPr/>
          </p:nvSpPr>
          <p:spPr>
            <a:xfrm>
              <a:off x="5537622"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sp>
          <p:nvSpPr>
            <p:cNvPr id="93" name="TextBox 92"/>
            <p:cNvSpPr txBox="1"/>
            <p:nvPr/>
          </p:nvSpPr>
          <p:spPr>
            <a:xfrm>
              <a:off x="3674443" y="6092279"/>
              <a:ext cx="730712" cy="413611"/>
            </a:xfrm>
            <a:prstGeom prst="rect">
              <a:avLst/>
            </a:prstGeom>
            <a:noFill/>
          </p:spPr>
          <p:txBody>
            <a:bodyPr wrap="none" rtlCol="0">
              <a:spAutoFit/>
            </a:bodyPr>
            <a:lstStyle/>
            <a:p>
              <a:r>
                <a:rPr lang="zh-CN" altLang="en-US" sz="1400" b="1" dirty="0">
                  <a:latin typeface="微软雅黑" pitchFamily="34" charset="-122"/>
                  <a:ea typeface="微软雅黑" pitchFamily="34" charset="-122"/>
                </a:rPr>
                <a:t>时间</a:t>
              </a:r>
            </a:p>
          </p:txBody>
        </p:sp>
      </p:grpSp>
      <p:grpSp>
        <p:nvGrpSpPr>
          <p:cNvPr id="33" name="Group 33"/>
          <p:cNvGrpSpPr>
            <a:grpSpLocks/>
          </p:cNvGrpSpPr>
          <p:nvPr/>
        </p:nvGrpSpPr>
        <p:grpSpPr bwMode="auto">
          <a:xfrm>
            <a:off x="1242915" y="2789320"/>
            <a:ext cx="1741229" cy="538670"/>
            <a:chOff x="446" y="1800"/>
            <a:chExt cx="1474" cy="456"/>
          </a:xfrm>
        </p:grpSpPr>
        <p:sp>
          <p:nvSpPr>
            <p:cNvPr id="34" name="Text Box 31"/>
            <p:cNvSpPr txBox="1">
              <a:spLocks noChangeArrowheads="1"/>
            </p:cNvSpPr>
            <p:nvPr/>
          </p:nvSpPr>
          <p:spPr bwMode="auto">
            <a:xfrm>
              <a:off x="446" y="1800"/>
              <a:ext cx="99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停止发送，等待 </a:t>
              </a:r>
              <a:r>
                <a:rPr lang="en-US" altLang="zh-CN" sz="1400" b="1" dirty="0">
                  <a:solidFill>
                    <a:srgbClr val="CC00CC"/>
                  </a:solidFill>
                  <a:latin typeface="微软雅黑" pitchFamily="34" charset="-122"/>
                  <a:ea typeface="微软雅黑" pitchFamily="34" charset="-122"/>
                </a:rPr>
                <a:t>ACK</a:t>
              </a: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Tree>
    <p:extLst>
      <p:ext uri="{BB962C8B-B14F-4D97-AF65-F5344CB8AC3E}">
        <p14:creationId xmlns:p14="http://schemas.microsoft.com/office/powerpoint/2010/main" val="143245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4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6000"/>
                            </p:stCondLst>
                            <p:childTnLst>
                              <p:par>
                                <p:cTn id="16" presetID="35" presetClass="emph" presetSubtype="0" repeatCount="3000" fill="hold" grpId="1" nodeType="afterEffect">
                                  <p:stCondLst>
                                    <p:cond delay="0"/>
                                  </p:stCondLst>
                                  <p:childTnLst>
                                    <p:anim calcmode="discrete" valueType="str">
                                      <p:cBhvr>
                                        <p:cTn id="17" dur="10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90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110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130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50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60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70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85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8" grpId="0"/>
      <p:bldP spid="88"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8619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821367" y="828713"/>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34" name="Rectangle 68"/>
          <p:cNvSpPr>
            <a:spLocks noChangeArrowheads="1"/>
          </p:cNvSpPr>
          <p:nvPr/>
        </p:nvSpPr>
        <p:spPr bwMode="auto">
          <a:xfrm>
            <a:off x="556963" y="1225023"/>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在接收方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会出现两种情况：</a:t>
            </a:r>
          </a:p>
          <a:p>
            <a:pPr marL="633413" indent="-342900">
              <a:lnSpc>
                <a:spcPts val="30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B </a:t>
            </a:r>
            <a:r>
              <a:rPr lang="zh-CN" altLang="en-US" sz="2000" b="1" dirty="0">
                <a:solidFill>
                  <a:srgbClr val="0000FF"/>
                </a:solidFill>
                <a:latin typeface="微软雅黑" pitchFamily="34" charset="-122"/>
                <a:ea typeface="微软雅黑" pitchFamily="34" charset="-122"/>
              </a:rPr>
              <a:t>接收 </a:t>
            </a:r>
            <a:r>
              <a:rPr lang="en-US" altLang="zh-CN" sz="2000" b="1" dirty="0">
                <a:solidFill>
                  <a:srgbClr val="0000FF"/>
                </a:solidFill>
                <a:latin typeface="微软雅黑" pitchFamily="34" charset="-122"/>
                <a:ea typeface="微软雅黑" pitchFamily="34" charset="-122"/>
              </a:rPr>
              <a:t>M</a:t>
            </a:r>
            <a:r>
              <a:rPr lang="en-US" altLang="zh-CN" sz="2000" b="1" baseline="-25000" dirty="0">
                <a:solidFill>
                  <a:srgbClr val="0000FF"/>
                </a:solidFill>
                <a:latin typeface="微软雅黑" pitchFamily="34" charset="-122"/>
                <a:ea typeface="微软雅黑" pitchFamily="34" charset="-122"/>
              </a:rPr>
              <a:t>1</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时检测出了差错</a:t>
            </a:r>
            <a:r>
              <a:rPr lang="zh-CN" altLang="en-US" sz="2000" b="1" dirty="0">
                <a:latin typeface="微软雅黑" pitchFamily="34" charset="-122"/>
                <a:ea typeface="微软雅黑" pitchFamily="34" charset="-122"/>
              </a:rPr>
              <a:t>，就</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，其他什么也不做（不通知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收到有差错的分组）。</a:t>
            </a:r>
          </a:p>
          <a:p>
            <a:pPr marL="633413" indent="-342900">
              <a:lnSpc>
                <a:spcPts val="30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M</a:t>
            </a:r>
            <a:r>
              <a:rPr lang="en-US" altLang="zh-CN" sz="2000" b="1" baseline="-25000" dirty="0">
                <a:solidFill>
                  <a:srgbClr val="0000FF"/>
                </a:solidFill>
                <a:latin typeface="微软雅黑" pitchFamily="34" charset="-122"/>
                <a:ea typeface="微软雅黑" pitchFamily="34" charset="-122"/>
              </a:rPr>
              <a:t>1</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在传输过程中丢失了</a:t>
            </a:r>
            <a:r>
              <a:rPr lang="zh-CN" altLang="en-US" sz="2000" b="1" dirty="0">
                <a:latin typeface="微软雅黑" pitchFamily="34" charset="-122"/>
                <a:ea typeface="微软雅黑" pitchFamily="34" charset="-122"/>
              </a:rPr>
              <a:t>，这时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当然什么都不知道，也什么都不做。</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在这两种情况下，</a:t>
            </a:r>
            <a:r>
              <a:rPr lang="en-US" altLang="zh-CN" sz="2000" b="1" dirty="0">
                <a:solidFill>
                  <a:srgbClr val="0000FF"/>
                </a:solidFill>
                <a:latin typeface="微软雅黑" pitchFamily="34" charset="-122"/>
                <a:ea typeface="微软雅黑" pitchFamily="34" charset="-122"/>
              </a:rPr>
              <a:t>B </a:t>
            </a:r>
            <a:r>
              <a:rPr lang="zh-CN" altLang="en-US" sz="2000" b="1" dirty="0">
                <a:solidFill>
                  <a:srgbClr val="0000FF"/>
                </a:solidFill>
                <a:latin typeface="微软雅黑" pitchFamily="34" charset="-122"/>
                <a:ea typeface="微软雅黑" pitchFamily="34" charset="-122"/>
              </a:rPr>
              <a:t>都不会发送任何信息</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但</a:t>
            </a:r>
            <a:r>
              <a:rPr lang="en-US" altLang="zh-CN" sz="2000" b="1" dirty="0">
                <a:solidFill>
                  <a:srgbClr val="0000FF"/>
                </a:solidFill>
                <a:latin typeface="微软雅黑" pitchFamily="34" charset="-122"/>
                <a:ea typeface="微软雅黑" pitchFamily="34" charset="-122"/>
              </a:rPr>
              <a:t>A</a:t>
            </a:r>
            <a:r>
              <a:rPr lang="zh-CN" altLang="en-US" sz="2000" b="1" dirty="0">
                <a:solidFill>
                  <a:srgbClr val="0000FF"/>
                </a:solidFill>
                <a:latin typeface="微软雅黑" pitchFamily="34" charset="-122"/>
                <a:ea typeface="微软雅黑" pitchFamily="34" charset="-122"/>
              </a:rPr>
              <a:t>都必须重发分组</a:t>
            </a:r>
            <a:r>
              <a:rPr lang="zh-CN" altLang="en-US" sz="2000" b="1" dirty="0">
                <a:latin typeface="微软雅黑" pitchFamily="34" charset="-122"/>
                <a:ea typeface="微软雅黑" pitchFamily="34" charset="-122"/>
              </a:rPr>
              <a:t>，直到</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正确接收为止，这样才能实现可靠通信。</a:t>
            </a:r>
          </a:p>
        </p:txBody>
      </p:sp>
    </p:spTree>
    <p:extLst>
      <p:ext uri="{BB962C8B-B14F-4D97-AF65-F5344CB8AC3E}">
        <p14:creationId xmlns:p14="http://schemas.microsoft.com/office/powerpoint/2010/main" val="174727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89731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821367" y="864107"/>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34" name="Rectangle 68"/>
          <p:cNvSpPr>
            <a:spLocks noChangeArrowheads="1"/>
          </p:cNvSpPr>
          <p:nvPr/>
        </p:nvSpPr>
        <p:spPr bwMode="auto">
          <a:xfrm>
            <a:off x="556963" y="1260417"/>
            <a:ext cx="818496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问题</a:t>
            </a:r>
            <a:r>
              <a:rPr lang="zh-CN" altLang="en-US" sz="2000" b="1" dirty="0">
                <a:solidFill>
                  <a:srgbClr val="0000FF"/>
                </a:solidFill>
                <a:latin typeface="微软雅黑" pitchFamily="34" charset="-122"/>
                <a:ea typeface="微软雅黑" pitchFamily="34" charset="-122"/>
              </a:rPr>
              <a:t>：</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如何知道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是否正确收到了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呢？</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超时重传</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为每一个已发送的分组都设置了一个</a:t>
            </a:r>
            <a:r>
              <a:rPr lang="zh-CN" altLang="en-US" sz="2000" b="1" dirty="0">
                <a:solidFill>
                  <a:srgbClr val="0000FF"/>
                </a:solidFill>
                <a:latin typeface="微软雅黑" pitchFamily="34" charset="-122"/>
                <a:ea typeface="微软雅黑" pitchFamily="34" charset="-122"/>
              </a:rPr>
              <a:t>超时计时器</a:t>
            </a:r>
            <a:r>
              <a:rPr lang="zh-CN" altLang="en-US" sz="2000" b="1" dirty="0">
                <a:latin typeface="微软雅黑" pitchFamily="34" charset="-122"/>
                <a:ea typeface="微软雅黑" pitchFamily="34" charset="-122"/>
              </a:rPr>
              <a:t>。</a:t>
            </a:r>
          </a:p>
          <a:p>
            <a:pPr marL="633413" indent="-342900">
              <a:lnSpc>
                <a:spcPts val="30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只要在超时计时器到期之前收到了相应的确认，就撤销该超时计时器，继续发送下一个分组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2</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633413" indent="-342900">
              <a:lnSpc>
                <a:spcPts val="3000"/>
              </a:lnSpc>
              <a:buClr>
                <a:srgbClr val="7030A0"/>
              </a:buClr>
              <a:buFont typeface="+mj-lt"/>
              <a:buAutoNum type="arabicPeriod"/>
            </a:pPr>
            <a:r>
              <a:rPr lang="zh-CN" altLang="en-US" sz="2000" b="1" dirty="0">
                <a:latin typeface="微软雅黑" pitchFamily="34" charset="-122"/>
                <a:ea typeface="微软雅黑" pitchFamily="34" charset="-122"/>
              </a:rPr>
              <a:t>若</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在超时计时器规定时间内没有收到</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的确认，就认为分组错误或丢失，就重发该分组。</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590407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58467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821367" y="551460"/>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34" name="Rectangle 68"/>
          <p:cNvSpPr>
            <a:spLocks noChangeArrowheads="1"/>
          </p:cNvSpPr>
          <p:nvPr/>
        </p:nvSpPr>
        <p:spPr bwMode="auto">
          <a:xfrm>
            <a:off x="556963" y="947770"/>
            <a:ext cx="8184960"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问题</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若分组正确到达</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，但</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回送的确认丢失或延迟了，</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未收到</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的确认，会超时重发。</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可能会收到重复的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如何知道收到了重复的分组，需要丢弃呢？</a:t>
            </a:r>
          </a:p>
          <a:p>
            <a:pPr marL="342900" indent="-34290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编号</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为每一个发送的分组都进行编号。若</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收到了编号相同的分组，则认为收到了重复分组，丢弃重复的分组，并回送确认。</a:t>
            </a:r>
          </a:p>
          <a:p>
            <a:pPr marL="342900" indent="-34290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为发送的确认也进行编号，指示该确认是对哪一个分组的确认。</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根据确认及其编号，可以确定它是对哪一个分组的确认，避免重发发送。若为重复的确认，则将其丢弃。</a:t>
            </a:r>
          </a:p>
        </p:txBody>
      </p:sp>
    </p:spTree>
    <p:extLst>
      <p:ext uri="{BB962C8B-B14F-4D97-AF65-F5344CB8AC3E}">
        <p14:creationId xmlns:p14="http://schemas.microsoft.com/office/powerpoint/2010/main" val="572940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03370" y="605119"/>
            <a:ext cx="15199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出现差错</a:t>
            </a:r>
          </a:p>
        </p:txBody>
      </p:sp>
      <p:sp>
        <p:nvSpPr>
          <p:cNvPr id="7" name="圆角矩形 6"/>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28"/>
          <p:cNvSpPr txBox="1">
            <a:spLocks noChangeArrowheads="1"/>
          </p:cNvSpPr>
          <p:nvPr/>
        </p:nvSpPr>
        <p:spPr bwMode="auto">
          <a:xfrm>
            <a:off x="2565148" y="397224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分组错误</a:t>
            </a:r>
          </a:p>
        </p:txBody>
      </p:sp>
      <p:grpSp>
        <p:nvGrpSpPr>
          <p:cNvPr id="37" name="组合 36"/>
          <p:cNvGrpSpPr/>
          <p:nvPr/>
        </p:nvGrpSpPr>
        <p:grpSpPr>
          <a:xfrm>
            <a:off x="2442953" y="1601098"/>
            <a:ext cx="1159152" cy="2263658"/>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grpSp>
      <p:sp>
        <p:nvSpPr>
          <p:cNvPr id="40" name="Rectangle 38"/>
          <p:cNvSpPr>
            <a:spLocks noChangeArrowheads="1"/>
          </p:cNvSpPr>
          <p:nvPr/>
        </p:nvSpPr>
        <p:spPr bwMode="auto">
          <a:xfrm>
            <a:off x="2321087" y="1317121"/>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A</a:t>
            </a:r>
          </a:p>
        </p:txBody>
      </p:sp>
      <p:sp>
        <p:nvSpPr>
          <p:cNvPr id="41" name="Rectangle 39"/>
          <p:cNvSpPr>
            <a:spLocks noChangeArrowheads="1"/>
          </p:cNvSpPr>
          <p:nvPr/>
        </p:nvSpPr>
        <p:spPr bwMode="auto">
          <a:xfrm>
            <a:off x="3495991" y="1317121"/>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42" name="Group 40"/>
          <p:cNvGrpSpPr>
            <a:grpSpLocks/>
          </p:cNvGrpSpPr>
          <p:nvPr/>
        </p:nvGrpSpPr>
        <p:grpSpPr bwMode="auto">
          <a:xfrm>
            <a:off x="2445077" y="1685091"/>
            <a:ext cx="1155905" cy="489960"/>
            <a:chOff x="3439" y="3564"/>
            <a:chExt cx="1156" cy="490"/>
          </a:xfrm>
        </p:grpSpPr>
        <p:sp>
          <p:nvSpPr>
            <p:cNvPr id="43"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5" name="Rectangle 43"/>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46" name="Group 44"/>
          <p:cNvGrpSpPr>
            <a:grpSpLocks/>
          </p:cNvGrpSpPr>
          <p:nvPr/>
        </p:nvGrpSpPr>
        <p:grpSpPr bwMode="auto">
          <a:xfrm>
            <a:off x="2444077" y="2668791"/>
            <a:ext cx="1155905" cy="489960"/>
            <a:chOff x="3439" y="3564"/>
            <a:chExt cx="1156" cy="490"/>
          </a:xfrm>
        </p:grpSpPr>
        <p:sp>
          <p:nvSpPr>
            <p:cNvPr id="47"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49" name="Rectangle 47"/>
            <p:cNvSpPr>
              <a:spLocks noChangeArrowheads="1"/>
            </p:cNvSpPr>
            <p:nvPr/>
          </p:nvSpPr>
          <p:spPr bwMode="auto">
            <a:xfrm rot="540000">
              <a:off x="3641"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50" name="Group 51"/>
          <p:cNvGrpSpPr>
            <a:grpSpLocks/>
          </p:cNvGrpSpPr>
          <p:nvPr/>
        </p:nvGrpSpPr>
        <p:grpSpPr bwMode="auto">
          <a:xfrm>
            <a:off x="2427078" y="3143756"/>
            <a:ext cx="1176904" cy="335973"/>
            <a:chOff x="2012" y="2280"/>
            <a:chExt cx="1177" cy="336"/>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52" name="Text Box 53"/>
            <p:cNvSpPr txBox="1">
              <a:spLocks noChangeArrowheads="1"/>
            </p:cNvSpPr>
            <p:nvPr/>
          </p:nvSpPr>
          <p:spPr bwMode="auto">
            <a:xfrm rot="21169770">
              <a:off x="2127" y="2280"/>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p>
          </p:txBody>
        </p:sp>
      </p:grpSp>
      <p:sp>
        <p:nvSpPr>
          <p:cNvPr id="53" name="Rectangle 56"/>
          <p:cNvSpPr>
            <a:spLocks noChangeArrowheads="1"/>
          </p:cNvSpPr>
          <p:nvPr/>
        </p:nvSpPr>
        <p:spPr bwMode="auto">
          <a:xfrm>
            <a:off x="4023679" y="1926061"/>
            <a:ext cx="5418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1400" b="1" dirty="0">
                <a:solidFill>
                  <a:srgbClr val="CC00CC"/>
                </a:solidFill>
                <a:latin typeface="微软雅黑" pitchFamily="34" charset="-122"/>
                <a:ea typeface="微软雅黑" pitchFamily="34" charset="-122"/>
              </a:rPr>
              <a:t>丢弃</a:t>
            </a:r>
            <a:endParaRPr lang="zh-CN" altLang="en-US" sz="1400" b="1" baseline="-25000" dirty="0">
              <a:solidFill>
                <a:srgbClr val="CC00CC"/>
              </a:solidFill>
              <a:latin typeface="微软雅黑" pitchFamily="34" charset="-122"/>
              <a:ea typeface="微软雅黑" pitchFamily="34" charset="-122"/>
            </a:endParaRPr>
          </a:p>
        </p:txBody>
      </p:sp>
      <p:sp>
        <p:nvSpPr>
          <p:cNvPr id="54" name="AutoShape 60"/>
          <p:cNvSpPr>
            <a:spLocks noChangeArrowheads="1"/>
          </p:cNvSpPr>
          <p:nvPr/>
        </p:nvSpPr>
        <p:spPr bwMode="auto">
          <a:xfrm>
            <a:off x="3632979" y="1859077"/>
            <a:ext cx="433965" cy="415966"/>
          </a:xfrm>
          <a:prstGeom prst="irregularSeal1">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55" name="Text Box 24"/>
          <p:cNvSpPr txBox="1">
            <a:spLocks noChangeArrowheads="1"/>
          </p:cNvSpPr>
          <p:nvPr/>
        </p:nvSpPr>
        <p:spPr bwMode="auto">
          <a:xfrm>
            <a:off x="1556001" y="2698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超时重发</a:t>
            </a:r>
          </a:p>
        </p:txBody>
      </p:sp>
      <p:grpSp>
        <p:nvGrpSpPr>
          <p:cNvPr id="56" name="Group 25"/>
          <p:cNvGrpSpPr>
            <a:grpSpLocks/>
          </p:cNvGrpSpPr>
          <p:nvPr/>
        </p:nvGrpSpPr>
        <p:grpSpPr bwMode="auto">
          <a:xfrm>
            <a:off x="1879539" y="2029641"/>
            <a:ext cx="502959" cy="583952"/>
            <a:chOff x="3188" y="2204"/>
            <a:chExt cx="503" cy="584"/>
          </a:xfrm>
        </p:grpSpPr>
        <p:sp>
          <p:nvSpPr>
            <p:cNvPr id="57"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58"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59" name="组合 58"/>
          <p:cNvGrpSpPr/>
          <p:nvPr/>
        </p:nvGrpSpPr>
        <p:grpSpPr>
          <a:xfrm>
            <a:off x="6655371" y="1591536"/>
            <a:ext cx="1159152" cy="225965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62" name="Rectangle 6"/>
          <p:cNvSpPr>
            <a:spLocks noChangeArrowheads="1"/>
          </p:cNvSpPr>
          <p:nvPr/>
        </p:nvSpPr>
        <p:spPr bwMode="auto">
          <a:xfrm>
            <a:off x="6533505" y="1262204"/>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63" name="Rectangle 7"/>
          <p:cNvSpPr>
            <a:spLocks noChangeArrowheads="1"/>
          </p:cNvSpPr>
          <p:nvPr/>
        </p:nvSpPr>
        <p:spPr bwMode="auto">
          <a:xfrm>
            <a:off x="7708410" y="1262204"/>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64" name="Group 8"/>
          <p:cNvGrpSpPr>
            <a:grpSpLocks/>
          </p:cNvGrpSpPr>
          <p:nvPr/>
        </p:nvGrpSpPr>
        <p:grpSpPr bwMode="auto">
          <a:xfrm>
            <a:off x="6657495" y="1675530"/>
            <a:ext cx="1071912" cy="489960"/>
            <a:chOff x="3769" y="1868"/>
            <a:chExt cx="1072" cy="490"/>
          </a:xfrm>
        </p:grpSpPr>
        <p:sp>
          <p:nvSpPr>
            <p:cNvPr id="65"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Rectangle 11"/>
            <p:cNvSpPr>
              <a:spLocks noChangeArrowheads="1"/>
            </p:cNvSpPr>
            <p:nvPr/>
          </p:nvSpPr>
          <p:spPr bwMode="auto">
            <a:xfrm rot="540000">
              <a:off x="3968"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8" name="Group 12"/>
          <p:cNvGrpSpPr>
            <a:grpSpLocks/>
          </p:cNvGrpSpPr>
          <p:nvPr/>
        </p:nvGrpSpPr>
        <p:grpSpPr bwMode="auto">
          <a:xfrm>
            <a:off x="6656495" y="2605453"/>
            <a:ext cx="1155905" cy="489960"/>
            <a:chOff x="3439" y="3564"/>
            <a:chExt cx="1156" cy="490"/>
          </a:xfrm>
        </p:grpSpPr>
        <p:sp>
          <p:nvSpPr>
            <p:cNvPr id="69"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1" name="Rectangle 15"/>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72" name="Text Box 16"/>
          <p:cNvSpPr txBox="1">
            <a:spLocks noChangeArrowheads="1"/>
          </p:cNvSpPr>
          <p:nvPr/>
        </p:nvSpPr>
        <p:spPr bwMode="auto">
          <a:xfrm>
            <a:off x="6810101" y="397224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分组丢失</a:t>
            </a:r>
          </a:p>
        </p:txBody>
      </p:sp>
      <p:grpSp>
        <p:nvGrpSpPr>
          <p:cNvPr id="73" name="Group 17"/>
          <p:cNvGrpSpPr>
            <a:grpSpLocks/>
          </p:cNvGrpSpPr>
          <p:nvPr/>
        </p:nvGrpSpPr>
        <p:grpSpPr bwMode="auto">
          <a:xfrm>
            <a:off x="6639496" y="3065418"/>
            <a:ext cx="1176904" cy="350972"/>
            <a:chOff x="2012" y="2265"/>
            <a:chExt cx="1177" cy="351"/>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Text Box 19"/>
            <p:cNvSpPr txBox="1">
              <a:spLocks noChangeArrowheads="1"/>
            </p:cNvSpPr>
            <p:nvPr/>
          </p:nvSpPr>
          <p:spPr bwMode="auto">
            <a:xfrm rot="21169770">
              <a:off x="2147" y="2265"/>
              <a:ext cx="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ACK </a:t>
              </a:r>
              <a:r>
                <a:rPr kumimoji="0" lang="en-US" altLang="zh-CN" sz="1400" b="1" baseline="-25000" dirty="0">
                  <a:latin typeface="微软雅黑" pitchFamily="34" charset="-122"/>
                  <a:ea typeface="微软雅黑" pitchFamily="34" charset="-122"/>
                </a:rPr>
                <a:t>1</a:t>
              </a:r>
              <a:endParaRPr kumimoji="0" lang="en-US" altLang="zh-CN" sz="1400" b="1" dirty="0">
                <a:latin typeface="微软雅黑" pitchFamily="34" charset="-122"/>
                <a:ea typeface="微软雅黑" pitchFamily="34" charset="-122"/>
              </a:endParaRPr>
            </a:p>
          </p:txBody>
        </p:sp>
      </p:grpSp>
      <p:sp>
        <p:nvSpPr>
          <p:cNvPr id="76" name="AutoShape 20"/>
          <p:cNvSpPr>
            <a:spLocks noChangeArrowheads="1"/>
          </p:cNvSpPr>
          <p:nvPr/>
        </p:nvSpPr>
        <p:spPr bwMode="auto">
          <a:xfrm>
            <a:off x="7547422" y="1610535"/>
            <a:ext cx="475961" cy="458962"/>
          </a:xfrm>
          <a:prstGeom prst="irregularSeal1">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7" name="Text Box 24"/>
          <p:cNvSpPr txBox="1">
            <a:spLocks noChangeArrowheads="1"/>
          </p:cNvSpPr>
          <p:nvPr/>
        </p:nvSpPr>
        <p:spPr bwMode="auto">
          <a:xfrm>
            <a:off x="5725571" y="262645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超时重发</a:t>
            </a:r>
          </a:p>
        </p:txBody>
      </p:sp>
      <p:grpSp>
        <p:nvGrpSpPr>
          <p:cNvPr id="78" name="Group 25"/>
          <p:cNvGrpSpPr>
            <a:grpSpLocks/>
          </p:cNvGrpSpPr>
          <p:nvPr/>
        </p:nvGrpSpPr>
        <p:grpSpPr bwMode="auto">
          <a:xfrm>
            <a:off x="6076541" y="2019501"/>
            <a:ext cx="502959" cy="583952"/>
            <a:chOff x="3188" y="2204"/>
            <a:chExt cx="503" cy="584"/>
          </a:xfrm>
        </p:grpSpPr>
        <p:sp>
          <p:nvSpPr>
            <p:cNvPr id="79"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Text Box 27"/>
            <p:cNvSpPr txBox="1">
              <a:spLocks noChangeArrowheads="1"/>
            </p:cNvSpPr>
            <p:nvPr/>
          </p:nvSpPr>
          <p:spPr bwMode="auto">
            <a:xfrm>
              <a:off x="3188" y="2311"/>
              <a:ext cx="46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solidFill>
                    <a:srgbClr val="0000FF"/>
                  </a:solidFill>
                  <a:latin typeface="微软雅黑" pitchFamily="34" charset="-122"/>
                  <a:ea typeface="微软雅黑" pitchFamily="34" charset="-122"/>
                </a:rPr>
                <a:t>t</a:t>
              </a:r>
              <a:r>
                <a:rPr kumimoji="0" lang="en-US" altLang="zh-CN" sz="1400" b="1" baseline="-25000" dirty="0">
                  <a:solidFill>
                    <a:srgbClr val="0000FF"/>
                  </a:solidFill>
                  <a:latin typeface="微软雅黑" pitchFamily="34" charset="-122"/>
                  <a:ea typeface="微软雅黑" pitchFamily="34" charset="-122"/>
                </a:rPr>
                <a:t>out</a:t>
              </a:r>
            </a:p>
          </p:txBody>
        </p:sp>
      </p:grpSp>
      <p:grpSp>
        <p:nvGrpSpPr>
          <p:cNvPr id="81" name="Group 33"/>
          <p:cNvGrpSpPr>
            <a:grpSpLocks/>
          </p:cNvGrpSpPr>
          <p:nvPr/>
        </p:nvGrpSpPr>
        <p:grpSpPr bwMode="auto">
          <a:xfrm>
            <a:off x="597204" y="1874081"/>
            <a:ext cx="1741229" cy="523314"/>
            <a:chOff x="446" y="1800"/>
            <a:chExt cx="1474" cy="443"/>
          </a:xfrm>
        </p:grpSpPr>
        <p:sp>
          <p:nvSpPr>
            <p:cNvPr id="82" name="Text Box 31"/>
            <p:cNvSpPr txBox="1">
              <a:spLocks noChangeArrowheads="1"/>
            </p:cNvSpPr>
            <p:nvPr/>
          </p:nvSpPr>
          <p:spPr bwMode="auto">
            <a:xfrm>
              <a:off x="446" y="1800"/>
              <a:ext cx="119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启动超级计时器，等待 </a:t>
              </a:r>
              <a:r>
                <a:rPr lang="en-US" altLang="zh-CN" sz="1400"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grpSp>
        <p:nvGrpSpPr>
          <p:cNvPr id="84" name="Group 33"/>
          <p:cNvGrpSpPr>
            <a:grpSpLocks/>
          </p:cNvGrpSpPr>
          <p:nvPr/>
        </p:nvGrpSpPr>
        <p:grpSpPr bwMode="auto">
          <a:xfrm>
            <a:off x="4790508" y="1874081"/>
            <a:ext cx="1741229" cy="523314"/>
            <a:chOff x="446" y="1800"/>
            <a:chExt cx="1474" cy="443"/>
          </a:xfrm>
        </p:grpSpPr>
        <p:sp>
          <p:nvSpPr>
            <p:cNvPr id="85" name="Text Box 31"/>
            <p:cNvSpPr txBox="1">
              <a:spLocks noChangeArrowheads="1"/>
            </p:cNvSpPr>
            <p:nvPr/>
          </p:nvSpPr>
          <p:spPr bwMode="auto">
            <a:xfrm>
              <a:off x="446" y="1800"/>
              <a:ext cx="1194"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400" b="1" dirty="0">
                  <a:solidFill>
                    <a:srgbClr val="CC00CC"/>
                  </a:solidFill>
                  <a:latin typeface="微软雅黑" pitchFamily="34" charset="-122"/>
                  <a:ea typeface="微软雅黑" pitchFamily="34" charset="-122"/>
                </a:rPr>
                <a:t>启动超级计时器，等待 </a:t>
              </a:r>
              <a:r>
                <a:rPr lang="en-US" altLang="zh-CN" sz="1400" b="1" dirty="0">
                  <a:solidFill>
                    <a:srgbClr val="CC00CC"/>
                  </a:solidFill>
                  <a:latin typeface="微软雅黑" pitchFamily="34" charset="-122"/>
                  <a:ea typeface="微软雅黑" pitchFamily="34" charset="-122"/>
                </a:rPr>
                <a:t>ACK</a:t>
              </a: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latin typeface="微软雅黑" pitchFamily="34" charset="-122"/>
                <a:ea typeface="微软雅黑" pitchFamily="34" charset="-122"/>
              </a:endParaRPr>
            </a:p>
          </p:txBody>
        </p:sp>
      </p:grpSp>
    </p:spTree>
    <p:extLst>
      <p:ext uri="{BB962C8B-B14F-4D97-AF65-F5344CB8AC3E}">
        <p14:creationId xmlns:p14="http://schemas.microsoft.com/office/powerpoint/2010/main" val="27184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5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6000"/>
                            </p:stCondLst>
                            <p:childTnLst>
                              <p:par>
                                <p:cTn id="16" presetID="35" presetClass="emph" presetSubtype="0" repeatCount="5000" fill="hold" grpId="1" nodeType="afterEffect">
                                  <p:stCondLst>
                                    <p:cond delay="0"/>
                                  </p:stCondLst>
                                  <p:childTnLst>
                                    <p:anim calcmode="discrete" valueType="str">
                                      <p:cBhvr>
                                        <p:cTn id="17"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110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12000"/>
                            </p:stCondLst>
                            <p:childTnLst>
                              <p:par>
                                <p:cTn id="22" presetID="1" presetClass="entr" presetSubtype="0" fill="hold" nodeType="afterEffect">
                                  <p:stCondLst>
                                    <p:cond delay="2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4000"/>
                            </p:stCondLst>
                            <p:childTnLst>
                              <p:par>
                                <p:cTn id="25" presetID="35" presetClass="emph" presetSubtype="0" repeatCount="5000" fill="hold" nodeType="afterEffect">
                                  <p:stCondLst>
                                    <p:cond delay="0"/>
                                  </p:stCondLst>
                                  <p:childTnLst>
                                    <p:anim calcmode="discrete" valueType="str">
                                      <p:cBhvr>
                                        <p:cTn id="26"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190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20000"/>
                            </p:stCondLst>
                            <p:childTnLst>
                              <p:par>
                                <p:cTn id="31" presetID="35" presetClass="emph" presetSubtype="0" repeatCount="5000" fill="hold" grpId="1" nodeType="afterEffect">
                                  <p:stCondLst>
                                    <p:cond delay="0"/>
                                  </p:stCondLst>
                                  <p:childTnLst>
                                    <p:anim calcmode="discrete" valueType="str">
                                      <p:cBhvr>
                                        <p:cTn id="32" dur="10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250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27000"/>
                            </p:stCondLst>
                            <p:childTnLst>
                              <p:par>
                                <p:cTn id="38" presetID="22" presetClass="entr" presetSubtype="2" fill="hold" nodeType="afterEffect">
                                  <p:stCondLst>
                                    <p:cond delay="1000"/>
                                  </p:stCondLst>
                                  <p:childTnLst>
                                    <p:set>
                                      <p:cBhvr>
                                        <p:cTn id="39" dur="1" fill="hold">
                                          <p:stCondLst>
                                            <p:cond delay="0"/>
                                          </p:stCondLst>
                                        </p:cTn>
                                        <p:tgtEl>
                                          <p:spTgt spid="50"/>
                                        </p:tgtEl>
                                        <p:attrNameLst>
                                          <p:attrName>style.visibility</p:attrName>
                                        </p:attrNameLst>
                                      </p:cBhvr>
                                      <p:to>
                                        <p:strVal val="visible"/>
                                      </p:to>
                                    </p:set>
                                    <p:animEffect transition="in" filter="wipe(right)">
                                      <p:cBhvr>
                                        <p:cTn id="40" dur="20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200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2000"/>
                                        <p:tgtEl>
                                          <p:spTgt spid="64"/>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left)">
                                      <p:cBhvr>
                                        <p:cTn id="49" dur="1000"/>
                                        <p:tgtEl>
                                          <p:spTgt spid="84"/>
                                        </p:tgtEl>
                                      </p:cBhvr>
                                    </p:animEffect>
                                  </p:childTnLst>
                                </p:cTn>
                              </p:par>
                            </p:childTnLst>
                          </p:cTn>
                        </p:par>
                        <p:par>
                          <p:cTn id="50" fill="hold">
                            <p:stCondLst>
                              <p:cond delay="5000"/>
                            </p:stCondLst>
                            <p:childTnLst>
                              <p:par>
                                <p:cTn id="51" presetID="1" presetClass="entr" presetSubtype="0" fill="hold" grpId="0" nodeType="afterEffect">
                                  <p:stCondLst>
                                    <p:cond delay="1000"/>
                                  </p:stCondLst>
                                  <p:childTnLst>
                                    <p:set>
                                      <p:cBhvr>
                                        <p:cTn id="52" dur="1" fill="hold">
                                          <p:stCondLst>
                                            <p:cond delay="0"/>
                                          </p:stCondLst>
                                        </p:cTn>
                                        <p:tgtEl>
                                          <p:spTgt spid="76"/>
                                        </p:tgtEl>
                                        <p:attrNameLst>
                                          <p:attrName>style.visibility</p:attrName>
                                        </p:attrNameLst>
                                      </p:cBhvr>
                                      <p:to>
                                        <p:strVal val="visible"/>
                                      </p:to>
                                    </p:set>
                                  </p:childTnLst>
                                </p:cTn>
                              </p:par>
                            </p:childTnLst>
                          </p:cTn>
                        </p:par>
                        <p:par>
                          <p:cTn id="53" fill="hold">
                            <p:stCondLst>
                              <p:cond delay="6000"/>
                            </p:stCondLst>
                            <p:childTnLst>
                              <p:par>
                                <p:cTn id="54" presetID="35" presetClass="emph" presetSubtype="0" repeatCount="5000" fill="hold" grpId="1" nodeType="afterEffect">
                                  <p:stCondLst>
                                    <p:cond delay="0"/>
                                  </p:stCondLst>
                                  <p:childTnLst>
                                    <p:anim calcmode="discrete" valueType="str">
                                      <p:cBhvr>
                                        <p:cTn id="55" dur="1000" fill="hold"/>
                                        <p:tgtEl>
                                          <p:spTgt spid="76"/>
                                        </p:tgtEl>
                                        <p:attrNameLst>
                                          <p:attrName>style.visibility</p:attrName>
                                        </p:attrNameLst>
                                      </p:cBhvr>
                                      <p:tavLst>
                                        <p:tav tm="0">
                                          <p:val>
                                            <p:strVal val="hidden"/>
                                          </p:val>
                                        </p:tav>
                                        <p:tav tm="50000">
                                          <p:val>
                                            <p:strVal val="visible"/>
                                          </p:val>
                                        </p:tav>
                                      </p:tavLst>
                                    </p:anim>
                                  </p:childTnLst>
                                </p:cTn>
                              </p:par>
                            </p:childTnLst>
                          </p:cTn>
                        </p:par>
                        <p:par>
                          <p:cTn id="56" fill="hold">
                            <p:stCondLst>
                              <p:cond delay="11000"/>
                            </p:stCondLst>
                            <p:childTnLst>
                              <p:par>
                                <p:cTn id="57" presetID="1" presetClass="entr" presetSubtype="0" fill="hold" nodeType="after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par>
                          <p:cTn id="59" fill="hold">
                            <p:stCondLst>
                              <p:cond delay="11000"/>
                            </p:stCondLst>
                            <p:childTnLst>
                              <p:par>
                                <p:cTn id="60" presetID="35" presetClass="emph" presetSubtype="0" repeatCount="5000" fill="hold" nodeType="afterEffect">
                                  <p:stCondLst>
                                    <p:cond delay="0"/>
                                  </p:stCondLst>
                                  <p:childTnLst>
                                    <p:anim calcmode="discrete" valueType="str">
                                      <p:cBhvr>
                                        <p:cTn id="61"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62" fill="hold">
                            <p:stCondLst>
                              <p:cond delay="16000"/>
                            </p:stCondLst>
                            <p:childTnLst>
                              <p:par>
                                <p:cTn id="63" presetID="1" presetClass="entr" presetSubtype="0" fill="hold" grpId="0" nodeType="afterEffect">
                                  <p:stCondLst>
                                    <p:cond delay="1000"/>
                                  </p:stCondLst>
                                  <p:childTnLst>
                                    <p:set>
                                      <p:cBhvr>
                                        <p:cTn id="64" dur="1" fill="hold">
                                          <p:stCondLst>
                                            <p:cond delay="0"/>
                                          </p:stCondLst>
                                        </p:cTn>
                                        <p:tgtEl>
                                          <p:spTgt spid="77"/>
                                        </p:tgtEl>
                                        <p:attrNameLst>
                                          <p:attrName>style.visibility</p:attrName>
                                        </p:attrNameLst>
                                      </p:cBhvr>
                                      <p:to>
                                        <p:strVal val="visible"/>
                                      </p:to>
                                    </p:set>
                                  </p:childTnLst>
                                </p:cTn>
                              </p:par>
                            </p:childTnLst>
                          </p:cTn>
                        </p:par>
                        <p:par>
                          <p:cTn id="65" fill="hold">
                            <p:stCondLst>
                              <p:cond delay="17000"/>
                            </p:stCondLst>
                            <p:childTnLst>
                              <p:par>
                                <p:cTn id="66" presetID="35" presetClass="emph" presetSubtype="0" repeatCount="5000" fill="hold" grpId="1" nodeType="afterEffect">
                                  <p:stCondLst>
                                    <p:cond delay="0"/>
                                  </p:stCondLst>
                                  <p:childTnLst>
                                    <p:anim calcmode="discrete" valueType="str">
                                      <p:cBhvr>
                                        <p:cTn id="67"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68" fill="hold">
                            <p:stCondLst>
                              <p:cond delay="22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2000"/>
                                        <p:tgtEl>
                                          <p:spTgt spid="68"/>
                                        </p:tgtEl>
                                      </p:cBhvr>
                                    </p:animEffect>
                                  </p:childTnLst>
                                </p:cTn>
                              </p:par>
                            </p:childTnLst>
                          </p:cTn>
                        </p:par>
                        <p:par>
                          <p:cTn id="72" fill="hold">
                            <p:stCondLst>
                              <p:cond delay="24000"/>
                            </p:stCondLst>
                            <p:childTnLst>
                              <p:par>
                                <p:cTn id="73" presetID="22" presetClass="entr" presetSubtype="2" fill="hold" nodeType="afterEffect">
                                  <p:stCondLst>
                                    <p:cond delay="1000"/>
                                  </p:stCondLst>
                                  <p:childTnLst>
                                    <p:set>
                                      <p:cBhvr>
                                        <p:cTn id="74" dur="1" fill="hold">
                                          <p:stCondLst>
                                            <p:cond delay="0"/>
                                          </p:stCondLst>
                                        </p:cTn>
                                        <p:tgtEl>
                                          <p:spTgt spid="73"/>
                                        </p:tgtEl>
                                        <p:attrNameLst>
                                          <p:attrName>style.visibility</p:attrName>
                                        </p:attrNameLst>
                                      </p:cBhvr>
                                      <p:to>
                                        <p:strVal val="visible"/>
                                      </p:to>
                                    </p:set>
                                    <p:animEffect transition="in" filter="wipe(right)">
                                      <p:cBhvr>
                                        <p:cTn id="75"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2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80166" y="588036"/>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02920" y="947770"/>
            <a:ext cx="8266435"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2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确认丢失</a:t>
            </a:r>
          </a:p>
          <a:p>
            <a:pPr marL="633413" indent="-342900">
              <a:lnSpc>
                <a:spcPts val="3200"/>
              </a:lnSpc>
              <a:buClr>
                <a:srgbClr val="7030A0"/>
              </a:buClr>
              <a:buFont typeface="+mj-lt"/>
              <a:buAutoNum type="arabicPeriod"/>
            </a:pPr>
            <a:r>
              <a:rPr lang="zh-CN" altLang="en-US" b="1" dirty="0">
                <a:latin typeface="微软雅黑" pitchFamily="34" charset="-122"/>
                <a:ea typeface="微软雅黑" pitchFamily="34" charset="-122"/>
              </a:rPr>
              <a:t>若 </a:t>
            </a:r>
            <a:r>
              <a:rPr lang="en-US" altLang="zh-CN" b="1" dirty="0">
                <a:latin typeface="微软雅黑" pitchFamily="34" charset="-122"/>
                <a:ea typeface="微软雅黑" pitchFamily="34" charset="-122"/>
              </a:rPr>
              <a:t>B </a:t>
            </a:r>
            <a:r>
              <a:rPr lang="zh-CN" altLang="en-US" b="1" dirty="0">
                <a:latin typeface="微软雅黑" pitchFamily="34" charset="-122"/>
                <a:ea typeface="微软雅黑" pitchFamily="34" charset="-122"/>
              </a:rPr>
              <a:t>所发送的对 </a:t>
            </a:r>
            <a:r>
              <a:rPr lang="en-US" altLang="zh-CN" b="1" dirty="0">
                <a:latin typeface="微软雅黑" pitchFamily="34" charset="-122"/>
                <a:ea typeface="微软雅黑" pitchFamily="34" charset="-122"/>
              </a:rPr>
              <a:t>M</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的确认丢失了，那么 </a:t>
            </a:r>
            <a:r>
              <a:rPr lang="en-US" altLang="zh-CN" b="1" dirty="0">
                <a:latin typeface="微软雅黑" pitchFamily="34" charset="-122"/>
                <a:ea typeface="微软雅黑" pitchFamily="34" charset="-122"/>
              </a:rPr>
              <a:t>A </a:t>
            </a:r>
            <a:r>
              <a:rPr lang="zh-CN" altLang="en-US" b="1" dirty="0">
                <a:latin typeface="微软雅黑" pitchFamily="34" charset="-122"/>
                <a:ea typeface="微软雅黑" pitchFamily="34" charset="-122"/>
              </a:rPr>
              <a:t>在设定的超时重传时间内不能收到确认，但 </a:t>
            </a:r>
            <a:r>
              <a:rPr lang="en-US" altLang="zh-CN" b="1" dirty="0">
                <a:latin typeface="微软雅黑" pitchFamily="34" charset="-122"/>
                <a:ea typeface="微软雅黑" pitchFamily="34" charset="-122"/>
              </a:rPr>
              <a:t>A </a:t>
            </a:r>
            <a:r>
              <a:rPr lang="zh-CN" altLang="en-US" b="1" dirty="0">
                <a:latin typeface="微软雅黑" pitchFamily="34" charset="-122"/>
                <a:ea typeface="微软雅黑" pitchFamily="34" charset="-122"/>
              </a:rPr>
              <a:t>并无法知道：是自己发送的分组出错、丢失了，</a:t>
            </a:r>
            <a:r>
              <a:rPr lang="zh-CN" altLang="en-US" b="1" dirty="0">
                <a:solidFill>
                  <a:srgbClr val="0000FF"/>
                </a:solidFill>
                <a:latin typeface="微软雅黑" pitchFamily="34" charset="-122"/>
                <a:ea typeface="微软雅黑" pitchFamily="34" charset="-122"/>
              </a:rPr>
              <a:t>或者 </a:t>
            </a:r>
            <a:r>
              <a:rPr lang="zh-CN" altLang="en-US" b="1" dirty="0">
                <a:latin typeface="微软雅黑" pitchFamily="34" charset="-122"/>
                <a:ea typeface="微软雅黑" pitchFamily="34" charset="-122"/>
              </a:rPr>
              <a:t>是 </a:t>
            </a:r>
            <a:r>
              <a:rPr lang="en-US" altLang="zh-CN" b="1" dirty="0">
                <a:latin typeface="微软雅黑" pitchFamily="34" charset="-122"/>
                <a:ea typeface="微软雅黑" pitchFamily="34" charset="-122"/>
              </a:rPr>
              <a:t>B </a:t>
            </a:r>
            <a:r>
              <a:rPr lang="zh-CN" altLang="en-US" b="1" dirty="0">
                <a:latin typeface="微软雅黑" pitchFamily="34" charset="-122"/>
                <a:ea typeface="微软雅黑" pitchFamily="34" charset="-122"/>
              </a:rPr>
              <a:t>发送的确认丢失了。因此 </a:t>
            </a:r>
            <a:r>
              <a:rPr lang="en-US" altLang="zh-CN" b="1" dirty="0">
                <a:solidFill>
                  <a:srgbClr val="0000FF"/>
                </a:solidFill>
                <a:latin typeface="微软雅黑" pitchFamily="34" charset="-122"/>
                <a:ea typeface="微软雅黑" pitchFamily="34" charset="-122"/>
              </a:rPr>
              <a:t>A </a:t>
            </a:r>
            <a:r>
              <a:rPr lang="zh-CN" altLang="en-US" b="1" dirty="0">
                <a:solidFill>
                  <a:srgbClr val="0000FF"/>
                </a:solidFill>
                <a:latin typeface="微软雅黑" pitchFamily="34" charset="-122"/>
                <a:ea typeface="微软雅黑" pitchFamily="34" charset="-122"/>
              </a:rPr>
              <a:t>在超时计时器到期后就要重传 </a:t>
            </a:r>
            <a:r>
              <a:rPr lang="en-US" altLang="zh-CN" b="1" dirty="0">
                <a:solidFill>
                  <a:srgbClr val="0000FF"/>
                </a:solidFill>
                <a:latin typeface="微软雅黑" pitchFamily="34" charset="-122"/>
                <a:ea typeface="微软雅黑" pitchFamily="34" charset="-122"/>
              </a:rPr>
              <a:t>M</a:t>
            </a:r>
            <a:r>
              <a:rPr lang="en-US" altLang="zh-CN" b="1" baseline="-25000" dirty="0">
                <a:solidFill>
                  <a:srgbClr val="0000FF"/>
                </a:solidFill>
                <a:latin typeface="微软雅黑" pitchFamily="34" charset="-122"/>
                <a:ea typeface="微软雅黑" pitchFamily="34" charset="-122"/>
              </a:rPr>
              <a:t>1</a:t>
            </a:r>
            <a:r>
              <a:rPr lang="zh-CN" altLang="en-US" b="1" dirty="0">
                <a:latin typeface="微软雅黑" pitchFamily="34" charset="-122"/>
                <a:ea typeface="微软雅黑" pitchFamily="34" charset="-122"/>
              </a:rPr>
              <a:t>。</a:t>
            </a:r>
          </a:p>
          <a:p>
            <a:pPr marL="633413" indent="-342900">
              <a:lnSpc>
                <a:spcPts val="3200"/>
              </a:lnSpc>
              <a:buClr>
                <a:srgbClr val="7030A0"/>
              </a:buClr>
              <a:buFont typeface="+mj-lt"/>
              <a:buAutoNum type="arabicPeriod"/>
            </a:pPr>
            <a:r>
              <a:rPr lang="zh-CN" altLang="en-US" b="1" dirty="0">
                <a:latin typeface="微软雅黑" pitchFamily="34" charset="-122"/>
                <a:ea typeface="微软雅黑" pitchFamily="34" charset="-122"/>
              </a:rPr>
              <a:t>假定 </a:t>
            </a:r>
            <a:r>
              <a:rPr lang="en-US" altLang="zh-CN" b="1" dirty="0">
                <a:latin typeface="微软雅黑" pitchFamily="34" charset="-122"/>
                <a:ea typeface="微软雅黑" pitchFamily="34" charset="-122"/>
              </a:rPr>
              <a:t>B </a:t>
            </a:r>
            <a:r>
              <a:rPr lang="zh-CN" altLang="en-US" b="1" dirty="0">
                <a:latin typeface="微软雅黑" pitchFamily="34" charset="-122"/>
                <a:ea typeface="微软雅黑" pitchFamily="34" charset="-122"/>
              </a:rPr>
              <a:t>又收到了重传的分组 </a:t>
            </a:r>
            <a:r>
              <a:rPr lang="en-US" altLang="zh-CN" b="1" dirty="0">
                <a:latin typeface="微软雅黑" pitchFamily="34" charset="-122"/>
                <a:ea typeface="微软雅黑" pitchFamily="34" charset="-122"/>
              </a:rPr>
              <a:t>M</a:t>
            </a:r>
            <a:r>
              <a:rPr lang="en-US" altLang="zh-CN" b="1" baseline="-25000" dirty="0">
                <a:latin typeface="微软雅黑" pitchFamily="34" charset="-122"/>
                <a:ea typeface="微软雅黑" pitchFamily="34" charset="-122"/>
              </a:rPr>
              <a:t>1</a:t>
            </a:r>
            <a:r>
              <a:rPr lang="zh-CN" altLang="en-US" b="1" dirty="0">
                <a:latin typeface="微软雅黑" pitchFamily="34" charset="-122"/>
                <a:ea typeface="微软雅黑" pitchFamily="34" charset="-122"/>
              </a:rPr>
              <a:t>。这时 </a:t>
            </a:r>
            <a:r>
              <a:rPr lang="en-US" altLang="zh-CN" b="1" dirty="0">
                <a:latin typeface="微软雅黑" pitchFamily="34" charset="-122"/>
                <a:ea typeface="微软雅黑" pitchFamily="34" charset="-122"/>
              </a:rPr>
              <a:t>B </a:t>
            </a:r>
            <a:r>
              <a:rPr lang="zh-CN" altLang="en-US" b="1" dirty="0">
                <a:latin typeface="微软雅黑" pitchFamily="34" charset="-122"/>
                <a:ea typeface="微软雅黑" pitchFamily="34" charset="-122"/>
              </a:rPr>
              <a:t>应采取两个行动：</a:t>
            </a:r>
          </a:p>
          <a:p>
            <a:pPr marL="990600" indent="-342900">
              <a:lnSpc>
                <a:spcPts val="3200"/>
              </a:lnSpc>
              <a:buClr>
                <a:srgbClr val="CC00CC"/>
              </a:buClr>
              <a:buFont typeface="Arial" pitchFamily="34" charset="0"/>
              <a:buChar char="•"/>
            </a:pPr>
            <a:r>
              <a:rPr lang="zh-CN" altLang="en-US" b="1" dirty="0">
                <a:latin typeface="微软雅黑" pitchFamily="34" charset="-122"/>
                <a:ea typeface="微软雅黑" pitchFamily="34" charset="-122"/>
              </a:rPr>
              <a:t>第一，</a:t>
            </a:r>
            <a:r>
              <a:rPr lang="zh-CN" altLang="en-US" b="1" dirty="0">
                <a:solidFill>
                  <a:srgbClr val="0000FF"/>
                </a:solidFill>
                <a:latin typeface="微软雅黑" pitchFamily="34" charset="-122"/>
                <a:ea typeface="微软雅黑" pitchFamily="34" charset="-122"/>
              </a:rPr>
              <a:t>丢弃</a:t>
            </a:r>
            <a:r>
              <a:rPr lang="zh-CN" altLang="en-US" b="1" dirty="0">
                <a:latin typeface="微软雅黑" pitchFamily="34" charset="-122"/>
                <a:ea typeface="微软雅黑" pitchFamily="34" charset="-122"/>
              </a:rPr>
              <a:t>这个重复的分组 </a:t>
            </a:r>
            <a:r>
              <a:rPr lang="en-US" altLang="zh-CN" b="1" dirty="0">
                <a:latin typeface="微软雅黑" pitchFamily="34" charset="-122"/>
                <a:ea typeface="微软雅黑" pitchFamily="34" charset="-122"/>
              </a:rPr>
              <a:t>M</a:t>
            </a:r>
            <a:r>
              <a:rPr lang="en-US" altLang="zh-CN" b="1" baseline="-25000" dirty="0">
                <a:latin typeface="微软雅黑" pitchFamily="34" charset="-122"/>
                <a:ea typeface="微软雅黑" pitchFamily="34" charset="-122"/>
              </a:rPr>
              <a:t>1</a:t>
            </a:r>
            <a:r>
              <a:rPr lang="zh-CN" altLang="en-US" b="1" dirty="0">
                <a:latin typeface="微软雅黑" pitchFamily="34" charset="-122"/>
                <a:ea typeface="微软雅黑" pitchFamily="34" charset="-122"/>
              </a:rPr>
              <a:t>，不向上层交付。</a:t>
            </a:r>
          </a:p>
          <a:p>
            <a:pPr marL="990600" indent="-342900">
              <a:lnSpc>
                <a:spcPts val="3200"/>
              </a:lnSpc>
              <a:buClr>
                <a:srgbClr val="CC00CC"/>
              </a:buClr>
              <a:buFont typeface="Arial" pitchFamily="34" charset="0"/>
              <a:buChar char="•"/>
            </a:pPr>
            <a:r>
              <a:rPr lang="zh-CN" altLang="en-US" b="1" dirty="0">
                <a:latin typeface="微软雅黑" pitchFamily="34" charset="-122"/>
                <a:ea typeface="微软雅黑" pitchFamily="34" charset="-122"/>
              </a:rPr>
              <a:t>第二，</a:t>
            </a:r>
            <a:r>
              <a:rPr lang="zh-CN" altLang="en-US" b="1" dirty="0">
                <a:solidFill>
                  <a:srgbClr val="0000FF"/>
                </a:solidFill>
                <a:latin typeface="微软雅黑" pitchFamily="34" charset="-122"/>
                <a:ea typeface="微软雅黑" pitchFamily="34" charset="-122"/>
              </a:rPr>
              <a:t>向 </a:t>
            </a:r>
            <a:r>
              <a:rPr lang="en-US" altLang="zh-CN" b="1" dirty="0">
                <a:solidFill>
                  <a:srgbClr val="0000FF"/>
                </a:solidFill>
                <a:latin typeface="微软雅黑" pitchFamily="34" charset="-122"/>
                <a:ea typeface="微软雅黑" pitchFamily="34" charset="-122"/>
              </a:rPr>
              <a:t>A </a:t>
            </a:r>
            <a:r>
              <a:rPr lang="zh-CN" altLang="en-US" b="1" dirty="0">
                <a:solidFill>
                  <a:srgbClr val="0000FF"/>
                </a:solidFill>
                <a:latin typeface="微软雅黑" pitchFamily="34" charset="-122"/>
                <a:ea typeface="微软雅黑" pitchFamily="34" charset="-122"/>
              </a:rPr>
              <a:t>发送确认</a:t>
            </a:r>
            <a:r>
              <a:rPr lang="zh-CN" altLang="en-US" b="1" dirty="0">
                <a:latin typeface="微软雅黑" pitchFamily="34" charset="-122"/>
                <a:ea typeface="微软雅黑" pitchFamily="34" charset="-122"/>
              </a:rPr>
              <a:t>。不能认为已经发送过确认就不再发送，因为 </a:t>
            </a:r>
            <a:r>
              <a:rPr lang="en-US" altLang="zh-CN" b="1" dirty="0">
                <a:latin typeface="微软雅黑" pitchFamily="34" charset="-122"/>
                <a:ea typeface="微软雅黑" pitchFamily="34" charset="-122"/>
              </a:rPr>
              <a:t>A </a:t>
            </a:r>
            <a:r>
              <a:rPr lang="zh-CN" altLang="en-US" b="1" dirty="0">
                <a:latin typeface="微软雅黑" pitchFamily="34" charset="-122"/>
                <a:ea typeface="微软雅黑" pitchFamily="34" charset="-122"/>
              </a:rPr>
              <a:t>之所以重传 </a:t>
            </a:r>
            <a:r>
              <a:rPr lang="en-US" altLang="zh-CN" b="1" dirty="0">
                <a:latin typeface="微软雅黑" pitchFamily="34" charset="-122"/>
                <a:ea typeface="微软雅黑" pitchFamily="34" charset="-122"/>
              </a:rPr>
              <a:t>M</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就表示 </a:t>
            </a:r>
            <a:r>
              <a:rPr lang="en-US" altLang="zh-CN" b="1" dirty="0">
                <a:latin typeface="微软雅黑" pitchFamily="34" charset="-122"/>
                <a:ea typeface="微软雅黑" pitchFamily="34" charset="-122"/>
              </a:rPr>
              <a:t>A </a:t>
            </a:r>
            <a:r>
              <a:rPr lang="zh-CN" altLang="en-US" b="1" dirty="0">
                <a:latin typeface="微软雅黑" pitchFamily="34" charset="-122"/>
                <a:ea typeface="微软雅黑" pitchFamily="34" charset="-122"/>
              </a:rPr>
              <a:t>没有收到对 </a:t>
            </a:r>
            <a:r>
              <a:rPr lang="en-US" altLang="zh-CN" b="1" dirty="0">
                <a:latin typeface="微软雅黑" pitchFamily="34" charset="-122"/>
                <a:ea typeface="微软雅黑" pitchFamily="34" charset="-122"/>
              </a:rPr>
              <a:t>M</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的确认。</a:t>
            </a:r>
          </a:p>
        </p:txBody>
      </p:sp>
    </p:spTree>
    <p:extLst>
      <p:ext uri="{BB962C8B-B14F-4D97-AF65-F5344CB8AC3E}">
        <p14:creationId xmlns:p14="http://schemas.microsoft.com/office/powerpoint/2010/main" val="2863179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023583"/>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180166" y="990372"/>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556963" y="1386682"/>
            <a:ext cx="8184960"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确认迟到</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传输过程中没有出现差错，但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对分组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的确认迟到了。</a:t>
            </a:r>
          </a:p>
          <a:p>
            <a:pPr marL="633413"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会收到重复的确认。对重复的确认的处理很简单：收下后就丢弃。</a:t>
            </a:r>
          </a:p>
          <a:p>
            <a:pPr marL="633413"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仍然会收到重复的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，并且同样要丢弃重复的 </a:t>
            </a:r>
            <a:r>
              <a:rPr lang="en-US" altLang="zh-CN" sz="2000" b="1" dirty="0">
                <a:latin typeface="微软雅黑" pitchFamily="34" charset="-122"/>
                <a:ea typeface="微软雅黑" pitchFamily="34" charset="-122"/>
              </a:rPr>
              <a:t>M</a:t>
            </a:r>
            <a:r>
              <a:rPr lang="en-US" altLang="zh-CN" sz="2000" b="1" baseline="-25000"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，并重传确认分组。</a:t>
            </a:r>
          </a:p>
        </p:txBody>
      </p:sp>
    </p:spTree>
    <p:extLst>
      <p:ext uri="{BB962C8B-B14F-4D97-AF65-F5344CB8AC3E}">
        <p14:creationId xmlns:p14="http://schemas.microsoft.com/office/powerpoint/2010/main" val="1674976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62169" y="6051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2384552" y="1426883"/>
            <a:ext cx="1082227" cy="209976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56" name="Rectangle 30"/>
          <p:cNvSpPr>
            <a:spLocks noChangeArrowheads="1"/>
          </p:cNvSpPr>
          <p:nvPr/>
        </p:nvSpPr>
        <p:spPr bwMode="auto">
          <a:xfrm>
            <a:off x="2215264" y="116093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3315574" y="116093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2386246" y="1505544"/>
            <a:ext cx="1080298" cy="458853"/>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62" name="Group 36"/>
          <p:cNvGrpSpPr>
            <a:grpSpLocks/>
          </p:cNvGrpSpPr>
          <p:nvPr/>
        </p:nvGrpSpPr>
        <p:grpSpPr bwMode="auto">
          <a:xfrm>
            <a:off x="2385309" y="2376428"/>
            <a:ext cx="1082519" cy="458853"/>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496338"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确认丢失</a:t>
            </a:r>
          </a:p>
        </p:txBody>
      </p:sp>
      <p:grpSp>
        <p:nvGrpSpPr>
          <p:cNvPr id="67" name="Group 41"/>
          <p:cNvGrpSpPr>
            <a:grpSpLocks/>
          </p:cNvGrpSpPr>
          <p:nvPr/>
        </p:nvGrpSpPr>
        <p:grpSpPr bwMode="auto">
          <a:xfrm>
            <a:off x="2369389" y="2824046"/>
            <a:ext cx="1102183" cy="311833"/>
            <a:chOff x="2012" y="2283"/>
            <a:chExt cx="1177" cy="333"/>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513488" y="239609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超时重发</a:t>
            </a:r>
          </a:p>
        </p:txBody>
      </p:sp>
      <p:grpSp>
        <p:nvGrpSpPr>
          <p:cNvPr id="71" name="Group 48"/>
          <p:cNvGrpSpPr>
            <a:grpSpLocks/>
          </p:cNvGrpSpPr>
          <p:nvPr/>
        </p:nvGrpSpPr>
        <p:grpSpPr bwMode="auto">
          <a:xfrm>
            <a:off x="1809401" y="1827677"/>
            <a:ext cx="499119" cy="546878"/>
            <a:chOff x="3153" y="2204"/>
            <a:chExt cx="533"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523227" y="1928814"/>
            <a:ext cx="937372" cy="336180"/>
            <a:chOff x="4012" y="2397"/>
            <a:chExt cx="1001" cy="359"/>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97"/>
              <a:ext cx="7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77" name="AutoShape 57"/>
          <p:cNvSpPr>
            <a:spLocks noChangeArrowheads="1"/>
          </p:cNvSpPr>
          <p:nvPr/>
        </p:nvSpPr>
        <p:spPr bwMode="auto">
          <a:xfrm>
            <a:off x="2327250" y="2033693"/>
            <a:ext cx="414841" cy="340862"/>
          </a:xfrm>
          <a:prstGeom prst="irregularSeal1">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78" name="组合 77"/>
          <p:cNvGrpSpPr/>
          <p:nvPr/>
        </p:nvGrpSpPr>
        <p:grpSpPr>
          <a:xfrm>
            <a:off x="5896168" y="1426883"/>
            <a:ext cx="1082227" cy="2692542"/>
            <a:chOff x="6891708" y="1647602"/>
            <a:chExt cx="1834656" cy="3179763"/>
          </a:xfrm>
        </p:grpSpPr>
        <p:sp>
          <p:nvSpPr>
            <p:cNvPr id="79"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0"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81" name="Rectangle 30"/>
          <p:cNvSpPr>
            <a:spLocks noChangeArrowheads="1"/>
          </p:cNvSpPr>
          <p:nvPr/>
        </p:nvSpPr>
        <p:spPr bwMode="auto">
          <a:xfrm>
            <a:off x="5726881" y="1160936"/>
            <a:ext cx="3173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A</a:t>
            </a:r>
          </a:p>
        </p:txBody>
      </p:sp>
      <p:sp>
        <p:nvSpPr>
          <p:cNvPr id="82" name="Rectangle 31"/>
          <p:cNvSpPr>
            <a:spLocks noChangeArrowheads="1"/>
          </p:cNvSpPr>
          <p:nvPr/>
        </p:nvSpPr>
        <p:spPr bwMode="auto">
          <a:xfrm>
            <a:off x="6827191" y="1160936"/>
            <a:ext cx="30617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a:solidFill>
                  <a:srgbClr val="0000FF"/>
                </a:solidFill>
                <a:latin typeface="微软雅黑" pitchFamily="34" charset="-122"/>
                <a:ea typeface="微软雅黑" pitchFamily="34" charset="-122"/>
              </a:rPr>
              <a:t>B</a:t>
            </a:r>
          </a:p>
        </p:txBody>
      </p:sp>
      <p:grpSp>
        <p:nvGrpSpPr>
          <p:cNvPr id="83" name="Group 32"/>
          <p:cNvGrpSpPr>
            <a:grpSpLocks/>
          </p:cNvGrpSpPr>
          <p:nvPr/>
        </p:nvGrpSpPr>
        <p:grpSpPr bwMode="auto">
          <a:xfrm>
            <a:off x="5897862" y="1505544"/>
            <a:ext cx="1080298" cy="458853"/>
            <a:chOff x="3769" y="1868"/>
            <a:chExt cx="1057" cy="490"/>
          </a:xfrm>
        </p:grpSpPr>
        <p:sp>
          <p:nvSpPr>
            <p:cNvPr id="84"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6"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grpSp>
        <p:nvGrpSpPr>
          <p:cNvPr id="87" name="Group 36"/>
          <p:cNvGrpSpPr>
            <a:grpSpLocks/>
          </p:cNvGrpSpPr>
          <p:nvPr/>
        </p:nvGrpSpPr>
        <p:grpSpPr bwMode="auto">
          <a:xfrm>
            <a:off x="5896925" y="2376428"/>
            <a:ext cx="1082519" cy="458853"/>
            <a:chOff x="3439" y="3564"/>
            <a:chExt cx="1156" cy="490"/>
          </a:xfrm>
        </p:grpSpPr>
        <p:sp>
          <p:nvSpPr>
            <p:cNvPr id="88"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Rectangle 39"/>
            <p:cNvSpPr>
              <a:spLocks noChangeArrowheads="1"/>
            </p:cNvSpPr>
            <p:nvPr/>
          </p:nvSpPr>
          <p:spPr bwMode="auto">
            <a:xfrm rot="540000">
              <a:off x="3626" y="3647"/>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1</a:t>
              </a:r>
            </a:p>
          </p:txBody>
        </p:sp>
      </p:grpSp>
      <p:sp>
        <p:nvSpPr>
          <p:cNvPr id="91" name="Text Box 40"/>
          <p:cNvSpPr txBox="1">
            <a:spLocks noChangeArrowheads="1"/>
          </p:cNvSpPr>
          <p:nvPr/>
        </p:nvSpPr>
        <p:spPr bwMode="auto">
          <a:xfrm>
            <a:off x="6007954" y="39793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0000FF"/>
                </a:solidFill>
                <a:latin typeface="微软雅黑" pitchFamily="34" charset="-122"/>
                <a:ea typeface="微软雅黑" pitchFamily="34" charset="-122"/>
              </a:rPr>
              <a:t>确认迟到</a:t>
            </a:r>
          </a:p>
        </p:txBody>
      </p:sp>
      <p:grpSp>
        <p:nvGrpSpPr>
          <p:cNvPr id="92" name="Group 41"/>
          <p:cNvGrpSpPr>
            <a:grpSpLocks/>
          </p:cNvGrpSpPr>
          <p:nvPr/>
        </p:nvGrpSpPr>
        <p:grpSpPr bwMode="auto">
          <a:xfrm>
            <a:off x="5881006" y="2824046"/>
            <a:ext cx="1102183" cy="311833"/>
            <a:chOff x="2012" y="2283"/>
            <a:chExt cx="1177" cy="333"/>
          </a:xfrm>
        </p:grpSpPr>
        <p:sp>
          <p:nvSpPr>
            <p:cNvPr id="93"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Text Box 43"/>
            <p:cNvSpPr txBox="1">
              <a:spLocks noChangeArrowheads="1"/>
            </p:cNvSpPr>
            <p:nvPr/>
          </p:nvSpPr>
          <p:spPr bwMode="auto">
            <a:xfrm rot="21169770">
              <a:off x="2151" y="2283"/>
              <a:ext cx="6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200" b="1" dirty="0">
                  <a:latin typeface="微软雅黑" pitchFamily="34" charset="-122"/>
                  <a:ea typeface="微软雅黑" pitchFamily="34" charset="-122"/>
                </a:rPr>
                <a:t>ACK </a:t>
              </a:r>
              <a:r>
                <a:rPr kumimoji="0" lang="en-US" altLang="zh-CN" sz="1200" b="1" baseline="-25000" dirty="0">
                  <a:latin typeface="微软雅黑" pitchFamily="34" charset="-122"/>
                  <a:ea typeface="微软雅黑" pitchFamily="34" charset="-122"/>
                </a:rPr>
                <a:t>1</a:t>
              </a:r>
            </a:p>
          </p:txBody>
        </p:sp>
      </p:grpSp>
      <p:sp>
        <p:nvSpPr>
          <p:cNvPr id="95" name="Text Box 47"/>
          <p:cNvSpPr txBox="1">
            <a:spLocks noChangeArrowheads="1"/>
          </p:cNvSpPr>
          <p:nvPr/>
        </p:nvSpPr>
        <p:spPr bwMode="auto">
          <a:xfrm>
            <a:off x="5025105" y="239609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400" b="1" dirty="0">
                <a:solidFill>
                  <a:srgbClr val="CC00CC"/>
                </a:solidFill>
                <a:latin typeface="微软雅黑" pitchFamily="34" charset="-122"/>
                <a:ea typeface="微软雅黑" pitchFamily="34" charset="-122"/>
              </a:rPr>
              <a:t>超时重发</a:t>
            </a:r>
          </a:p>
        </p:txBody>
      </p:sp>
      <p:grpSp>
        <p:nvGrpSpPr>
          <p:cNvPr id="96" name="Group 48"/>
          <p:cNvGrpSpPr>
            <a:grpSpLocks/>
          </p:cNvGrpSpPr>
          <p:nvPr/>
        </p:nvGrpSpPr>
        <p:grpSpPr bwMode="auto">
          <a:xfrm>
            <a:off x="5321017" y="1827677"/>
            <a:ext cx="499119" cy="546878"/>
            <a:chOff x="3153" y="2204"/>
            <a:chExt cx="533" cy="584"/>
          </a:xfrm>
        </p:grpSpPr>
        <p:sp>
          <p:nvSpPr>
            <p:cNvPr id="97"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8" name="Text Box 50"/>
            <p:cNvSpPr txBox="1">
              <a:spLocks noChangeArrowheads="1"/>
            </p:cNvSpPr>
            <p:nvPr/>
          </p:nvSpPr>
          <p:spPr bwMode="auto">
            <a:xfrm>
              <a:off x="3153" y="2311"/>
              <a:ext cx="53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400" b="1" dirty="0">
                  <a:latin typeface="微软雅黑" pitchFamily="34" charset="-122"/>
                  <a:ea typeface="微软雅黑" pitchFamily="34" charset="-122"/>
                </a:rPr>
                <a:t>t</a:t>
              </a:r>
              <a:r>
                <a:rPr kumimoji="0" lang="en-US" altLang="zh-CN" sz="1400" b="1" baseline="-25000" dirty="0">
                  <a:latin typeface="微软雅黑" pitchFamily="34" charset="-122"/>
                  <a:ea typeface="微软雅黑" pitchFamily="34" charset="-122"/>
                </a:rPr>
                <a:t>out</a:t>
              </a:r>
            </a:p>
          </p:txBody>
        </p:sp>
      </p:grpSp>
      <p:grpSp>
        <p:nvGrpSpPr>
          <p:cNvPr id="99" name="Group 36"/>
          <p:cNvGrpSpPr>
            <a:grpSpLocks/>
          </p:cNvGrpSpPr>
          <p:nvPr/>
        </p:nvGrpSpPr>
        <p:grpSpPr bwMode="auto">
          <a:xfrm>
            <a:off x="5896925" y="3190189"/>
            <a:ext cx="1082519" cy="458853"/>
            <a:chOff x="3439" y="3564"/>
            <a:chExt cx="1156" cy="490"/>
          </a:xfrm>
        </p:grpSpPr>
        <p:sp>
          <p:nvSpPr>
            <p:cNvPr id="100"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1"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2" name="Rectangle 39"/>
            <p:cNvSpPr>
              <a:spLocks noChangeArrowheads="1"/>
            </p:cNvSpPr>
            <p:nvPr/>
          </p:nvSpPr>
          <p:spPr bwMode="auto">
            <a:xfrm rot="540000">
              <a:off x="3555" y="3623"/>
              <a:ext cx="47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400" b="1" dirty="0">
                  <a:solidFill>
                    <a:srgbClr val="0000FF"/>
                  </a:solidFill>
                  <a:latin typeface="微软雅黑" pitchFamily="34" charset="-122"/>
                  <a:ea typeface="微软雅黑" pitchFamily="34" charset="-122"/>
                </a:rPr>
                <a:t>M</a:t>
              </a:r>
              <a:r>
                <a:rPr lang="en-US" altLang="zh-CN" sz="1400" b="1" baseline="-25000" dirty="0">
                  <a:solidFill>
                    <a:srgbClr val="0000FF"/>
                  </a:solidFill>
                  <a:latin typeface="微软雅黑" pitchFamily="34" charset="-122"/>
                  <a:ea typeface="微软雅黑" pitchFamily="34" charset="-122"/>
                </a:rPr>
                <a:t>2</a:t>
              </a:r>
            </a:p>
          </p:txBody>
        </p:sp>
      </p:grpSp>
      <p:sp>
        <p:nvSpPr>
          <p:cNvPr id="103" name="矩形 102"/>
          <p:cNvSpPr/>
          <p:nvPr/>
        </p:nvSpPr>
        <p:spPr>
          <a:xfrm>
            <a:off x="5004085" y="3341259"/>
            <a:ext cx="959265" cy="738664"/>
          </a:xfrm>
          <a:prstGeom prst="rect">
            <a:avLst/>
          </a:prstGeom>
        </p:spPr>
        <p:txBody>
          <a:bodyPr wrap="square">
            <a:spAutoFit/>
          </a:bodyPr>
          <a:lstStyle/>
          <a:p>
            <a:r>
              <a:rPr lang="zh-CN" altLang="en-US" sz="1400" b="1" dirty="0">
                <a:solidFill>
                  <a:srgbClr val="0000FF"/>
                </a:solidFill>
                <a:latin typeface="微软雅黑" pitchFamily="34" charset="-122"/>
                <a:ea typeface="微软雅黑" pitchFamily="34" charset="-122"/>
              </a:rPr>
              <a:t>收下，</a:t>
            </a:r>
            <a:endParaRPr lang="en-US" altLang="zh-CN" sz="1400" b="1" dirty="0">
              <a:solidFill>
                <a:srgbClr val="0000FF"/>
              </a:solidFill>
              <a:latin typeface="微软雅黑" pitchFamily="34" charset="-122"/>
              <a:ea typeface="微软雅黑" pitchFamily="34" charset="-122"/>
            </a:endParaRPr>
          </a:p>
          <a:p>
            <a:r>
              <a:rPr lang="zh-CN" altLang="en-US" sz="1400" b="1" dirty="0">
                <a:solidFill>
                  <a:srgbClr val="0000FF"/>
                </a:solidFill>
                <a:latin typeface="微软雅黑" pitchFamily="34" charset="-122"/>
                <a:ea typeface="微软雅黑" pitchFamily="34" charset="-122"/>
              </a:rPr>
              <a:t>重复的，</a:t>
            </a:r>
            <a:endParaRPr lang="en-US" altLang="zh-CN" sz="1400" b="1" dirty="0">
              <a:solidFill>
                <a:srgbClr val="0000FF"/>
              </a:solidFill>
              <a:latin typeface="微软雅黑" pitchFamily="34" charset="-122"/>
              <a:ea typeface="微软雅黑" pitchFamily="34" charset="-122"/>
            </a:endParaRPr>
          </a:p>
          <a:p>
            <a:r>
              <a:rPr lang="zh-CN" altLang="en-US" sz="1400" b="1" dirty="0">
                <a:solidFill>
                  <a:srgbClr val="0000FF"/>
                </a:solidFill>
                <a:latin typeface="微软雅黑" pitchFamily="34" charset="-122"/>
                <a:ea typeface="微软雅黑" pitchFamily="34" charset="-122"/>
              </a:rPr>
              <a:t>丢弃</a:t>
            </a:r>
            <a:endParaRPr lang="zh-CN" altLang="en-US" sz="1400" dirty="0">
              <a:solidFill>
                <a:srgbClr val="0000FF"/>
              </a:solidFill>
              <a:latin typeface="微软雅黑" pitchFamily="34" charset="-122"/>
              <a:ea typeface="微软雅黑" pitchFamily="34" charset="-122"/>
            </a:endParaRPr>
          </a:p>
        </p:txBody>
      </p:sp>
      <p:grpSp>
        <p:nvGrpSpPr>
          <p:cNvPr id="104" name="组合 103"/>
          <p:cNvGrpSpPr/>
          <p:nvPr/>
        </p:nvGrpSpPr>
        <p:grpSpPr>
          <a:xfrm>
            <a:off x="5901360" y="1989842"/>
            <a:ext cx="1078084" cy="1699467"/>
            <a:chOff x="6900509" y="2601963"/>
            <a:chExt cx="1827632" cy="2881039"/>
          </a:xfrm>
        </p:grpSpPr>
        <p:sp>
          <p:nvSpPr>
            <p:cNvPr id="105"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itchFamily="34" charset="-122"/>
                <a:ea typeface="微软雅黑" pitchFamily="34" charset="-122"/>
              </a:endParaRPr>
            </a:p>
          </p:txBody>
        </p:sp>
        <p:sp>
          <p:nvSpPr>
            <p:cNvPr id="106" name="矩形 105"/>
            <p:cNvSpPr/>
            <p:nvPr/>
          </p:nvSpPr>
          <p:spPr>
            <a:xfrm rot="20115699">
              <a:off x="7511689" y="2601963"/>
              <a:ext cx="1047981" cy="469585"/>
            </a:xfrm>
            <a:prstGeom prst="rect">
              <a:avLst/>
            </a:prstGeom>
          </p:spPr>
          <p:txBody>
            <a:bodyPr wrap="none">
              <a:spAutoFit/>
            </a:bodyPr>
            <a:lstStyle/>
            <a:p>
              <a:r>
                <a:rPr lang="en-US" altLang="zh-CN" sz="1200" b="1" dirty="0">
                  <a:latin typeface="微软雅黑" pitchFamily="34" charset="-122"/>
                  <a:ea typeface="微软雅黑" pitchFamily="34" charset="-122"/>
                </a:rPr>
                <a:t>ACK </a:t>
              </a:r>
              <a:r>
                <a:rPr lang="en-US" altLang="zh-CN" sz="1200" b="1" baseline="-25000" dirty="0">
                  <a:latin typeface="微软雅黑" pitchFamily="34" charset="-122"/>
                  <a:ea typeface="微软雅黑" pitchFamily="34" charset="-122"/>
                </a:rPr>
                <a:t>1</a:t>
              </a:r>
            </a:p>
          </p:txBody>
        </p:sp>
      </p:grpSp>
      <p:sp>
        <p:nvSpPr>
          <p:cNvPr id="108" name="矩形 107"/>
          <p:cNvSpPr/>
          <p:nvPr/>
        </p:nvSpPr>
        <p:spPr>
          <a:xfrm>
            <a:off x="7019846" y="2440717"/>
            <a:ext cx="840440" cy="523220"/>
          </a:xfrm>
          <a:prstGeom prst="rect">
            <a:avLst/>
          </a:prstGeom>
        </p:spPr>
        <p:txBody>
          <a:bodyPr wrap="square">
            <a:spAutoFit/>
          </a:bodyPr>
          <a:lstStyle/>
          <a:p>
            <a:r>
              <a:rPr lang="zh-CN" altLang="en-US" sz="1400" b="1" dirty="0">
                <a:solidFill>
                  <a:srgbClr val="CC00CC"/>
                </a:solidFill>
                <a:latin typeface="微软雅黑" pitchFamily="34" charset="-122"/>
                <a:ea typeface="微软雅黑" pitchFamily="34" charset="-122"/>
              </a:rPr>
              <a:t>重复的，</a:t>
            </a:r>
            <a:endParaRPr lang="en-US" altLang="zh-CN" sz="1400" b="1" dirty="0">
              <a:solidFill>
                <a:srgbClr val="CC00CC"/>
              </a:solidFill>
              <a:latin typeface="微软雅黑" pitchFamily="34" charset="-122"/>
              <a:ea typeface="微软雅黑" pitchFamily="34" charset="-122"/>
            </a:endParaRPr>
          </a:p>
          <a:p>
            <a:r>
              <a:rPr lang="zh-CN" altLang="en-US" sz="1400" b="1" dirty="0">
                <a:solidFill>
                  <a:srgbClr val="CC00CC"/>
                </a:solidFill>
                <a:latin typeface="微软雅黑" pitchFamily="34" charset="-122"/>
                <a:ea typeface="微软雅黑" pitchFamily="34" charset="-122"/>
              </a:rPr>
              <a:t>丢弃</a:t>
            </a:r>
          </a:p>
        </p:txBody>
      </p:sp>
    </p:spTree>
    <p:extLst>
      <p:ext uri="{BB962C8B-B14F-4D97-AF65-F5344CB8AC3E}">
        <p14:creationId xmlns:p14="http://schemas.microsoft.com/office/powerpoint/2010/main" val="294404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4000"/>
                            </p:stCondLst>
                            <p:childTnLst>
                              <p:par>
                                <p:cTn id="9" presetID="22" presetClass="entr" presetSubtype="2" fill="hold" nodeType="afterEffect">
                                  <p:stCondLst>
                                    <p:cond delay="100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2000"/>
                                        <p:tgtEl>
                                          <p:spTgt spid="74"/>
                                        </p:tgtEl>
                                      </p:cBhvr>
                                    </p:animEffect>
                                  </p:childTnLst>
                                </p:cTn>
                              </p:par>
                            </p:childTnLst>
                          </p:cTn>
                        </p:par>
                        <p:par>
                          <p:cTn id="12" fill="hold">
                            <p:stCondLst>
                              <p:cond delay="7000"/>
                            </p:stCondLst>
                            <p:childTnLst>
                              <p:par>
                                <p:cTn id="13" presetID="1" presetClass="entr" presetSubtype="0"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par>
                          <p:cTn id="15" fill="hold">
                            <p:stCondLst>
                              <p:cond delay="7000"/>
                            </p:stCondLst>
                            <p:childTnLst>
                              <p:par>
                                <p:cTn id="16" presetID="35" presetClass="emph" presetSubtype="0" repeatCount="5000" fill="hold" grpId="1" nodeType="afterEffect">
                                  <p:stCondLst>
                                    <p:cond delay="0"/>
                                  </p:stCondLst>
                                  <p:childTnLst>
                                    <p:anim calcmode="discrete" valueType="str">
                                      <p:cBhvr>
                                        <p:cTn id="17"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18" fill="hold">
                            <p:stCondLst>
                              <p:cond delay="12000"/>
                            </p:stCondLst>
                            <p:childTnLst>
                              <p:par>
                                <p:cTn id="19" presetID="1" presetClass="entr" presetSubtype="0" fill="hold" nodeType="afterEffect">
                                  <p:stCondLst>
                                    <p:cond delay="1000"/>
                                  </p:stCondLst>
                                  <p:childTnLst>
                                    <p:set>
                                      <p:cBhvr>
                                        <p:cTn id="20" dur="1" fill="hold">
                                          <p:stCondLst>
                                            <p:cond delay="9"/>
                                          </p:stCondLst>
                                        </p:cTn>
                                        <p:tgtEl>
                                          <p:spTgt spid="71"/>
                                        </p:tgtEl>
                                        <p:attrNameLst>
                                          <p:attrName>style.visibility</p:attrName>
                                        </p:attrNameLst>
                                      </p:cBhvr>
                                      <p:to>
                                        <p:strVal val="visible"/>
                                      </p:to>
                                    </p:set>
                                  </p:childTnLst>
                                </p:cTn>
                              </p:par>
                            </p:childTnLst>
                          </p:cTn>
                        </p:par>
                        <p:par>
                          <p:cTn id="21" fill="hold">
                            <p:stCondLst>
                              <p:cond delay="13010"/>
                            </p:stCondLst>
                            <p:childTnLst>
                              <p:par>
                                <p:cTn id="22" presetID="35" presetClass="emph" presetSubtype="0" repeatCount="5000" fill="hold" nodeType="afterEffect">
                                  <p:stCondLst>
                                    <p:cond delay="0"/>
                                  </p:stCondLst>
                                  <p:childTnLst>
                                    <p:anim calcmode="discrete" valueType="str">
                                      <p:cBhvr>
                                        <p:cTn id="23" dur="1000" fill="hold"/>
                                        <p:tgtEl>
                                          <p:spTgt spid="71"/>
                                        </p:tgtEl>
                                        <p:attrNameLst>
                                          <p:attrName>style.visibility</p:attrName>
                                        </p:attrNameLst>
                                      </p:cBhvr>
                                      <p:tavLst>
                                        <p:tav tm="0">
                                          <p:val>
                                            <p:strVal val="hidden"/>
                                          </p:val>
                                        </p:tav>
                                        <p:tav tm="50000">
                                          <p:val>
                                            <p:strVal val="visible"/>
                                          </p:val>
                                        </p:tav>
                                      </p:tavLst>
                                    </p:anim>
                                  </p:childTnLst>
                                </p:cTn>
                              </p:par>
                            </p:childTnLst>
                          </p:cTn>
                        </p:par>
                        <p:par>
                          <p:cTn id="24" fill="hold">
                            <p:stCondLst>
                              <p:cond delay="18010"/>
                            </p:stCondLst>
                            <p:childTnLst>
                              <p:par>
                                <p:cTn id="25" presetID="1"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par>
                          <p:cTn id="27" fill="hold">
                            <p:stCondLst>
                              <p:cond delay="18010"/>
                            </p:stCondLst>
                            <p:childTnLst>
                              <p:par>
                                <p:cTn id="28" presetID="35" presetClass="emph" presetSubtype="0" repeatCount="5000" fill="hold" grpId="1" nodeType="afterEffect">
                                  <p:stCondLst>
                                    <p:cond delay="0"/>
                                  </p:stCondLst>
                                  <p:childTnLst>
                                    <p:anim calcmode="discrete" valueType="str">
                                      <p:cBhvr>
                                        <p:cTn id="29"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30" fill="hold">
                            <p:stCondLst>
                              <p:cond delay="23010"/>
                            </p:stCondLst>
                            <p:childTnLst>
                              <p:par>
                                <p:cTn id="31" presetID="22" presetClass="entr" presetSubtype="8" fill="hold" nodeType="afterEffect">
                                  <p:stCondLst>
                                    <p:cond delay="100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2000"/>
                                        <p:tgtEl>
                                          <p:spTgt spid="62"/>
                                        </p:tgtEl>
                                      </p:cBhvr>
                                    </p:animEffect>
                                  </p:childTnLst>
                                </p:cTn>
                              </p:par>
                            </p:childTnLst>
                          </p:cTn>
                        </p:par>
                        <p:par>
                          <p:cTn id="34" fill="hold">
                            <p:stCondLst>
                              <p:cond delay="26010"/>
                            </p:stCondLst>
                            <p:childTnLst>
                              <p:par>
                                <p:cTn id="35" presetID="22" presetClass="entr" presetSubtype="2" fill="hold" nodeType="afterEffect">
                                  <p:stCondLst>
                                    <p:cond delay="1000"/>
                                  </p:stCondLst>
                                  <p:childTnLst>
                                    <p:set>
                                      <p:cBhvr>
                                        <p:cTn id="36" dur="1" fill="hold">
                                          <p:stCondLst>
                                            <p:cond delay="0"/>
                                          </p:stCondLst>
                                        </p:cTn>
                                        <p:tgtEl>
                                          <p:spTgt spid="67"/>
                                        </p:tgtEl>
                                        <p:attrNameLst>
                                          <p:attrName>style.visibility</p:attrName>
                                        </p:attrNameLst>
                                      </p:cBhvr>
                                      <p:to>
                                        <p:strVal val="visible"/>
                                      </p:to>
                                    </p:set>
                                    <p:animEffect transition="in" filter="wipe(right)">
                                      <p:cBhvr>
                                        <p:cTn id="37" dur="20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200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3000"/>
                                        <p:tgtEl>
                                          <p:spTgt spid="83"/>
                                        </p:tgtEl>
                                      </p:cBhvr>
                                    </p:animEffect>
                                  </p:childTnLst>
                                </p:cTn>
                              </p:par>
                            </p:childTnLst>
                          </p:cTn>
                        </p:par>
                        <p:par>
                          <p:cTn id="43" fill="hold">
                            <p:stCondLst>
                              <p:cond delay="5000"/>
                            </p:stCondLst>
                            <p:childTnLst>
                              <p:par>
                                <p:cTn id="44" presetID="22" presetClass="entr" presetSubtype="1" fill="hold" nodeType="afterEffect">
                                  <p:stCondLst>
                                    <p:cond delay="2000"/>
                                  </p:stCondLst>
                                  <p:childTnLst>
                                    <p:set>
                                      <p:cBhvr>
                                        <p:cTn id="45" dur="1" fill="hold">
                                          <p:stCondLst>
                                            <p:cond delay="0"/>
                                          </p:stCondLst>
                                        </p:cTn>
                                        <p:tgtEl>
                                          <p:spTgt spid="104"/>
                                        </p:tgtEl>
                                        <p:attrNameLst>
                                          <p:attrName>style.visibility</p:attrName>
                                        </p:attrNameLst>
                                      </p:cBhvr>
                                      <p:to>
                                        <p:strVal val="visible"/>
                                      </p:to>
                                    </p:set>
                                    <p:animEffect transition="in" filter="wipe(up)">
                                      <p:cBhvr>
                                        <p:cTn id="46" dur="30000"/>
                                        <p:tgtEl>
                                          <p:spTgt spid="104"/>
                                        </p:tgtEl>
                                      </p:cBhvr>
                                    </p:animEffect>
                                  </p:childTnLst>
                                </p:cTn>
                              </p:par>
                              <p:par>
                                <p:cTn id="47" presetID="1" presetClass="entr" presetSubtype="0" fill="hold" nodeType="withEffect">
                                  <p:stCondLst>
                                    <p:cond delay="2000"/>
                                  </p:stCondLst>
                                  <p:childTnLst>
                                    <p:set>
                                      <p:cBhvr>
                                        <p:cTn id="48" dur="1" fill="hold">
                                          <p:stCondLst>
                                            <p:cond delay="0"/>
                                          </p:stCondLst>
                                        </p:cTn>
                                        <p:tgtEl>
                                          <p:spTgt spid="96"/>
                                        </p:tgtEl>
                                        <p:attrNameLst>
                                          <p:attrName>style.visibility</p:attrName>
                                        </p:attrNameLst>
                                      </p:cBhvr>
                                      <p:to>
                                        <p:strVal val="visible"/>
                                      </p:to>
                                    </p:set>
                                  </p:childTnLst>
                                </p:cTn>
                              </p:par>
                              <p:par>
                                <p:cTn id="49" presetID="35" presetClass="emph" presetSubtype="0" repeatCount="5000" fill="hold" nodeType="withEffect">
                                  <p:stCondLst>
                                    <p:cond delay="2000"/>
                                  </p:stCondLst>
                                  <p:childTnLst>
                                    <p:anim calcmode="discrete" valueType="str">
                                      <p:cBhvr>
                                        <p:cTn id="50" dur="1000" fill="hold"/>
                                        <p:tgtEl>
                                          <p:spTgt spid="96"/>
                                        </p:tgtEl>
                                        <p:attrNameLst>
                                          <p:attrName>style.visibility</p:attrName>
                                        </p:attrNameLst>
                                      </p:cBhvr>
                                      <p:tavLst>
                                        <p:tav tm="0">
                                          <p:val>
                                            <p:strVal val="hidden"/>
                                          </p:val>
                                        </p:tav>
                                        <p:tav tm="50000">
                                          <p:val>
                                            <p:strVal val="visible"/>
                                          </p:val>
                                        </p:tav>
                                      </p:tavLst>
                                    </p:anim>
                                  </p:childTnLst>
                                </p:cTn>
                              </p:par>
                              <p:par>
                                <p:cTn id="51" presetID="1" presetClass="entr" presetSubtype="0" fill="hold" grpId="0" nodeType="withEffect">
                                  <p:stCondLst>
                                    <p:cond delay="9000"/>
                                  </p:stCondLst>
                                  <p:childTnLst>
                                    <p:set>
                                      <p:cBhvr>
                                        <p:cTn id="52" dur="1" fill="hold">
                                          <p:stCondLst>
                                            <p:cond delay="0"/>
                                          </p:stCondLst>
                                        </p:cTn>
                                        <p:tgtEl>
                                          <p:spTgt spid="95"/>
                                        </p:tgtEl>
                                        <p:attrNameLst>
                                          <p:attrName>style.visibility</p:attrName>
                                        </p:attrNameLst>
                                      </p:cBhvr>
                                      <p:to>
                                        <p:strVal val="visible"/>
                                      </p:to>
                                    </p:set>
                                  </p:childTnLst>
                                </p:cTn>
                              </p:par>
                              <p:par>
                                <p:cTn id="53" presetID="35" presetClass="emph" presetSubtype="0" repeatCount="5000" fill="hold" grpId="1" nodeType="withEffect">
                                  <p:stCondLst>
                                    <p:cond delay="9000"/>
                                  </p:stCondLst>
                                  <p:childTnLst>
                                    <p:anim calcmode="discrete" valueType="str">
                                      <p:cBhvr>
                                        <p:cTn id="54" dur="1000" fill="hold"/>
                                        <p:tgtEl>
                                          <p:spTgt spid="95"/>
                                        </p:tgtEl>
                                        <p:attrNameLst>
                                          <p:attrName>style.visibility</p:attrName>
                                        </p:attrNameLst>
                                      </p:cBhvr>
                                      <p:tavLst>
                                        <p:tav tm="0">
                                          <p:val>
                                            <p:strVal val="hidden"/>
                                          </p:val>
                                        </p:tav>
                                        <p:tav tm="50000">
                                          <p:val>
                                            <p:strVal val="visible"/>
                                          </p:val>
                                        </p:tav>
                                      </p:tavLst>
                                    </p:anim>
                                  </p:childTnLst>
                                </p:cTn>
                              </p:par>
                              <p:par>
                                <p:cTn id="55" presetID="22" presetClass="entr" presetSubtype="8" fill="hold" nodeType="withEffect">
                                  <p:stCondLst>
                                    <p:cond delay="1600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2000"/>
                                        <p:tgtEl>
                                          <p:spTgt spid="87"/>
                                        </p:tgtEl>
                                      </p:cBhvr>
                                    </p:animEffect>
                                  </p:childTnLst>
                                </p:cTn>
                              </p:par>
                              <p:par>
                                <p:cTn id="58" presetID="22" presetClass="entr" presetSubtype="8" fill="hold" grpId="0" nodeType="withEffect">
                                  <p:stCondLst>
                                    <p:cond delay="2000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2000"/>
                                        <p:tgtEl>
                                          <p:spTgt spid="108"/>
                                        </p:tgtEl>
                                      </p:cBhvr>
                                    </p:animEffect>
                                  </p:childTnLst>
                                </p:cTn>
                              </p:par>
                              <p:par>
                                <p:cTn id="61" presetID="22" presetClass="entr" presetSubtype="2" fill="hold" nodeType="withEffect">
                                  <p:stCondLst>
                                    <p:cond delay="24000"/>
                                  </p:stCondLst>
                                  <p:childTnLst>
                                    <p:set>
                                      <p:cBhvr>
                                        <p:cTn id="62" dur="1" fill="hold">
                                          <p:stCondLst>
                                            <p:cond delay="0"/>
                                          </p:stCondLst>
                                        </p:cTn>
                                        <p:tgtEl>
                                          <p:spTgt spid="92"/>
                                        </p:tgtEl>
                                        <p:attrNameLst>
                                          <p:attrName>style.visibility</p:attrName>
                                        </p:attrNameLst>
                                      </p:cBhvr>
                                      <p:to>
                                        <p:strVal val="visible"/>
                                      </p:to>
                                    </p:set>
                                    <p:animEffect transition="in" filter="wipe(right)">
                                      <p:cBhvr>
                                        <p:cTn id="63" dur="2000"/>
                                        <p:tgtEl>
                                          <p:spTgt spid="92"/>
                                        </p:tgtEl>
                                      </p:cBhvr>
                                    </p:animEffect>
                                  </p:childTnLst>
                                </p:cTn>
                              </p:par>
                              <p:par>
                                <p:cTn id="64" presetID="22" presetClass="entr" presetSubtype="8" fill="hold" nodeType="withEffect">
                                  <p:stCondLst>
                                    <p:cond delay="28000"/>
                                  </p:stCondLst>
                                  <p:childTnLst>
                                    <p:set>
                                      <p:cBhvr>
                                        <p:cTn id="65" dur="1" fill="hold">
                                          <p:stCondLst>
                                            <p:cond delay="0"/>
                                          </p:stCondLst>
                                        </p:cTn>
                                        <p:tgtEl>
                                          <p:spTgt spid="99"/>
                                        </p:tgtEl>
                                        <p:attrNameLst>
                                          <p:attrName>style.visibility</p:attrName>
                                        </p:attrNameLst>
                                      </p:cBhvr>
                                      <p:to>
                                        <p:strVal val="visible"/>
                                      </p:to>
                                    </p:set>
                                    <p:animEffect transition="in" filter="wipe(left)">
                                      <p:cBhvr>
                                        <p:cTn id="66" dur="2000"/>
                                        <p:tgtEl>
                                          <p:spTgt spid="99"/>
                                        </p:tgtEl>
                                      </p:cBhvr>
                                    </p:animEffect>
                                  </p:childTnLst>
                                </p:cTn>
                              </p:par>
                              <p:par>
                                <p:cTn id="67" presetID="1" presetClass="entr" presetSubtype="0" fill="hold" grpId="0" nodeType="withEffect">
                                  <p:stCondLst>
                                    <p:cond delay="33000"/>
                                  </p:stCondLst>
                                  <p:childTnLst>
                                    <p:set>
                                      <p:cBhvr>
                                        <p:cTn id="68" dur="1" fill="hold">
                                          <p:stCondLst>
                                            <p:cond delay="0"/>
                                          </p:stCondLst>
                                        </p:cTn>
                                        <p:tgtEl>
                                          <p:spTgt spid="103"/>
                                        </p:tgtEl>
                                        <p:attrNameLst>
                                          <p:attrName>style.visibility</p:attrName>
                                        </p:attrNameLst>
                                      </p:cBhvr>
                                      <p:to>
                                        <p:strVal val="visible"/>
                                      </p:to>
                                    </p:set>
                                  </p:childTnLst>
                                </p:cTn>
                              </p:par>
                              <p:par>
                                <p:cTn id="69" presetID="35" presetClass="emph" presetSubtype="0" repeatCount="5000" fill="hold" grpId="1" nodeType="withEffect">
                                  <p:stCondLst>
                                    <p:cond delay="33000"/>
                                  </p:stCondLst>
                                  <p:childTnLst>
                                    <p:anim calcmode="discrete" valueType="str">
                                      <p:cBhvr>
                                        <p:cTn id="70" dur="10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95" grpId="0"/>
      <p:bldP spid="95" grpId="1"/>
      <p:bldP spid="103" grpId="0"/>
      <p:bldP spid="103" grpId="1"/>
      <p:bldP spid="10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8"/>
          <p:cNvSpPr>
            <a:spLocks noChangeArrowheads="1"/>
          </p:cNvSpPr>
          <p:nvPr/>
        </p:nvSpPr>
        <p:spPr bwMode="auto">
          <a:xfrm>
            <a:off x="556963" y="1789018"/>
            <a:ext cx="818496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在发送完一个分组后，必须</a:t>
            </a:r>
            <a:r>
              <a:rPr lang="zh-CN" altLang="en-US" sz="2000" b="1" dirty="0">
                <a:solidFill>
                  <a:srgbClr val="0000FF"/>
                </a:solidFill>
                <a:latin typeface="微软雅黑" pitchFamily="34" charset="-122"/>
                <a:ea typeface="微软雅黑" pitchFamily="34" charset="-122"/>
              </a:rPr>
              <a:t>暂时保留</a:t>
            </a:r>
            <a:r>
              <a:rPr lang="zh-CN" altLang="en-US" sz="2000" b="1" dirty="0">
                <a:latin typeface="微软雅黑" pitchFamily="34" charset="-122"/>
                <a:ea typeface="微软雅黑" pitchFamily="34" charset="-122"/>
              </a:rPr>
              <a:t>已发送的分组的副本，以备重发。</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分组和确认分组都必须进行编号。</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超时计时器的重传时间应当比数据在分组传输的平均往返时间</a:t>
            </a:r>
            <a:r>
              <a:rPr lang="zh-CN" altLang="en-US" sz="2000" b="1" dirty="0">
                <a:solidFill>
                  <a:srgbClr val="0000FF"/>
                </a:solidFill>
                <a:latin typeface="微软雅黑" pitchFamily="34" charset="-122"/>
                <a:ea typeface="微软雅黑" pitchFamily="34" charset="-122"/>
              </a:rPr>
              <a:t>更长一些</a:t>
            </a:r>
            <a:r>
              <a:rPr lang="zh-CN" altLang="en-US" sz="2000" b="1" dirty="0">
                <a:latin typeface="微软雅黑" pitchFamily="34" charset="-122"/>
                <a:ea typeface="微软雅黑" pitchFamily="34" charset="-122"/>
              </a:rPr>
              <a:t>。 </a:t>
            </a:r>
          </a:p>
        </p:txBody>
      </p:sp>
      <p:sp>
        <p:nvSpPr>
          <p:cNvPr id="17" name="AutoShape 5"/>
          <p:cNvSpPr>
            <a:spLocks noChangeArrowheads="1"/>
          </p:cNvSpPr>
          <p:nvPr/>
        </p:nvSpPr>
        <p:spPr bwMode="auto">
          <a:xfrm>
            <a:off x="556963" y="1454540"/>
            <a:ext cx="804189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矩形 17"/>
          <p:cNvSpPr/>
          <p:nvPr/>
        </p:nvSpPr>
        <p:spPr>
          <a:xfrm>
            <a:off x="616085" y="1403156"/>
            <a:ext cx="954107" cy="400110"/>
          </a:xfrm>
          <a:prstGeom prst="rect">
            <a:avLst/>
          </a:prstGeom>
        </p:spPr>
        <p:txBody>
          <a:bodyPr wrap="none">
            <a:spAutoFit/>
          </a:bodyPr>
          <a:lstStyle/>
          <a:p>
            <a:r>
              <a:rPr lang="zh-CN" altLang="en-US" sz="2000" b="1" dirty="0">
                <a:latin typeface="微软雅黑" pitchFamily="34" charset="-122"/>
                <a:ea typeface="微软雅黑" pitchFamily="34" charset="-122"/>
              </a:rPr>
              <a:t>请注意</a:t>
            </a:r>
          </a:p>
        </p:txBody>
      </p:sp>
    </p:spTree>
    <p:extLst>
      <p:ext uri="{BB962C8B-B14F-4D97-AF65-F5344CB8AC3E}">
        <p14:creationId xmlns:p14="http://schemas.microsoft.com/office/powerpoint/2010/main" val="90906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701580" y="65083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sp>
        <p:nvSpPr>
          <p:cNvPr id="8" name="圆角矩形 7"/>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438760" y="3904349"/>
            <a:ext cx="4617421" cy="307777"/>
          </a:xfrm>
          <a:prstGeom prst="rect">
            <a:avLst/>
          </a:prstGeom>
        </p:spPr>
        <p:txBody>
          <a:bodyPr wrap="square">
            <a:spAutoFit/>
          </a:bodyPr>
          <a:lstStyle/>
          <a:p>
            <a:pPr algn="ctr"/>
            <a:r>
              <a:rPr lang="zh-CN" altLang="en-US" sz="1400" b="1" dirty="0">
                <a:latin typeface="微软雅黑" pitchFamily="34" charset="-122"/>
                <a:ea typeface="微软雅黑" pitchFamily="34" charset="-122"/>
              </a:rPr>
              <a:t>只有位于网络边缘部分的主机的协议栈才有运输层</a:t>
            </a:r>
          </a:p>
        </p:txBody>
      </p:sp>
      <p:sp>
        <p:nvSpPr>
          <p:cNvPr id="12" name="Line 315"/>
          <p:cNvSpPr>
            <a:spLocks noChangeShapeType="1"/>
          </p:cNvSpPr>
          <p:nvPr/>
        </p:nvSpPr>
        <p:spPr bwMode="auto">
          <a:xfrm>
            <a:off x="2806190" y="3452678"/>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9" name="Rectangle 333"/>
          <p:cNvSpPr>
            <a:spLocks noChangeArrowheads="1"/>
          </p:cNvSpPr>
          <p:nvPr/>
        </p:nvSpPr>
        <p:spPr bwMode="auto">
          <a:xfrm>
            <a:off x="1930783" y="3200873"/>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32" name="Rectangle 336"/>
          <p:cNvSpPr>
            <a:spLocks noChangeArrowheads="1"/>
          </p:cNvSpPr>
          <p:nvPr/>
        </p:nvSpPr>
        <p:spPr bwMode="auto">
          <a:xfrm>
            <a:off x="2090771" y="2962019"/>
            <a:ext cx="61234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6494828" y="2962019"/>
            <a:ext cx="60273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a:solidFill>
                  <a:srgbClr val="0033CC"/>
                </a:solidFill>
                <a:latin typeface="微软雅黑" pitchFamily="34" charset="-122"/>
                <a:ea typeface="微软雅黑" pitchFamily="34" charset="-122"/>
              </a:rPr>
              <a:t>主机 </a:t>
            </a:r>
            <a:r>
              <a:rPr kumimoji="1" lang="en-US" altLang="zh-CN" sz="1050" b="1">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3559208" y="3101100"/>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335968"/>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900790" y="3101100"/>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286967"/>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286967"/>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334841" y="3189856"/>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286967"/>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335968"/>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661781" y="3300600"/>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LAN</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108" name="Rectangle 354"/>
          <p:cNvSpPr>
            <a:spLocks noChangeArrowheads="1"/>
          </p:cNvSpPr>
          <p:nvPr/>
        </p:nvSpPr>
        <p:spPr bwMode="auto">
          <a:xfrm>
            <a:off x="4306947" y="3306836"/>
            <a:ext cx="5610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WAN</a:t>
            </a:r>
          </a:p>
        </p:txBody>
      </p:sp>
      <p:sp>
        <p:nvSpPr>
          <p:cNvPr id="109" name="Rectangle 368"/>
          <p:cNvSpPr>
            <a:spLocks noChangeArrowheads="1"/>
          </p:cNvSpPr>
          <p:nvPr/>
        </p:nvSpPr>
        <p:spPr bwMode="auto">
          <a:xfrm>
            <a:off x="2970206" y="3299710"/>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LAN</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grpSp>
        <p:nvGrpSpPr>
          <p:cNvPr id="28" name="组合 27"/>
          <p:cNvGrpSpPr/>
          <p:nvPr/>
        </p:nvGrpSpPr>
        <p:grpSpPr>
          <a:xfrm>
            <a:off x="1883355" y="1258130"/>
            <a:ext cx="5390172" cy="1569660"/>
            <a:chOff x="1883355" y="1258130"/>
            <a:chExt cx="5390172" cy="1569660"/>
          </a:xfrm>
        </p:grpSpPr>
        <p:sp>
          <p:nvSpPr>
            <p:cNvPr id="9" name="Rectangle 314"/>
            <p:cNvSpPr>
              <a:spLocks noChangeArrowheads="1"/>
            </p:cNvSpPr>
            <p:nvPr/>
          </p:nvSpPr>
          <p:spPr bwMode="auto">
            <a:xfrm>
              <a:off x="1930783" y="1258130"/>
              <a:ext cx="88119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0" name="Rectangle 324"/>
            <p:cNvSpPr>
              <a:spLocks noChangeArrowheads="1"/>
            </p:cNvSpPr>
            <p:nvPr/>
          </p:nvSpPr>
          <p:spPr bwMode="auto">
            <a:xfrm>
              <a:off x="6337736" y="1258130"/>
              <a:ext cx="88312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3" name="Line 316"/>
            <p:cNvSpPr>
              <a:spLocks noChangeShapeType="1"/>
            </p:cNvSpPr>
            <p:nvPr/>
          </p:nvSpPr>
          <p:spPr bwMode="auto">
            <a:xfrm>
              <a:off x="1930783" y="2148162"/>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4" name="Line 317"/>
            <p:cNvSpPr>
              <a:spLocks noChangeShapeType="1"/>
            </p:cNvSpPr>
            <p:nvPr/>
          </p:nvSpPr>
          <p:spPr bwMode="auto">
            <a:xfrm>
              <a:off x="1930783" y="2417221"/>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5" name="Rectangle 318"/>
            <p:cNvSpPr>
              <a:spLocks noChangeArrowheads="1"/>
            </p:cNvSpPr>
            <p:nvPr/>
          </p:nvSpPr>
          <p:spPr bwMode="auto">
            <a:xfrm>
              <a:off x="1934644" y="1629646"/>
              <a:ext cx="875407"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6" name="Rectangle 319"/>
            <p:cNvSpPr>
              <a:spLocks noChangeArrowheads="1"/>
            </p:cNvSpPr>
            <p:nvPr/>
          </p:nvSpPr>
          <p:spPr bwMode="auto">
            <a:xfrm>
              <a:off x="1883355" y="1363025"/>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sp>
          <p:nvSpPr>
            <p:cNvPr id="21" name="Line 325"/>
            <p:cNvSpPr>
              <a:spLocks noChangeShapeType="1"/>
            </p:cNvSpPr>
            <p:nvPr/>
          </p:nvSpPr>
          <p:spPr bwMode="auto">
            <a:xfrm>
              <a:off x="6337736" y="2148162"/>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2" name="Line 326"/>
            <p:cNvSpPr>
              <a:spLocks noChangeShapeType="1"/>
            </p:cNvSpPr>
            <p:nvPr/>
          </p:nvSpPr>
          <p:spPr bwMode="auto">
            <a:xfrm>
              <a:off x="6337736" y="2417221"/>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3" name="Rectangle 327"/>
            <p:cNvSpPr>
              <a:spLocks noChangeArrowheads="1"/>
            </p:cNvSpPr>
            <p:nvPr/>
          </p:nvSpPr>
          <p:spPr bwMode="auto">
            <a:xfrm>
              <a:off x="6340632" y="1629646"/>
              <a:ext cx="880232"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6" name="Rectangle 400"/>
            <p:cNvSpPr>
              <a:spLocks noChangeArrowheads="1"/>
            </p:cNvSpPr>
            <p:nvPr/>
          </p:nvSpPr>
          <p:spPr bwMode="auto">
            <a:xfrm>
              <a:off x="7007428" y="1354116"/>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grpSp>
          <p:nvGrpSpPr>
            <p:cNvPr id="2" name="组合 1"/>
            <p:cNvGrpSpPr/>
            <p:nvPr/>
          </p:nvGrpSpPr>
          <p:grpSpPr>
            <a:xfrm>
              <a:off x="3357716" y="1886232"/>
              <a:ext cx="868234" cy="844373"/>
              <a:chOff x="3357716" y="1886232"/>
              <a:chExt cx="868234" cy="844373"/>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5" name="Rectangle 319"/>
              <p:cNvSpPr>
                <a:spLocks noChangeArrowheads="1"/>
              </p:cNvSpPr>
              <p:nvPr/>
            </p:nvSpPr>
            <p:spPr bwMode="auto">
              <a:xfrm>
                <a:off x="3357716"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914115" y="1886232"/>
              <a:ext cx="880715" cy="844373"/>
              <a:chOff x="4914115" y="1886232"/>
              <a:chExt cx="880715" cy="844373"/>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2" name="Rectangle 319"/>
              <p:cNvSpPr>
                <a:spLocks noChangeArrowheads="1"/>
              </p:cNvSpPr>
              <p:nvPr/>
            </p:nvSpPr>
            <p:spPr bwMode="auto">
              <a:xfrm>
                <a:off x="5528731"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sp>
          <p:nvSpPr>
            <p:cNvPr id="86" name="Freeform 572"/>
            <p:cNvSpPr>
              <a:spLocks/>
            </p:cNvSpPr>
            <p:nvPr/>
          </p:nvSpPr>
          <p:spPr bwMode="auto">
            <a:xfrm>
              <a:off x="2313057"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5404109"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8" name="Freeform 572"/>
            <p:cNvSpPr>
              <a:spLocks/>
            </p:cNvSpPr>
            <p:nvPr/>
          </p:nvSpPr>
          <p:spPr bwMode="auto">
            <a:xfrm>
              <a:off x="4052025" y="2682718"/>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68946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8"/>
          <p:cNvSpPr>
            <a:spLocks noChangeArrowheads="1"/>
          </p:cNvSpPr>
          <p:nvPr/>
        </p:nvSpPr>
        <p:spPr bwMode="auto">
          <a:xfrm>
            <a:off x="556963" y="1185514"/>
            <a:ext cx="804189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通常 </a:t>
            </a:r>
            <a:r>
              <a:rPr lang="en-US" altLang="zh-CN" sz="2000" b="1" dirty="0">
                <a:solidFill>
                  <a:srgbClr val="0000FF"/>
                </a:solidFill>
                <a:latin typeface="微软雅黑" pitchFamily="34" charset="-122"/>
                <a:ea typeface="微软雅黑" pitchFamily="34" charset="-122"/>
              </a:rPr>
              <a:t>A </a:t>
            </a:r>
            <a:r>
              <a:rPr lang="zh-CN" altLang="en-US" sz="2000" b="1" dirty="0">
                <a:solidFill>
                  <a:srgbClr val="0000FF"/>
                </a:solidFill>
                <a:latin typeface="微软雅黑" pitchFamily="34" charset="-122"/>
                <a:ea typeface="微软雅黑" pitchFamily="34" charset="-122"/>
              </a:rPr>
              <a:t>最终总是可以收到对所有发出的分组的确认。</a:t>
            </a:r>
            <a:r>
              <a:rPr lang="zh-CN" altLang="en-US" sz="2000" b="1" dirty="0">
                <a:latin typeface="微软雅黑" pitchFamily="34" charset="-122"/>
                <a:ea typeface="微软雅黑" pitchFamily="34" charset="-122"/>
              </a:rPr>
              <a:t>如果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不断重传分组但总是收不到确认，就说明通信线路太差，不能进行通信。</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使用上述的确认和重传机制，我们就可以在不可靠的传输网络上实现可靠的通信。</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像上述的这种可靠传输协议常称为</a:t>
            </a:r>
            <a:r>
              <a:rPr lang="zh-CN" altLang="en-US" sz="2000" b="1" dirty="0">
                <a:solidFill>
                  <a:srgbClr val="0000FF"/>
                </a:solidFill>
                <a:latin typeface="微软雅黑" pitchFamily="34" charset="-122"/>
                <a:ea typeface="微软雅黑" pitchFamily="34" charset="-122"/>
              </a:rPr>
              <a:t>自动重传请求 </a:t>
            </a:r>
            <a:r>
              <a:rPr lang="en-US" altLang="zh-CN" sz="2000" b="1" dirty="0">
                <a:solidFill>
                  <a:srgbClr val="0000FF"/>
                </a:solidFill>
                <a:latin typeface="微软雅黑" pitchFamily="34" charset="-122"/>
                <a:ea typeface="微软雅黑" pitchFamily="34" charset="-122"/>
              </a:rPr>
              <a:t>ARQ  </a:t>
            </a:r>
            <a:r>
              <a:rPr lang="en-US" altLang="zh-CN" sz="2000" b="1" dirty="0">
                <a:latin typeface="微软雅黑" pitchFamily="34" charset="-122"/>
                <a:ea typeface="微软雅黑" pitchFamily="34" charset="-122"/>
              </a:rPr>
              <a:t>(Automatic Repeat </a:t>
            </a:r>
            <a:r>
              <a:rPr lang="en-US" altLang="zh-CN" sz="2000" b="1" dirty="0" err="1">
                <a:latin typeface="微软雅黑" pitchFamily="34" charset="-122"/>
                <a:ea typeface="微软雅黑" pitchFamily="34" charset="-122"/>
              </a:rPr>
              <a:t>reQuest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。意思是重传的请求是自动进行的，接收方不需要请求发送方重传某个出错的分组。</a:t>
            </a:r>
          </a:p>
        </p:txBody>
      </p:sp>
      <p:sp>
        <p:nvSpPr>
          <p:cNvPr id="33" name="AutoShape 5"/>
          <p:cNvSpPr>
            <a:spLocks noChangeArrowheads="1"/>
          </p:cNvSpPr>
          <p:nvPr/>
        </p:nvSpPr>
        <p:spPr bwMode="auto">
          <a:xfrm>
            <a:off x="545144" y="851036"/>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808796"/>
            <a:ext cx="2379498" cy="400110"/>
          </a:xfrm>
          <a:prstGeom prst="rect">
            <a:avLst/>
          </a:prstGeom>
        </p:spPr>
        <p:txBody>
          <a:bodyPr wrap="none">
            <a:spAutoFit/>
          </a:bodyPr>
          <a:lstStyle/>
          <a:p>
            <a:r>
              <a:rPr lang="zh-CN" altLang="en-US" sz="2000" b="1" dirty="0">
                <a:latin typeface="微软雅黑" pitchFamily="34" charset="-122"/>
                <a:ea typeface="微软雅黑" pitchFamily="34" charset="-122"/>
              </a:rPr>
              <a:t>自动重传请求 </a:t>
            </a:r>
            <a:r>
              <a:rPr lang="en-US" altLang="zh-CN" sz="2000" b="1" dirty="0">
                <a:latin typeface="微软雅黑" pitchFamily="34" charset="-122"/>
                <a:ea typeface="微软雅黑" pitchFamily="34" charset="-122"/>
              </a:rPr>
              <a:t>ARQ</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0859905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25" name="Rectangle 6"/>
          <p:cNvSpPr>
            <a:spLocks noChangeArrowheads="1"/>
          </p:cNvSpPr>
          <p:nvPr/>
        </p:nvSpPr>
        <p:spPr bwMode="auto">
          <a:xfrm>
            <a:off x="3675130" y="605119"/>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4. </a:t>
            </a:r>
            <a:r>
              <a:rPr lang="zh-CN" altLang="en-US" sz="2000" b="1" dirty="0">
                <a:solidFill>
                  <a:schemeClr val="bg1"/>
                </a:solidFill>
                <a:latin typeface="微软雅黑" pitchFamily="34" charset="-122"/>
                <a:ea typeface="微软雅黑" pitchFamily="34" charset="-122"/>
              </a:rPr>
              <a:t>信道利用率</a:t>
            </a:r>
          </a:p>
        </p:txBody>
      </p:sp>
      <p:sp>
        <p:nvSpPr>
          <p:cNvPr id="26" name="圆角矩形 25"/>
          <p:cNvSpPr/>
          <p:nvPr/>
        </p:nvSpPr>
        <p:spPr>
          <a:xfrm>
            <a:off x="545144" y="1069848"/>
            <a:ext cx="8053711" cy="32918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155"/>
          <p:cNvSpPr txBox="1">
            <a:spLocks noChangeArrowheads="1"/>
          </p:cNvSpPr>
          <p:nvPr/>
        </p:nvSpPr>
        <p:spPr bwMode="auto">
          <a:xfrm>
            <a:off x="2029968" y="1186735"/>
            <a:ext cx="5095061" cy="363176"/>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停止等待协议的优点是简单，缺点是信道利用率太低。</a:t>
            </a:r>
          </a:p>
        </p:txBody>
      </p:sp>
      <p:sp>
        <p:nvSpPr>
          <p:cNvPr id="28" name="Text Box 4"/>
          <p:cNvSpPr txBox="1">
            <a:spLocks noChangeArrowheads="1"/>
          </p:cNvSpPr>
          <p:nvPr/>
        </p:nvSpPr>
        <p:spPr bwMode="auto">
          <a:xfrm>
            <a:off x="2430781" y="2609339"/>
            <a:ext cx="36260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i="1" dirty="0">
                <a:latin typeface="微软雅黑" pitchFamily="34" charset="-122"/>
                <a:ea typeface="微软雅黑" pitchFamily="34" charset="-122"/>
              </a:rPr>
              <a:t>T</a:t>
            </a:r>
            <a:r>
              <a:rPr lang="en-US" altLang="zh-CN" sz="12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524893" y="2621755"/>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733296" y="2656340"/>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4560147" y="2656340"/>
            <a:ext cx="0" cy="2208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732409" y="2765420"/>
            <a:ext cx="1826851"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3397524" y="2622641"/>
            <a:ext cx="48423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solidFill>
                  <a:srgbClr val="0000FF"/>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2399851" y="2641265"/>
            <a:ext cx="0" cy="24831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2126600" y="2465730"/>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A</a:t>
            </a:r>
          </a:p>
        </p:txBody>
      </p:sp>
      <p:sp>
        <p:nvSpPr>
          <p:cNvPr id="36" name="Line 12"/>
          <p:cNvSpPr>
            <a:spLocks noChangeShapeType="1"/>
          </p:cNvSpPr>
          <p:nvPr/>
        </p:nvSpPr>
        <p:spPr bwMode="auto">
          <a:xfrm flipV="1">
            <a:off x="4601827" y="2621755"/>
            <a:ext cx="0" cy="44341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524893" y="2988011"/>
            <a:ext cx="207693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957661" y="2864743"/>
            <a:ext cx="1243610"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D</a:t>
            </a:r>
            <a:r>
              <a:rPr lang="en-US" altLang="zh-CN" sz="1200" b="1">
                <a:solidFill>
                  <a:srgbClr val="0000FF"/>
                </a:solidFill>
                <a:latin typeface="微软雅黑" pitchFamily="34" charset="-122"/>
                <a:ea typeface="微软雅黑" pitchFamily="34" charset="-122"/>
              </a:rPr>
              <a:t> + RTT + </a:t>
            </a:r>
            <a:r>
              <a:rPr lang="en-US" altLang="zh-CN" sz="1200" b="1" i="1">
                <a:solidFill>
                  <a:srgbClr val="0000FF"/>
                </a:solidFill>
                <a:latin typeface="微软雅黑" pitchFamily="34" charset="-122"/>
                <a:ea typeface="微软雅黑" pitchFamily="34" charset="-122"/>
              </a:rPr>
              <a:t>T</a:t>
            </a:r>
            <a:r>
              <a:rPr lang="en-US" altLang="zh-CN" sz="12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524893" y="1812087"/>
            <a:ext cx="1116508" cy="80966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2134581" y="167202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B</a:t>
            </a:r>
          </a:p>
        </p:txBody>
      </p:sp>
      <p:sp>
        <p:nvSpPr>
          <p:cNvPr id="41" name="Line 18"/>
          <p:cNvSpPr>
            <a:spLocks noChangeShapeType="1"/>
          </p:cNvSpPr>
          <p:nvPr/>
        </p:nvSpPr>
        <p:spPr bwMode="auto">
          <a:xfrm flipV="1">
            <a:off x="2524893" y="1813860"/>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732409" y="1813860"/>
            <a:ext cx="912539"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464974" y="2099836"/>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852848" y="1884338"/>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6803803" y="1672025"/>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6" name="Text Box 25"/>
          <p:cNvSpPr txBox="1">
            <a:spLocks noChangeArrowheads="1"/>
          </p:cNvSpPr>
          <p:nvPr/>
        </p:nvSpPr>
        <p:spPr bwMode="auto">
          <a:xfrm>
            <a:off x="6803803" y="244439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47" name="Line 26"/>
          <p:cNvSpPr>
            <a:spLocks noChangeShapeType="1"/>
          </p:cNvSpPr>
          <p:nvPr/>
        </p:nvSpPr>
        <p:spPr bwMode="auto">
          <a:xfrm>
            <a:off x="4269269" y="2218251"/>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953671" y="2005857"/>
            <a:ext cx="128589" cy="172043"/>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5746906" y="1813860"/>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4618677" y="1813860"/>
            <a:ext cx="1116507" cy="81055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4618677" y="1816521"/>
            <a:ext cx="913425"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826193" y="1816521"/>
            <a:ext cx="912538" cy="8078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4516634" y="2141073"/>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5021293" y="2024924"/>
            <a:ext cx="128589" cy="171156"/>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5994520" y="1926019"/>
            <a:ext cx="543739"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6391431" y="2240422"/>
            <a:ext cx="158741" cy="138344"/>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2398964" y="1813860"/>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2398964" y="2621755"/>
            <a:ext cx="44208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638426" y="1813860"/>
            <a:ext cx="947124" cy="81055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64" name="组合 63"/>
          <p:cNvGrpSpPr/>
          <p:nvPr/>
        </p:nvGrpSpPr>
        <p:grpSpPr>
          <a:xfrm>
            <a:off x="2029967" y="3571774"/>
            <a:ext cx="5095061" cy="643610"/>
            <a:chOff x="603552" y="5085184"/>
            <a:chExt cx="9120681" cy="1152128"/>
          </a:xfrm>
          <a:solidFill>
            <a:srgbClr val="99FFCC"/>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微软雅黑" pitchFamily="34" charset="-122"/>
                <a:ea typeface="微软雅黑" pitchFamily="34" charset="-122"/>
              </a:endParaRPr>
            </a:p>
          </p:txBody>
        </p:sp>
        <p:graphicFrame>
          <p:nvGraphicFramePr>
            <p:cNvPr id="66" name="Object 4"/>
            <p:cNvGraphicFramePr>
              <a:graphicFrameLocks noChangeAspect="1"/>
            </p:cNvGraphicFramePr>
            <p:nvPr>
              <p:extLst>
                <p:ext uri="{D42A27DB-BD31-4B8C-83A1-F6EECF244321}">
                  <p14:modId xmlns:p14="http://schemas.microsoft.com/office/powerpoint/2010/main" val="3646831734"/>
                </p:ext>
              </p:extLst>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11304" name="公式" r:id="rId3" imgW="1091726" imgH="380835" progId="Equation.3">
                    <p:embed/>
                  </p:oleObj>
                </mc:Choice>
                <mc:Fallback>
                  <p:oleObj name="公式" r:id="rId3" imgW="1091726" imgH="380835"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7749317" y="5397242"/>
              <a:ext cx="1119695" cy="5509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(5-3)</a:t>
              </a:r>
            </a:p>
          </p:txBody>
        </p:sp>
        <p:sp>
          <p:nvSpPr>
            <p:cNvPr id="68" name="TextBox 67"/>
            <p:cNvSpPr txBox="1"/>
            <p:nvPr/>
          </p:nvSpPr>
          <p:spPr>
            <a:xfrm>
              <a:off x="1050287" y="5399420"/>
              <a:ext cx="1937514" cy="550952"/>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400" dirty="0">
                  <a:solidFill>
                    <a:schemeClr val="tx1"/>
                  </a:solidFill>
                  <a:latin typeface="微软雅黑" pitchFamily="34" charset="-122"/>
                  <a:ea typeface="微软雅黑" pitchFamily="34" charset="-122"/>
                </a:rPr>
                <a:t>信道利用率</a:t>
              </a:r>
            </a:p>
          </p:txBody>
        </p:sp>
      </p:grpSp>
      <p:sp>
        <p:nvSpPr>
          <p:cNvPr id="69" name="矩形 68"/>
          <p:cNvSpPr/>
          <p:nvPr/>
        </p:nvSpPr>
        <p:spPr>
          <a:xfrm>
            <a:off x="2922103" y="3200599"/>
            <a:ext cx="3125767"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停止等待协议的信道利用率太低</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012603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44420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693127" y="1410996"/>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4. </a:t>
            </a:r>
            <a:r>
              <a:rPr lang="zh-CN" altLang="en-US" sz="2000" b="1" dirty="0">
                <a:solidFill>
                  <a:schemeClr val="bg1"/>
                </a:solidFill>
                <a:latin typeface="微软雅黑" pitchFamily="34" charset="-122"/>
                <a:ea typeface="微软雅黑" pitchFamily="34" charset="-122"/>
              </a:rPr>
              <a:t>信道利用率</a:t>
            </a:r>
          </a:p>
        </p:txBody>
      </p:sp>
      <p:sp>
        <p:nvSpPr>
          <p:cNvPr id="7" name="Rectangle 68"/>
          <p:cNvSpPr>
            <a:spLocks noChangeArrowheads="1"/>
          </p:cNvSpPr>
          <p:nvPr/>
        </p:nvSpPr>
        <p:spPr bwMode="auto">
          <a:xfrm>
            <a:off x="556963" y="1807306"/>
            <a:ext cx="8048776"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可以看出，当往返时间 </a:t>
            </a:r>
            <a:r>
              <a:rPr lang="en-US" altLang="zh-CN" sz="2000" b="1" dirty="0">
                <a:latin typeface="微软雅黑" pitchFamily="34" charset="-122"/>
                <a:ea typeface="微软雅黑" pitchFamily="34" charset="-122"/>
              </a:rPr>
              <a:t>RTT </a:t>
            </a:r>
            <a:r>
              <a:rPr lang="zh-CN" altLang="en-US" sz="2000" b="1" dirty="0">
                <a:latin typeface="微软雅黑" pitchFamily="34" charset="-122"/>
                <a:ea typeface="微软雅黑" pitchFamily="34" charset="-122"/>
              </a:rPr>
              <a:t>远大于分组发送时间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D</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时，信道的利用率就会非常低。</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若出现重传，则对传送有用的数据信息来说，信道的利用率就还要降低。</a:t>
            </a:r>
          </a:p>
        </p:txBody>
      </p:sp>
    </p:spTree>
    <p:extLst>
      <p:ext uri="{BB962C8B-B14F-4D97-AF65-F5344CB8AC3E}">
        <p14:creationId xmlns:p14="http://schemas.microsoft.com/office/powerpoint/2010/main" val="1834591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56963" y="1423258"/>
            <a:ext cx="8184960" cy="258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为了提高传输效率，发送方可以不使用低效率的停止等待协议，而是采用流水线传输。</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流水线传输</a:t>
            </a:r>
            <a:r>
              <a:rPr lang="zh-CN" altLang="en-US" sz="2000" b="1" dirty="0">
                <a:latin typeface="微软雅黑" pitchFamily="34" charset="-122"/>
                <a:ea typeface="微软雅黑" pitchFamily="34" charset="-122"/>
              </a:rPr>
              <a:t>就是发送方可连续发送多个分组，不必每发完一个分组就停顿下来等待对方的确认。这样可使信道上一直有数据不间断地传送。</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由于信道上一直有数据不间断地传送，这种传输方式可获得很高的信道利用率。 </a:t>
            </a:r>
          </a:p>
        </p:txBody>
      </p:sp>
      <p:sp>
        <p:nvSpPr>
          <p:cNvPr id="3" name="AutoShape 5"/>
          <p:cNvSpPr>
            <a:spLocks noChangeArrowheads="1"/>
          </p:cNvSpPr>
          <p:nvPr/>
        </p:nvSpPr>
        <p:spPr bwMode="auto">
          <a:xfrm>
            <a:off x="556963" y="1088780"/>
            <a:ext cx="8041892"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1037396"/>
            <a:ext cx="1467068" cy="400110"/>
          </a:xfrm>
          <a:prstGeom prst="rect">
            <a:avLst/>
          </a:prstGeom>
        </p:spPr>
        <p:txBody>
          <a:bodyPr wrap="none">
            <a:spAutoFit/>
          </a:bodyPr>
          <a:lstStyle/>
          <a:p>
            <a:r>
              <a:rPr lang="zh-CN" altLang="en-US" sz="2000" b="1" dirty="0">
                <a:latin typeface="微软雅黑" pitchFamily="34" charset="-122"/>
                <a:ea typeface="微软雅黑" pitchFamily="34" charset="-122"/>
              </a:rPr>
              <a:t>流水线传输</a:t>
            </a:r>
          </a:p>
        </p:txBody>
      </p:sp>
    </p:spTree>
    <p:extLst>
      <p:ext uri="{BB962C8B-B14F-4D97-AF65-F5344CB8AC3E}">
        <p14:creationId xmlns:p14="http://schemas.microsoft.com/office/powerpoint/2010/main" val="3501902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56963" y="101529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3" name="Rectangle 6"/>
          <p:cNvSpPr>
            <a:spLocks noChangeArrowheads="1"/>
          </p:cNvSpPr>
          <p:nvPr/>
        </p:nvSpPr>
        <p:spPr bwMode="auto">
          <a:xfrm>
            <a:off x="3463095" y="98208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停止等待协议要点</a:t>
            </a:r>
          </a:p>
        </p:txBody>
      </p:sp>
      <p:sp>
        <p:nvSpPr>
          <p:cNvPr id="34" name="Rectangle 68"/>
          <p:cNvSpPr>
            <a:spLocks noChangeArrowheads="1"/>
          </p:cNvSpPr>
          <p:nvPr/>
        </p:nvSpPr>
        <p:spPr bwMode="auto">
          <a:xfrm>
            <a:off x="556963" y="1378397"/>
            <a:ext cx="818496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0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停止等待</a:t>
            </a:r>
            <a:r>
              <a:rPr lang="zh-CN" altLang="en-US" sz="2000" b="1" dirty="0">
                <a:latin typeface="微软雅黑" pitchFamily="34" charset="-122"/>
                <a:ea typeface="微软雅黑" pitchFamily="34" charset="-122"/>
              </a:rPr>
              <a:t>。发送方每次只发送一个分组。在收到确认后再发送下一个分组。</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编号</a:t>
            </a:r>
            <a:r>
              <a:rPr lang="zh-CN" altLang="en-US" sz="2000" b="1" dirty="0">
                <a:latin typeface="微软雅黑" pitchFamily="34" charset="-122"/>
                <a:ea typeface="微软雅黑" pitchFamily="34" charset="-122"/>
              </a:rPr>
              <a:t>。对发送的每个分组和确认都进行编号。</a:t>
            </a:r>
            <a:endParaRPr lang="en-US" altLang="zh-CN" sz="2000" b="1" dirty="0">
              <a:latin typeface="微软雅黑" pitchFamily="34" charset="-122"/>
              <a:ea typeface="微软雅黑" pitchFamily="34" charset="-122"/>
            </a:endParaRPr>
          </a:p>
          <a:p>
            <a:pPr marL="342900" indent="-342900">
              <a:lnSpc>
                <a:spcPts val="30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自动重传请求</a:t>
            </a:r>
            <a:r>
              <a:rPr lang="zh-CN" altLang="en-US" sz="2000" b="1" dirty="0">
                <a:latin typeface="微软雅黑" pitchFamily="34" charset="-122"/>
                <a:ea typeface="微软雅黑" pitchFamily="34" charset="-122"/>
              </a:rPr>
              <a:t>。发送方为每个发送的分组设置一个超时计时器。若超时计时器超时，发送方会自动重传分组。</a:t>
            </a:r>
          </a:p>
          <a:p>
            <a:pPr marL="342900" indent="-34290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简单，但信道利用率太低。</a:t>
            </a:r>
          </a:p>
        </p:txBody>
      </p:sp>
    </p:spTree>
    <p:extLst>
      <p:ext uri="{BB962C8B-B14F-4D97-AF65-F5344CB8AC3E}">
        <p14:creationId xmlns:p14="http://schemas.microsoft.com/office/powerpoint/2010/main" val="753812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545144" y="659012"/>
            <a:ext cx="805371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矩形 22"/>
          <p:cNvSpPr/>
          <p:nvPr/>
        </p:nvSpPr>
        <p:spPr>
          <a:xfrm>
            <a:off x="616085" y="616772"/>
            <a:ext cx="1467068" cy="400110"/>
          </a:xfrm>
          <a:prstGeom prst="rect">
            <a:avLst/>
          </a:prstGeom>
        </p:spPr>
        <p:txBody>
          <a:bodyPr wrap="none">
            <a:spAutoFit/>
          </a:bodyPr>
          <a:lstStyle/>
          <a:p>
            <a:r>
              <a:rPr lang="zh-CN" altLang="en-US" sz="2000" b="1" dirty="0">
                <a:latin typeface="微软雅黑" pitchFamily="34" charset="-122"/>
                <a:ea typeface="微软雅黑" pitchFamily="34" charset="-122"/>
              </a:rPr>
              <a:t>流水线传输</a:t>
            </a:r>
          </a:p>
        </p:txBody>
      </p:sp>
      <p:sp>
        <p:nvSpPr>
          <p:cNvPr id="24" name="圆角矩形 23"/>
          <p:cNvSpPr/>
          <p:nvPr/>
        </p:nvSpPr>
        <p:spPr>
          <a:xfrm>
            <a:off x="545144" y="1069848"/>
            <a:ext cx="8053711" cy="345063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55"/>
          <p:cNvSpPr txBox="1">
            <a:spLocks noChangeArrowheads="1"/>
          </p:cNvSpPr>
          <p:nvPr/>
        </p:nvSpPr>
        <p:spPr bwMode="auto">
          <a:xfrm>
            <a:off x="2029968" y="1321447"/>
            <a:ext cx="5095061" cy="634020"/>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zh-CN" altLang="en-US" sz="1600" b="1" dirty="0">
                <a:latin typeface="微软雅黑" pitchFamily="34" charset="-122"/>
                <a:ea typeface="微软雅黑" pitchFamily="34" charset="-122"/>
              </a:rPr>
              <a:t>由于信道上一直有数据不间断地传送，</a:t>
            </a:r>
            <a:endParaRPr lang="en-US" altLang="zh-CN" sz="1600" b="1" dirty="0">
              <a:latin typeface="微软雅黑" pitchFamily="34" charset="-122"/>
              <a:ea typeface="微软雅黑" pitchFamily="34" charset="-122"/>
            </a:endParaRPr>
          </a:p>
          <a:p>
            <a:pPr algn="ctr">
              <a:lnSpc>
                <a:spcPct val="110000"/>
              </a:lnSpc>
            </a:pPr>
            <a:r>
              <a:rPr lang="zh-CN" altLang="en-US" sz="1600" b="1" dirty="0">
                <a:latin typeface="微软雅黑" pitchFamily="34" charset="-122"/>
                <a:ea typeface="微软雅黑" pitchFamily="34" charset="-122"/>
              </a:rPr>
              <a:t>这种传输方式可获得很高的信道利用率。 </a:t>
            </a:r>
          </a:p>
        </p:txBody>
      </p:sp>
      <p:grpSp>
        <p:nvGrpSpPr>
          <p:cNvPr id="64" name="组合 63"/>
          <p:cNvGrpSpPr/>
          <p:nvPr/>
        </p:nvGrpSpPr>
        <p:grpSpPr>
          <a:xfrm>
            <a:off x="1211409" y="1906199"/>
            <a:ext cx="6790641" cy="1588776"/>
            <a:chOff x="667767" y="2780928"/>
            <a:chExt cx="8907112" cy="2083958"/>
          </a:xfrm>
        </p:grpSpPr>
        <p:sp>
          <p:nvSpPr>
            <p:cNvPr id="26"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600" b="1">
                <a:latin typeface="微软雅黑" pitchFamily="34" charset="-122"/>
                <a:ea typeface="微软雅黑" pitchFamily="34" charset="-122"/>
              </a:endParaRPr>
            </a:p>
          </p:txBody>
        </p:sp>
        <p:sp>
          <p:nvSpPr>
            <p:cNvPr id="27"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8"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 name="Text Box 7"/>
            <p:cNvSpPr txBox="1">
              <a:spLocks noChangeArrowheads="1"/>
            </p:cNvSpPr>
            <p:nvPr/>
          </p:nvSpPr>
          <p:spPr bwMode="auto">
            <a:xfrm>
              <a:off x="682054" y="2806329"/>
              <a:ext cx="42725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B</a:t>
              </a:r>
            </a:p>
          </p:txBody>
        </p:sp>
        <p:sp>
          <p:nvSpPr>
            <p:cNvPr id="30" name="Line 8"/>
            <p:cNvSpPr>
              <a:spLocks noChangeShapeType="1"/>
            </p:cNvSpPr>
            <p:nvPr/>
          </p:nvSpPr>
          <p:spPr bwMode="auto">
            <a:xfrm flipV="1">
              <a:off x="130752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1" name="Line 9"/>
            <p:cNvSpPr>
              <a:spLocks noChangeShapeType="1"/>
            </p:cNvSpPr>
            <p:nvPr/>
          </p:nvSpPr>
          <p:spPr bwMode="auto">
            <a:xfrm flipV="1">
              <a:off x="1694879"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2" name="Text Box 10"/>
            <p:cNvSpPr txBox="1">
              <a:spLocks noChangeArrowheads="1"/>
            </p:cNvSpPr>
            <p:nvPr/>
          </p:nvSpPr>
          <p:spPr bwMode="auto">
            <a:xfrm rot="18918223">
              <a:off x="1291934" y="3750311"/>
              <a:ext cx="780492"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分组</a:t>
              </a:r>
            </a:p>
          </p:txBody>
        </p:sp>
        <p:sp>
          <p:nvSpPr>
            <p:cNvPr id="33" name="Text Box 11"/>
            <p:cNvSpPr txBox="1">
              <a:spLocks noChangeArrowheads="1"/>
            </p:cNvSpPr>
            <p:nvPr/>
          </p:nvSpPr>
          <p:spPr bwMode="auto">
            <a:xfrm>
              <a:off x="9221217" y="2780928"/>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4" name="Text Box 12"/>
            <p:cNvSpPr txBox="1">
              <a:spLocks noChangeArrowheads="1"/>
            </p:cNvSpPr>
            <p:nvPr/>
          </p:nvSpPr>
          <p:spPr bwMode="auto">
            <a:xfrm>
              <a:off x="9221217" y="4366841"/>
              <a:ext cx="353662"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latin typeface="微软雅黑" pitchFamily="34" charset="-122"/>
                  <a:ea typeface="微软雅黑" pitchFamily="34" charset="-122"/>
                </a:rPr>
                <a:t>t</a:t>
              </a:r>
            </a:p>
          </p:txBody>
        </p:sp>
        <p:sp>
          <p:nvSpPr>
            <p:cNvPr id="35" name="Text Box 13"/>
            <p:cNvSpPr txBox="1">
              <a:spLocks noChangeArrowheads="1"/>
            </p:cNvSpPr>
            <p:nvPr/>
          </p:nvSpPr>
          <p:spPr bwMode="auto">
            <a:xfrm>
              <a:off x="667767" y="4420813"/>
              <a:ext cx="444073" cy="44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itchFamily="34" charset="-122"/>
                  <a:ea typeface="微软雅黑" pitchFamily="34" charset="-122"/>
                </a:rPr>
                <a:t>A</a:t>
              </a:r>
            </a:p>
          </p:txBody>
        </p:sp>
        <p:sp>
          <p:nvSpPr>
            <p:cNvPr id="36"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15"/>
            <p:cNvSpPr>
              <a:spLocks noChangeShapeType="1"/>
            </p:cNvSpPr>
            <p:nvPr/>
          </p:nvSpPr>
          <p:spPr bwMode="auto">
            <a:xfrm flipV="1">
              <a:off x="2077467" y="3088903"/>
              <a:ext cx="1693862" cy="1627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8"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2" name="Line 20"/>
            <p:cNvSpPr>
              <a:spLocks noChangeShapeType="1"/>
            </p:cNvSpPr>
            <p:nvPr/>
          </p:nvSpPr>
          <p:spPr bwMode="auto">
            <a:xfrm flipV="1">
              <a:off x="2461642"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3" name="Line 21"/>
            <p:cNvSpPr>
              <a:spLocks noChangeShapeType="1"/>
            </p:cNvSpPr>
            <p:nvPr/>
          </p:nvSpPr>
          <p:spPr bwMode="auto">
            <a:xfrm flipV="1">
              <a:off x="2847404"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 name="Line 22"/>
            <p:cNvSpPr>
              <a:spLocks noChangeShapeType="1"/>
            </p:cNvSpPr>
            <p:nvPr/>
          </p:nvSpPr>
          <p:spPr bwMode="auto">
            <a:xfrm flipV="1">
              <a:off x="3250629" y="310319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5" name="Line 23"/>
            <p:cNvSpPr>
              <a:spLocks noChangeShapeType="1"/>
            </p:cNvSpPr>
            <p:nvPr/>
          </p:nvSpPr>
          <p:spPr bwMode="auto">
            <a:xfrm flipV="1">
              <a:off x="36205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6" name="Line 24"/>
            <p:cNvSpPr>
              <a:spLocks noChangeShapeType="1"/>
            </p:cNvSpPr>
            <p:nvPr/>
          </p:nvSpPr>
          <p:spPr bwMode="auto">
            <a:xfrm flipV="1">
              <a:off x="43952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7" name="Line 25"/>
            <p:cNvSpPr>
              <a:spLocks noChangeShapeType="1"/>
            </p:cNvSpPr>
            <p:nvPr/>
          </p:nvSpPr>
          <p:spPr bwMode="auto">
            <a:xfrm flipV="1">
              <a:off x="47841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8" name="Line 26"/>
            <p:cNvSpPr>
              <a:spLocks noChangeShapeType="1"/>
            </p:cNvSpPr>
            <p:nvPr/>
          </p:nvSpPr>
          <p:spPr bwMode="auto">
            <a:xfrm flipV="1">
              <a:off x="5169917"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9" name="Line 27"/>
            <p:cNvSpPr>
              <a:spLocks noChangeShapeType="1"/>
            </p:cNvSpPr>
            <p:nvPr/>
          </p:nvSpPr>
          <p:spPr bwMode="auto">
            <a:xfrm flipV="1">
              <a:off x="55588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0" name="Line 28"/>
            <p:cNvSpPr>
              <a:spLocks noChangeShapeType="1"/>
            </p:cNvSpPr>
            <p:nvPr/>
          </p:nvSpPr>
          <p:spPr bwMode="auto">
            <a:xfrm flipV="1">
              <a:off x="4003104"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1" name="Line 29"/>
            <p:cNvSpPr>
              <a:spLocks noChangeShapeType="1"/>
            </p:cNvSpPr>
            <p:nvPr/>
          </p:nvSpPr>
          <p:spPr bwMode="auto">
            <a:xfrm flipV="1">
              <a:off x="5928742"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2" name="Line 30"/>
            <p:cNvSpPr>
              <a:spLocks noChangeShapeType="1"/>
            </p:cNvSpPr>
            <p:nvPr/>
          </p:nvSpPr>
          <p:spPr bwMode="auto">
            <a:xfrm flipV="1">
              <a:off x="630180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3" name="Line 31"/>
            <p:cNvSpPr>
              <a:spLocks noChangeShapeType="1"/>
            </p:cNvSpPr>
            <p:nvPr/>
          </p:nvSpPr>
          <p:spPr bwMode="auto">
            <a:xfrm flipV="1">
              <a:off x="667327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4"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5"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6"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7"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9"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0" name="Text Box 18"/>
            <p:cNvSpPr txBox="1">
              <a:spLocks noChangeArrowheads="1"/>
            </p:cNvSpPr>
            <p:nvPr/>
          </p:nvSpPr>
          <p:spPr bwMode="auto">
            <a:xfrm rot="2268438">
              <a:off x="3392106" y="3533618"/>
              <a:ext cx="807658" cy="4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ACK</a:t>
              </a:r>
            </a:p>
          </p:txBody>
        </p:sp>
        <p:sp>
          <p:nvSpPr>
            <p:cNvPr id="41"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65" name="矩形 64"/>
          <p:cNvSpPr/>
          <p:nvPr/>
        </p:nvSpPr>
        <p:spPr>
          <a:xfrm>
            <a:off x="1309301" y="4050995"/>
            <a:ext cx="656402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流水线传输可提高信道利用率</a:t>
            </a:r>
            <a:endParaRPr lang="zh-CN" altLang="en-US" sz="1600" b="1" dirty="0">
              <a:latin typeface="微软雅黑" pitchFamily="34" charset="-122"/>
              <a:ea typeface="微软雅黑" pitchFamily="34" charset="-122"/>
            </a:endParaRPr>
          </a:p>
        </p:txBody>
      </p:sp>
      <p:sp>
        <p:nvSpPr>
          <p:cNvPr id="2" name="左大括号 1"/>
          <p:cNvSpPr/>
          <p:nvPr/>
        </p:nvSpPr>
        <p:spPr>
          <a:xfrm rot="16200000">
            <a:off x="3000782" y="2168045"/>
            <a:ext cx="229088" cy="2775777"/>
          </a:xfrm>
          <a:prstGeom prst="leftBrace">
            <a:avLst>
              <a:gd name="adj1" fmla="val 30208"/>
              <a:gd name="adj2" fmla="val 50000"/>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298989" y="3670478"/>
            <a:ext cx="3595856" cy="307777"/>
          </a:xfrm>
          <a:prstGeom prst="rect">
            <a:avLst/>
          </a:prstGeom>
        </p:spPr>
        <p:txBody>
          <a:bodyPr wrap="none">
            <a:spAutoFit/>
          </a:bodyPr>
          <a:lstStyle/>
          <a:p>
            <a:r>
              <a:rPr lang="zh-CN" altLang="en-US" sz="1400" b="1" dirty="0">
                <a:solidFill>
                  <a:srgbClr val="CC00CC"/>
                </a:solidFill>
                <a:latin typeface="微软雅黑" pitchFamily="34" charset="-122"/>
                <a:ea typeface="微软雅黑" pitchFamily="34" charset="-122"/>
              </a:rPr>
              <a:t>在收到确认之前，发送方连续发出多个分组</a:t>
            </a:r>
          </a:p>
        </p:txBody>
      </p:sp>
    </p:spTree>
    <p:extLst>
      <p:ext uri="{BB962C8B-B14F-4D97-AF65-F5344CB8AC3E}">
        <p14:creationId xmlns:p14="http://schemas.microsoft.com/office/powerpoint/2010/main" val="4168167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772195"/>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916871" y="729924"/>
            <a:ext cx="3310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5.4.2   </a:t>
            </a:r>
            <a:r>
              <a:rPr lang="zh-CN" altLang="en-US" sz="2400" b="1" dirty="0">
                <a:solidFill>
                  <a:schemeClr val="bg1"/>
                </a:solidFill>
                <a:latin typeface="微软雅黑" pitchFamily="34" charset="-122"/>
                <a:ea typeface="微软雅黑" pitchFamily="34" charset="-122"/>
              </a:rPr>
              <a:t>连续 </a:t>
            </a:r>
            <a:r>
              <a:rPr lang="en-US" altLang="zh-CN" sz="2400" b="1" dirty="0">
                <a:solidFill>
                  <a:schemeClr val="bg1"/>
                </a:solidFill>
                <a:latin typeface="微软雅黑" pitchFamily="34" charset="-122"/>
                <a:ea typeface="微软雅黑" pitchFamily="34" charset="-122"/>
              </a:rPr>
              <a:t>ARQ </a:t>
            </a:r>
            <a:r>
              <a:rPr lang="zh-CN" altLang="en-US" sz="24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545143" y="1185220"/>
            <a:ext cx="8053711"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基本思想：</a:t>
            </a:r>
            <a:endParaRPr lang="en-US" altLang="zh-CN" sz="2000" b="1" dirty="0">
              <a:solidFill>
                <a:srgbClr val="CC00CC"/>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发送方一次可以发出</a:t>
            </a:r>
            <a:r>
              <a:rPr lang="zh-CN" altLang="en-US" sz="2000" b="1" dirty="0">
                <a:solidFill>
                  <a:srgbClr val="0000FF"/>
                </a:solidFill>
                <a:latin typeface="微软雅黑" pitchFamily="34" charset="-122"/>
                <a:ea typeface="微软雅黑" pitchFamily="34" charset="-122"/>
              </a:rPr>
              <a:t>多个分组</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滑动窗口协议</a:t>
            </a:r>
            <a:r>
              <a:rPr lang="zh-CN" altLang="en-US" sz="2000" b="1" dirty="0">
                <a:latin typeface="微软雅黑" pitchFamily="34" charset="-122"/>
                <a:ea typeface="微软雅黑" pitchFamily="34" charset="-122"/>
              </a:rPr>
              <a:t>控制发送方和接收方所能发送和接收的分组的数量和编号。</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每收到一个确认，发送方就把发送窗口</a:t>
            </a:r>
            <a:r>
              <a:rPr lang="zh-CN" altLang="en-US" sz="2000" b="1" dirty="0">
                <a:solidFill>
                  <a:srgbClr val="0000FF"/>
                </a:solidFill>
                <a:latin typeface="微软雅黑" pitchFamily="34" charset="-122"/>
                <a:ea typeface="微软雅黑" pitchFamily="34" charset="-122"/>
              </a:rPr>
              <a:t>向前滑动</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接收方一般采用</a:t>
            </a:r>
            <a:r>
              <a:rPr lang="zh-CN" altLang="en-US" sz="2000" b="1" dirty="0">
                <a:solidFill>
                  <a:srgbClr val="0000FF"/>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的方式。</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0000FF"/>
                </a:solidFill>
                <a:latin typeface="微软雅黑" pitchFamily="34" charset="-122"/>
                <a:ea typeface="微软雅黑" pitchFamily="34" charset="-122"/>
              </a:rPr>
              <a:t>回退</a:t>
            </a:r>
            <a:r>
              <a:rPr lang="en-US" altLang="zh-CN" sz="2000" b="1" dirty="0">
                <a:solidFill>
                  <a:srgbClr val="0000FF"/>
                </a:solidFill>
                <a:latin typeface="微软雅黑" pitchFamily="34" charset="-122"/>
                <a:ea typeface="微软雅黑" pitchFamily="34" charset="-122"/>
              </a:rPr>
              <a:t>N</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Go-Back-N</a:t>
            </a:r>
            <a:r>
              <a:rPr lang="zh-CN" altLang="en-US" sz="2000" b="1" dirty="0">
                <a:latin typeface="微软雅黑" pitchFamily="34" charset="-122"/>
                <a:ea typeface="微软雅黑" pitchFamily="34" charset="-122"/>
              </a:rPr>
              <a:t>）方法进行重传。</a:t>
            </a:r>
          </a:p>
        </p:txBody>
      </p:sp>
    </p:spTree>
    <p:extLst>
      <p:ext uri="{BB962C8B-B14F-4D97-AF65-F5344CB8AC3E}">
        <p14:creationId xmlns:p14="http://schemas.microsoft.com/office/powerpoint/2010/main" val="1895492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3" y="716219"/>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916871" y="673948"/>
            <a:ext cx="3310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5.4.2   </a:t>
            </a:r>
            <a:r>
              <a:rPr lang="zh-CN" altLang="en-US" sz="2400" b="1" dirty="0">
                <a:solidFill>
                  <a:schemeClr val="bg1"/>
                </a:solidFill>
                <a:latin typeface="微软雅黑" pitchFamily="34" charset="-122"/>
                <a:ea typeface="微软雅黑" pitchFamily="34" charset="-122"/>
              </a:rPr>
              <a:t>连续 </a:t>
            </a:r>
            <a:r>
              <a:rPr lang="en-US" altLang="zh-CN" sz="2400" b="1" dirty="0">
                <a:solidFill>
                  <a:schemeClr val="bg1"/>
                </a:solidFill>
                <a:latin typeface="微软雅黑" pitchFamily="34" charset="-122"/>
                <a:ea typeface="微软雅黑" pitchFamily="34" charset="-122"/>
              </a:rPr>
              <a:t>ARQ </a:t>
            </a:r>
            <a:r>
              <a:rPr lang="zh-CN" altLang="en-US" sz="2400" b="1" dirty="0">
                <a:solidFill>
                  <a:schemeClr val="bg1"/>
                </a:solidFill>
                <a:latin typeface="微软雅黑" pitchFamily="34" charset="-122"/>
                <a:ea typeface="微软雅黑" pitchFamily="34" charset="-122"/>
              </a:rPr>
              <a:t>协议</a:t>
            </a:r>
          </a:p>
        </p:txBody>
      </p:sp>
      <p:sp>
        <p:nvSpPr>
          <p:cNvPr id="4" name="圆角矩形 3"/>
          <p:cNvSpPr/>
          <p:nvPr/>
        </p:nvSpPr>
        <p:spPr>
          <a:xfrm>
            <a:off x="545144" y="1207008"/>
            <a:ext cx="8053710"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63225" y="1228357"/>
            <a:ext cx="5014230" cy="1258442"/>
            <a:chOff x="930027" y="1412776"/>
            <a:chExt cx="8199437" cy="2057847"/>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4</a:t>
              </a: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30"/>
            <p:cNvSpPr txBox="1">
              <a:spLocks noChangeArrowheads="1"/>
            </p:cNvSpPr>
            <p:nvPr/>
          </p:nvSpPr>
          <p:spPr bwMode="auto">
            <a:xfrm>
              <a:off x="2288927" y="2967336"/>
              <a:ext cx="5754243"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itchFamily="34" charset="-122"/>
                  <a:ea typeface="微软雅黑" pitchFamily="34" charset="-122"/>
                </a:rPr>
                <a:t>(a) </a:t>
              </a:r>
              <a:r>
                <a:rPr lang="zh-CN" altLang="en-US" sz="1400" b="1" dirty="0">
                  <a:solidFill>
                    <a:srgbClr val="0033CC"/>
                  </a:solidFill>
                  <a:latin typeface="微软雅黑" pitchFamily="34" charset="-122"/>
                  <a:ea typeface="微软雅黑" pitchFamily="34" charset="-122"/>
                </a:rPr>
                <a:t>发送方维持发送窗口（发送窗口是 </a:t>
              </a:r>
              <a:r>
                <a:rPr lang="en-US" altLang="zh-CN" sz="1400" b="1" dirty="0">
                  <a:solidFill>
                    <a:srgbClr val="0033CC"/>
                  </a:solidFill>
                  <a:latin typeface="微软雅黑" pitchFamily="34" charset="-122"/>
                  <a:ea typeface="微软雅黑" pitchFamily="34" charset="-122"/>
                </a:rPr>
                <a:t>5</a:t>
              </a:r>
              <a:r>
                <a:rPr lang="zh-CN" altLang="en-US" sz="1400" b="1" dirty="0">
                  <a:solidFill>
                    <a:srgbClr val="0033CC"/>
                  </a:solidFill>
                  <a:latin typeface="微软雅黑" pitchFamily="34" charset="-122"/>
                  <a:ea typeface="微软雅黑" pitchFamily="34" charset="-122"/>
                </a:rPr>
                <a:t>）</a:t>
              </a:r>
            </a:p>
          </p:txBody>
        </p:sp>
        <p:sp>
          <p:nvSpPr>
            <p:cNvPr id="32" name="Text Box 31"/>
            <p:cNvSpPr txBox="1">
              <a:spLocks noChangeArrowheads="1"/>
            </p:cNvSpPr>
            <p:nvPr/>
          </p:nvSpPr>
          <p:spPr bwMode="auto">
            <a:xfrm>
              <a:off x="1858714" y="1412776"/>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grpSp>
        <p:nvGrpSpPr>
          <p:cNvPr id="33" name="组合 32"/>
          <p:cNvGrpSpPr/>
          <p:nvPr/>
        </p:nvGrpSpPr>
        <p:grpSpPr>
          <a:xfrm>
            <a:off x="2057400" y="2608227"/>
            <a:ext cx="5014230" cy="1199631"/>
            <a:chOff x="920502" y="3597178"/>
            <a:chExt cx="8199437" cy="1961676"/>
          </a:xfrm>
        </p:grpSpPr>
        <p:sp>
          <p:nvSpPr>
            <p:cNvPr id="34"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Rectangle 48"/>
            <p:cNvSpPr>
              <a:spLocks noChangeArrowheads="1"/>
            </p:cNvSpPr>
            <p:nvPr/>
          </p:nvSpPr>
          <p:spPr bwMode="auto">
            <a:xfrm>
              <a:off x="920502" y="4289329"/>
              <a:ext cx="8188325" cy="5064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Text Box 32"/>
            <p:cNvSpPr txBox="1">
              <a:spLocks noChangeArrowheads="1"/>
            </p:cNvSpPr>
            <p:nvPr/>
          </p:nvSpPr>
          <p:spPr bwMode="auto">
            <a:xfrm>
              <a:off x="2470867" y="5055567"/>
              <a:ext cx="5219500"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itchFamily="34" charset="-122"/>
                  <a:ea typeface="微软雅黑" pitchFamily="34" charset="-122"/>
                </a:rPr>
                <a:t>(b) </a:t>
              </a:r>
              <a:r>
                <a:rPr lang="zh-CN" altLang="en-US" sz="1400" b="1" dirty="0">
                  <a:solidFill>
                    <a:srgbClr val="0033CC"/>
                  </a:solidFill>
                  <a:latin typeface="微软雅黑" pitchFamily="34" charset="-122"/>
                  <a:ea typeface="微软雅黑" pitchFamily="34" charset="-122"/>
                </a:rPr>
                <a:t>收到一个确认后发送窗口向前滑动</a:t>
              </a:r>
            </a:p>
          </p:txBody>
        </p:sp>
        <p:sp>
          <p:nvSpPr>
            <p:cNvPr id="37" name="Line 33"/>
            <p:cNvSpPr>
              <a:spLocks noChangeShapeType="1"/>
            </p:cNvSpPr>
            <p:nvPr/>
          </p:nvSpPr>
          <p:spPr bwMode="auto">
            <a:xfrm>
              <a:off x="5097214" y="4173441"/>
              <a:ext cx="668337"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5744915" y="3813078"/>
              <a:ext cx="889140"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向前</a:t>
              </a:r>
            </a:p>
          </p:txBody>
        </p:sp>
        <p:sp>
          <p:nvSpPr>
            <p:cNvPr id="39"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0"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1"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42"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43"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5</a:t>
              </a:r>
            </a:p>
          </p:txBody>
        </p:sp>
        <p:sp>
          <p:nvSpPr>
            <p:cNvPr id="44"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5"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6"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7"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9</a:t>
              </a:r>
            </a:p>
          </p:txBody>
        </p:sp>
        <p:sp>
          <p:nvSpPr>
            <p:cNvPr id="48"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10</a:t>
              </a:r>
            </a:p>
          </p:txBody>
        </p:sp>
        <p:sp>
          <p:nvSpPr>
            <p:cNvPr id="49"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11</a:t>
              </a:r>
            </a:p>
          </p:txBody>
        </p:sp>
        <p:sp>
          <p:nvSpPr>
            <p:cNvPr id="50"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12</a:t>
              </a:r>
            </a:p>
          </p:txBody>
        </p:sp>
        <p:sp>
          <p:nvSpPr>
            <p:cNvPr id="51"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2" name="Text Box 61"/>
            <p:cNvSpPr txBox="1">
              <a:spLocks noChangeArrowheads="1"/>
            </p:cNvSpPr>
            <p:nvPr/>
          </p:nvSpPr>
          <p:spPr bwMode="auto">
            <a:xfrm>
              <a:off x="2685802" y="3597178"/>
              <a:ext cx="1476307" cy="5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grpSp>
      <p:sp>
        <p:nvSpPr>
          <p:cNvPr id="63" name="矩形 62"/>
          <p:cNvSpPr/>
          <p:nvPr/>
        </p:nvSpPr>
        <p:spPr>
          <a:xfrm>
            <a:off x="3014052" y="3958546"/>
            <a:ext cx="3213945" cy="347398"/>
          </a:xfrm>
          <a:prstGeom prst="rect">
            <a:avLst/>
          </a:prstGeom>
        </p:spPr>
        <p:txBody>
          <a:bodyPr wrap="square">
            <a:spAutoFit/>
          </a:bodyPr>
          <a:lstStyle/>
          <a:p>
            <a:pPr algn="ctr"/>
            <a:r>
              <a:rPr lang="zh-CN" altLang="zh-CN" sz="1400" b="1" dirty="0">
                <a:latin typeface="微软雅黑" pitchFamily="34" charset="-122"/>
                <a:ea typeface="微软雅黑" pitchFamily="34" charset="-122"/>
              </a:rPr>
              <a:t>连续</a:t>
            </a:r>
            <a:r>
              <a:rPr lang="en-US" altLang="zh-CN" sz="1400" b="1" dirty="0">
                <a:latin typeface="微软雅黑" pitchFamily="34" charset="-122"/>
                <a:ea typeface="微软雅黑" pitchFamily="34" charset="-122"/>
              </a:rPr>
              <a:t> ARQ </a:t>
            </a:r>
            <a:r>
              <a:rPr lang="zh-CN" altLang="zh-CN" sz="1400" b="1" dirty="0">
                <a:latin typeface="微软雅黑" pitchFamily="34" charset="-122"/>
                <a:ea typeface="微软雅黑" pitchFamily="34" charset="-122"/>
              </a:rPr>
              <a:t>协议的工作原理</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3563511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3701583" y="6051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261256" y="1189757"/>
            <a:ext cx="8608423"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9"/>
          <p:cNvSpPr>
            <a:spLocks noChangeArrowheads="1"/>
          </p:cNvSpPr>
          <p:nvPr/>
        </p:nvSpPr>
        <p:spPr bwMode="auto">
          <a:xfrm>
            <a:off x="1588942" y="1709142"/>
            <a:ext cx="2087240" cy="557244"/>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30"/>
          <p:cNvSpPr txBox="1">
            <a:spLocks noChangeArrowheads="1"/>
          </p:cNvSpPr>
          <p:nvPr/>
        </p:nvSpPr>
        <p:spPr bwMode="auto">
          <a:xfrm>
            <a:off x="1579155" y="3479208"/>
            <a:ext cx="20986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itchFamily="34" charset="-122"/>
                <a:ea typeface="微软雅黑" pitchFamily="34" charset="-122"/>
              </a:rPr>
              <a:t>(a) </a:t>
            </a:r>
            <a:r>
              <a:rPr lang="zh-CN" altLang="en-US" sz="1400" b="1" dirty="0">
                <a:solidFill>
                  <a:srgbClr val="0033CC"/>
                </a:solidFill>
                <a:latin typeface="微软雅黑" pitchFamily="34" charset="-122"/>
                <a:ea typeface="微软雅黑" pitchFamily="34" charset="-122"/>
              </a:rPr>
              <a:t>发送方维持发送窗口</a:t>
            </a:r>
          </a:p>
        </p:txBody>
      </p:sp>
      <p:sp>
        <p:nvSpPr>
          <p:cNvPr id="33" name="Text Box 31"/>
          <p:cNvSpPr txBox="1">
            <a:spLocks noChangeArrowheads="1"/>
          </p:cNvSpPr>
          <p:nvPr/>
        </p:nvSpPr>
        <p:spPr bwMode="auto">
          <a:xfrm>
            <a:off x="2209696"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sp>
        <p:nvSpPr>
          <p:cNvPr id="35" name="Rectangle 60"/>
          <p:cNvSpPr>
            <a:spLocks noChangeArrowheads="1"/>
          </p:cNvSpPr>
          <p:nvPr/>
        </p:nvSpPr>
        <p:spPr bwMode="auto">
          <a:xfrm>
            <a:off x="5627381" y="1708170"/>
            <a:ext cx="1252304" cy="558216"/>
          </a:xfrm>
          <a:prstGeom prst="rect">
            <a:avLst/>
          </a:prstGeom>
          <a:solidFill>
            <a:srgbClr val="FFFF99"/>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48"/>
          <p:cNvSpPr>
            <a:spLocks noChangeArrowheads="1"/>
          </p:cNvSpPr>
          <p:nvPr/>
        </p:nvSpPr>
        <p:spPr bwMode="auto">
          <a:xfrm>
            <a:off x="4783709"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Text Box 32"/>
          <p:cNvSpPr txBox="1">
            <a:spLocks noChangeArrowheads="1"/>
          </p:cNvSpPr>
          <p:nvPr/>
        </p:nvSpPr>
        <p:spPr bwMode="auto">
          <a:xfrm>
            <a:off x="5731808" y="3491391"/>
            <a:ext cx="21146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itchFamily="34" charset="-122"/>
                <a:ea typeface="微软雅黑" pitchFamily="34" charset="-122"/>
              </a:rPr>
              <a:t>(b) </a:t>
            </a:r>
            <a:r>
              <a:rPr lang="zh-CN" altLang="en-US" sz="1400" b="1" dirty="0">
                <a:solidFill>
                  <a:srgbClr val="0033CC"/>
                </a:solidFill>
                <a:latin typeface="微软雅黑" pitchFamily="34" charset="-122"/>
                <a:ea typeface="微软雅黑" pitchFamily="34" charset="-122"/>
              </a:rPr>
              <a:t>接收方维持接收窗口</a:t>
            </a:r>
          </a:p>
        </p:txBody>
      </p:sp>
      <p:sp>
        <p:nvSpPr>
          <p:cNvPr id="40" name="Rectangle 36"/>
          <p:cNvSpPr>
            <a:spLocks noChangeArrowheads="1"/>
          </p:cNvSpPr>
          <p:nvPr/>
        </p:nvSpPr>
        <p:spPr bwMode="auto">
          <a:xfrm>
            <a:off x="478370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1" name="Rectangle 37"/>
          <p:cNvSpPr>
            <a:spLocks noChangeArrowheads="1"/>
          </p:cNvSpPr>
          <p:nvPr/>
        </p:nvSpPr>
        <p:spPr bwMode="auto">
          <a:xfrm>
            <a:off x="520115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2" name="Rectangle 38"/>
          <p:cNvSpPr>
            <a:spLocks noChangeArrowheads="1"/>
          </p:cNvSpPr>
          <p:nvPr/>
        </p:nvSpPr>
        <p:spPr bwMode="auto">
          <a:xfrm>
            <a:off x="5619575"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43" name="Rectangle 39"/>
          <p:cNvSpPr>
            <a:spLocks noChangeArrowheads="1"/>
          </p:cNvSpPr>
          <p:nvPr/>
        </p:nvSpPr>
        <p:spPr bwMode="auto">
          <a:xfrm>
            <a:off x="603605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4</a:t>
            </a:r>
          </a:p>
        </p:txBody>
      </p:sp>
      <p:sp>
        <p:nvSpPr>
          <p:cNvPr id="44" name="Rectangle 40"/>
          <p:cNvSpPr>
            <a:spLocks noChangeArrowheads="1"/>
          </p:cNvSpPr>
          <p:nvPr/>
        </p:nvSpPr>
        <p:spPr bwMode="auto">
          <a:xfrm>
            <a:off x="6455442"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5</a:t>
            </a:r>
          </a:p>
        </p:txBody>
      </p:sp>
      <p:sp>
        <p:nvSpPr>
          <p:cNvPr id="45" name="Rectangle 41"/>
          <p:cNvSpPr>
            <a:spLocks noChangeArrowheads="1"/>
          </p:cNvSpPr>
          <p:nvPr/>
        </p:nvSpPr>
        <p:spPr bwMode="auto">
          <a:xfrm>
            <a:off x="687386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6" name="Rectangle 42"/>
          <p:cNvSpPr>
            <a:spLocks noChangeArrowheads="1"/>
          </p:cNvSpPr>
          <p:nvPr/>
        </p:nvSpPr>
        <p:spPr bwMode="auto">
          <a:xfrm>
            <a:off x="729033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7" name="Rectangle 43"/>
          <p:cNvSpPr>
            <a:spLocks noChangeArrowheads="1"/>
          </p:cNvSpPr>
          <p:nvPr/>
        </p:nvSpPr>
        <p:spPr bwMode="auto">
          <a:xfrm>
            <a:off x="7709727"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8" name="Rectangle 44"/>
          <p:cNvSpPr>
            <a:spLocks noChangeArrowheads="1"/>
          </p:cNvSpPr>
          <p:nvPr/>
        </p:nvSpPr>
        <p:spPr bwMode="auto">
          <a:xfrm>
            <a:off x="8126204"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
        <p:nvSpPr>
          <p:cNvPr id="52" name="Line 49"/>
          <p:cNvSpPr>
            <a:spLocks noChangeShapeType="1"/>
          </p:cNvSpPr>
          <p:nvPr/>
        </p:nvSpPr>
        <p:spPr bwMode="auto">
          <a:xfrm>
            <a:off x="5201156"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0"/>
          <p:cNvSpPr>
            <a:spLocks noChangeShapeType="1"/>
          </p:cNvSpPr>
          <p:nvPr/>
        </p:nvSpPr>
        <p:spPr bwMode="auto">
          <a:xfrm>
            <a:off x="561763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1"/>
          <p:cNvSpPr>
            <a:spLocks noChangeShapeType="1"/>
          </p:cNvSpPr>
          <p:nvPr/>
        </p:nvSpPr>
        <p:spPr bwMode="auto">
          <a:xfrm>
            <a:off x="6035081"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2"/>
          <p:cNvSpPr>
            <a:spLocks noChangeShapeType="1"/>
          </p:cNvSpPr>
          <p:nvPr/>
        </p:nvSpPr>
        <p:spPr bwMode="auto">
          <a:xfrm>
            <a:off x="6451558"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3"/>
          <p:cNvSpPr>
            <a:spLocks noChangeShapeType="1"/>
          </p:cNvSpPr>
          <p:nvPr/>
        </p:nvSpPr>
        <p:spPr bwMode="auto">
          <a:xfrm>
            <a:off x="6869006"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4"/>
          <p:cNvSpPr>
            <a:spLocks noChangeShapeType="1"/>
          </p:cNvSpPr>
          <p:nvPr/>
        </p:nvSpPr>
        <p:spPr bwMode="auto">
          <a:xfrm>
            <a:off x="72864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5"/>
          <p:cNvSpPr>
            <a:spLocks noChangeShapeType="1"/>
          </p:cNvSpPr>
          <p:nvPr/>
        </p:nvSpPr>
        <p:spPr bwMode="auto">
          <a:xfrm>
            <a:off x="7702931"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6"/>
          <p:cNvSpPr>
            <a:spLocks noChangeShapeType="1"/>
          </p:cNvSpPr>
          <p:nvPr/>
        </p:nvSpPr>
        <p:spPr bwMode="auto">
          <a:xfrm>
            <a:off x="812037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3" name="Text Box 61"/>
          <p:cNvSpPr txBox="1">
            <a:spLocks noChangeArrowheads="1"/>
          </p:cNvSpPr>
          <p:nvPr/>
        </p:nvSpPr>
        <p:spPr bwMode="auto">
          <a:xfrm>
            <a:off x="5760870"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接收窗口</a:t>
            </a:r>
          </a:p>
        </p:txBody>
      </p:sp>
      <p:sp>
        <p:nvSpPr>
          <p:cNvPr id="64" name="矩形 63"/>
          <p:cNvSpPr/>
          <p:nvPr/>
        </p:nvSpPr>
        <p:spPr>
          <a:xfrm>
            <a:off x="2298076" y="3958546"/>
            <a:ext cx="479288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发送方和接收方分别维持发送窗口和接收窗口</a:t>
            </a:r>
          </a:p>
        </p:txBody>
      </p:sp>
      <p:sp>
        <p:nvSpPr>
          <p:cNvPr id="8" name="Rectangle 17"/>
          <p:cNvSpPr>
            <a:spLocks noChangeArrowheads="1"/>
          </p:cNvSpPr>
          <p:nvPr/>
        </p:nvSpPr>
        <p:spPr bwMode="auto">
          <a:xfrm>
            <a:off x="748142"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748142"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10" name="Rectangle 6"/>
          <p:cNvSpPr>
            <a:spLocks noChangeArrowheads="1"/>
          </p:cNvSpPr>
          <p:nvPr/>
        </p:nvSpPr>
        <p:spPr bwMode="auto">
          <a:xfrm>
            <a:off x="1165590"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 name="Rectangle 7"/>
          <p:cNvSpPr>
            <a:spLocks noChangeArrowheads="1"/>
          </p:cNvSpPr>
          <p:nvPr/>
        </p:nvSpPr>
        <p:spPr bwMode="auto">
          <a:xfrm>
            <a:off x="1584009"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2001457"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419876"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3829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55742"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74161"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21" name="Line 18"/>
          <p:cNvSpPr>
            <a:spLocks noChangeShapeType="1"/>
          </p:cNvSpPr>
          <p:nvPr/>
        </p:nvSpPr>
        <p:spPr bwMode="auto">
          <a:xfrm>
            <a:off x="1165590"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83038"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99515"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4169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33440"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508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683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8481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84813"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Tree>
    <p:extLst>
      <p:ext uri="{BB962C8B-B14F-4D97-AF65-F5344CB8AC3E}">
        <p14:creationId xmlns:p14="http://schemas.microsoft.com/office/powerpoint/2010/main" val="905444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3701583" y="6051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261256" y="1189757"/>
            <a:ext cx="8608423"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9"/>
          <p:cNvSpPr>
            <a:spLocks noChangeArrowheads="1"/>
          </p:cNvSpPr>
          <p:nvPr/>
        </p:nvSpPr>
        <p:spPr bwMode="auto">
          <a:xfrm>
            <a:off x="1588942" y="1709142"/>
            <a:ext cx="2087240" cy="557244"/>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30"/>
          <p:cNvSpPr txBox="1">
            <a:spLocks noChangeArrowheads="1"/>
          </p:cNvSpPr>
          <p:nvPr/>
        </p:nvSpPr>
        <p:spPr bwMode="auto">
          <a:xfrm>
            <a:off x="1579155" y="3479208"/>
            <a:ext cx="20986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itchFamily="34" charset="-122"/>
                <a:ea typeface="微软雅黑" pitchFamily="34" charset="-122"/>
              </a:rPr>
              <a:t>(a) </a:t>
            </a:r>
            <a:r>
              <a:rPr lang="zh-CN" altLang="en-US" sz="1400" b="1" dirty="0">
                <a:solidFill>
                  <a:srgbClr val="0033CC"/>
                </a:solidFill>
                <a:latin typeface="微软雅黑" pitchFamily="34" charset="-122"/>
                <a:ea typeface="微软雅黑" pitchFamily="34" charset="-122"/>
              </a:rPr>
              <a:t>发送方维持发送窗口</a:t>
            </a:r>
          </a:p>
        </p:txBody>
      </p:sp>
      <p:sp>
        <p:nvSpPr>
          <p:cNvPr id="33" name="Text Box 31"/>
          <p:cNvSpPr txBox="1">
            <a:spLocks noChangeArrowheads="1"/>
          </p:cNvSpPr>
          <p:nvPr/>
        </p:nvSpPr>
        <p:spPr bwMode="auto">
          <a:xfrm>
            <a:off x="2209696"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sp>
        <p:nvSpPr>
          <p:cNvPr id="35" name="Rectangle 60"/>
          <p:cNvSpPr>
            <a:spLocks noChangeArrowheads="1"/>
          </p:cNvSpPr>
          <p:nvPr/>
        </p:nvSpPr>
        <p:spPr bwMode="auto">
          <a:xfrm>
            <a:off x="5627381" y="1708170"/>
            <a:ext cx="1252304" cy="558216"/>
          </a:xfrm>
          <a:prstGeom prst="rect">
            <a:avLst/>
          </a:prstGeom>
          <a:solidFill>
            <a:srgbClr val="FFFF00"/>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48"/>
          <p:cNvSpPr>
            <a:spLocks noChangeArrowheads="1"/>
          </p:cNvSpPr>
          <p:nvPr/>
        </p:nvSpPr>
        <p:spPr bwMode="auto">
          <a:xfrm>
            <a:off x="4783709"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Text Box 32"/>
          <p:cNvSpPr txBox="1">
            <a:spLocks noChangeArrowheads="1"/>
          </p:cNvSpPr>
          <p:nvPr/>
        </p:nvSpPr>
        <p:spPr bwMode="auto">
          <a:xfrm>
            <a:off x="5731808" y="3491391"/>
            <a:ext cx="21146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33CC"/>
                </a:solidFill>
                <a:latin typeface="微软雅黑" pitchFamily="34" charset="-122"/>
                <a:ea typeface="微软雅黑" pitchFamily="34" charset="-122"/>
              </a:rPr>
              <a:t>(b) </a:t>
            </a:r>
            <a:r>
              <a:rPr lang="zh-CN" altLang="en-US" sz="1400" b="1" dirty="0">
                <a:solidFill>
                  <a:srgbClr val="0033CC"/>
                </a:solidFill>
                <a:latin typeface="微软雅黑" pitchFamily="34" charset="-122"/>
                <a:ea typeface="微软雅黑" pitchFamily="34" charset="-122"/>
              </a:rPr>
              <a:t>接收方维持接收窗口</a:t>
            </a:r>
          </a:p>
        </p:txBody>
      </p:sp>
      <p:sp>
        <p:nvSpPr>
          <p:cNvPr id="40" name="Rectangle 36"/>
          <p:cNvSpPr>
            <a:spLocks noChangeArrowheads="1"/>
          </p:cNvSpPr>
          <p:nvPr/>
        </p:nvSpPr>
        <p:spPr bwMode="auto">
          <a:xfrm>
            <a:off x="478370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41" name="Rectangle 37"/>
          <p:cNvSpPr>
            <a:spLocks noChangeArrowheads="1"/>
          </p:cNvSpPr>
          <p:nvPr/>
        </p:nvSpPr>
        <p:spPr bwMode="auto">
          <a:xfrm>
            <a:off x="520115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42" name="Rectangle 38"/>
          <p:cNvSpPr>
            <a:spLocks noChangeArrowheads="1"/>
          </p:cNvSpPr>
          <p:nvPr/>
        </p:nvSpPr>
        <p:spPr bwMode="auto">
          <a:xfrm>
            <a:off x="5619575"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43" name="Rectangle 39"/>
          <p:cNvSpPr>
            <a:spLocks noChangeArrowheads="1"/>
          </p:cNvSpPr>
          <p:nvPr/>
        </p:nvSpPr>
        <p:spPr bwMode="auto">
          <a:xfrm>
            <a:off x="603605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4</a:t>
            </a:r>
          </a:p>
        </p:txBody>
      </p:sp>
      <p:sp>
        <p:nvSpPr>
          <p:cNvPr id="44" name="Rectangle 40"/>
          <p:cNvSpPr>
            <a:spLocks noChangeArrowheads="1"/>
          </p:cNvSpPr>
          <p:nvPr/>
        </p:nvSpPr>
        <p:spPr bwMode="auto">
          <a:xfrm>
            <a:off x="6455442"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5</a:t>
            </a:r>
          </a:p>
        </p:txBody>
      </p:sp>
      <p:sp>
        <p:nvSpPr>
          <p:cNvPr id="45" name="Rectangle 41"/>
          <p:cNvSpPr>
            <a:spLocks noChangeArrowheads="1"/>
          </p:cNvSpPr>
          <p:nvPr/>
        </p:nvSpPr>
        <p:spPr bwMode="auto">
          <a:xfrm>
            <a:off x="687386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46" name="Rectangle 42"/>
          <p:cNvSpPr>
            <a:spLocks noChangeArrowheads="1"/>
          </p:cNvSpPr>
          <p:nvPr/>
        </p:nvSpPr>
        <p:spPr bwMode="auto">
          <a:xfrm>
            <a:off x="729033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47" name="Rectangle 43"/>
          <p:cNvSpPr>
            <a:spLocks noChangeArrowheads="1"/>
          </p:cNvSpPr>
          <p:nvPr/>
        </p:nvSpPr>
        <p:spPr bwMode="auto">
          <a:xfrm>
            <a:off x="7709727"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48" name="Rectangle 44"/>
          <p:cNvSpPr>
            <a:spLocks noChangeArrowheads="1"/>
          </p:cNvSpPr>
          <p:nvPr/>
        </p:nvSpPr>
        <p:spPr bwMode="auto">
          <a:xfrm>
            <a:off x="8126204"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
        <p:nvSpPr>
          <p:cNvPr id="52" name="Line 49"/>
          <p:cNvSpPr>
            <a:spLocks noChangeShapeType="1"/>
          </p:cNvSpPr>
          <p:nvPr/>
        </p:nvSpPr>
        <p:spPr bwMode="auto">
          <a:xfrm>
            <a:off x="5201156"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50"/>
          <p:cNvSpPr>
            <a:spLocks noChangeShapeType="1"/>
          </p:cNvSpPr>
          <p:nvPr/>
        </p:nvSpPr>
        <p:spPr bwMode="auto">
          <a:xfrm>
            <a:off x="561763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51"/>
          <p:cNvSpPr>
            <a:spLocks noChangeShapeType="1"/>
          </p:cNvSpPr>
          <p:nvPr/>
        </p:nvSpPr>
        <p:spPr bwMode="auto">
          <a:xfrm>
            <a:off x="6035081"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52"/>
          <p:cNvSpPr>
            <a:spLocks noChangeShapeType="1"/>
          </p:cNvSpPr>
          <p:nvPr/>
        </p:nvSpPr>
        <p:spPr bwMode="auto">
          <a:xfrm>
            <a:off x="6451558"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53"/>
          <p:cNvSpPr>
            <a:spLocks noChangeShapeType="1"/>
          </p:cNvSpPr>
          <p:nvPr/>
        </p:nvSpPr>
        <p:spPr bwMode="auto">
          <a:xfrm>
            <a:off x="6869006"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54"/>
          <p:cNvSpPr>
            <a:spLocks noChangeShapeType="1"/>
          </p:cNvSpPr>
          <p:nvPr/>
        </p:nvSpPr>
        <p:spPr bwMode="auto">
          <a:xfrm>
            <a:off x="72864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55"/>
          <p:cNvSpPr>
            <a:spLocks noChangeShapeType="1"/>
          </p:cNvSpPr>
          <p:nvPr/>
        </p:nvSpPr>
        <p:spPr bwMode="auto">
          <a:xfrm>
            <a:off x="7702931"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56"/>
          <p:cNvSpPr>
            <a:spLocks noChangeShapeType="1"/>
          </p:cNvSpPr>
          <p:nvPr/>
        </p:nvSpPr>
        <p:spPr bwMode="auto">
          <a:xfrm>
            <a:off x="812037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3" name="Text Box 61"/>
          <p:cNvSpPr txBox="1">
            <a:spLocks noChangeArrowheads="1"/>
          </p:cNvSpPr>
          <p:nvPr/>
        </p:nvSpPr>
        <p:spPr bwMode="auto">
          <a:xfrm>
            <a:off x="5760870"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接收窗口</a:t>
            </a:r>
          </a:p>
        </p:txBody>
      </p:sp>
      <p:sp>
        <p:nvSpPr>
          <p:cNvPr id="64" name="矩形 63"/>
          <p:cNvSpPr/>
          <p:nvPr/>
        </p:nvSpPr>
        <p:spPr>
          <a:xfrm>
            <a:off x="2298076" y="3958546"/>
            <a:ext cx="479288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588942"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65112"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633557"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888182"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588942" y="2884897"/>
            <a:ext cx="2076170"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2025621" y="289535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发送窗口大小</a:t>
            </a:r>
          </a:p>
        </p:txBody>
      </p:sp>
      <p:cxnSp>
        <p:nvCxnSpPr>
          <p:cNvPr id="76" name="直接连接符 75"/>
          <p:cNvCxnSpPr/>
          <p:nvPr/>
        </p:nvCxnSpPr>
        <p:spPr>
          <a:xfrm>
            <a:off x="5617633" y="2884897"/>
            <a:ext cx="1283612"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 Box 31"/>
          <p:cNvSpPr txBox="1">
            <a:spLocks noChangeArrowheads="1"/>
          </p:cNvSpPr>
          <p:nvPr/>
        </p:nvSpPr>
        <p:spPr bwMode="auto">
          <a:xfrm>
            <a:off x="5696972" y="289535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接收窗口大小</a:t>
            </a:r>
          </a:p>
        </p:txBody>
      </p:sp>
      <p:cxnSp>
        <p:nvCxnSpPr>
          <p:cNvPr id="80" name="直接连接符 79"/>
          <p:cNvCxnSpPr/>
          <p:nvPr/>
        </p:nvCxnSpPr>
        <p:spPr>
          <a:xfrm>
            <a:off x="3543150" y="2171101"/>
            <a:ext cx="829361" cy="275391"/>
          </a:xfrm>
          <a:prstGeom prst="line">
            <a:avLst/>
          </a:prstGeom>
          <a:ln w="19050">
            <a:solidFill>
              <a:srgbClr val="00006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 Box 31"/>
          <p:cNvSpPr txBox="1">
            <a:spLocks noChangeArrowheads="1"/>
          </p:cNvSpPr>
          <p:nvPr/>
        </p:nvSpPr>
        <p:spPr bwMode="auto">
          <a:xfrm>
            <a:off x="4269343" y="2461958"/>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CC0099"/>
                </a:solidFill>
                <a:latin typeface="微软雅黑" pitchFamily="34" charset="-122"/>
                <a:ea typeface="微软雅黑" pitchFamily="34" charset="-122"/>
              </a:rPr>
              <a:t>窗口内容</a:t>
            </a:r>
            <a:endParaRPr lang="en-US" altLang="zh-CN" sz="1200" b="1" dirty="0">
              <a:solidFill>
                <a:srgbClr val="CC0099"/>
              </a:solidFill>
              <a:latin typeface="微软雅黑" pitchFamily="34" charset="-122"/>
              <a:ea typeface="微软雅黑" pitchFamily="34" charset="-122"/>
            </a:endParaRPr>
          </a:p>
        </p:txBody>
      </p:sp>
      <p:cxnSp>
        <p:nvCxnSpPr>
          <p:cNvPr id="84" name="直接连接符 83"/>
          <p:cNvCxnSpPr/>
          <p:nvPr/>
        </p:nvCxnSpPr>
        <p:spPr>
          <a:xfrm flipV="1">
            <a:off x="4965552" y="2184165"/>
            <a:ext cx="787276" cy="303919"/>
          </a:xfrm>
          <a:prstGeom prst="line">
            <a:avLst/>
          </a:prstGeom>
          <a:ln w="19050">
            <a:solidFill>
              <a:srgbClr val="00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17"/>
          <p:cNvSpPr>
            <a:spLocks noChangeArrowheads="1"/>
          </p:cNvSpPr>
          <p:nvPr/>
        </p:nvSpPr>
        <p:spPr bwMode="auto">
          <a:xfrm>
            <a:off x="748142"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748142"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10" name="Rectangle 6"/>
          <p:cNvSpPr>
            <a:spLocks noChangeArrowheads="1"/>
          </p:cNvSpPr>
          <p:nvPr/>
        </p:nvSpPr>
        <p:spPr bwMode="auto">
          <a:xfrm>
            <a:off x="1165590"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 name="Rectangle 7"/>
          <p:cNvSpPr>
            <a:spLocks noChangeArrowheads="1"/>
          </p:cNvSpPr>
          <p:nvPr/>
        </p:nvSpPr>
        <p:spPr bwMode="auto">
          <a:xfrm>
            <a:off x="1584009"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2001457"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419876"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3829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55742"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74161"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21" name="Line 18"/>
          <p:cNvSpPr>
            <a:spLocks noChangeShapeType="1"/>
          </p:cNvSpPr>
          <p:nvPr/>
        </p:nvSpPr>
        <p:spPr bwMode="auto">
          <a:xfrm>
            <a:off x="1165590"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83038"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99515"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4169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33440"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508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683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8481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84813"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
        <p:nvSpPr>
          <p:cNvPr id="94" name="线形标注 2 93"/>
          <p:cNvSpPr/>
          <p:nvPr/>
        </p:nvSpPr>
        <p:spPr>
          <a:xfrm>
            <a:off x="6990758" y="2895350"/>
            <a:ext cx="927207" cy="513791"/>
          </a:xfrm>
          <a:prstGeom prst="borderCallout2">
            <a:avLst>
              <a:gd name="adj1" fmla="val 79186"/>
              <a:gd name="adj2" fmla="val 599"/>
              <a:gd name="adj3" fmla="val 79186"/>
              <a:gd name="adj4" fmla="val -20240"/>
              <a:gd name="adj5" fmla="val 40727"/>
              <a:gd name="adj6" fmla="val -38513"/>
            </a:avLst>
          </a:prstGeom>
          <a:solidFill>
            <a:srgbClr val="00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zh-CN" altLang="en-US" sz="1100" b="1" dirty="0">
                <a:solidFill>
                  <a:schemeClr val="bg1"/>
                </a:solidFill>
                <a:latin typeface="微软雅黑" pitchFamily="34" charset="-122"/>
                <a:ea typeface="微软雅黑" pitchFamily="34" charset="-122"/>
              </a:rPr>
              <a:t>允许接收的分组数量</a:t>
            </a:r>
          </a:p>
        </p:txBody>
      </p:sp>
      <p:sp>
        <p:nvSpPr>
          <p:cNvPr id="95" name="线形标注 2 94"/>
          <p:cNvSpPr/>
          <p:nvPr/>
        </p:nvSpPr>
        <p:spPr>
          <a:xfrm>
            <a:off x="545144" y="2895350"/>
            <a:ext cx="955511" cy="513791"/>
          </a:xfrm>
          <a:prstGeom prst="borderCallout2">
            <a:avLst>
              <a:gd name="adj1" fmla="val 79186"/>
              <a:gd name="adj2" fmla="val 100015"/>
              <a:gd name="adj3" fmla="val 79186"/>
              <a:gd name="adj4" fmla="val 145453"/>
              <a:gd name="adj5" fmla="val 43269"/>
              <a:gd name="adj6" fmla="val 166457"/>
            </a:avLst>
          </a:prstGeom>
          <a:solidFill>
            <a:srgbClr val="00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zh-CN" altLang="en-US" sz="1100" b="1" dirty="0">
                <a:solidFill>
                  <a:schemeClr val="bg1"/>
                </a:solidFill>
                <a:latin typeface="微软雅黑" pitchFamily="34" charset="-122"/>
                <a:ea typeface="微软雅黑" pitchFamily="34" charset="-122"/>
              </a:rPr>
              <a:t>允许发送的分组数量</a:t>
            </a:r>
          </a:p>
        </p:txBody>
      </p:sp>
      <p:sp>
        <p:nvSpPr>
          <p:cNvPr id="98" name="矩形 97"/>
          <p:cNvSpPr/>
          <p:nvPr/>
        </p:nvSpPr>
        <p:spPr>
          <a:xfrm>
            <a:off x="4110939" y="2871599"/>
            <a:ext cx="1116343" cy="655109"/>
          </a:xfrm>
          <a:prstGeom prst="rect">
            <a:avLst/>
          </a:prstGeom>
          <a:solidFill>
            <a:srgbClr val="00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zh-CN" altLang="en-US" sz="1100" b="1" dirty="0">
                <a:solidFill>
                  <a:schemeClr val="bg1"/>
                </a:solidFill>
                <a:latin typeface="微软雅黑" pitchFamily="34" charset="-122"/>
                <a:ea typeface="微软雅黑" pitchFamily="34" charset="-122"/>
              </a:rPr>
              <a:t>允许</a:t>
            </a:r>
          </a:p>
          <a:p>
            <a:pPr algn="ctr">
              <a:lnSpc>
                <a:spcPts val="1500"/>
              </a:lnSpc>
            </a:pPr>
            <a:r>
              <a:rPr lang="zh-CN" altLang="en-US" sz="1100" b="1" dirty="0">
                <a:solidFill>
                  <a:schemeClr val="bg1"/>
                </a:solidFill>
                <a:latin typeface="微软雅黑" pitchFamily="34" charset="-122"/>
                <a:ea typeface="微软雅黑" pitchFamily="34" charset="-122"/>
              </a:rPr>
              <a:t>发送或接收的分组编号</a:t>
            </a:r>
          </a:p>
        </p:txBody>
      </p:sp>
      <p:cxnSp>
        <p:nvCxnSpPr>
          <p:cNvPr id="100" name="直接连接符 99"/>
          <p:cNvCxnSpPr>
            <a:stCxn id="98" idx="0"/>
            <a:endCxn id="83" idx="2"/>
          </p:cNvCxnSpPr>
          <p:nvPr/>
        </p:nvCxnSpPr>
        <p:spPr>
          <a:xfrm flipV="1">
            <a:off x="4669111" y="2738957"/>
            <a:ext cx="342" cy="13264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2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67392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7" name="Rectangle 6"/>
          <p:cNvSpPr>
            <a:spLocks noChangeArrowheads="1"/>
          </p:cNvSpPr>
          <p:nvPr/>
        </p:nvSpPr>
        <p:spPr bwMode="auto">
          <a:xfrm>
            <a:off x="3701580" y="65083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运输层的作用</a:t>
            </a:r>
          </a:p>
        </p:txBody>
      </p:sp>
      <p:sp>
        <p:nvSpPr>
          <p:cNvPr id="8" name="圆角矩形 7"/>
          <p:cNvSpPr/>
          <p:nvPr/>
        </p:nvSpPr>
        <p:spPr>
          <a:xfrm>
            <a:off x="545145" y="1143000"/>
            <a:ext cx="8053710"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2438760" y="4034127"/>
            <a:ext cx="4617421" cy="307777"/>
          </a:xfrm>
          <a:prstGeom prst="rect">
            <a:avLst/>
          </a:prstGeom>
        </p:spPr>
        <p:txBody>
          <a:bodyPr wrap="square">
            <a:spAutoFit/>
          </a:bodyPr>
          <a:lstStyle/>
          <a:p>
            <a:pPr algn="ctr"/>
            <a:r>
              <a:rPr lang="zh-CN" altLang="en-US" sz="1400" b="1" dirty="0">
                <a:latin typeface="微软雅黑" pitchFamily="34" charset="-122"/>
                <a:ea typeface="微软雅黑" pitchFamily="34" charset="-122"/>
              </a:rPr>
              <a:t>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与 主机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之间的通信的两层含义</a:t>
            </a:r>
          </a:p>
        </p:txBody>
      </p:sp>
      <p:sp>
        <p:nvSpPr>
          <p:cNvPr id="12" name="Line 315"/>
          <p:cNvSpPr>
            <a:spLocks noChangeShapeType="1"/>
          </p:cNvSpPr>
          <p:nvPr/>
        </p:nvSpPr>
        <p:spPr bwMode="auto">
          <a:xfrm>
            <a:off x="2806190" y="3452678"/>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9" name="Rectangle 333"/>
          <p:cNvSpPr>
            <a:spLocks noChangeArrowheads="1"/>
          </p:cNvSpPr>
          <p:nvPr/>
        </p:nvSpPr>
        <p:spPr bwMode="auto">
          <a:xfrm>
            <a:off x="1930783" y="3200873"/>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32" name="Rectangle 336"/>
          <p:cNvSpPr>
            <a:spLocks noChangeArrowheads="1"/>
          </p:cNvSpPr>
          <p:nvPr/>
        </p:nvSpPr>
        <p:spPr bwMode="auto">
          <a:xfrm>
            <a:off x="2090771" y="2962019"/>
            <a:ext cx="612348"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6494828" y="2962019"/>
            <a:ext cx="60273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主机 </a:t>
            </a:r>
            <a:r>
              <a:rPr kumimoji="1" lang="en-US" altLang="zh-CN" sz="1050" b="1" dirty="0">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3559208" y="3101100"/>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335968"/>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900790" y="3101100"/>
            <a:ext cx="73417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路由器 </a:t>
            </a:r>
            <a:r>
              <a:rPr kumimoji="1" lang="en-US" altLang="zh-CN" sz="1050"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286967"/>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286967"/>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334841" y="3189856"/>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286967"/>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335968"/>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661781" y="3300600"/>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LAN</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108" name="Rectangle 354"/>
          <p:cNvSpPr>
            <a:spLocks noChangeArrowheads="1"/>
          </p:cNvSpPr>
          <p:nvPr/>
        </p:nvSpPr>
        <p:spPr bwMode="auto">
          <a:xfrm>
            <a:off x="4306947" y="3306836"/>
            <a:ext cx="56105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WAN</a:t>
            </a:r>
          </a:p>
        </p:txBody>
      </p:sp>
      <p:sp>
        <p:nvSpPr>
          <p:cNvPr id="109" name="Rectangle 368"/>
          <p:cNvSpPr>
            <a:spLocks noChangeArrowheads="1"/>
          </p:cNvSpPr>
          <p:nvPr/>
        </p:nvSpPr>
        <p:spPr bwMode="auto">
          <a:xfrm>
            <a:off x="2970206" y="3299710"/>
            <a:ext cx="54342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LAN</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grpSp>
        <p:nvGrpSpPr>
          <p:cNvPr id="28" name="组合 27"/>
          <p:cNvGrpSpPr/>
          <p:nvPr/>
        </p:nvGrpSpPr>
        <p:grpSpPr>
          <a:xfrm>
            <a:off x="1883355" y="1258130"/>
            <a:ext cx="5390172" cy="1569660"/>
            <a:chOff x="1883355" y="1258130"/>
            <a:chExt cx="5390172" cy="1569660"/>
          </a:xfrm>
        </p:grpSpPr>
        <p:sp>
          <p:nvSpPr>
            <p:cNvPr id="9" name="Rectangle 314"/>
            <p:cNvSpPr>
              <a:spLocks noChangeArrowheads="1"/>
            </p:cNvSpPr>
            <p:nvPr/>
          </p:nvSpPr>
          <p:spPr bwMode="auto">
            <a:xfrm>
              <a:off x="1930783" y="1258130"/>
              <a:ext cx="88119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0" name="Rectangle 324"/>
            <p:cNvSpPr>
              <a:spLocks noChangeArrowheads="1"/>
            </p:cNvSpPr>
            <p:nvPr/>
          </p:nvSpPr>
          <p:spPr bwMode="auto">
            <a:xfrm>
              <a:off x="6337736" y="1258130"/>
              <a:ext cx="88312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3" name="Line 316"/>
            <p:cNvSpPr>
              <a:spLocks noChangeShapeType="1"/>
            </p:cNvSpPr>
            <p:nvPr/>
          </p:nvSpPr>
          <p:spPr bwMode="auto">
            <a:xfrm>
              <a:off x="1930783" y="2148162"/>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4" name="Line 317"/>
            <p:cNvSpPr>
              <a:spLocks noChangeShapeType="1"/>
            </p:cNvSpPr>
            <p:nvPr/>
          </p:nvSpPr>
          <p:spPr bwMode="auto">
            <a:xfrm>
              <a:off x="1930783" y="2417221"/>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5" name="Rectangle 318"/>
            <p:cNvSpPr>
              <a:spLocks noChangeArrowheads="1"/>
            </p:cNvSpPr>
            <p:nvPr/>
          </p:nvSpPr>
          <p:spPr bwMode="auto">
            <a:xfrm>
              <a:off x="1934644" y="1629646"/>
              <a:ext cx="875407"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16" name="Rectangle 319"/>
            <p:cNvSpPr>
              <a:spLocks noChangeArrowheads="1"/>
            </p:cNvSpPr>
            <p:nvPr/>
          </p:nvSpPr>
          <p:spPr bwMode="auto">
            <a:xfrm>
              <a:off x="1883355" y="1363025"/>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sp>
          <p:nvSpPr>
            <p:cNvPr id="21" name="Line 325"/>
            <p:cNvSpPr>
              <a:spLocks noChangeShapeType="1"/>
            </p:cNvSpPr>
            <p:nvPr/>
          </p:nvSpPr>
          <p:spPr bwMode="auto">
            <a:xfrm>
              <a:off x="6337736" y="2148162"/>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2" name="Line 326"/>
            <p:cNvSpPr>
              <a:spLocks noChangeShapeType="1"/>
            </p:cNvSpPr>
            <p:nvPr/>
          </p:nvSpPr>
          <p:spPr bwMode="auto">
            <a:xfrm>
              <a:off x="6337736" y="2417221"/>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3" name="Rectangle 327"/>
            <p:cNvSpPr>
              <a:spLocks noChangeArrowheads="1"/>
            </p:cNvSpPr>
            <p:nvPr/>
          </p:nvSpPr>
          <p:spPr bwMode="auto">
            <a:xfrm>
              <a:off x="6340632" y="1629646"/>
              <a:ext cx="880232"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6" name="Rectangle 400"/>
            <p:cNvSpPr>
              <a:spLocks noChangeArrowheads="1"/>
            </p:cNvSpPr>
            <p:nvPr/>
          </p:nvSpPr>
          <p:spPr bwMode="auto">
            <a:xfrm>
              <a:off x="7007428" y="1354116"/>
              <a:ext cx="266099" cy="134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5</a:t>
              </a:r>
            </a:p>
            <a:p>
              <a:pPr algn="ctr" defTabSz="762000" eaLnBrk="0" hangingPunct="0">
                <a:lnSpc>
                  <a:spcPct val="155000"/>
                </a:lnSpc>
              </a:pPr>
              <a:r>
                <a:rPr kumimoji="1" lang="en-US" altLang="zh-CN" sz="1050" b="1" dirty="0">
                  <a:latin typeface="微软雅黑" pitchFamily="34" charset="-122"/>
                  <a:ea typeface="微软雅黑" pitchFamily="34" charset="-122"/>
                </a:rPr>
                <a:t>4</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chemeClr val="bg1"/>
                  </a:solidFill>
                  <a:latin typeface="微软雅黑" pitchFamily="34" charset="-122"/>
                  <a:ea typeface="微软雅黑" pitchFamily="34" charset="-122"/>
                </a:rPr>
                <a:t>1</a:t>
              </a:r>
            </a:p>
          </p:txBody>
        </p:sp>
        <p:grpSp>
          <p:nvGrpSpPr>
            <p:cNvPr id="2" name="组合 1"/>
            <p:cNvGrpSpPr/>
            <p:nvPr/>
          </p:nvGrpSpPr>
          <p:grpSpPr>
            <a:xfrm>
              <a:off x="3357716" y="1886232"/>
              <a:ext cx="868234" cy="844373"/>
              <a:chOff x="3357716" y="1886232"/>
              <a:chExt cx="868234" cy="844373"/>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5" name="Rectangle 319"/>
              <p:cNvSpPr>
                <a:spLocks noChangeArrowheads="1"/>
              </p:cNvSpPr>
              <p:nvPr/>
            </p:nvSpPr>
            <p:spPr bwMode="auto">
              <a:xfrm>
                <a:off x="3357716"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914115" y="1886232"/>
              <a:ext cx="880715" cy="844373"/>
              <a:chOff x="4914115" y="1886232"/>
              <a:chExt cx="880715" cy="844373"/>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1050"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2" name="Rectangle 319"/>
              <p:cNvSpPr>
                <a:spLocks noChangeArrowheads="1"/>
              </p:cNvSpPr>
              <p:nvPr/>
            </p:nvSpPr>
            <p:spPr bwMode="auto">
              <a:xfrm>
                <a:off x="5528731" y="1889477"/>
                <a:ext cx="266099" cy="84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3</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2</a:t>
                </a:r>
              </a:p>
              <a:p>
                <a:pPr algn="ctr" defTabSz="762000" eaLnBrk="0" hangingPunct="0">
                  <a:lnSpc>
                    <a:spcPct val="155000"/>
                  </a:lnSpc>
                </a:pPr>
                <a:r>
                  <a:rPr kumimoji="1" lang="en-US" altLang="zh-CN" sz="1050" b="1" dirty="0">
                    <a:solidFill>
                      <a:srgbClr val="0000FF"/>
                    </a:solidFill>
                    <a:latin typeface="微软雅黑" pitchFamily="34" charset="-122"/>
                    <a:ea typeface="微软雅黑" pitchFamily="34" charset="-122"/>
                  </a:rPr>
                  <a:t>1</a:t>
                </a:r>
              </a:p>
            </p:txBody>
          </p:sp>
        </p:grpSp>
        <p:sp>
          <p:nvSpPr>
            <p:cNvPr id="86" name="Freeform 572"/>
            <p:cNvSpPr>
              <a:spLocks/>
            </p:cNvSpPr>
            <p:nvPr/>
          </p:nvSpPr>
          <p:spPr bwMode="auto">
            <a:xfrm>
              <a:off x="2313057"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5404109"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8" name="Freeform 572"/>
            <p:cNvSpPr>
              <a:spLocks/>
            </p:cNvSpPr>
            <p:nvPr/>
          </p:nvSpPr>
          <p:spPr bwMode="auto">
            <a:xfrm>
              <a:off x="4052025" y="2682718"/>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50" name="Rectangle 339"/>
          <p:cNvSpPr>
            <a:spLocks noChangeArrowheads="1"/>
          </p:cNvSpPr>
          <p:nvPr/>
        </p:nvSpPr>
        <p:spPr bwMode="auto">
          <a:xfrm>
            <a:off x="2897792" y="1175274"/>
            <a:ext cx="7470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应用进程</a:t>
            </a:r>
          </a:p>
        </p:txBody>
      </p:sp>
      <p:sp>
        <p:nvSpPr>
          <p:cNvPr id="51" name="Freeform 340"/>
          <p:cNvSpPr>
            <a:spLocks/>
          </p:cNvSpPr>
          <p:nvPr/>
        </p:nvSpPr>
        <p:spPr bwMode="auto">
          <a:xfrm>
            <a:off x="6083897" y="1338313"/>
            <a:ext cx="327191" cy="90874"/>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2" name="Rectangle 341"/>
          <p:cNvSpPr>
            <a:spLocks noChangeArrowheads="1"/>
          </p:cNvSpPr>
          <p:nvPr/>
        </p:nvSpPr>
        <p:spPr bwMode="auto">
          <a:xfrm>
            <a:off x="5387694" y="1175274"/>
            <a:ext cx="7470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dirty="0">
                <a:solidFill>
                  <a:srgbClr val="0033CC"/>
                </a:solidFill>
                <a:latin typeface="微软雅黑" pitchFamily="34" charset="-122"/>
                <a:ea typeface="微软雅黑" pitchFamily="34" charset="-122"/>
              </a:rPr>
              <a:t>应用进程</a:t>
            </a:r>
          </a:p>
        </p:txBody>
      </p:sp>
      <p:sp>
        <p:nvSpPr>
          <p:cNvPr id="55" name="Freeform 370"/>
          <p:cNvSpPr>
            <a:spLocks/>
          </p:cNvSpPr>
          <p:nvPr/>
        </p:nvSpPr>
        <p:spPr bwMode="auto">
          <a:xfrm>
            <a:off x="2760827" y="1346332"/>
            <a:ext cx="198824" cy="72165"/>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8" name="Rectangle 396"/>
          <p:cNvSpPr>
            <a:spLocks noChangeArrowheads="1"/>
          </p:cNvSpPr>
          <p:nvPr/>
        </p:nvSpPr>
        <p:spPr bwMode="auto">
          <a:xfrm>
            <a:off x="2884968" y="1433642"/>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a:solidFill>
                  <a:srgbClr val="0033CC"/>
                </a:solidFill>
                <a:latin typeface="微软雅黑" pitchFamily="34" charset="-122"/>
                <a:ea typeface="微软雅黑" pitchFamily="34" charset="-122"/>
              </a:rPr>
              <a:t>端口</a:t>
            </a:r>
          </a:p>
        </p:txBody>
      </p:sp>
      <p:sp>
        <p:nvSpPr>
          <p:cNvPr id="59" name="Rectangle 397"/>
          <p:cNvSpPr>
            <a:spLocks noChangeArrowheads="1"/>
          </p:cNvSpPr>
          <p:nvPr/>
        </p:nvSpPr>
        <p:spPr bwMode="auto">
          <a:xfrm>
            <a:off x="5763832" y="1382859"/>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050" b="1">
                <a:solidFill>
                  <a:srgbClr val="0033CC"/>
                </a:solidFill>
                <a:latin typeface="微软雅黑" pitchFamily="34" charset="-122"/>
                <a:ea typeface="微软雅黑" pitchFamily="34" charset="-122"/>
              </a:rPr>
              <a:t>端口</a:t>
            </a:r>
          </a:p>
        </p:txBody>
      </p:sp>
      <p:sp>
        <p:nvSpPr>
          <p:cNvPr id="61" name="Line 399"/>
          <p:cNvSpPr>
            <a:spLocks noChangeShapeType="1"/>
          </p:cNvSpPr>
          <p:nvPr/>
        </p:nvSpPr>
        <p:spPr bwMode="auto">
          <a:xfrm flipH="1">
            <a:off x="2615087" y="1527189"/>
            <a:ext cx="331052" cy="68601"/>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3" name="Rectangle 411"/>
          <p:cNvSpPr>
            <a:spLocks noChangeArrowheads="1"/>
          </p:cNvSpPr>
          <p:nvPr/>
        </p:nvSpPr>
        <p:spPr bwMode="auto">
          <a:xfrm>
            <a:off x="2131538" y="1561935"/>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4" name="Rectangle 412"/>
          <p:cNvSpPr>
            <a:spLocks noChangeArrowheads="1"/>
          </p:cNvSpPr>
          <p:nvPr/>
        </p:nvSpPr>
        <p:spPr bwMode="auto">
          <a:xfrm>
            <a:off x="2486719" y="1561935"/>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5" name="Rectangle 413"/>
          <p:cNvSpPr>
            <a:spLocks noChangeArrowheads="1"/>
          </p:cNvSpPr>
          <p:nvPr/>
        </p:nvSpPr>
        <p:spPr bwMode="auto">
          <a:xfrm>
            <a:off x="6494093" y="1569062"/>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6" name="Rectangle 414"/>
          <p:cNvSpPr>
            <a:spLocks noChangeArrowheads="1"/>
          </p:cNvSpPr>
          <p:nvPr/>
        </p:nvSpPr>
        <p:spPr bwMode="auto">
          <a:xfrm>
            <a:off x="6941930" y="1569062"/>
            <a:ext cx="131263" cy="121166"/>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2" name="Freeform 390"/>
          <p:cNvSpPr>
            <a:spLocks/>
          </p:cNvSpPr>
          <p:nvPr/>
        </p:nvSpPr>
        <p:spPr bwMode="auto">
          <a:xfrm>
            <a:off x="6561655" y="1473734"/>
            <a:ext cx="201720" cy="3902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3" name="Freeform 391"/>
          <p:cNvSpPr>
            <a:spLocks/>
          </p:cNvSpPr>
          <p:nvPr/>
        </p:nvSpPr>
        <p:spPr bwMode="auto">
          <a:xfrm>
            <a:off x="6835762" y="1475516"/>
            <a:ext cx="177591" cy="386661"/>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4" name="Freeform 386"/>
          <p:cNvSpPr>
            <a:spLocks/>
          </p:cNvSpPr>
          <p:nvPr/>
        </p:nvSpPr>
        <p:spPr bwMode="auto">
          <a:xfrm>
            <a:off x="2395994" y="1509370"/>
            <a:ext cx="165044" cy="352806"/>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7" name="Freeform 383"/>
          <p:cNvSpPr>
            <a:spLocks/>
          </p:cNvSpPr>
          <p:nvPr/>
        </p:nvSpPr>
        <p:spPr bwMode="auto">
          <a:xfrm>
            <a:off x="2186553" y="1460370"/>
            <a:ext cx="155392" cy="424970"/>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8" name="Oval 389"/>
          <p:cNvSpPr>
            <a:spLocks noChangeArrowheads="1"/>
          </p:cNvSpPr>
          <p:nvPr/>
        </p:nvSpPr>
        <p:spPr bwMode="auto">
          <a:xfrm>
            <a:off x="2301407" y="1845249"/>
            <a:ext cx="93621" cy="7661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9" name="Oval 393"/>
          <p:cNvSpPr>
            <a:spLocks noChangeArrowheads="1"/>
          </p:cNvSpPr>
          <p:nvPr/>
        </p:nvSpPr>
        <p:spPr bwMode="auto">
          <a:xfrm>
            <a:off x="6757584" y="1845249"/>
            <a:ext cx="91691" cy="7661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0" name="Freeform 334"/>
          <p:cNvSpPr>
            <a:spLocks/>
          </p:cNvSpPr>
          <p:nvPr/>
        </p:nvSpPr>
        <p:spPr bwMode="auto">
          <a:xfrm>
            <a:off x="2414332" y="3344167"/>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81" name="Freeform 335"/>
          <p:cNvSpPr>
            <a:spLocks/>
          </p:cNvSpPr>
          <p:nvPr/>
        </p:nvSpPr>
        <p:spPr bwMode="auto">
          <a:xfrm>
            <a:off x="2376690" y="3449296"/>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83" name="Oval 346"/>
          <p:cNvSpPr>
            <a:spLocks noChangeArrowheads="1"/>
          </p:cNvSpPr>
          <p:nvPr/>
        </p:nvSpPr>
        <p:spPr bwMode="auto">
          <a:xfrm>
            <a:off x="2085210" y="3240820"/>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5" name="Oval 355"/>
          <p:cNvSpPr>
            <a:spLocks noChangeArrowheads="1"/>
          </p:cNvSpPr>
          <p:nvPr/>
        </p:nvSpPr>
        <p:spPr bwMode="auto">
          <a:xfrm>
            <a:off x="2764687" y="3400295"/>
            <a:ext cx="93621"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89" name="Oval 356"/>
          <p:cNvSpPr>
            <a:spLocks noChangeArrowheads="1"/>
          </p:cNvSpPr>
          <p:nvPr/>
        </p:nvSpPr>
        <p:spPr bwMode="auto">
          <a:xfrm>
            <a:off x="2075559" y="3448405"/>
            <a:ext cx="385102"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0" name="Rectangle 347"/>
          <p:cNvSpPr>
            <a:spLocks noChangeArrowheads="1"/>
          </p:cNvSpPr>
          <p:nvPr/>
        </p:nvSpPr>
        <p:spPr bwMode="auto">
          <a:xfrm>
            <a:off x="2075749" y="3196408"/>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1</a:t>
            </a:r>
            <a:endParaRPr kumimoji="1" lang="en-US" altLang="zh-CN" sz="1050" b="1" dirty="0">
              <a:latin typeface="微软雅黑" pitchFamily="34" charset="-122"/>
              <a:ea typeface="微软雅黑" pitchFamily="34" charset="-122"/>
            </a:endParaRPr>
          </a:p>
        </p:txBody>
      </p:sp>
      <p:sp>
        <p:nvSpPr>
          <p:cNvPr id="91" name="Rectangle 357"/>
          <p:cNvSpPr>
            <a:spLocks noChangeArrowheads="1"/>
          </p:cNvSpPr>
          <p:nvPr/>
        </p:nvSpPr>
        <p:spPr bwMode="auto">
          <a:xfrm>
            <a:off x="2050655" y="3403993"/>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2</a:t>
            </a:r>
            <a:endParaRPr kumimoji="1" lang="en-US" altLang="zh-CN" sz="1050" b="1">
              <a:latin typeface="微软雅黑" pitchFamily="34" charset="-122"/>
              <a:ea typeface="微软雅黑" pitchFamily="34" charset="-122"/>
            </a:endParaRPr>
          </a:p>
        </p:txBody>
      </p:sp>
      <p:sp>
        <p:nvSpPr>
          <p:cNvPr id="93" name="Freeform 359"/>
          <p:cNvSpPr>
            <a:spLocks/>
          </p:cNvSpPr>
          <p:nvPr/>
        </p:nvSpPr>
        <p:spPr bwMode="auto">
          <a:xfrm flipH="1">
            <a:off x="6334841" y="3344167"/>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94" name="Freeform 360"/>
          <p:cNvSpPr>
            <a:spLocks/>
          </p:cNvSpPr>
          <p:nvPr/>
        </p:nvSpPr>
        <p:spPr bwMode="auto">
          <a:xfrm flipH="1">
            <a:off x="6334841" y="3449296"/>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95" name="Oval 361"/>
          <p:cNvSpPr>
            <a:spLocks noChangeArrowheads="1"/>
          </p:cNvSpPr>
          <p:nvPr/>
        </p:nvSpPr>
        <p:spPr bwMode="auto">
          <a:xfrm flipH="1">
            <a:off x="6612809" y="3240820"/>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6" name="Oval 364"/>
          <p:cNvSpPr>
            <a:spLocks noChangeArrowheads="1"/>
          </p:cNvSpPr>
          <p:nvPr/>
        </p:nvSpPr>
        <p:spPr bwMode="auto">
          <a:xfrm flipH="1">
            <a:off x="6604122" y="3448405"/>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7" name="Oval 363"/>
          <p:cNvSpPr>
            <a:spLocks noChangeArrowheads="1"/>
          </p:cNvSpPr>
          <p:nvPr/>
        </p:nvSpPr>
        <p:spPr bwMode="auto">
          <a:xfrm flipH="1">
            <a:off x="6284652" y="3400295"/>
            <a:ext cx="92656"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99" name="Rectangle 362"/>
          <p:cNvSpPr>
            <a:spLocks noChangeArrowheads="1"/>
          </p:cNvSpPr>
          <p:nvPr/>
        </p:nvSpPr>
        <p:spPr bwMode="auto">
          <a:xfrm flipH="1">
            <a:off x="6583081" y="3196408"/>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3</a:t>
            </a:r>
            <a:endParaRPr kumimoji="1" lang="en-US" altLang="zh-CN" sz="1050" b="1">
              <a:latin typeface="微软雅黑" pitchFamily="34" charset="-122"/>
              <a:ea typeface="微软雅黑" pitchFamily="34" charset="-122"/>
            </a:endParaRPr>
          </a:p>
        </p:txBody>
      </p:sp>
      <p:sp>
        <p:nvSpPr>
          <p:cNvPr id="100" name="Rectangle 365"/>
          <p:cNvSpPr>
            <a:spLocks noChangeArrowheads="1"/>
          </p:cNvSpPr>
          <p:nvPr/>
        </p:nvSpPr>
        <p:spPr bwMode="auto">
          <a:xfrm flipH="1">
            <a:off x="6583081" y="3404061"/>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4</a:t>
            </a:r>
            <a:endParaRPr kumimoji="1" lang="en-US" altLang="zh-CN" sz="1050" b="1" dirty="0">
              <a:latin typeface="微软雅黑" pitchFamily="34" charset="-122"/>
              <a:ea typeface="微软雅黑" pitchFamily="34" charset="-122"/>
            </a:endParaRPr>
          </a:p>
        </p:txBody>
      </p:sp>
      <p:sp>
        <p:nvSpPr>
          <p:cNvPr id="56" name="Oval 384"/>
          <p:cNvSpPr>
            <a:spLocks noChangeArrowheads="1"/>
          </p:cNvSpPr>
          <p:nvPr/>
        </p:nvSpPr>
        <p:spPr bwMode="auto">
          <a:xfrm>
            <a:off x="1977112" y="1271494"/>
            <a:ext cx="385102" cy="19867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57" name="Oval 387"/>
          <p:cNvSpPr>
            <a:spLocks noChangeArrowheads="1"/>
          </p:cNvSpPr>
          <p:nvPr/>
        </p:nvSpPr>
        <p:spPr bwMode="auto">
          <a:xfrm>
            <a:off x="2392133" y="1291851"/>
            <a:ext cx="385102" cy="211149"/>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8" name="Rectangle 385"/>
          <p:cNvSpPr>
            <a:spLocks noChangeArrowheads="1"/>
          </p:cNvSpPr>
          <p:nvPr/>
        </p:nvSpPr>
        <p:spPr bwMode="auto">
          <a:xfrm>
            <a:off x="1969581" y="1233318"/>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1</a:t>
            </a:r>
            <a:endParaRPr kumimoji="1" lang="en-US" altLang="zh-CN" sz="1050" b="1">
              <a:latin typeface="微软雅黑" pitchFamily="34" charset="-122"/>
              <a:ea typeface="微软雅黑" pitchFamily="34" charset="-122"/>
            </a:endParaRPr>
          </a:p>
        </p:txBody>
      </p:sp>
      <p:sp>
        <p:nvSpPr>
          <p:cNvPr id="69" name="Rectangle 388"/>
          <p:cNvSpPr>
            <a:spLocks noChangeArrowheads="1"/>
          </p:cNvSpPr>
          <p:nvPr/>
        </p:nvSpPr>
        <p:spPr bwMode="auto">
          <a:xfrm>
            <a:off x="2373987" y="1261694"/>
            <a:ext cx="439224" cy="25904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2</a:t>
            </a:r>
            <a:endParaRPr kumimoji="1" lang="en-US" altLang="zh-CN" sz="1050" b="1" dirty="0">
              <a:latin typeface="微软雅黑" pitchFamily="34" charset="-122"/>
              <a:ea typeface="微软雅黑" pitchFamily="34" charset="-122"/>
            </a:endParaRPr>
          </a:p>
        </p:txBody>
      </p:sp>
      <p:sp>
        <p:nvSpPr>
          <p:cNvPr id="53" name="Oval 348"/>
          <p:cNvSpPr>
            <a:spLocks noChangeArrowheads="1"/>
          </p:cNvSpPr>
          <p:nvPr/>
        </p:nvSpPr>
        <p:spPr bwMode="auto">
          <a:xfrm>
            <a:off x="6762410" y="1273276"/>
            <a:ext cx="384136" cy="199567"/>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60" name="Line 398"/>
          <p:cNvSpPr>
            <a:spLocks noChangeShapeType="1"/>
          </p:cNvSpPr>
          <p:nvPr/>
        </p:nvSpPr>
        <p:spPr bwMode="auto">
          <a:xfrm>
            <a:off x="6159180" y="1497654"/>
            <a:ext cx="351321" cy="7661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50" b="1">
              <a:latin typeface="微软雅黑" pitchFamily="34" charset="-122"/>
              <a:ea typeface="微软雅黑" pitchFamily="34" charset="-122"/>
            </a:endParaRPr>
          </a:p>
        </p:txBody>
      </p:sp>
      <p:sp>
        <p:nvSpPr>
          <p:cNvPr id="67" name="Oval 394"/>
          <p:cNvSpPr>
            <a:spLocks noChangeArrowheads="1"/>
          </p:cNvSpPr>
          <p:nvPr/>
        </p:nvSpPr>
        <p:spPr bwMode="auto">
          <a:xfrm>
            <a:off x="6382133" y="1327488"/>
            <a:ext cx="383172" cy="197785"/>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70" name="Rectangle 392"/>
          <p:cNvSpPr>
            <a:spLocks noChangeArrowheads="1"/>
          </p:cNvSpPr>
          <p:nvPr/>
        </p:nvSpPr>
        <p:spPr bwMode="auto">
          <a:xfrm>
            <a:off x="6751019" y="1237706"/>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a:latin typeface="微软雅黑" pitchFamily="34" charset="-122"/>
                <a:ea typeface="微软雅黑" pitchFamily="34" charset="-122"/>
              </a:rPr>
              <a:t>AP</a:t>
            </a:r>
            <a:r>
              <a:rPr kumimoji="1" lang="en-US" altLang="zh-CN" sz="1050" b="1" baseline="-25000">
                <a:latin typeface="微软雅黑" pitchFamily="34" charset="-122"/>
                <a:ea typeface="微软雅黑" pitchFamily="34" charset="-122"/>
              </a:rPr>
              <a:t>4</a:t>
            </a:r>
            <a:endParaRPr kumimoji="1" lang="en-US" altLang="zh-CN" sz="1050" b="1">
              <a:latin typeface="微软雅黑" pitchFamily="34" charset="-122"/>
              <a:ea typeface="微软雅黑" pitchFamily="34" charset="-122"/>
            </a:endParaRPr>
          </a:p>
        </p:txBody>
      </p:sp>
      <p:sp>
        <p:nvSpPr>
          <p:cNvPr id="71" name="Rectangle 395"/>
          <p:cNvSpPr>
            <a:spLocks noChangeArrowheads="1"/>
          </p:cNvSpPr>
          <p:nvPr/>
        </p:nvSpPr>
        <p:spPr bwMode="auto">
          <a:xfrm>
            <a:off x="6361092" y="1292809"/>
            <a:ext cx="43922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latin typeface="微软雅黑" pitchFamily="34" charset="-122"/>
                <a:ea typeface="微软雅黑" pitchFamily="34" charset="-122"/>
              </a:rPr>
              <a:t>AP</a:t>
            </a:r>
            <a:r>
              <a:rPr kumimoji="1" lang="en-US" altLang="zh-CN" sz="1050" b="1" baseline="-25000" dirty="0">
                <a:latin typeface="微软雅黑" pitchFamily="34" charset="-122"/>
                <a:ea typeface="微软雅黑" pitchFamily="34" charset="-122"/>
              </a:rPr>
              <a:t>3</a:t>
            </a:r>
            <a:endParaRPr kumimoji="1" lang="en-US" altLang="zh-CN" sz="1050" b="1" dirty="0">
              <a:latin typeface="微软雅黑" pitchFamily="34" charset="-122"/>
              <a:ea typeface="微软雅黑" pitchFamily="34" charset="-122"/>
            </a:endParaRPr>
          </a:p>
        </p:txBody>
      </p:sp>
    </p:spTree>
    <p:extLst>
      <p:ext uri="{BB962C8B-B14F-4D97-AF65-F5344CB8AC3E}">
        <p14:creationId xmlns:p14="http://schemas.microsoft.com/office/powerpoint/2010/main" val="57930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29"/>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54"/>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95"/>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0" nodeType="withEffect">
                                  <p:stCondLst>
                                    <p:cond delay="0"/>
                                  </p:stCondLst>
                                  <p:childTnLst>
                                    <p:anim calcmode="discrete" valueType="str">
                                      <p:cBhvr>
                                        <p:cTn id="14" dur="1000" fill="hold"/>
                                        <p:tgtEl>
                                          <p:spTgt spid="96"/>
                                        </p:tgtEl>
                                        <p:attrNameLst>
                                          <p:attrName>style.visibility</p:attrName>
                                        </p:attrNameLst>
                                      </p:cBhvr>
                                      <p:tavLst>
                                        <p:tav tm="0">
                                          <p:val>
                                            <p:strVal val="hidden"/>
                                          </p:val>
                                        </p:tav>
                                        <p:tav tm="50000">
                                          <p:val>
                                            <p:strVal val="visible"/>
                                          </p:val>
                                        </p:tav>
                                      </p:tavLst>
                                    </p:anim>
                                  </p:childTnLst>
                                </p:cTn>
                              </p:par>
                              <p:par>
                                <p:cTn id="15" presetID="35" presetClass="emph" presetSubtype="0" repeatCount="5000" fill="hold" grpId="0" nodeType="withEffect">
                                  <p:stCondLst>
                                    <p:cond delay="0"/>
                                  </p:stCondLst>
                                  <p:childTnLst>
                                    <p:anim calcmode="discrete" valueType="str">
                                      <p:cBhvr>
                                        <p:cTn id="16" dur="1000" fill="hold"/>
                                        <p:tgtEl>
                                          <p:spTgt spid="99"/>
                                        </p:tgtEl>
                                        <p:attrNameLst>
                                          <p:attrName>style.visibility</p:attrName>
                                        </p:attrNameLst>
                                      </p:cBhvr>
                                      <p:tavLst>
                                        <p:tav tm="0">
                                          <p:val>
                                            <p:strVal val="hidden"/>
                                          </p:val>
                                        </p:tav>
                                        <p:tav tm="50000">
                                          <p:val>
                                            <p:strVal val="visible"/>
                                          </p:val>
                                        </p:tav>
                                      </p:tavLst>
                                    </p:anim>
                                  </p:childTnLst>
                                </p:cTn>
                              </p:par>
                              <p:par>
                                <p:cTn id="17" presetID="35" presetClass="emph" presetSubtype="0" repeatCount="5000" fill="hold" grpId="0" nodeType="withEffect">
                                  <p:stCondLst>
                                    <p:cond delay="0"/>
                                  </p:stCondLst>
                                  <p:childTnLst>
                                    <p:anim calcmode="discrete" valueType="str">
                                      <p:cBhvr>
                                        <p:cTn id="18" dur="1000" fill="hold"/>
                                        <p:tgtEl>
                                          <p:spTgt spid="100"/>
                                        </p:tgtEl>
                                        <p:attrNameLst>
                                          <p:attrName>style.visibility</p:attrName>
                                        </p:attrNameLst>
                                      </p:cBhvr>
                                      <p:tavLst>
                                        <p:tav tm="0">
                                          <p:val>
                                            <p:strVal val="hidden"/>
                                          </p:val>
                                        </p:tav>
                                        <p:tav tm="50000">
                                          <p:val>
                                            <p:strVal val="visible"/>
                                          </p:val>
                                        </p:tav>
                                      </p:tavLst>
                                    </p:anim>
                                  </p:childTnLst>
                                </p:cTn>
                              </p:par>
                              <p:par>
                                <p:cTn id="19" presetID="35" presetClass="emph" presetSubtype="0" repeatCount="5000" fill="hold" grpId="0" nodeType="withEffect">
                                  <p:stCondLst>
                                    <p:cond delay="0"/>
                                  </p:stCondLst>
                                  <p:childTnLst>
                                    <p:anim calcmode="discrete" valueType="str">
                                      <p:cBhvr>
                                        <p:cTn id="20" dur="1000" fill="hold"/>
                                        <p:tgtEl>
                                          <p:spTgt spid="83"/>
                                        </p:tgtEl>
                                        <p:attrNameLst>
                                          <p:attrName>style.visibility</p:attrName>
                                        </p:attrNameLst>
                                      </p:cBhvr>
                                      <p:tavLst>
                                        <p:tav tm="0">
                                          <p:val>
                                            <p:strVal val="hidden"/>
                                          </p:val>
                                        </p:tav>
                                        <p:tav tm="50000">
                                          <p:val>
                                            <p:strVal val="visible"/>
                                          </p:val>
                                        </p:tav>
                                      </p:tavLst>
                                    </p:anim>
                                  </p:childTnLst>
                                </p:cTn>
                              </p:par>
                              <p:par>
                                <p:cTn id="21" presetID="35" presetClass="emph" presetSubtype="0" repeatCount="5000" fill="hold" grpId="0" nodeType="withEffect">
                                  <p:stCondLst>
                                    <p:cond delay="0"/>
                                  </p:stCondLst>
                                  <p:childTnLst>
                                    <p:anim calcmode="discrete" valueType="str">
                                      <p:cBhvr>
                                        <p:cTn id="22" dur="1000" fill="hold"/>
                                        <p:tgtEl>
                                          <p:spTgt spid="89"/>
                                        </p:tgtEl>
                                        <p:attrNameLst>
                                          <p:attrName>style.visibility</p:attrName>
                                        </p:attrNameLst>
                                      </p:cBhvr>
                                      <p:tavLst>
                                        <p:tav tm="0">
                                          <p:val>
                                            <p:strVal val="hidden"/>
                                          </p:val>
                                        </p:tav>
                                        <p:tav tm="50000">
                                          <p:val>
                                            <p:strVal val="visible"/>
                                          </p:val>
                                        </p:tav>
                                      </p:tavLst>
                                    </p:anim>
                                  </p:childTnLst>
                                </p:cTn>
                              </p:par>
                              <p:par>
                                <p:cTn id="23" presetID="35" presetClass="emph" presetSubtype="0" repeatCount="5000" fill="hold" grpId="0" nodeType="withEffect">
                                  <p:stCondLst>
                                    <p:cond delay="0"/>
                                  </p:stCondLst>
                                  <p:childTnLst>
                                    <p:anim calcmode="discrete" valueType="str">
                                      <p:cBhvr>
                                        <p:cTn id="24" dur="1000" fill="hold"/>
                                        <p:tgtEl>
                                          <p:spTgt spid="90"/>
                                        </p:tgtEl>
                                        <p:attrNameLst>
                                          <p:attrName>style.visibility</p:attrName>
                                        </p:attrNameLst>
                                      </p:cBhvr>
                                      <p:tavLst>
                                        <p:tav tm="0">
                                          <p:val>
                                            <p:strVal val="hidden"/>
                                          </p:val>
                                        </p:tav>
                                        <p:tav tm="50000">
                                          <p:val>
                                            <p:strVal val="visible"/>
                                          </p:val>
                                        </p:tav>
                                      </p:tavLst>
                                    </p:anim>
                                  </p:childTnLst>
                                </p:cTn>
                              </p:par>
                              <p:par>
                                <p:cTn id="25" presetID="35" presetClass="emph" presetSubtype="0" repeatCount="5000" fill="hold" grpId="0" nodeType="withEffect">
                                  <p:stCondLst>
                                    <p:cond delay="0"/>
                                  </p:stCondLst>
                                  <p:childTnLst>
                                    <p:anim calcmode="discrete" valueType="str">
                                      <p:cBhvr>
                                        <p:cTn id="26" dur="1000" fill="hold"/>
                                        <p:tgtEl>
                                          <p:spTgt spid="91"/>
                                        </p:tgtEl>
                                        <p:attrNameLst>
                                          <p:attrName>style.visibility</p:attrName>
                                        </p:attrNameLst>
                                      </p:cBhvr>
                                      <p:tavLst>
                                        <p:tav tm="0">
                                          <p:val>
                                            <p:strVal val="hidden"/>
                                          </p:val>
                                        </p:tav>
                                        <p:tav tm="50000">
                                          <p:val>
                                            <p:strVal val="visible"/>
                                          </p:val>
                                        </p:tav>
                                      </p:tavLst>
                                    </p:anim>
                                  </p:childTnLst>
                                </p:cTn>
                              </p:par>
                              <p:par>
                                <p:cTn id="27" presetID="35" presetClass="emph" presetSubtype="0" repeatCount="5000" fill="hold" grpId="0" nodeType="withEffect">
                                  <p:stCondLst>
                                    <p:cond delay="0"/>
                                  </p:stCondLst>
                                  <p:childTnLst>
                                    <p:anim calcmode="discrete" valueType="str">
                                      <p:cBhvr>
                                        <p:cTn id="28" dur="1000" fill="hold"/>
                                        <p:tgtEl>
                                          <p:spTgt spid="80"/>
                                        </p:tgtEl>
                                        <p:attrNameLst>
                                          <p:attrName>style.visibility</p:attrName>
                                        </p:attrNameLst>
                                      </p:cBhvr>
                                      <p:tavLst>
                                        <p:tav tm="0">
                                          <p:val>
                                            <p:strVal val="hidden"/>
                                          </p:val>
                                        </p:tav>
                                        <p:tav tm="50000">
                                          <p:val>
                                            <p:strVal val="visible"/>
                                          </p:val>
                                        </p:tav>
                                      </p:tavLst>
                                    </p:anim>
                                  </p:childTnLst>
                                </p:cTn>
                              </p:par>
                              <p:par>
                                <p:cTn id="29" presetID="35" presetClass="emph" presetSubtype="0" repeatCount="5000" fill="hold" grpId="0" nodeType="withEffect">
                                  <p:stCondLst>
                                    <p:cond delay="0"/>
                                  </p:stCondLst>
                                  <p:childTnLst>
                                    <p:anim calcmode="discrete" valueType="str">
                                      <p:cBhvr>
                                        <p:cTn id="30" dur="1000" fill="hold"/>
                                        <p:tgtEl>
                                          <p:spTgt spid="81"/>
                                        </p:tgtEl>
                                        <p:attrNameLst>
                                          <p:attrName>style.visibility</p:attrName>
                                        </p:attrNameLst>
                                      </p:cBhvr>
                                      <p:tavLst>
                                        <p:tav tm="0">
                                          <p:val>
                                            <p:strVal val="hidden"/>
                                          </p:val>
                                        </p:tav>
                                        <p:tav tm="50000">
                                          <p:val>
                                            <p:strVal val="visible"/>
                                          </p:val>
                                        </p:tav>
                                      </p:tavLst>
                                    </p:anim>
                                  </p:childTnLst>
                                </p:cTn>
                              </p:par>
                              <p:par>
                                <p:cTn id="31" presetID="35" presetClass="emph" presetSubtype="0" repeatCount="5000" fill="hold" grpId="0" nodeType="withEffect">
                                  <p:stCondLst>
                                    <p:cond delay="0"/>
                                  </p:stCondLst>
                                  <p:childTnLst>
                                    <p:anim calcmode="discrete" valueType="str">
                                      <p:cBhvr>
                                        <p:cTn id="32" dur="1000" fill="hold"/>
                                        <p:tgtEl>
                                          <p:spTgt spid="93"/>
                                        </p:tgtEl>
                                        <p:attrNameLst>
                                          <p:attrName>style.visibility</p:attrName>
                                        </p:attrNameLst>
                                      </p:cBhvr>
                                      <p:tavLst>
                                        <p:tav tm="0">
                                          <p:val>
                                            <p:strVal val="hidden"/>
                                          </p:val>
                                        </p:tav>
                                        <p:tav tm="50000">
                                          <p:val>
                                            <p:strVal val="visible"/>
                                          </p:val>
                                        </p:tav>
                                      </p:tavLst>
                                    </p:anim>
                                  </p:childTnLst>
                                </p:cTn>
                              </p:par>
                              <p:par>
                                <p:cTn id="33" presetID="35" presetClass="emph" presetSubtype="0" repeatCount="5000" fill="hold" grpId="0" nodeType="withEffect">
                                  <p:stCondLst>
                                    <p:cond delay="0"/>
                                  </p:stCondLst>
                                  <p:childTnLst>
                                    <p:anim calcmode="discrete" valueType="str">
                                      <p:cBhvr>
                                        <p:cTn id="34" dur="1000" fill="hold"/>
                                        <p:tgtEl>
                                          <p:spTgt spid="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4" grpId="0" animBg="1"/>
      <p:bldP spid="80" grpId="0" animBg="1"/>
      <p:bldP spid="81" grpId="0" animBg="1"/>
      <p:bldP spid="83" grpId="0" animBg="1"/>
      <p:bldP spid="89" grpId="0" animBg="1"/>
      <p:bldP spid="90" grpId="0"/>
      <p:bldP spid="91" grpId="0"/>
      <p:bldP spid="93" grpId="0" animBg="1"/>
      <p:bldP spid="94" grpId="0" animBg="1"/>
      <p:bldP spid="95" grpId="0" animBg="1"/>
      <p:bldP spid="96" grpId="0" animBg="1"/>
      <p:bldP spid="99" grpId="0"/>
      <p:bldP spid="10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4" y="628209"/>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3701583" y="6051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545144" y="1207008"/>
            <a:ext cx="8053710"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9"/>
          <p:cNvSpPr>
            <a:spLocks noChangeArrowheads="1"/>
          </p:cNvSpPr>
          <p:nvPr/>
        </p:nvSpPr>
        <p:spPr bwMode="auto">
          <a:xfrm>
            <a:off x="1562816" y="1709142"/>
            <a:ext cx="2087240" cy="557244"/>
          </a:xfrm>
          <a:prstGeom prst="rect">
            <a:avLst/>
          </a:prstGeom>
          <a:solidFill>
            <a:srgbClr val="0000FF"/>
          </a:solidFill>
          <a:ln w="12700">
            <a:solidFill>
              <a:srgbClr val="000066"/>
            </a:solidFill>
            <a:prstDash val="sysDash"/>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30"/>
          <p:cNvSpPr txBox="1">
            <a:spLocks noChangeArrowheads="1"/>
          </p:cNvSpPr>
          <p:nvPr/>
        </p:nvSpPr>
        <p:spPr bwMode="auto">
          <a:xfrm>
            <a:off x="952131" y="3479208"/>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33CC"/>
                </a:solidFill>
                <a:latin typeface="微软雅黑" pitchFamily="34" charset="-122"/>
                <a:ea typeface="微软雅黑" pitchFamily="34" charset="-122"/>
              </a:rPr>
              <a:t>发送后，在收到确认前，发送窗口会变小</a:t>
            </a:r>
          </a:p>
        </p:txBody>
      </p:sp>
      <p:sp>
        <p:nvSpPr>
          <p:cNvPr id="33" name="Text Box 31"/>
          <p:cNvSpPr txBox="1">
            <a:spLocks noChangeArrowheads="1"/>
          </p:cNvSpPr>
          <p:nvPr/>
        </p:nvSpPr>
        <p:spPr bwMode="auto">
          <a:xfrm>
            <a:off x="2183570"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sp>
        <p:nvSpPr>
          <p:cNvPr id="64" name="矩形 63"/>
          <p:cNvSpPr/>
          <p:nvPr/>
        </p:nvSpPr>
        <p:spPr>
          <a:xfrm>
            <a:off x="2271950" y="3958546"/>
            <a:ext cx="479288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562816"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8986"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562816" y="2884897"/>
            <a:ext cx="2076170"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1999495" y="289535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发送窗口大小</a:t>
            </a:r>
          </a:p>
        </p:txBody>
      </p:sp>
      <p:sp>
        <p:nvSpPr>
          <p:cNvPr id="60" name="Rectangle 29"/>
          <p:cNvSpPr>
            <a:spLocks noChangeArrowheads="1"/>
          </p:cNvSpPr>
          <p:nvPr/>
        </p:nvSpPr>
        <p:spPr bwMode="auto">
          <a:xfrm>
            <a:off x="2393750" y="1705811"/>
            <a:ext cx="1256305" cy="557244"/>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2" name="组合 1"/>
          <p:cNvGrpSpPr/>
          <p:nvPr/>
        </p:nvGrpSpPr>
        <p:grpSpPr>
          <a:xfrm>
            <a:off x="722016" y="1832434"/>
            <a:ext cx="3754119" cy="309689"/>
            <a:chOff x="722016" y="1832434"/>
            <a:chExt cx="3754119" cy="309689"/>
          </a:xfrm>
        </p:grpSpPr>
        <p:sp>
          <p:nvSpPr>
            <p:cNvPr id="8" name="Rectangle 17"/>
            <p:cNvSpPr>
              <a:spLocks noChangeArrowheads="1"/>
            </p:cNvSpPr>
            <p:nvPr/>
          </p:nvSpPr>
          <p:spPr bwMode="auto">
            <a:xfrm>
              <a:off x="722016"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722016"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10" name="Rectangle 6"/>
            <p:cNvSpPr>
              <a:spLocks noChangeArrowheads="1"/>
            </p:cNvSpPr>
            <p:nvPr/>
          </p:nvSpPr>
          <p:spPr bwMode="auto">
            <a:xfrm>
              <a:off x="113946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 name="Rectangle 7"/>
            <p:cNvSpPr>
              <a:spLocks noChangeArrowheads="1"/>
            </p:cNvSpPr>
            <p:nvPr/>
          </p:nvSpPr>
          <p:spPr bwMode="auto">
            <a:xfrm>
              <a:off x="1557883"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1975331"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393750"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12168"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29616"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48035"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21" name="Line 18"/>
            <p:cNvSpPr>
              <a:spLocks noChangeShapeType="1"/>
            </p:cNvSpPr>
            <p:nvPr/>
          </p:nvSpPr>
          <p:spPr bwMode="auto">
            <a:xfrm>
              <a:off x="113946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56912"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733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3908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0731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247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42211"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5868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58687"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grpSp>
      <p:cxnSp>
        <p:nvCxnSpPr>
          <p:cNvPr id="61" name="直接连接符 60"/>
          <p:cNvCxnSpPr/>
          <p:nvPr/>
        </p:nvCxnSpPr>
        <p:spPr>
          <a:xfrm>
            <a:off x="2390837" y="2292810"/>
            <a:ext cx="0" cy="33377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393750" y="2492292"/>
            <a:ext cx="1245236"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2456700" y="2502744"/>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00000"/>
                </a:solidFill>
                <a:latin typeface="微软雅黑" pitchFamily="34" charset="-122"/>
                <a:ea typeface="微软雅黑" pitchFamily="34" charset="-122"/>
              </a:rPr>
              <a:t>发送窗口大小</a:t>
            </a:r>
          </a:p>
        </p:txBody>
      </p:sp>
      <p:sp>
        <p:nvSpPr>
          <p:cNvPr id="74" name="Line 33"/>
          <p:cNvSpPr>
            <a:spLocks noChangeShapeType="1"/>
          </p:cNvSpPr>
          <p:nvPr/>
        </p:nvSpPr>
        <p:spPr bwMode="auto">
          <a:xfrm>
            <a:off x="2391809" y="2389057"/>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Rectangle 60"/>
          <p:cNvSpPr>
            <a:spLocks noChangeArrowheads="1"/>
          </p:cNvSpPr>
          <p:nvPr/>
        </p:nvSpPr>
        <p:spPr bwMode="auto">
          <a:xfrm>
            <a:off x="5601255" y="1708170"/>
            <a:ext cx="1252304" cy="558216"/>
          </a:xfrm>
          <a:prstGeom prst="rect">
            <a:avLst/>
          </a:prstGeom>
          <a:solidFill>
            <a:srgbClr val="FFFF00"/>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2" name="Rectangle 48"/>
          <p:cNvSpPr>
            <a:spLocks noChangeArrowheads="1"/>
          </p:cNvSpPr>
          <p:nvPr/>
        </p:nvSpPr>
        <p:spPr bwMode="auto">
          <a:xfrm>
            <a:off x="4757583"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Rectangle 36"/>
          <p:cNvSpPr>
            <a:spLocks noChangeArrowheads="1"/>
          </p:cNvSpPr>
          <p:nvPr/>
        </p:nvSpPr>
        <p:spPr bwMode="auto">
          <a:xfrm>
            <a:off x="475758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114" name="Rectangle 37"/>
          <p:cNvSpPr>
            <a:spLocks noChangeArrowheads="1"/>
          </p:cNvSpPr>
          <p:nvPr/>
        </p:nvSpPr>
        <p:spPr bwMode="auto">
          <a:xfrm>
            <a:off x="517503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5" name="Rectangle 38"/>
          <p:cNvSpPr>
            <a:spLocks noChangeArrowheads="1"/>
          </p:cNvSpPr>
          <p:nvPr/>
        </p:nvSpPr>
        <p:spPr bwMode="auto">
          <a:xfrm>
            <a:off x="5593449"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116" name="Rectangle 39"/>
          <p:cNvSpPr>
            <a:spLocks noChangeArrowheads="1"/>
          </p:cNvSpPr>
          <p:nvPr/>
        </p:nvSpPr>
        <p:spPr bwMode="auto">
          <a:xfrm>
            <a:off x="6009926"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4</a:t>
            </a:r>
          </a:p>
        </p:txBody>
      </p:sp>
      <p:sp>
        <p:nvSpPr>
          <p:cNvPr id="117" name="Rectangle 40"/>
          <p:cNvSpPr>
            <a:spLocks noChangeArrowheads="1"/>
          </p:cNvSpPr>
          <p:nvPr/>
        </p:nvSpPr>
        <p:spPr bwMode="auto">
          <a:xfrm>
            <a:off x="642931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5</a:t>
            </a:r>
          </a:p>
        </p:txBody>
      </p:sp>
      <p:sp>
        <p:nvSpPr>
          <p:cNvPr id="118" name="Rectangle 41"/>
          <p:cNvSpPr>
            <a:spLocks noChangeArrowheads="1"/>
          </p:cNvSpPr>
          <p:nvPr/>
        </p:nvSpPr>
        <p:spPr bwMode="auto">
          <a:xfrm>
            <a:off x="6847734"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6</a:t>
            </a:r>
          </a:p>
        </p:txBody>
      </p:sp>
      <p:sp>
        <p:nvSpPr>
          <p:cNvPr id="119" name="Rectangle 42"/>
          <p:cNvSpPr>
            <a:spLocks noChangeArrowheads="1"/>
          </p:cNvSpPr>
          <p:nvPr/>
        </p:nvSpPr>
        <p:spPr bwMode="auto">
          <a:xfrm>
            <a:off x="726421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7</a:t>
            </a:r>
          </a:p>
        </p:txBody>
      </p:sp>
      <p:sp>
        <p:nvSpPr>
          <p:cNvPr id="120" name="Rectangle 43"/>
          <p:cNvSpPr>
            <a:spLocks noChangeArrowheads="1"/>
          </p:cNvSpPr>
          <p:nvPr/>
        </p:nvSpPr>
        <p:spPr bwMode="auto">
          <a:xfrm>
            <a:off x="7683601"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121" name="Rectangle 44"/>
          <p:cNvSpPr>
            <a:spLocks noChangeArrowheads="1"/>
          </p:cNvSpPr>
          <p:nvPr/>
        </p:nvSpPr>
        <p:spPr bwMode="auto">
          <a:xfrm>
            <a:off x="810007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
        <p:nvSpPr>
          <p:cNvPr id="122" name="Line 49"/>
          <p:cNvSpPr>
            <a:spLocks noChangeShapeType="1"/>
          </p:cNvSpPr>
          <p:nvPr/>
        </p:nvSpPr>
        <p:spPr bwMode="auto">
          <a:xfrm>
            <a:off x="517503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3" name="Line 50"/>
          <p:cNvSpPr>
            <a:spLocks noChangeShapeType="1"/>
          </p:cNvSpPr>
          <p:nvPr/>
        </p:nvSpPr>
        <p:spPr bwMode="auto">
          <a:xfrm>
            <a:off x="5591507"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4" name="Line 51"/>
          <p:cNvSpPr>
            <a:spLocks noChangeShapeType="1"/>
          </p:cNvSpPr>
          <p:nvPr/>
        </p:nvSpPr>
        <p:spPr bwMode="auto">
          <a:xfrm>
            <a:off x="60089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5" name="Line 52"/>
          <p:cNvSpPr>
            <a:spLocks noChangeShapeType="1"/>
          </p:cNvSpPr>
          <p:nvPr/>
        </p:nvSpPr>
        <p:spPr bwMode="auto">
          <a:xfrm>
            <a:off x="6425432"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53"/>
          <p:cNvSpPr>
            <a:spLocks noChangeShapeType="1"/>
          </p:cNvSpPr>
          <p:nvPr/>
        </p:nvSpPr>
        <p:spPr bwMode="auto">
          <a:xfrm>
            <a:off x="684288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54"/>
          <p:cNvSpPr>
            <a:spLocks noChangeShapeType="1"/>
          </p:cNvSpPr>
          <p:nvPr/>
        </p:nvSpPr>
        <p:spPr bwMode="auto">
          <a:xfrm>
            <a:off x="726032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Line 55"/>
          <p:cNvSpPr>
            <a:spLocks noChangeShapeType="1"/>
          </p:cNvSpPr>
          <p:nvPr/>
        </p:nvSpPr>
        <p:spPr bwMode="auto">
          <a:xfrm>
            <a:off x="767680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9" name="Line 56"/>
          <p:cNvSpPr>
            <a:spLocks noChangeShapeType="1"/>
          </p:cNvSpPr>
          <p:nvPr/>
        </p:nvSpPr>
        <p:spPr bwMode="auto">
          <a:xfrm>
            <a:off x="809425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0" name="Text Box 61"/>
          <p:cNvSpPr txBox="1">
            <a:spLocks noChangeArrowheads="1"/>
          </p:cNvSpPr>
          <p:nvPr/>
        </p:nvSpPr>
        <p:spPr bwMode="auto">
          <a:xfrm>
            <a:off x="5734744"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接收窗口</a:t>
            </a:r>
          </a:p>
        </p:txBody>
      </p:sp>
      <p:cxnSp>
        <p:nvCxnSpPr>
          <p:cNvPr id="131" name="直接连接符 130"/>
          <p:cNvCxnSpPr/>
          <p:nvPr/>
        </p:nvCxnSpPr>
        <p:spPr>
          <a:xfrm>
            <a:off x="5607431"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6862056"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591507" y="2884897"/>
            <a:ext cx="1283612"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 Box 31"/>
          <p:cNvSpPr txBox="1">
            <a:spLocks noChangeArrowheads="1"/>
          </p:cNvSpPr>
          <p:nvPr/>
        </p:nvSpPr>
        <p:spPr bwMode="auto">
          <a:xfrm>
            <a:off x="5670846" y="289535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接收窗口大小</a:t>
            </a:r>
          </a:p>
        </p:txBody>
      </p:sp>
      <p:sp>
        <p:nvSpPr>
          <p:cNvPr id="135" name="Line 33"/>
          <p:cNvSpPr>
            <a:spLocks noChangeShapeType="1"/>
          </p:cNvSpPr>
          <p:nvPr/>
        </p:nvSpPr>
        <p:spPr bwMode="auto">
          <a:xfrm>
            <a:off x="6855501" y="1768657"/>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677919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4" y="704896"/>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3701583" y="68180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545144" y="1207008"/>
            <a:ext cx="8053710"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9"/>
          <p:cNvSpPr>
            <a:spLocks noChangeArrowheads="1"/>
          </p:cNvSpPr>
          <p:nvPr/>
        </p:nvSpPr>
        <p:spPr bwMode="auto">
          <a:xfrm>
            <a:off x="1562816" y="1709142"/>
            <a:ext cx="2087240" cy="557244"/>
          </a:xfrm>
          <a:prstGeom prst="rect">
            <a:avLst/>
          </a:prstGeom>
          <a:solidFill>
            <a:srgbClr val="0000FF"/>
          </a:solidFill>
          <a:ln w="12700">
            <a:solidFill>
              <a:srgbClr val="000066"/>
            </a:solidFill>
            <a:prstDash val="sysDash"/>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Text Box 31"/>
          <p:cNvSpPr txBox="1">
            <a:spLocks noChangeArrowheads="1"/>
          </p:cNvSpPr>
          <p:nvPr/>
        </p:nvSpPr>
        <p:spPr bwMode="auto">
          <a:xfrm>
            <a:off x="2183570"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sp>
        <p:nvSpPr>
          <p:cNvPr id="64" name="矩形 63"/>
          <p:cNvSpPr/>
          <p:nvPr/>
        </p:nvSpPr>
        <p:spPr>
          <a:xfrm>
            <a:off x="2271950" y="3958546"/>
            <a:ext cx="479288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562816"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638986"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562816" y="2884897"/>
            <a:ext cx="2076170"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1999495" y="289535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发送窗口大小</a:t>
            </a:r>
          </a:p>
        </p:txBody>
      </p:sp>
      <p:sp>
        <p:nvSpPr>
          <p:cNvPr id="60" name="Rectangle 29"/>
          <p:cNvSpPr>
            <a:spLocks noChangeArrowheads="1"/>
          </p:cNvSpPr>
          <p:nvPr/>
        </p:nvSpPr>
        <p:spPr bwMode="auto">
          <a:xfrm>
            <a:off x="2393750" y="1705811"/>
            <a:ext cx="1256305" cy="557244"/>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2" name="组合 1"/>
          <p:cNvGrpSpPr/>
          <p:nvPr/>
        </p:nvGrpSpPr>
        <p:grpSpPr>
          <a:xfrm>
            <a:off x="722016" y="1832434"/>
            <a:ext cx="3754119" cy="309689"/>
            <a:chOff x="722016" y="1832434"/>
            <a:chExt cx="3754119" cy="309689"/>
          </a:xfrm>
        </p:grpSpPr>
        <p:sp>
          <p:nvSpPr>
            <p:cNvPr id="8" name="Rectangle 17"/>
            <p:cNvSpPr>
              <a:spLocks noChangeArrowheads="1"/>
            </p:cNvSpPr>
            <p:nvPr/>
          </p:nvSpPr>
          <p:spPr bwMode="auto">
            <a:xfrm>
              <a:off x="722016"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722016"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10" name="Rectangle 6"/>
            <p:cNvSpPr>
              <a:spLocks noChangeArrowheads="1"/>
            </p:cNvSpPr>
            <p:nvPr/>
          </p:nvSpPr>
          <p:spPr bwMode="auto">
            <a:xfrm>
              <a:off x="113946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 name="Rectangle 7"/>
            <p:cNvSpPr>
              <a:spLocks noChangeArrowheads="1"/>
            </p:cNvSpPr>
            <p:nvPr/>
          </p:nvSpPr>
          <p:spPr bwMode="auto">
            <a:xfrm>
              <a:off x="1557883"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1975331"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393750"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12168"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29616"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48035"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8</a:t>
              </a:r>
            </a:p>
          </p:txBody>
        </p:sp>
        <p:sp>
          <p:nvSpPr>
            <p:cNvPr id="21" name="Line 18"/>
            <p:cNvSpPr>
              <a:spLocks noChangeShapeType="1"/>
            </p:cNvSpPr>
            <p:nvPr/>
          </p:nvSpPr>
          <p:spPr bwMode="auto">
            <a:xfrm>
              <a:off x="113946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56912"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733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3908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0731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247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42211"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5868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58687"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grpSp>
      <p:cxnSp>
        <p:nvCxnSpPr>
          <p:cNvPr id="61" name="直接连接符 60"/>
          <p:cNvCxnSpPr/>
          <p:nvPr/>
        </p:nvCxnSpPr>
        <p:spPr>
          <a:xfrm>
            <a:off x="2390837" y="2292810"/>
            <a:ext cx="0" cy="33377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393750" y="2492292"/>
            <a:ext cx="1245236"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2456700" y="2502744"/>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00000"/>
                </a:solidFill>
                <a:latin typeface="微软雅黑" pitchFamily="34" charset="-122"/>
                <a:ea typeface="微软雅黑" pitchFamily="34" charset="-122"/>
              </a:rPr>
              <a:t>发送窗口大小</a:t>
            </a:r>
          </a:p>
        </p:txBody>
      </p:sp>
      <p:sp>
        <p:nvSpPr>
          <p:cNvPr id="74" name="Line 33"/>
          <p:cNvSpPr>
            <a:spLocks noChangeShapeType="1"/>
          </p:cNvSpPr>
          <p:nvPr/>
        </p:nvSpPr>
        <p:spPr bwMode="auto">
          <a:xfrm>
            <a:off x="2391809" y="2389057"/>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Rectangle 60"/>
          <p:cNvSpPr>
            <a:spLocks noChangeArrowheads="1"/>
          </p:cNvSpPr>
          <p:nvPr/>
        </p:nvSpPr>
        <p:spPr bwMode="auto">
          <a:xfrm>
            <a:off x="6424501" y="1708170"/>
            <a:ext cx="1252304" cy="558216"/>
          </a:xfrm>
          <a:prstGeom prst="rect">
            <a:avLst/>
          </a:prstGeom>
          <a:solidFill>
            <a:srgbClr val="FFFF00"/>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4" name="组合 3"/>
          <p:cNvGrpSpPr/>
          <p:nvPr/>
        </p:nvGrpSpPr>
        <p:grpSpPr>
          <a:xfrm>
            <a:off x="4757582" y="1832435"/>
            <a:ext cx="3759945" cy="309689"/>
            <a:chOff x="4757582" y="1832435"/>
            <a:chExt cx="3759945" cy="309689"/>
          </a:xfrm>
        </p:grpSpPr>
        <p:sp>
          <p:nvSpPr>
            <p:cNvPr id="112" name="Rectangle 48"/>
            <p:cNvSpPr>
              <a:spLocks noChangeArrowheads="1"/>
            </p:cNvSpPr>
            <p:nvPr/>
          </p:nvSpPr>
          <p:spPr bwMode="auto">
            <a:xfrm>
              <a:off x="4757583"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Rectangle 36"/>
            <p:cNvSpPr>
              <a:spLocks noChangeArrowheads="1"/>
            </p:cNvSpPr>
            <p:nvPr/>
          </p:nvSpPr>
          <p:spPr bwMode="auto">
            <a:xfrm>
              <a:off x="475758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114" name="Rectangle 37"/>
            <p:cNvSpPr>
              <a:spLocks noChangeArrowheads="1"/>
            </p:cNvSpPr>
            <p:nvPr/>
          </p:nvSpPr>
          <p:spPr bwMode="auto">
            <a:xfrm>
              <a:off x="517503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5" name="Rectangle 38"/>
            <p:cNvSpPr>
              <a:spLocks noChangeArrowheads="1"/>
            </p:cNvSpPr>
            <p:nvPr/>
          </p:nvSpPr>
          <p:spPr bwMode="auto">
            <a:xfrm>
              <a:off x="5593449"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6" name="Rectangle 39"/>
            <p:cNvSpPr>
              <a:spLocks noChangeArrowheads="1"/>
            </p:cNvSpPr>
            <p:nvPr/>
          </p:nvSpPr>
          <p:spPr bwMode="auto">
            <a:xfrm>
              <a:off x="6009926"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117" name="Rectangle 40"/>
            <p:cNvSpPr>
              <a:spLocks noChangeArrowheads="1"/>
            </p:cNvSpPr>
            <p:nvPr/>
          </p:nvSpPr>
          <p:spPr bwMode="auto">
            <a:xfrm>
              <a:off x="642931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5</a:t>
              </a:r>
            </a:p>
          </p:txBody>
        </p:sp>
        <p:sp>
          <p:nvSpPr>
            <p:cNvPr id="118" name="Rectangle 41"/>
            <p:cNvSpPr>
              <a:spLocks noChangeArrowheads="1"/>
            </p:cNvSpPr>
            <p:nvPr/>
          </p:nvSpPr>
          <p:spPr bwMode="auto">
            <a:xfrm>
              <a:off x="6847734"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19" name="Rectangle 42"/>
            <p:cNvSpPr>
              <a:spLocks noChangeArrowheads="1"/>
            </p:cNvSpPr>
            <p:nvPr/>
          </p:nvSpPr>
          <p:spPr bwMode="auto">
            <a:xfrm>
              <a:off x="726421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7</a:t>
              </a:r>
            </a:p>
          </p:txBody>
        </p:sp>
        <p:sp>
          <p:nvSpPr>
            <p:cNvPr id="120" name="Rectangle 43"/>
            <p:cNvSpPr>
              <a:spLocks noChangeArrowheads="1"/>
            </p:cNvSpPr>
            <p:nvPr/>
          </p:nvSpPr>
          <p:spPr bwMode="auto">
            <a:xfrm>
              <a:off x="7683601"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121" name="Rectangle 44"/>
            <p:cNvSpPr>
              <a:spLocks noChangeArrowheads="1"/>
            </p:cNvSpPr>
            <p:nvPr/>
          </p:nvSpPr>
          <p:spPr bwMode="auto">
            <a:xfrm>
              <a:off x="810007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
          <p:nvSpPr>
            <p:cNvPr id="122" name="Line 49"/>
            <p:cNvSpPr>
              <a:spLocks noChangeShapeType="1"/>
            </p:cNvSpPr>
            <p:nvPr/>
          </p:nvSpPr>
          <p:spPr bwMode="auto">
            <a:xfrm>
              <a:off x="517503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3" name="Line 50"/>
            <p:cNvSpPr>
              <a:spLocks noChangeShapeType="1"/>
            </p:cNvSpPr>
            <p:nvPr/>
          </p:nvSpPr>
          <p:spPr bwMode="auto">
            <a:xfrm>
              <a:off x="5591507"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4" name="Line 51"/>
            <p:cNvSpPr>
              <a:spLocks noChangeShapeType="1"/>
            </p:cNvSpPr>
            <p:nvPr/>
          </p:nvSpPr>
          <p:spPr bwMode="auto">
            <a:xfrm>
              <a:off x="60089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5" name="Line 52"/>
            <p:cNvSpPr>
              <a:spLocks noChangeShapeType="1"/>
            </p:cNvSpPr>
            <p:nvPr/>
          </p:nvSpPr>
          <p:spPr bwMode="auto">
            <a:xfrm>
              <a:off x="6425432"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53"/>
            <p:cNvSpPr>
              <a:spLocks noChangeShapeType="1"/>
            </p:cNvSpPr>
            <p:nvPr/>
          </p:nvSpPr>
          <p:spPr bwMode="auto">
            <a:xfrm>
              <a:off x="684288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54"/>
            <p:cNvSpPr>
              <a:spLocks noChangeShapeType="1"/>
            </p:cNvSpPr>
            <p:nvPr/>
          </p:nvSpPr>
          <p:spPr bwMode="auto">
            <a:xfrm>
              <a:off x="726032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Line 55"/>
            <p:cNvSpPr>
              <a:spLocks noChangeShapeType="1"/>
            </p:cNvSpPr>
            <p:nvPr/>
          </p:nvSpPr>
          <p:spPr bwMode="auto">
            <a:xfrm>
              <a:off x="767680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9" name="Line 56"/>
            <p:cNvSpPr>
              <a:spLocks noChangeShapeType="1"/>
            </p:cNvSpPr>
            <p:nvPr/>
          </p:nvSpPr>
          <p:spPr bwMode="auto">
            <a:xfrm>
              <a:off x="809425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130" name="Text Box 61"/>
          <p:cNvSpPr txBox="1">
            <a:spLocks noChangeArrowheads="1"/>
          </p:cNvSpPr>
          <p:nvPr/>
        </p:nvSpPr>
        <p:spPr bwMode="auto">
          <a:xfrm>
            <a:off x="6557990" y="136376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接收窗口</a:t>
            </a:r>
          </a:p>
        </p:txBody>
      </p:sp>
      <p:cxnSp>
        <p:nvCxnSpPr>
          <p:cNvPr id="131" name="直接连接符 130"/>
          <p:cNvCxnSpPr/>
          <p:nvPr/>
        </p:nvCxnSpPr>
        <p:spPr>
          <a:xfrm>
            <a:off x="6430677"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7685302" y="2292810"/>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6414753" y="2884897"/>
            <a:ext cx="1283612"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 Box 31"/>
          <p:cNvSpPr txBox="1">
            <a:spLocks noChangeArrowheads="1"/>
          </p:cNvSpPr>
          <p:nvPr/>
        </p:nvSpPr>
        <p:spPr bwMode="auto">
          <a:xfrm>
            <a:off x="6494092" y="289535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接收窗口大小</a:t>
            </a:r>
          </a:p>
        </p:txBody>
      </p:sp>
      <p:sp>
        <p:nvSpPr>
          <p:cNvPr id="63" name="Line 33"/>
          <p:cNvSpPr>
            <a:spLocks noChangeShapeType="1"/>
          </p:cNvSpPr>
          <p:nvPr/>
        </p:nvSpPr>
        <p:spPr bwMode="auto">
          <a:xfrm>
            <a:off x="3649331" y="1765673"/>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Text Box 30"/>
          <p:cNvSpPr txBox="1">
            <a:spLocks noChangeArrowheads="1"/>
          </p:cNvSpPr>
          <p:nvPr/>
        </p:nvSpPr>
        <p:spPr bwMode="auto">
          <a:xfrm>
            <a:off x="5163342" y="3479208"/>
            <a:ext cx="30572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33CC"/>
                </a:solidFill>
                <a:latin typeface="微软雅黑" pitchFamily="34" charset="-122"/>
                <a:ea typeface="微软雅黑" pitchFamily="34" charset="-122"/>
              </a:rPr>
              <a:t>接收的分组正确，向前滑动接收窗口</a:t>
            </a:r>
          </a:p>
        </p:txBody>
      </p:sp>
    </p:spTree>
    <p:extLst>
      <p:ext uri="{BB962C8B-B14F-4D97-AF65-F5344CB8AC3E}">
        <p14:creationId xmlns:p14="http://schemas.microsoft.com/office/powerpoint/2010/main" val="4245462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4" y="681300"/>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3701583" y="65821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545144" y="1142119"/>
            <a:ext cx="8053710"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31"/>
          <p:cNvSpPr txBox="1">
            <a:spLocks noChangeArrowheads="1"/>
          </p:cNvSpPr>
          <p:nvPr/>
        </p:nvSpPr>
        <p:spPr bwMode="auto">
          <a:xfrm>
            <a:off x="2953462" y="129887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发送窗口</a:t>
            </a:r>
          </a:p>
        </p:txBody>
      </p:sp>
      <p:sp>
        <p:nvSpPr>
          <p:cNvPr id="64" name="矩形 63"/>
          <p:cNvSpPr/>
          <p:nvPr/>
        </p:nvSpPr>
        <p:spPr>
          <a:xfrm>
            <a:off x="2271950" y="3893657"/>
            <a:ext cx="479288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2385286" y="2227921"/>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461456" y="2227921"/>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385286" y="2820008"/>
            <a:ext cx="2076170"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2795839" y="2830461"/>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发送窗口大小</a:t>
            </a:r>
          </a:p>
        </p:txBody>
      </p:sp>
      <p:sp>
        <p:nvSpPr>
          <p:cNvPr id="60" name="Rectangle 29"/>
          <p:cNvSpPr>
            <a:spLocks noChangeArrowheads="1"/>
          </p:cNvSpPr>
          <p:nvPr/>
        </p:nvSpPr>
        <p:spPr bwMode="auto">
          <a:xfrm>
            <a:off x="2393750" y="1640922"/>
            <a:ext cx="2082385" cy="557244"/>
          </a:xfrm>
          <a:prstGeom prst="rect">
            <a:avLst/>
          </a:prstGeom>
          <a:solidFill>
            <a:srgbClr val="66FF66"/>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cxnSp>
        <p:nvCxnSpPr>
          <p:cNvPr id="61" name="直接连接符 60"/>
          <p:cNvCxnSpPr/>
          <p:nvPr/>
        </p:nvCxnSpPr>
        <p:spPr>
          <a:xfrm>
            <a:off x="3638986" y="2227921"/>
            <a:ext cx="0" cy="33377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393750" y="2427403"/>
            <a:ext cx="1245236"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2456700" y="243785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00000"/>
                </a:solidFill>
                <a:latin typeface="微软雅黑" pitchFamily="34" charset="-122"/>
                <a:ea typeface="微软雅黑" pitchFamily="34" charset="-122"/>
              </a:rPr>
              <a:t>发送窗口大小</a:t>
            </a:r>
          </a:p>
        </p:txBody>
      </p:sp>
      <p:sp>
        <p:nvSpPr>
          <p:cNvPr id="74" name="Line 33"/>
          <p:cNvSpPr>
            <a:spLocks noChangeShapeType="1"/>
          </p:cNvSpPr>
          <p:nvPr/>
        </p:nvSpPr>
        <p:spPr bwMode="auto">
          <a:xfrm>
            <a:off x="3639958" y="2324168"/>
            <a:ext cx="408710"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Rectangle 60"/>
          <p:cNvSpPr>
            <a:spLocks noChangeArrowheads="1"/>
          </p:cNvSpPr>
          <p:nvPr/>
        </p:nvSpPr>
        <p:spPr bwMode="auto">
          <a:xfrm>
            <a:off x="6424501" y="1643281"/>
            <a:ext cx="1252304" cy="558216"/>
          </a:xfrm>
          <a:prstGeom prst="rect">
            <a:avLst/>
          </a:prstGeom>
          <a:solidFill>
            <a:srgbClr val="FFFF00"/>
          </a:solidFill>
          <a:ln w="28575">
            <a:solidFill>
              <a:srgbClr val="000066"/>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4" name="组合 3"/>
          <p:cNvGrpSpPr/>
          <p:nvPr/>
        </p:nvGrpSpPr>
        <p:grpSpPr>
          <a:xfrm>
            <a:off x="4757582" y="1767546"/>
            <a:ext cx="3759945" cy="309689"/>
            <a:chOff x="4757582" y="1832435"/>
            <a:chExt cx="3759945" cy="309689"/>
          </a:xfrm>
        </p:grpSpPr>
        <p:sp>
          <p:nvSpPr>
            <p:cNvPr id="112" name="Rectangle 48"/>
            <p:cNvSpPr>
              <a:spLocks noChangeArrowheads="1"/>
            </p:cNvSpPr>
            <p:nvPr/>
          </p:nvSpPr>
          <p:spPr bwMode="auto">
            <a:xfrm>
              <a:off x="4757583"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Rectangle 36"/>
            <p:cNvSpPr>
              <a:spLocks noChangeArrowheads="1"/>
            </p:cNvSpPr>
            <p:nvPr/>
          </p:nvSpPr>
          <p:spPr bwMode="auto">
            <a:xfrm>
              <a:off x="475758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1</a:t>
              </a:r>
            </a:p>
          </p:txBody>
        </p:sp>
        <p:sp>
          <p:nvSpPr>
            <p:cNvPr id="114" name="Rectangle 37"/>
            <p:cNvSpPr>
              <a:spLocks noChangeArrowheads="1"/>
            </p:cNvSpPr>
            <p:nvPr/>
          </p:nvSpPr>
          <p:spPr bwMode="auto">
            <a:xfrm>
              <a:off x="517503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5" name="Rectangle 38"/>
            <p:cNvSpPr>
              <a:spLocks noChangeArrowheads="1"/>
            </p:cNvSpPr>
            <p:nvPr/>
          </p:nvSpPr>
          <p:spPr bwMode="auto">
            <a:xfrm>
              <a:off x="5593449"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3</a:t>
              </a:r>
            </a:p>
          </p:txBody>
        </p:sp>
        <p:sp>
          <p:nvSpPr>
            <p:cNvPr id="116" name="Rectangle 39"/>
            <p:cNvSpPr>
              <a:spLocks noChangeArrowheads="1"/>
            </p:cNvSpPr>
            <p:nvPr/>
          </p:nvSpPr>
          <p:spPr bwMode="auto">
            <a:xfrm>
              <a:off x="6009926"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4</a:t>
              </a:r>
            </a:p>
          </p:txBody>
        </p:sp>
        <p:sp>
          <p:nvSpPr>
            <p:cNvPr id="117" name="Rectangle 40"/>
            <p:cNvSpPr>
              <a:spLocks noChangeArrowheads="1"/>
            </p:cNvSpPr>
            <p:nvPr/>
          </p:nvSpPr>
          <p:spPr bwMode="auto">
            <a:xfrm>
              <a:off x="642931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5</a:t>
              </a:r>
            </a:p>
          </p:txBody>
        </p:sp>
        <p:sp>
          <p:nvSpPr>
            <p:cNvPr id="118" name="Rectangle 41"/>
            <p:cNvSpPr>
              <a:spLocks noChangeArrowheads="1"/>
            </p:cNvSpPr>
            <p:nvPr/>
          </p:nvSpPr>
          <p:spPr bwMode="auto">
            <a:xfrm>
              <a:off x="6847734"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19" name="Rectangle 42"/>
            <p:cNvSpPr>
              <a:spLocks noChangeArrowheads="1"/>
            </p:cNvSpPr>
            <p:nvPr/>
          </p:nvSpPr>
          <p:spPr bwMode="auto">
            <a:xfrm>
              <a:off x="726421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7</a:t>
              </a:r>
            </a:p>
          </p:txBody>
        </p:sp>
        <p:sp>
          <p:nvSpPr>
            <p:cNvPr id="120" name="Rectangle 43"/>
            <p:cNvSpPr>
              <a:spLocks noChangeArrowheads="1"/>
            </p:cNvSpPr>
            <p:nvPr/>
          </p:nvSpPr>
          <p:spPr bwMode="auto">
            <a:xfrm>
              <a:off x="7683601"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8</a:t>
              </a:r>
            </a:p>
          </p:txBody>
        </p:sp>
        <p:sp>
          <p:nvSpPr>
            <p:cNvPr id="121" name="Rectangle 44"/>
            <p:cNvSpPr>
              <a:spLocks noChangeArrowheads="1"/>
            </p:cNvSpPr>
            <p:nvPr/>
          </p:nvSpPr>
          <p:spPr bwMode="auto">
            <a:xfrm>
              <a:off x="810007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9</a:t>
              </a:r>
            </a:p>
          </p:txBody>
        </p:sp>
        <p:sp>
          <p:nvSpPr>
            <p:cNvPr id="122" name="Line 49"/>
            <p:cNvSpPr>
              <a:spLocks noChangeShapeType="1"/>
            </p:cNvSpPr>
            <p:nvPr/>
          </p:nvSpPr>
          <p:spPr bwMode="auto">
            <a:xfrm>
              <a:off x="517503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3" name="Line 50"/>
            <p:cNvSpPr>
              <a:spLocks noChangeShapeType="1"/>
            </p:cNvSpPr>
            <p:nvPr/>
          </p:nvSpPr>
          <p:spPr bwMode="auto">
            <a:xfrm>
              <a:off x="5591507"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4" name="Line 51"/>
            <p:cNvSpPr>
              <a:spLocks noChangeShapeType="1"/>
            </p:cNvSpPr>
            <p:nvPr/>
          </p:nvSpPr>
          <p:spPr bwMode="auto">
            <a:xfrm>
              <a:off x="60089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5" name="Line 52"/>
            <p:cNvSpPr>
              <a:spLocks noChangeShapeType="1"/>
            </p:cNvSpPr>
            <p:nvPr/>
          </p:nvSpPr>
          <p:spPr bwMode="auto">
            <a:xfrm>
              <a:off x="6425432"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53"/>
            <p:cNvSpPr>
              <a:spLocks noChangeShapeType="1"/>
            </p:cNvSpPr>
            <p:nvPr/>
          </p:nvSpPr>
          <p:spPr bwMode="auto">
            <a:xfrm>
              <a:off x="684288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54"/>
            <p:cNvSpPr>
              <a:spLocks noChangeShapeType="1"/>
            </p:cNvSpPr>
            <p:nvPr/>
          </p:nvSpPr>
          <p:spPr bwMode="auto">
            <a:xfrm>
              <a:off x="726032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Line 55"/>
            <p:cNvSpPr>
              <a:spLocks noChangeShapeType="1"/>
            </p:cNvSpPr>
            <p:nvPr/>
          </p:nvSpPr>
          <p:spPr bwMode="auto">
            <a:xfrm>
              <a:off x="767680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9" name="Line 56"/>
            <p:cNvSpPr>
              <a:spLocks noChangeShapeType="1"/>
            </p:cNvSpPr>
            <p:nvPr/>
          </p:nvSpPr>
          <p:spPr bwMode="auto">
            <a:xfrm>
              <a:off x="809425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130" name="Text Box 61"/>
          <p:cNvSpPr txBox="1">
            <a:spLocks noChangeArrowheads="1"/>
          </p:cNvSpPr>
          <p:nvPr/>
        </p:nvSpPr>
        <p:spPr bwMode="auto">
          <a:xfrm>
            <a:off x="6557990" y="129887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接收窗口</a:t>
            </a:r>
          </a:p>
        </p:txBody>
      </p:sp>
      <p:cxnSp>
        <p:nvCxnSpPr>
          <p:cNvPr id="131" name="直接连接符 130"/>
          <p:cNvCxnSpPr/>
          <p:nvPr/>
        </p:nvCxnSpPr>
        <p:spPr>
          <a:xfrm>
            <a:off x="6430677" y="2227921"/>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7685302" y="2227921"/>
            <a:ext cx="0" cy="75792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6414753" y="2820008"/>
            <a:ext cx="1283612"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 Box 31"/>
          <p:cNvSpPr txBox="1">
            <a:spLocks noChangeArrowheads="1"/>
          </p:cNvSpPr>
          <p:nvPr/>
        </p:nvSpPr>
        <p:spPr bwMode="auto">
          <a:xfrm>
            <a:off x="6467966" y="2830461"/>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rgbClr val="CC0099"/>
                </a:solidFill>
                <a:latin typeface="微软雅黑" pitchFamily="34" charset="-122"/>
                <a:ea typeface="微软雅黑" pitchFamily="34" charset="-122"/>
              </a:rPr>
              <a:t>接收窗口大小</a:t>
            </a:r>
          </a:p>
        </p:txBody>
      </p:sp>
      <p:sp>
        <p:nvSpPr>
          <p:cNvPr id="63" name="Rectangle 29"/>
          <p:cNvSpPr>
            <a:spLocks noChangeArrowheads="1"/>
          </p:cNvSpPr>
          <p:nvPr/>
        </p:nvSpPr>
        <p:spPr bwMode="auto">
          <a:xfrm>
            <a:off x="2390836" y="1644253"/>
            <a:ext cx="1259219" cy="557244"/>
          </a:xfrm>
          <a:prstGeom prst="rect">
            <a:avLst/>
          </a:prstGeom>
          <a:solidFill>
            <a:srgbClr val="66FF66"/>
          </a:solidFill>
          <a:ln w="12700">
            <a:solidFill>
              <a:srgbClr val="000066"/>
            </a:solidFill>
            <a:prstDash val="sysDash"/>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2" name="组合 1"/>
          <p:cNvGrpSpPr/>
          <p:nvPr/>
        </p:nvGrpSpPr>
        <p:grpSpPr>
          <a:xfrm>
            <a:off x="722016" y="1767545"/>
            <a:ext cx="3754119" cy="309689"/>
            <a:chOff x="722016" y="1832434"/>
            <a:chExt cx="3754119" cy="309689"/>
          </a:xfrm>
        </p:grpSpPr>
        <p:sp>
          <p:nvSpPr>
            <p:cNvPr id="8" name="Rectangle 17"/>
            <p:cNvSpPr>
              <a:spLocks noChangeArrowheads="1"/>
            </p:cNvSpPr>
            <p:nvPr/>
          </p:nvSpPr>
          <p:spPr bwMode="auto">
            <a:xfrm>
              <a:off x="722016"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CC0099"/>
                </a:solidFill>
                <a:latin typeface="微软雅黑" pitchFamily="34" charset="-122"/>
                <a:ea typeface="微软雅黑" pitchFamily="34" charset="-122"/>
              </a:endParaRPr>
            </a:p>
          </p:txBody>
        </p:sp>
        <p:sp>
          <p:nvSpPr>
            <p:cNvPr id="9" name="Rectangle 5"/>
            <p:cNvSpPr>
              <a:spLocks noChangeArrowheads="1"/>
            </p:cNvSpPr>
            <p:nvPr/>
          </p:nvSpPr>
          <p:spPr bwMode="auto">
            <a:xfrm>
              <a:off x="722016"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1</a:t>
              </a:r>
            </a:p>
          </p:txBody>
        </p:sp>
        <p:sp>
          <p:nvSpPr>
            <p:cNvPr id="10" name="Rectangle 6"/>
            <p:cNvSpPr>
              <a:spLocks noChangeArrowheads="1"/>
            </p:cNvSpPr>
            <p:nvPr/>
          </p:nvSpPr>
          <p:spPr bwMode="auto">
            <a:xfrm>
              <a:off x="113946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itchFamily="34" charset="-122"/>
                  <a:ea typeface="微软雅黑" pitchFamily="34" charset="-122"/>
                </a:rPr>
                <a:t>2</a:t>
              </a:r>
            </a:p>
          </p:txBody>
        </p:sp>
        <p:sp>
          <p:nvSpPr>
            <p:cNvPr id="11" name="Rectangle 7"/>
            <p:cNvSpPr>
              <a:spLocks noChangeArrowheads="1"/>
            </p:cNvSpPr>
            <p:nvPr/>
          </p:nvSpPr>
          <p:spPr bwMode="auto">
            <a:xfrm>
              <a:off x="1557883"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3</a:t>
              </a:r>
            </a:p>
          </p:txBody>
        </p:sp>
        <p:sp>
          <p:nvSpPr>
            <p:cNvPr id="12" name="Rectangle 8"/>
            <p:cNvSpPr>
              <a:spLocks noChangeArrowheads="1"/>
            </p:cNvSpPr>
            <p:nvPr/>
          </p:nvSpPr>
          <p:spPr bwMode="auto">
            <a:xfrm>
              <a:off x="1975331"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latin typeface="微软雅黑" pitchFamily="34" charset="-122"/>
                  <a:ea typeface="微软雅黑" pitchFamily="34" charset="-122"/>
                </a:rPr>
                <a:t>4</a:t>
              </a:r>
            </a:p>
          </p:txBody>
        </p:sp>
        <p:sp>
          <p:nvSpPr>
            <p:cNvPr id="13" name="Rectangle 9"/>
            <p:cNvSpPr>
              <a:spLocks noChangeArrowheads="1"/>
            </p:cNvSpPr>
            <p:nvPr/>
          </p:nvSpPr>
          <p:spPr bwMode="auto">
            <a:xfrm>
              <a:off x="2393750"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12168"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29616"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48035"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8</a:t>
              </a:r>
            </a:p>
          </p:txBody>
        </p:sp>
        <p:sp>
          <p:nvSpPr>
            <p:cNvPr id="21" name="Line 18"/>
            <p:cNvSpPr>
              <a:spLocks noChangeShapeType="1"/>
            </p:cNvSpPr>
            <p:nvPr/>
          </p:nvSpPr>
          <p:spPr bwMode="auto">
            <a:xfrm>
              <a:off x="113946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56912"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733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3908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0731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247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42211"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5868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58687"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a:solidFill>
                    <a:srgbClr val="CC0099"/>
                  </a:solidFill>
                  <a:latin typeface="微软雅黑" pitchFamily="34" charset="-122"/>
                  <a:ea typeface="微软雅黑" pitchFamily="34" charset="-122"/>
                </a:rPr>
                <a:t>9</a:t>
              </a:r>
            </a:p>
          </p:txBody>
        </p:sp>
      </p:grpSp>
      <p:sp>
        <p:nvSpPr>
          <p:cNvPr id="69" name="Text Box 30"/>
          <p:cNvSpPr txBox="1">
            <a:spLocks noChangeArrowheads="1"/>
          </p:cNvSpPr>
          <p:nvPr/>
        </p:nvSpPr>
        <p:spPr bwMode="auto">
          <a:xfrm>
            <a:off x="952131" y="3414319"/>
            <a:ext cx="35958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33CC"/>
                </a:solidFill>
                <a:latin typeface="微软雅黑" pitchFamily="34" charset="-122"/>
                <a:ea typeface="微软雅黑" pitchFamily="34" charset="-122"/>
              </a:rPr>
              <a:t>收到确认后，向前滑动发送窗口，窗口变大</a:t>
            </a:r>
          </a:p>
        </p:txBody>
      </p:sp>
    </p:spTree>
    <p:extLst>
      <p:ext uri="{BB962C8B-B14F-4D97-AF65-F5344CB8AC3E}">
        <p14:creationId xmlns:p14="http://schemas.microsoft.com/office/powerpoint/2010/main" val="10581240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556963" y="1189757"/>
            <a:ext cx="8048776" cy="31546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utoShape 5"/>
          <p:cNvSpPr>
            <a:spLocks noChangeArrowheads="1"/>
          </p:cNvSpPr>
          <p:nvPr/>
        </p:nvSpPr>
        <p:spPr bwMode="auto">
          <a:xfrm>
            <a:off x="556963" y="71921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5" name="Rectangle 6"/>
          <p:cNvSpPr>
            <a:spLocks noChangeArrowheads="1"/>
          </p:cNvSpPr>
          <p:nvPr/>
        </p:nvSpPr>
        <p:spPr bwMode="auto">
          <a:xfrm>
            <a:off x="3976057" y="6860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sp>
        <p:nvSpPr>
          <p:cNvPr id="6" name="Text Box 7"/>
          <p:cNvSpPr txBox="1">
            <a:spLocks noChangeArrowheads="1"/>
          </p:cNvSpPr>
          <p:nvPr/>
        </p:nvSpPr>
        <p:spPr bwMode="auto">
          <a:xfrm>
            <a:off x="4649014" y="2440572"/>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chemeClr val="hlink"/>
                </a:solidFill>
                <a:latin typeface="微软雅黑" pitchFamily="34" charset="-122"/>
                <a:ea typeface="微软雅黑" pitchFamily="34" charset="-122"/>
              </a:rPr>
              <a:t>M3 </a:t>
            </a:r>
            <a:r>
              <a:rPr lang="zh-CN" altLang="en-US" sz="1200" b="1" dirty="0">
                <a:solidFill>
                  <a:schemeClr val="hlink"/>
                </a:solidFill>
                <a:latin typeface="微软雅黑" pitchFamily="34" charset="-122"/>
                <a:ea typeface="微软雅黑" pitchFamily="34" charset="-122"/>
              </a:rPr>
              <a:t>正确</a:t>
            </a:r>
          </a:p>
        </p:txBody>
      </p:sp>
      <p:sp>
        <p:nvSpPr>
          <p:cNvPr id="7" name="Text Box 8"/>
          <p:cNvSpPr txBox="1">
            <a:spLocks noChangeArrowheads="1"/>
          </p:cNvSpPr>
          <p:nvPr/>
        </p:nvSpPr>
        <p:spPr bwMode="auto">
          <a:xfrm>
            <a:off x="4649014" y="2686746"/>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chemeClr val="hlink"/>
                </a:solidFill>
                <a:latin typeface="微软雅黑" pitchFamily="34" charset="-122"/>
                <a:ea typeface="微软雅黑" pitchFamily="34" charset="-122"/>
              </a:rPr>
              <a:t>M4 </a:t>
            </a:r>
            <a:r>
              <a:rPr lang="zh-CN" altLang="en-US" sz="1200" b="1" dirty="0">
                <a:solidFill>
                  <a:schemeClr val="hlink"/>
                </a:solidFill>
                <a:latin typeface="微软雅黑" pitchFamily="34" charset="-122"/>
                <a:ea typeface="微软雅黑" pitchFamily="34" charset="-122"/>
              </a:rPr>
              <a:t>正确</a:t>
            </a:r>
          </a:p>
        </p:txBody>
      </p:sp>
      <p:sp>
        <p:nvSpPr>
          <p:cNvPr id="8" name="Text Box 9"/>
          <p:cNvSpPr txBox="1">
            <a:spLocks noChangeArrowheads="1"/>
          </p:cNvSpPr>
          <p:nvPr/>
        </p:nvSpPr>
        <p:spPr bwMode="auto">
          <a:xfrm>
            <a:off x="4649014" y="2939463"/>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chemeClr val="hlink"/>
                </a:solidFill>
                <a:latin typeface="微软雅黑" pitchFamily="34" charset="-122"/>
                <a:ea typeface="微软雅黑" pitchFamily="34" charset="-122"/>
              </a:rPr>
              <a:t>M5 </a:t>
            </a:r>
            <a:r>
              <a:rPr lang="zh-CN" altLang="en-US" sz="1200" b="1" dirty="0">
                <a:solidFill>
                  <a:schemeClr val="hlink"/>
                </a:solidFill>
                <a:latin typeface="微软雅黑" pitchFamily="34" charset="-122"/>
                <a:ea typeface="微软雅黑" pitchFamily="34" charset="-122"/>
              </a:rPr>
              <a:t>正确</a:t>
            </a:r>
          </a:p>
        </p:txBody>
      </p:sp>
      <p:grpSp>
        <p:nvGrpSpPr>
          <p:cNvPr id="3" name="组合 2"/>
          <p:cNvGrpSpPr/>
          <p:nvPr/>
        </p:nvGrpSpPr>
        <p:grpSpPr>
          <a:xfrm>
            <a:off x="1211428" y="1464591"/>
            <a:ext cx="3358863" cy="320244"/>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4" name="Group 15"/>
            <p:cNvGrpSpPr>
              <a:grpSpLocks/>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M0</a:t>
                </a: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4" name="组合 3"/>
          <p:cNvGrpSpPr/>
          <p:nvPr/>
        </p:nvGrpSpPr>
        <p:grpSpPr>
          <a:xfrm>
            <a:off x="1211428" y="1720568"/>
            <a:ext cx="3358863" cy="320244"/>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7" name="Group 20"/>
            <p:cNvGrpSpPr>
              <a:grpSpLocks/>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M1</a:t>
                </a: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0" name="组合 99"/>
          <p:cNvGrpSpPr/>
          <p:nvPr/>
        </p:nvGrpSpPr>
        <p:grpSpPr>
          <a:xfrm>
            <a:off x="1211428" y="2487410"/>
            <a:ext cx="3358863" cy="320244"/>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3" name="Group 32"/>
            <p:cNvGrpSpPr>
              <a:grpSpLocks/>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M4</a:t>
                </a: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1" name="组合 100"/>
          <p:cNvGrpSpPr/>
          <p:nvPr/>
        </p:nvGrpSpPr>
        <p:grpSpPr>
          <a:xfrm>
            <a:off x="1211428" y="2743388"/>
            <a:ext cx="3358863" cy="320244"/>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5" name="Group 36"/>
            <p:cNvGrpSpPr>
              <a:grpSpLocks/>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M5</a:t>
                </a: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2" name="组合 101"/>
          <p:cNvGrpSpPr/>
          <p:nvPr/>
        </p:nvGrpSpPr>
        <p:grpSpPr>
          <a:xfrm>
            <a:off x="1211428" y="1825137"/>
            <a:ext cx="3358863" cy="343119"/>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3" name="Group 50"/>
            <p:cNvGrpSpPr>
              <a:grpSpLocks/>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solidFill>
                    <a:schemeClr val="bg1"/>
                  </a:solidFill>
                  <a:latin typeface="微软雅黑" pitchFamily="34" charset="-122"/>
                  <a:ea typeface="微软雅黑"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ACK0</a:t>
                </a:r>
              </a:p>
            </p:txBody>
          </p:sp>
        </p:grpSp>
      </p:grpSp>
      <p:sp>
        <p:nvSpPr>
          <p:cNvPr id="35" name="Text Box 56"/>
          <p:cNvSpPr txBox="1">
            <a:spLocks noChangeArrowheads="1"/>
          </p:cNvSpPr>
          <p:nvPr/>
        </p:nvSpPr>
        <p:spPr bwMode="auto">
          <a:xfrm>
            <a:off x="4635269" y="1647587"/>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ACK1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M0</a:t>
            </a:r>
            <a:r>
              <a:rPr lang="zh-CN" altLang="en-US" sz="1200" b="1" dirty="0">
                <a:latin typeface="微软雅黑" pitchFamily="34" charset="-122"/>
                <a:ea typeface="微软雅黑" pitchFamily="34" charset="-122"/>
              </a:rPr>
              <a:t>，将</a:t>
            </a:r>
            <a:r>
              <a:rPr lang="en-US" altLang="zh-CN" sz="1200" b="1" dirty="0">
                <a:latin typeface="微软雅黑" pitchFamily="34" charset="-122"/>
                <a:ea typeface="微软雅黑" pitchFamily="34" charset="-122"/>
              </a:rPr>
              <a:t>M0</a:t>
            </a:r>
            <a:r>
              <a:rPr lang="zh-CN" altLang="en-US" sz="1200" b="1" dirty="0">
                <a:latin typeface="微软雅黑" pitchFamily="34" charset="-122"/>
                <a:ea typeface="微软雅黑" pitchFamily="34" charset="-122"/>
              </a:rPr>
              <a:t>提交给上层协议或用户</a:t>
            </a:r>
          </a:p>
        </p:txBody>
      </p:sp>
      <p:sp>
        <p:nvSpPr>
          <p:cNvPr id="36" name="Text Box 57"/>
          <p:cNvSpPr txBox="1">
            <a:spLocks noChangeArrowheads="1"/>
          </p:cNvSpPr>
          <p:nvPr/>
        </p:nvSpPr>
        <p:spPr bwMode="auto">
          <a:xfrm>
            <a:off x="4649013" y="1916636"/>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ACK2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M1</a:t>
            </a:r>
            <a:r>
              <a:rPr lang="zh-CN" altLang="en-US" sz="1200" b="1" dirty="0">
                <a:latin typeface="微软雅黑" pitchFamily="34" charset="-122"/>
                <a:ea typeface="微软雅黑" pitchFamily="34" charset="-122"/>
              </a:rPr>
              <a:t>，将</a:t>
            </a:r>
            <a:r>
              <a:rPr lang="en-US" altLang="zh-CN" sz="1200" b="1" dirty="0">
                <a:latin typeface="微软雅黑" pitchFamily="34" charset="-122"/>
                <a:ea typeface="微软雅黑" pitchFamily="34" charset="-122"/>
              </a:rPr>
              <a:t>M1</a:t>
            </a:r>
            <a:r>
              <a:rPr lang="zh-CN" altLang="en-US" sz="1200" b="1" dirty="0">
                <a:latin typeface="微软雅黑" pitchFamily="34" charset="-122"/>
                <a:ea typeface="微软雅黑" pitchFamily="34" charset="-122"/>
              </a:rPr>
              <a:t>提交给上层协议或用户</a:t>
            </a:r>
          </a:p>
        </p:txBody>
      </p:sp>
      <p:sp>
        <p:nvSpPr>
          <p:cNvPr id="37" name="Text Box 58"/>
          <p:cNvSpPr txBox="1">
            <a:spLocks noChangeArrowheads="1"/>
          </p:cNvSpPr>
          <p:nvPr/>
        </p:nvSpPr>
        <p:spPr bwMode="auto">
          <a:xfrm>
            <a:off x="4649014" y="2175881"/>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chemeClr val="hlink"/>
                </a:solidFill>
                <a:latin typeface="微软雅黑" pitchFamily="34" charset="-122"/>
                <a:ea typeface="微软雅黑" pitchFamily="34" charset="-122"/>
              </a:rPr>
              <a:t>M2 </a:t>
            </a:r>
            <a:r>
              <a:rPr lang="zh-CN" altLang="en-US" sz="1200" b="1" dirty="0">
                <a:solidFill>
                  <a:schemeClr val="hlink"/>
                </a:solidFill>
                <a:latin typeface="微软雅黑" pitchFamily="34" charset="-122"/>
                <a:ea typeface="微软雅黑" pitchFamily="34" charset="-122"/>
              </a:rPr>
              <a:t>正确</a:t>
            </a:r>
          </a:p>
        </p:txBody>
      </p:sp>
      <p:sp>
        <p:nvSpPr>
          <p:cNvPr id="40" name="Text Box 63"/>
          <p:cNvSpPr txBox="1">
            <a:spLocks noChangeArrowheads="1"/>
          </p:cNvSpPr>
          <p:nvPr/>
        </p:nvSpPr>
        <p:spPr bwMode="auto">
          <a:xfrm>
            <a:off x="4649014" y="3234621"/>
            <a:ext cx="1596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ACK5 </a:t>
            </a:r>
            <a:r>
              <a:rPr lang="zh-CN" altLang="en-US" sz="1200" b="1" dirty="0">
                <a:latin typeface="微软雅黑" pitchFamily="34" charset="-122"/>
                <a:ea typeface="微软雅黑" pitchFamily="34" charset="-122"/>
              </a:rPr>
              <a:t>为累积确认，</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表示 </a:t>
            </a:r>
            <a:r>
              <a:rPr lang="en-US" altLang="zh-CN" sz="1200" b="1" dirty="0">
                <a:latin typeface="微软雅黑" pitchFamily="34" charset="-122"/>
                <a:ea typeface="微软雅黑" pitchFamily="34" charset="-122"/>
              </a:rPr>
              <a:t>M5 </a:t>
            </a:r>
            <a:r>
              <a:rPr lang="zh-CN" altLang="en-US" sz="1200" b="1" dirty="0">
                <a:latin typeface="微软雅黑" pitchFamily="34" charset="-122"/>
                <a:ea typeface="微软雅黑" pitchFamily="34" charset="-122"/>
              </a:rPr>
              <a:t>及之前的 </a:t>
            </a:r>
            <a:endParaRPr lang="en-US" altLang="zh-CN" sz="1200" b="1" dirty="0">
              <a:latin typeface="微软雅黑" pitchFamily="34" charset="-122"/>
              <a:ea typeface="微软雅黑" pitchFamily="34" charset="-122"/>
            </a:endParaRPr>
          </a:p>
          <a:p>
            <a:pPr eaLnBrk="1" hangingPunct="1"/>
            <a:r>
              <a:rPr lang="en-US" altLang="zh-CN" sz="1200" b="1" dirty="0">
                <a:latin typeface="微软雅黑" pitchFamily="34" charset="-122"/>
                <a:ea typeface="微软雅黑" pitchFamily="34" charset="-122"/>
              </a:rPr>
              <a:t>M2</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3</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4 </a:t>
            </a:r>
            <a:r>
              <a:rPr lang="zh-CN" altLang="en-US" sz="1200" b="1" dirty="0">
                <a:latin typeface="微软雅黑" pitchFamily="34" charset="-122"/>
                <a:ea typeface="微软雅黑" pitchFamily="34" charset="-122"/>
              </a:rPr>
              <a:t>都正确。</a:t>
            </a:r>
            <a:endParaRPr lang="en-US" altLang="zh-CN" sz="1200" b="1" dirty="0">
              <a:latin typeface="微软雅黑" pitchFamily="34" charset="-122"/>
              <a:ea typeface="微软雅黑" pitchFamily="34" charset="-122"/>
            </a:endParaRPr>
          </a:p>
        </p:txBody>
      </p:sp>
      <p:sp>
        <p:nvSpPr>
          <p:cNvPr id="52" name="Text Box 81"/>
          <p:cNvSpPr txBox="1">
            <a:spLocks noChangeArrowheads="1"/>
          </p:cNvSpPr>
          <p:nvPr/>
        </p:nvSpPr>
        <p:spPr bwMode="auto">
          <a:xfrm>
            <a:off x="6238270" y="3253666"/>
            <a:ext cx="1952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200" b="1" dirty="0">
                <a:latin typeface="微软雅黑" pitchFamily="34" charset="-122"/>
                <a:ea typeface="微软雅黑" pitchFamily="34" charset="-122"/>
              </a:rPr>
              <a:t>将</a:t>
            </a:r>
            <a:r>
              <a:rPr lang="en-US" altLang="zh-CN" sz="1200" b="1" dirty="0">
                <a:latin typeface="微软雅黑" pitchFamily="34" charset="-122"/>
                <a:ea typeface="微软雅黑" pitchFamily="34" charset="-122"/>
              </a:rPr>
              <a:t>M2</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M3</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M4</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M5</a:t>
            </a:r>
          </a:p>
          <a:p>
            <a:pPr eaLnBrk="1" hangingPunct="1"/>
            <a:r>
              <a:rPr lang="zh-CN" altLang="en-US" sz="1200" b="1" dirty="0">
                <a:latin typeface="微软雅黑" pitchFamily="34" charset="-122"/>
                <a:ea typeface="微软雅黑" pitchFamily="34" charset="-122"/>
              </a:rPr>
              <a:t>提交给上层协议或用户</a:t>
            </a:r>
          </a:p>
        </p:txBody>
      </p:sp>
      <p:grpSp>
        <p:nvGrpSpPr>
          <p:cNvPr id="104" name="组合 103"/>
          <p:cNvGrpSpPr/>
          <p:nvPr/>
        </p:nvGrpSpPr>
        <p:grpSpPr>
          <a:xfrm>
            <a:off x="1211428" y="3370477"/>
            <a:ext cx="3358863" cy="323512"/>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58" name="Group 89"/>
            <p:cNvGrpSpPr>
              <a:grpSpLocks/>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ACK5</a:t>
                </a:r>
              </a:p>
            </p:txBody>
          </p:sp>
        </p:grpSp>
      </p:grpSp>
      <p:grpSp>
        <p:nvGrpSpPr>
          <p:cNvPr id="2" name="组合 1"/>
          <p:cNvGrpSpPr/>
          <p:nvPr/>
        </p:nvGrpSpPr>
        <p:grpSpPr>
          <a:xfrm>
            <a:off x="1211428" y="1237991"/>
            <a:ext cx="3358863" cy="2804856"/>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98" name="组合 97"/>
          <p:cNvGrpSpPr/>
          <p:nvPr/>
        </p:nvGrpSpPr>
        <p:grpSpPr>
          <a:xfrm>
            <a:off x="1211428" y="1976545"/>
            <a:ext cx="3358863" cy="319155"/>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9" name="Group 24"/>
            <p:cNvGrpSpPr>
              <a:grpSpLocks/>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M2</a:t>
                </a: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03" name="组合 102"/>
          <p:cNvGrpSpPr/>
          <p:nvPr/>
        </p:nvGrpSpPr>
        <p:grpSpPr>
          <a:xfrm>
            <a:off x="1211428" y="2103989"/>
            <a:ext cx="3358863" cy="320244"/>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4" name="Group 53"/>
            <p:cNvGrpSpPr>
              <a:grpSpLocks/>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ACK1</a:t>
                </a:r>
              </a:p>
            </p:txBody>
          </p:sp>
        </p:grpSp>
      </p:grpSp>
      <p:grpSp>
        <p:nvGrpSpPr>
          <p:cNvPr id="99" name="组合 98"/>
          <p:cNvGrpSpPr/>
          <p:nvPr/>
        </p:nvGrpSpPr>
        <p:grpSpPr>
          <a:xfrm>
            <a:off x="1211428" y="2232522"/>
            <a:ext cx="3358863" cy="319155"/>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1" name="Group 28"/>
            <p:cNvGrpSpPr>
              <a:grpSpLocks/>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M3</a:t>
                </a: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2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par>
                                <p:cTn id="14" presetID="22" presetClass="entr" presetSubtype="2" fill="hold" nodeType="withEffect">
                                  <p:stCondLst>
                                    <p:cond delay="5500"/>
                                  </p:stCondLst>
                                  <p:childTnLst>
                                    <p:set>
                                      <p:cBhvr>
                                        <p:cTn id="15" dur="1" fill="hold">
                                          <p:stCondLst>
                                            <p:cond delay="0"/>
                                          </p:stCondLst>
                                        </p:cTn>
                                        <p:tgtEl>
                                          <p:spTgt spid="102"/>
                                        </p:tgtEl>
                                        <p:attrNameLst>
                                          <p:attrName>style.visibility</p:attrName>
                                        </p:attrNameLst>
                                      </p:cBhvr>
                                      <p:to>
                                        <p:strVal val="visible"/>
                                      </p:to>
                                    </p:set>
                                    <p:animEffect transition="in" filter="wipe(right)">
                                      <p:cBhvr>
                                        <p:cTn id="16" dur="2000"/>
                                        <p:tgtEl>
                                          <p:spTgt spid="102"/>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8" fill="hold" grpId="0" nodeType="withEffect">
                                  <p:stCondLst>
                                    <p:cond delay="500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2000"/>
                                        <p:tgtEl>
                                          <p:spTgt spid="36"/>
                                        </p:tgtEl>
                                      </p:cBhvr>
                                    </p:animEffect>
                                  </p:childTnLst>
                                </p:cTn>
                              </p:par>
                              <p:par>
                                <p:cTn id="26" presetID="22" presetClass="entr" presetSubtype="2" fill="hold" nodeType="withEffect">
                                  <p:stCondLst>
                                    <p:cond delay="7750"/>
                                  </p:stCondLst>
                                  <p:childTnLst>
                                    <p:set>
                                      <p:cBhvr>
                                        <p:cTn id="27" dur="1" fill="hold">
                                          <p:stCondLst>
                                            <p:cond delay="0"/>
                                          </p:stCondLst>
                                        </p:cTn>
                                        <p:tgtEl>
                                          <p:spTgt spid="103"/>
                                        </p:tgtEl>
                                        <p:attrNameLst>
                                          <p:attrName>style.visibility</p:attrName>
                                        </p:attrNameLst>
                                      </p:cBhvr>
                                      <p:to>
                                        <p:strVal val="visible"/>
                                      </p:to>
                                    </p:set>
                                    <p:animEffect transition="in" filter="wipe(right)">
                                      <p:cBhvr>
                                        <p:cTn id="28" dur="2000"/>
                                        <p:tgtEl>
                                          <p:spTgt spid="103"/>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15250"/>
                            </p:stCondLst>
                            <p:childTnLst>
                              <p:par>
                                <p:cTn id="48" presetID="22" presetClass="entr" presetSubtype="8" fill="hold" grpId="0" nodeType="afterEffect">
                                  <p:stCondLst>
                                    <p:cond delay="50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2000"/>
                                        <p:tgtEl>
                                          <p:spTgt spid="40"/>
                                        </p:tgtEl>
                                      </p:cBhvr>
                                    </p:animEffect>
                                  </p:childTnLst>
                                </p:cTn>
                              </p:par>
                            </p:childTnLst>
                          </p:cTn>
                        </p:par>
                        <p:par>
                          <p:cTn id="51" fill="hold">
                            <p:stCondLst>
                              <p:cond delay="17750"/>
                            </p:stCondLst>
                            <p:childTnLst>
                              <p:par>
                                <p:cTn id="52" presetID="22" presetClass="entr" presetSubtype="8"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left)">
                                      <p:cBhvr>
                                        <p:cTn id="54" dur="2000"/>
                                        <p:tgtEl>
                                          <p:spTgt spid="52"/>
                                        </p:tgtEl>
                                      </p:cBhvr>
                                    </p:animEffect>
                                  </p:childTnLst>
                                </p:cTn>
                              </p:par>
                            </p:childTnLst>
                          </p:cTn>
                        </p:par>
                        <p:par>
                          <p:cTn id="55" fill="hold">
                            <p:stCondLst>
                              <p:cond delay="19750"/>
                            </p:stCondLst>
                            <p:childTnLst>
                              <p:par>
                                <p:cTn id="56" presetID="22" presetClass="entr" presetSubtype="2"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right)">
                                      <p:cBhvr>
                                        <p:cTn id="58"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p:bldP spid="5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21560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976057" y="118239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累积确认</a:t>
            </a:r>
          </a:p>
        </p:txBody>
      </p:sp>
      <p:sp>
        <p:nvSpPr>
          <p:cNvPr id="4" name="Rectangle 68"/>
          <p:cNvSpPr>
            <a:spLocks noChangeArrowheads="1"/>
          </p:cNvSpPr>
          <p:nvPr/>
        </p:nvSpPr>
        <p:spPr bwMode="auto">
          <a:xfrm>
            <a:off x="556963" y="1578706"/>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接收方一般采用</a:t>
            </a:r>
            <a:r>
              <a:rPr lang="zh-CN" altLang="en-US" sz="2000" b="1" dirty="0">
                <a:solidFill>
                  <a:srgbClr val="0000FF"/>
                </a:solidFill>
                <a:latin typeface="微软雅黑" pitchFamily="34" charset="-122"/>
                <a:ea typeface="微软雅黑" pitchFamily="34" charset="-122"/>
              </a:rPr>
              <a:t>累积确认</a:t>
            </a:r>
            <a:r>
              <a:rPr lang="zh-CN" altLang="en-US" sz="2000" b="1" dirty="0">
                <a:latin typeface="微软雅黑" pitchFamily="34" charset="-122"/>
                <a:ea typeface="微软雅黑" pitchFamily="34" charset="-122"/>
              </a:rPr>
              <a:t>的方式。即不必对收到的分组逐个发送确认，而是</a:t>
            </a:r>
            <a:r>
              <a:rPr lang="zh-CN" altLang="en-US" sz="2000" b="1" dirty="0">
                <a:solidFill>
                  <a:srgbClr val="0000FF"/>
                </a:solidFill>
                <a:latin typeface="微软雅黑" pitchFamily="34" charset="-122"/>
                <a:ea typeface="微软雅黑" pitchFamily="34" charset="-122"/>
              </a:rPr>
              <a:t>对按序到达的最后一个分组发送确认</a:t>
            </a:r>
            <a:r>
              <a:rPr lang="zh-CN" altLang="en-US" sz="2000" b="1" dirty="0">
                <a:latin typeface="微软雅黑" pitchFamily="34" charset="-122"/>
                <a:ea typeface="微软雅黑" pitchFamily="34" charset="-122"/>
              </a:rPr>
              <a:t>，这样就表示：</a:t>
            </a:r>
            <a:r>
              <a:rPr lang="zh-CN" altLang="en-US" sz="2000" b="1" dirty="0">
                <a:solidFill>
                  <a:srgbClr val="0000FF"/>
                </a:solidFill>
                <a:latin typeface="微软雅黑" pitchFamily="34" charset="-122"/>
                <a:ea typeface="微软雅黑" pitchFamily="34" charset="-122"/>
              </a:rPr>
              <a:t>到这个分组为止的所有分组都已正确收到了。</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优点</a:t>
            </a:r>
            <a:r>
              <a:rPr lang="zh-CN" altLang="en-US" sz="2000" b="1" dirty="0">
                <a:latin typeface="微软雅黑" pitchFamily="34" charset="-122"/>
                <a:ea typeface="微软雅黑" pitchFamily="34" charset="-122"/>
              </a:rPr>
              <a:t>：容易实现，即使确认丢失也不必重传。</a:t>
            </a:r>
          </a:p>
          <a:p>
            <a:pPr marL="342900" indent="-34290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：不能向发送方反映出接收方已经正确收到的所有分组的信息。</a:t>
            </a:r>
          </a:p>
        </p:txBody>
      </p:sp>
    </p:spTree>
    <p:extLst>
      <p:ext uri="{BB962C8B-B14F-4D97-AF65-F5344CB8AC3E}">
        <p14:creationId xmlns:p14="http://schemas.microsoft.com/office/powerpoint/2010/main" val="19764289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5"/>
          <p:cNvSpPr>
            <a:spLocks noChangeArrowheads="1"/>
          </p:cNvSpPr>
          <p:nvPr/>
        </p:nvSpPr>
        <p:spPr bwMode="auto">
          <a:xfrm>
            <a:off x="556963" y="62670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58" name="Rectangle 6"/>
          <p:cNvSpPr>
            <a:spLocks noChangeArrowheads="1"/>
          </p:cNvSpPr>
          <p:nvPr/>
        </p:nvSpPr>
        <p:spPr bwMode="auto">
          <a:xfrm>
            <a:off x="3094181" y="593491"/>
            <a:ext cx="29743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Go-back-N</a:t>
            </a:r>
            <a:r>
              <a:rPr lang="zh-CN" altLang="en-US" sz="2000" b="1" dirty="0">
                <a:solidFill>
                  <a:schemeClr val="bg1"/>
                </a:solidFill>
                <a:latin typeface="微软雅黑" pitchFamily="34" charset="-122"/>
                <a:ea typeface="微软雅黑" pitchFamily="34" charset="-122"/>
              </a:rPr>
              <a:t>（回退 </a:t>
            </a:r>
            <a:r>
              <a:rPr lang="en-US" altLang="zh-CN" sz="2000" b="1" dirty="0">
                <a:solidFill>
                  <a:schemeClr val="bg1"/>
                </a:solidFill>
                <a:latin typeface="微软雅黑" pitchFamily="34" charset="-122"/>
                <a:ea typeface="微软雅黑" pitchFamily="34" charset="-122"/>
              </a:rPr>
              <a:t>N</a:t>
            </a:r>
            <a:r>
              <a:rPr lang="zh-CN" altLang="en-US" sz="2000" b="1" dirty="0">
                <a:solidFill>
                  <a:schemeClr val="bg1"/>
                </a:solidFill>
                <a:latin typeface="微软雅黑" pitchFamily="34" charset="-122"/>
                <a:ea typeface="微软雅黑" pitchFamily="34" charset="-122"/>
              </a:rPr>
              <a:t>）</a:t>
            </a:r>
          </a:p>
        </p:txBody>
      </p:sp>
      <p:sp>
        <p:nvSpPr>
          <p:cNvPr id="5" name="圆角矩形 4"/>
          <p:cNvSpPr/>
          <p:nvPr/>
        </p:nvSpPr>
        <p:spPr>
          <a:xfrm>
            <a:off x="556963" y="1030484"/>
            <a:ext cx="8048776" cy="33159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7"/>
          <p:cNvSpPr txBox="1">
            <a:spLocks noChangeArrowheads="1"/>
          </p:cNvSpPr>
          <p:nvPr/>
        </p:nvSpPr>
        <p:spPr bwMode="auto">
          <a:xfrm>
            <a:off x="4755030" y="2323797"/>
            <a:ext cx="17155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CC0099"/>
                </a:solidFill>
                <a:latin typeface="微软雅黑" pitchFamily="34" charset="-122"/>
                <a:ea typeface="微软雅黑" pitchFamily="34" charset="-122"/>
              </a:rPr>
              <a:t>M4 </a:t>
            </a:r>
            <a:r>
              <a:rPr lang="zh-CN" altLang="en-US" sz="1200" b="1" dirty="0">
                <a:solidFill>
                  <a:srgbClr val="CC0099"/>
                </a:solidFill>
                <a:latin typeface="微软雅黑" pitchFamily="34" charset="-122"/>
                <a:ea typeface="微软雅黑" pitchFamily="34" charset="-122"/>
              </a:rPr>
              <a:t>未按序到达，丢弃</a:t>
            </a:r>
          </a:p>
        </p:txBody>
      </p:sp>
      <p:grpSp>
        <p:nvGrpSpPr>
          <p:cNvPr id="9" name="组合 8"/>
          <p:cNvGrpSpPr/>
          <p:nvPr/>
        </p:nvGrpSpPr>
        <p:grpSpPr>
          <a:xfrm>
            <a:off x="1317444" y="1358326"/>
            <a:ext cx="3358863" cy="320244"/>
            <a:chOff x="1211428" y="1464591"/>
            <a:chExt cx="3358863" cy="320244"/>
          </a:xfrm>
        </p:grpSpPr>
        <p:sp>
          <p:nvSpPr>
            <p:cNvPr id="10"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1" name="Group 15"/>
            <p:cNvGrpSpPr>
              <a:grpSpLocks/>
            </p:cNvGrpSpPr>
            <p:nvPr/>
          </p:nvGrpSpPr>
          <p:grpSpPr bwMode="auto">
            <a:xfrm rot="344460">
              <a:off x="1533819" y="1464591"/>
              <a:ext cx="1357040" cy="191711"/>
              <a:chOff x="3024" y="1776"/>
              <a:chExt cx="1008" cy="144"/>
            </a:xfrm>
          </p:grpSpPr>
          <p:sp>
            <p:nvSpPr>
              <p:cNvPr id="12"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M1</a:t>
                </a:r>
              </a:p>
            </p:txBody>
          </p:sp>
          <p:sp>
            <p:nvSpPr>
              <p:cNvPr id="13"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4" name="组合 13"/>
          <p:cNvGrpSpPr/>
          <p:nvPr/>
        </p:nvGrpSpPr>
        <p:grpSpPr>
          <a:xfrm>
            <a:off x="1317444" y="1614303"/>
            <a:ext cx="3358863" cy="320244"/>
            <a:chOff x="1211428" y="1720568"/>
            <a:chExt cx="3358863" cy="320244"/>
          </a:xfrm>
        </p:grpSpPr>
        <p:sp>
          <p:nvSpPr>
            <p:cNvPr id="15"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16" name="Group 20"/>
            <p:cNvGrpSpPr>
              <a:grpSpLocks/>
            </p:cNvGrpSpPr>
            <p:nvPr/>
          </p:nvGrpSpPr>
          <p:grpSpPr bwMode="auto">
            <a:xfrm rot="344460">
              <a:off x="1533819" y="1720568"/>
              <a:ext cx="1357040" cy="191711"/>
              <a:chOff x="3024" y="1776"/>
              <a:chExt cx="1008" cy="144"/>
            </a:xfrm>
          </p:grpSpPr>
          <p:sp>
            <p:nvSpPr>
              <p:cNvPr id="17"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M2</a:t>
                </a:r>
              </a:p>
            </p:txBody>
          </p:sp>
          <p:sp>
            <p:nvSpPr>
              <p:cNvPr id="18"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19" name="组合 18"/>
          <p:cNvGrpSpPr/>
          <p:nvPr/>
        </p:nvGrpSpPr>
        <p:grpSpPr>
          <a:xfrm>
            <a:off x="1317444" y="2381145"/>
            <a:ext cx="3358863" cy="320244"/>
            <a:chOff x="1211428" y="2487410"/>
            <a:chExt cx="3358863" cy="320244"/>
          </a:xfrm>
          <a:effectLst/>
        </p:grpSpPr>
        <p:sp>
          <p:nvSpPr>
            <p:cNvPr id="20"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21" name="Group 32"/>
            <p:cNvGrpSpPr>
              <a:grpSpLocks/>
            </p:cNvGrpSpPr>
            <p:nvPr/>
          </p:nvGrpSpPr>
          <p:grpSpPr bwMode="auto">
            <a:xfrm rot="344460">
              <a:off x="1533819" y="2487410"/>
              <a:ext cx="1357040" cy="191711"/>
              <a:chOff x="3024" y="1776"/>
              <a:chExt cx="1008" cy="144"/>
            </a:xfrm>
            <a:solidFill>
              <a:srgbClr val="FFFF99"/>
            </a:solidFill>
          </p:grpSpPr>
          <p:sp>
            <p:nvSpPr>
              <p:cNvPr id="22"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M5</a:t>
                </a:r>
              </a:p>
            </p:txBody>
          </p:sp>
          <p:sp>
            <p:nvSpPr>
              <p:cNvPr id="23"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29" name="组合 28"/>
          <p:cNvGrpSpPr/>
          <p:nvPr/>
        </p:nvGrpSpPr>
        <p:grpSpPr>
          <a:xfrm>
            <a:off x="1317444" y="1718872"/>
            <a:ext cx="3358863" cy="343119"/>
            <a:chOff x="1211428" y="1825137"/>
            <a:chExt cx="3358863" cy="343119"/>
          </a:xfrm>
        </p:grpSpPr>
        <p:sp>
          <p:nvSpPr>
            <p:cNvPr id="30"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1" name="Group 50"/>
            <p:cNvGrpSpPr>
              <a:grpSpLocks/>
            </p:cNvGrpSpPr>
            <p:nvPr/>
          </p:nvGrpSpPr>
          <p:grpSpPr bwMode="auto">
            <a:xfrm rot="21254618">
              <a:off x="3213250" y="1825137"/>
              <a:ext cx="775987" cy="191711"/>
              <a:chOff x="3840" y="2448"/>
              <a:chExt cx="576" cy="144"/>
            </a:xfrm>
          </p:grpSpPr>
          <p:sp>
            <p:nvSpPr>
              <p:cNvPr id="32" name="AutoShape 51"/>
              <p:cNvSpPr>
                <a:spLocks noChangeArrowheads="1"/>
              </p:cNvSpPr>
              <p:nvPr/>
            </p:nvSpPr>
            <p:spPr bwMode="auto">
              <a:xfrm flipH="1">
                <a:off x="3840" y="2448"/>
                <a:ext cx="144" cy="144"/>
              </a:xfrm>
              <a:prstGeom prst="rightArrow">
                <a:avLst>
                  <a:gd name="adj1" fmla="val 50000"/>
                  <a:gd name="adj2" fmla="val 25000"/>
                </a:avLst>
              </a:prstGeom>
              <a:solidFill>
                <a:srgbClr val="FF66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100" b="1">
                  <a:latin typeface="微软雅黑" pitchFamily="34" charset="-122"/>
                  <a:ea typeface="微软雅黑" pitchFamily="34" charset="-122"/>
                </a:endParaRPr>
              </a:p>
            </p:txBody>
          </p:sp>
          <p:sp>
            <p:nvSpPr>
              <p:cNvPr id="33" name="Rectangle 52"/>
              <p:cNvSpPr>
                <a:spLocks noChangeArrowheads="1"/>
              </p:cNvSpPr>
              <p:nvPr/>
            </p:nvSpPr>
            <p:spPr bwMode="auto">
              <a:xfrm flipH="1">
                <a:off x="3984" y="2448"/>
                <a:ext cx="432" cy="14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rgbClr val="333399"/>
                    </a:solidFill>
                    <a:latin typeface="微软雅黑" pitchFamily="34" charset="-122"/>
                    <a:ea typeface="微软雅黑" pitchFamily="34" charset="-122"/>
                  </a:rPr>
                  <a:t>ACK0</a:t>
                </a:r>
              </a:p>
            </p:txBody>
          </p:sp>
        </p:grpSp>
      </p:grpSp>
      <p:sp>
        <p:nvSpPr>
          <p:cNvPr id="39" name="Text Box 56"/>
          <p:cNvSpPr txBox="1">
            <a:spLocks noChangeArrowheads="1"/>
          </p:cNvSpPr>
          <p:nvPr/>
        </p:nvSpPr>
        <p:spPr bwMode="auto">
          <a:xfrm>
            <a:off x="4675518" y="1501566"/>
            <a:ext cx="3970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ACK1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M1</a:t>
            </a:r>
            <a:r>
              <a:rPr lang="zh-CN" altLang="en-US" sz="1200" b="1" dirty="0">
                <a:latin typeface="微软雅黑" pitchFamily="34" charset="-122"/>
                <a:ea typeface="微软雅黑" pitchFamily="34" charset="-122"/>
              </a:rPr>
              <a:t>，将</a:t>
            </a:r>
            <a:r>
              <a:rPr lang="en-US" altLang="zh-CN" sz="1200" b="1" dirty="0">
                <a:latin typeface="微软雅黑" pitchFamily="34" charset="-122"/>
                <a:ea typeface="微软雅黑" pitchFamily="34" charset="-122"/>
              </a:rPr>
              <a:t>M1</a:t>
            </a:r>
            <a:r>
              <a:rPr lang="zh-CN" altLang="en-US" sz="1200" b="1" dirty="0">
                <a:latin typeface="微软雅黑" pitchFamily="34" charset="-122"/>
                <a:ea typeface="微软雅黑" pitchFamily="34" charset="-122"/>
              </a:rPr>
              <a:t>提交给上层协议或用户</a:t>
            </a:r>
          </a:p>
        </p:txBody>
      </p:sp>
      <p:sp>
        <p:nvSpPr>
          <p:cNvPr id="40" name="Text Box 57"/>
          <p:cNvSpPr txBox="1">
            <a:spLocks noChangeArrowheads="1"/>
          </p:cNvSpPr>
          <p:nvPr/>
        </p:nvSpPr>
        <p:spPr bwMode="auto">
          <a:xfrm>
            <a:off x="4689262" y="1770615"/>
            <a:ext cx="37504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latin typeface="微软雅黑" pitchFamily="34" charset="-122"/>
                <a:ea typeface="微软雅黑" pitchFamily="34" charset="-122"/>
              </a:rPr>
              <a:t>ACK2 </a:t>
            </a:r>
            <a:r>
              <a:rPr lang="zh-CN" altLang="en-US" sz="1200" b="1" dirty="0">
                <a:latin typeface="微软雅黑" pitchFamily="34" charset="-122"/>
                <a:ea typeface="微软雅黑" pitchFamily="34" charset="-122"/>
              </a:rPr>
              <a:t>确认 </a:t>
            </a:r>
            <a:r>
              <a:rPr lang="en-US" altLang="zh-CN" sz="1200" b="1" dirty="0">
                <a:latin typeface="微软雅黑" pitchFamily="34" charset="-122"/>
                <a:ea typeface="微软雅黑" pitchFamily="34" charset="-122"/>
              </a:rPr>
              <a:t>M2</a:t>
            </a:r>
            <a:r>
              <a:rPr lang="zh-CN" altLang="en-US" sz="1200" b="1" dirty="0">
                <a:latin typeface="微软雅黑" pitchFamily="34" charset="-122"/>
                <a:ea typeface="微软雅黑" pitchFamily="34" charset="-122"/>
              </a:rPr>
              <a:t>，将</a:t>
            </a:r>
            <a:r>
              <a:rPr lang="en-US" altLang="zh-CN" sz="1200" b="1" dirty="0">
                <a:latin typeface="微软雅黑" pitchFamily="34" charset="-122"/>
                <a:ea typeface="微软雅黑" pitchFamily="34" charset="-122"/>
              </a:rPr>
              <a:t>M2</a:t>
            </a:r>
            <a:r>
              <a:rPr lang="zh-CN" altLang="en-US" sz="1200" b="1" dirty="0">
                <a:latin typeface="微软雅黑" pitchFamily="34" charset="-122"/>
                <a:ea typeface="微软雅黑" pitchFamily="34" charset="-122"/>
              </a:rPr>
              <a:t>提交给上层协议或用户</a:t>
            </a:r>
          </a:p>
        </p:txBody>
      </p:sp>
      <p:sp>
        <p:nvSpPr>
          <p:cNvPr id="41" name="Text Box 58"/>
          <p:cNvSpPr txBox="1">
            <a:spLocks noChangeArrowheads="1"/>
          </p:cNvSpPr>
          <p:nvPr/>
        </p:nvSpPr>
        <p:spPr bwMode="auto">
          <a:xfrm>
            <a:off x="4755030" y="2069616"/>
            <a:ext cx="792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CC0099"/>
                </a:solidFill>
                <a:latin typeface="微软雅黑" pitchFamily="34" charset="-122"/>
                <a:ea typeface="微软雅黑" pitchFamily="34" charset="-122"/>
              </a:rPr>
              <a:t>M3 </a:t>
            </a:r>
            <a:r>
              <a:rPr lang="zh-CN" altLang="en-US" sz="1200" b="1" dirty="0">
                <a:solidFill>
                  <a:srgbClr val="CC0099"/>
                </a:solidFill>
                <a:latin typeface="微软雅黑" pitchFamily="34" charset="-122"/>
                <a:ea typeface="微软雅黑" pitchFamily="34" charset="-122"/>
              </a:rPr>
              <a:t>丢失</a:t>
            </a:r>
          </a:p>
        </p:txBody>
      </p:sp>
      <p:grpSp>
        <p:nvGrpSpPr>
          <p:cNvPr id="49" name="组合 48"/>
          <p:cNvGrpSpPr/>
          <p:nvPr/>
        </p:nvGrpSpPr>
        <p:grpSpPr>
          <a:xfrm>
            <a:off x="1317444" y="1131726"/>
            <a:ext cx="3358863" cy="2804856"/>
            <a:chOff x="1211428" y="1211865"/>
            <a:chExt cx="3358863" cy="3028156"/>
          </a:xfrm>
        </p:grpSpPr>
        <p:sp>
          <p:nvSpPr>
            <p:cNvPr id="50"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51"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grpSp>
        <p:nvGrpSpPr>
          <p:cNvPr id="52" name="组合 51"/>
          <p:cNvGrpSpPr/>
          <p:nvPr/>
        </p:nvGrpSpPr>
        <p:grpSpPr>
          <a:xfrm>
            <a:off x="1317444" y="1870280"/>
            <a:ext cx="2982200" cy="287565"/>
            <a:chOff x="1211428" y="1976545"/>
            <a:chExt cx="2982200" cy="287565"/>
          </a:xfrm>
          <a:solidFill>
            <a:srgbClr val="FF0000"/>
          </a:solidFill>
        </p:grpSpPr>
        <p:sp>
          <p:nvSpPr>
            <p:cNvPr id="53" name="Line 23"/>
            <p:cNvSpPr>
              <a:spLocks noChangeShapeType="1"/>
            </p:cNvSpPr>
            <p:nvPr/>
          </p:nvSpPr>
          <p:spPr bwMode="auto">
            <a:xfrm>
              <a:off x="1211428" y="1976545"/>
              <a:ext cx="2982200" cy="28756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54" name="Group 24"/>
            <p:cNvGrpSpPr>
              <a:grpSpLocks/>
            </p:cNvGrpSpPr>
            <p:nvPr/>
          </p:nvGrpSpPr>
          <p:grpSpPr bwMode="auto">
            <a:xfrm rot="344460">
              <a:off x="1533819" y="1976545"/>
              <a:ext cx="1357040" cy="191711"/>
              <a:chOff x="3024" y="1776"/>
              <a:chExt cx="1008" cy="144"/>
            </a:xfrm>
            <a:grpFill/>
          </p:grpSpPr>
          <p:sp>
            <p:nvSpPr>
              <p:cNvPr id="55" name="Rectangle 25"/>
              <p:cNvSpPr>
                <a:spLocks noChangeArrowheads="1"/>
              </p:cNvSpPr>
              <p:nvPr/>
            </p:nvSpPr>
            <p:spPr bwMode="auto">
              <a:xfrm>
                <a:off x="3024" y="1776"/>
                <a:ext cx="86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M3</a:t>
                </a:r>
              </a:p>
            </p:txBody>
          </p:sp>
          <p:sp>
            <p:nvSpPr>
              <p:cNvPr id="56" name="AutoShape 26"/>
              <p:cNvSpPr>
                <a:spLocks noChangeArrowheads="1"/>
              </p:cNvSpPr>
              <p:nvPr/>
            </p:nvSpPr>
            <p:spPr bwMode="auto">
              <a:xfrm>
                <a:off x="3888" y="1776"/>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1100" b="1">
                  <a:solidFill>
                    <a:schemeClr val="bg1"/>
                  </a:solidFill>
                  <a:latin typeface="微软雅黑" pitchFamily="34" charset="-122"/>
                  <a:ea typeface="微软雅黑" pitchFamily="34" charset="-122"/>
                </a:endParaRPr>
              </a:p>
            </p:txBody>
          </p:sp>
        </p:grpSp>
      </p:grpSp>
      <p:sp>
        <p:nvSpPr>
          <p:cNvPr id="2" name="矩形 1"/>
          <p:cNvSpPr/>
          <p:nvPr/>
        </p:nvSpPr>
        <p:spPr>
          <a:xfrm>
            <a:off x="2539241" y="3949834"/>
            <a:ext cx="4526688" cy="338554"/>
          </a:xfrm>
          <a:prstGeom prst="rect">
            <a:avLst/>
          </a:prstGeom>
        </p:spPr>
        <p:txBody>
          <a:bodyPr wrap="none">
            <a:spAutoFit/>
          </a:bodyPr>
          <a:lstStyle/>
          <a:p>
            <a:r>
              <a:rPr lang="zh-CN" altLang="en-US" sz="1600" b="1" dirty="0">
                <a:latin typeface="微软雅黑" pitchFamily="34" charset="-122"/>
                <a:ea typeface="微软雅黑" pitchFamily="34" charset="-122"/>
              </a:rPr>
              <a:t>连续 </a:t>
            </a:r>
            <a:r>
              <a:rPr lang="en-US" altLang="zh-CN" sz="1600" b="1" dirty="0">
                <a:latin typeface="微软雅黑" pitchFamily="34" charset="-122"/>
                <a:ea typeface="微软雅黑" pitchFamily="34" charset="-122"/>
              </a:rPr>
              <a:t>ARQ </a:t>
            </a:r>
            <a:r>
              <a:rPr lang="zh-CN" altLang="en-US" sz="1600" b="1" dirty="0">
                <a:latin typeface="微软雅黑" pitchFamily="34" charset="-122"/>
                <a:ea typeface="微软雅黑" pitchFamily="34" charset="-122"/>
              </a:rPr>
              <a:t>协议采用</a:t>
            </a:r>
            <a:r>
              <a:rPr lang="zh-CN" altLang="en-US" sz="1600" b="1" dirty="0">
                <a:solidFill>
                  <a:srgbClr val="CC0099"/>
                </a:solidFill>
                <a:latin typeface="微软雅黑" pitchFamily="34" charset="-122"/>
                <a:ea typeface="微软雅黑" pitchFamily="34" charset="-122"/>
              </a:rPr>
              <a:t>回退</a:t>
            </a:r>
            <a:r>
              <a:rPr lang="en-US" altLang="zh-CN" sz="1600" b="1" dirty="0">
                <a:solidFill>
                  <a:srgbClr val="CC0099"/>
                </a:solidFill>
                <a:latin typeface="微软雅黑" pitchFamily="34" charset="-122"/>
                <a:ea typeface="微软雅黑" pitchFamily="34" charset="-122"/>
              </a:rPr>
              <a:t>N</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Go-Back-N</a:t>
            </a:r>
            <a:r>
              <a:rPr lang="zh-CN" altLang="en-US" sz="1600" b="1" dirty="0">
                <a:latin typeface="微软雅黑" pitchFamily="34" charset="-122"/>
                <a:ea typeface="微软雅黑" pitchFamily="34" charset="-122"/>
              </a:rPr>
              <a:t>）重传</a:t>
            </a:r>
          </a:p>
        </p:txBody>
      </p:sp>
      <p:sp>
        <p:nvSpPr>
          <p:cNvPr id="3" name="爆炸形 1 2"/>
          <p:cNvSpPr/>
          <p:nvPr/>
        </p:nvSpPr>
        <p:spPr>
          <a:xfrm>
            <a:off x="4299641" y="2058864"/>
            <a:ext cx="315311" cy="2269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317444" y="1997724"/>
            <a:ext cx="3358863" cy="320244"/>
            <a:chOff x="1211428" y="2103989"/>
            <a:chExt cx="3358863" cy="320244"/>
          </a:xfrm>
        </p:grpSpPr>
        <p:sp>
          <p:nvSpPr>
            <p:cNvPr id="35"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36" name="Group 53"/>
            <p:cNvGrpSpPr>
              <a:grpSpLocks/>
            </p:cNvGrpSpPr>
            <p:nvPr/>
          </p:nvGrpSpPr>
          <p:grpSpPr bwMode="auto">
            <a:xfrm rot="21254618">
              <a:off x="3213250" y="2103989"/>
              <a:ext cx="775987" cy="191711"/>
              <a:chOff x="3840" y="2448"/>
              <a:chExt cx="576" cy="144"/>
            </a:xfrm>
          </p:grpSpPr>
          <p:sp>
            <p:nvSpPr>
              <p:cNvPr id="37" name="AutoShape 54"/>
              <p:cNvSpPr>
                <a:spLocks noChangeArrowheads="1"/>
              </p:cNvSpPr>
              <p:nvPr/>
            </p:nvSpPr>
            <p:spPr bwMode="auto">
              <a:xfrm flipH="1">
                <a:off x="3840" y="2448"/>
                <a:ext cx="144" cy="144"/>
              </a:xfrm>
              <a:prstGeom prst="rightArrow">
                <a:avLst>
                  <a:gd name="adj1" fmla="val 50000"/>
                  <a:gd name="adj2" fmla="val 25000"/>
                </a:avLst>
              </a:prstGeom>
              <a:solidFill>
                <a:srgbClr val="FF66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100" b="1">
                  <a:latin typeface="微软雅黑" pitchFamily="34" charset="-122"/>
                  <a:ea typeface="微软雅黑" pitchFamily="34" charset="-122"/>
                </a:endParaRPr>
              </a:p>
            </p:txBody>
          </p:sp>
          <p:sp>
            <p:nvSpPr>
              <p:cNvPr id="38" name="Rectangle 55"/>
              <p:cNvSpPr>
                <a:spLocks noChangeArrowheads="1"/>
              </p:cNvSpPr>
              <p:nvPr/>
            </p:nvSpPr>
            <p:spPr bwMode="auto">
              <a:xfrm flipH="1">
                <a:off x="3984" y="2448"/>
                <a:ext cx="432" cy="14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rgbClr val="333399"/>
                    </a:solidFill>
                    <a:latin typeface="微软雅黑" pitchFamily="34" charset="-122"/>
                    <a:ea typeface="微软雅黑" pitchFamily="34" charset="-122"/>
                  </a:rPr>
                  <a:t>ACK1</a:t>
                </a:r>
              </a:p>
            </p:txBody>
          </p:sp>
        </p:grpSp>
      </p:grpSp>
      <p:grpSp>
        <p:nvGrpSpPr>
          <p:cNvPr id="60" name="组合 59"/>
          <p:cNvGrpSpPr/>
          <p:nvPr/>
        </p:nvGrpSpPr>
        <p:grpSpPr>
          <a:xfrm>
            <a:off x="1317444" y="2126257"/>
            <a:ext cx="3358863" cy="319155"/>
            <a:chOff x="1211428" y="2232522"/>
            <a:chExt cx="3358863" cy="319155"/>
          </a:xfrm>
          <a:effectLst/>
        </p:grpSpPr>
        <p:sp>
          <p:nvSpPr>
            <p:cNvPr id="61"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62" name="Group 28"/>
            <p:cNvGrpSpPr>
              <a:grpSpLocks/>
            </p:cNvGrpSpPr>
            <p:nvPr/>
          </p:nvGrpSpPr>
          <p:grpSpPr bwMode="auto">
            <a:xfrm rot="344460">
              <a:off x="1533819" y="2232522"/>
              <a:ext cx="1357040" cy="191711"/>
              <a:chOff x="3024" y="1776"/>
              <a:chExt cx="1008" cy="144"/>
            </a:xfrm>
          </p:grpSpPr>
          <p:sp>
            <p:nvSpPr>
              <p:cNvPr id="63"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M4</a:t>
                </a:r>
              </a:p>
            </p:txBody>
          </p:sp>
          <p:sp>
            <p:nvSpPr>
              <p:cNvPr id="64"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
        <p:nvSpPr>
          <p:cNvPr id="65" name="Text Box 7"/>
          <p:cNvSpPr txBox="1">
            <a:spLocks noChangeArrowheads="1"/>
          </p:cNvSpPr>
          <p:nvPr/>
        </p:nvSpPr>
        <p:spPr bwMode="auto">
          <a:xfrm>
            <a:off x="4755030" y="2594419"/>
            <a:ext cx="17155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200" b="1" dirty="0">
                <a:solidFill>
                  <a:srgbClr val="CC0099"/>
                </a:solidFill>
                <a:latin typeface="微软雅黑" pitchFamily="34" charset="-122"/>
                <a:ea typeface="微软雅黑" pitchFamily="34" charset="-122"/>
              </a:rPr>
              <a:t>M5 </a:t>
            </a:r>
            <a:r>
              <a:rPr lang="zh-CN" altLang="en-US" sz="1200" b="1" dirty="0">
                <a:solidFill>
                  <a:srgbClr val="CC0099"/>
                </a:solidFill>
                <a:latin typeface="微软雅黑" pitchFamily="34" charset="-122"/>
                <a:ea typeface="微软雅黑" pitchFamily="34" charset="-122"/>
              </a:rPr>
              <a:t>未按序到达，丢弃</a:t>
            </a:r>
          </a:p>
        </p:txBody>
      </p:sp>
      <p:grpSp>
        <p:nvGrpSpPr>
          <p:cNvPr id="66" name="组合 65"/>
          <p:cNvGrpSpPr/>
          <p:nvPr/>
        </p:nvGrpSpPr>
        <p:grpSpPr>
          <a:xfrm>
            <a:off x="1317444" y="3220688"/>
            <a:ext cx="3358863" cy="320244"/>
            <a:chOff x="1211428" y="2487410"/>
            <a:chExt cx="3358863" cy="320244"/>
          </a:xfrm>
          <a:solidFill>
            <a:srgbClr val="FFC000"/>
          </a:solidFill>
        </p:grpSpPr>
        <p:sp>
          <p:nvSpPr>
            <p:cNvPr id="67" name="Line 31"/>
            <p:cNvSpPr>
              <a:spLocks noChangeShapeType="1"/>
            </p:cNvSpPr>
            <p:nvPr/>
          </p:nvSpPr>
          <p:spPr bwMode="auto">
            <a:xfrm>
              <a:off x="1211428" y="2487410"/>
              <a:ext cx="3358863" cy="320244"/>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68" name="Group 32"/>
            <p:cNvGrpSpPr>
              <a:grpSpLocks/>
            </p:cNvGrpSpPr>
            <p:nvPr/>
          </p:nvGrpSpPr>
          <p:grpSpPr bwMode="auto">
            <a:xfrm rot="344460">
              <a:off x="1533819" y="2487410"/>
              <a:ext cx="1357040" cy="191711"/>
              <a:chOff x="3024" y="1776"/>
              <a:chExt cx="1008" cy="144"/>
            </a:xfrm>
            <a:grpFill/>
          </p:grpSpPr>
          <p:sp>
            <p:nvSpPr>
              <p:cNvPr id="69"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latin typeface="微软雅黑" pitchFamily="34" charset="-122"/>
                    <a:ea typeface="微软雅黑" pitchFamily="34" charset="-122"/>
                  </a:rPr>
                  <a:t>重传 </a:t>
                </a:r>
                <a:r>
                  <a:rPr lang="en-US" altLang="zh-CN" sz="1200" b="1" dirty="0">
                    <a:latin typeface="微软雅黑" pitchFamily="34" charset="-122"/>
                    <a:ea typeface="微软雅黑" pitchFamily="34" charset="-122"/>
                  </a:rPr>
                  <a:t>M5</a:t>
                </a:r>
              </a:p>
            </p:txBody>
          </p:sp>
          <p:sp>
            <p:nvSpPr>
              <p:cNvPr id="70"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71" name="组合 70"/>
          <p:cNvGrpSpPr/>
          <p:nvPr/>
        </p:nvGrpSpPr>
        <p:grpSpPr>
          <a:xfrm>
            <a:off x="1317443" y="2709823"/>
            <a:ext cx="3358863" cy="342136"/>
            <a:chOff x="1211427" y="1976545"/>
            <a:chExt cx="3358863" cy="342136"/>
          </a:xfrm>
          <a:solidFill>
            <a:srgbClr val="FFC000"/>
          </a:solidFill>
          <a:effectLst/>
        </p:grpSpPr>
        <p:sp>
          <p:nvSpPr>
            <p:cNvPr id="72" name="Line 23"/>
            <p:cNvSpPr>
              <a:spLocks noChangeShapeType="1"/>
            </p:cNvSpPr>
            <p:nvPr/>
          </p:nvSpPr>
          <p:spPr bwMode="auto">
            <a:xfrm>
              <a:off x="1211427" y="1976545"/>
              <a:ext cx="3358863" cy="342136"/>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73" name="Group 24"/>
            <p:cNvGrpSpPr>
              <a:grpSpLocks/>
            </p:cNvGrpSpPr>
            <p:nvPr/>
          </p:nvGrpSpPr>
          <p:grpSpPr bwMode="auto">
            <a:xfrm rot="344460">
              <a:off x="1533819" y="1976545"/>
              <a:ext cx="1357040" cy="191711"/>
              <a:chOff x="3024" y="1776"/>
              <a:chExt cx="1008" cy="144"/>
            </a:xfrm>
            <a:grpFill/>
          </p:grpSpPr>
          <p:sp>
            <p:nvSpPr>
              <p:cNvPr id="74"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latin typeface="微软雅黑" pitchFamily="34" charset="-122"/>
                    <a:ea typeface="微软雅黑" pitchFamily="34" charset="-122"/>
                  </a:rPr>
                  <a:t>重传 </a:t>
                </a:r>
                <a:r>
                  <a:rPr lang="en-US" altLang="zh-CN" sz="1200" b="1" dirty="0">
                    <a:latin typeface="微软雅黑" pitchFamily="34" charset="-122"/>
                    <a:ea typeface="微软雅黑" pitchFamily="34" charset="-122"/>
                  </a:rPr>
                  <a:t>M3</a:t>
                </a:r>
              </a:p>
            </p:txBody>
          </p:sp>
          <p:sp>
            <p:nvSpPr>
              <p:cNvPr id="75"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grpSp>
        <p:nvGrpSpPr>
          <p:cNvPr id="76" name="组合 75"/>
          <p:cNvGrpSpPr/>
          <p:nvPr/>
        </p:nvGrpSpPr>
        <p:grpSpPr>
          <a:xfrm>
            <a:off x="1317444" y="2965800"/>
            <a:ext cx="3358863" cy="319155"/>
            <a:chOff x="1211428" y="2232522"/>
            <a:chExt cx="3358863" cy="319155"/>
          </a:xfrm>
          <a:solidFill>
            <a:srgbClr val="FFC000"/>
          </a:solidFill>
        </p:grpSpPr>
        <p:sp>
          <p:nvSpPr>
            <p:cNvPr id="77" name="Line 27"/>
            <p:cNvSpPr>
              <a:spLocks noChangeShapeType="1"/>
            </p:cNvSpPr>
            <p:nvPr/>
          </p:nvSpPr>
          <p:spPr bwMode="auto">
            <a:xfrm>
              <a:off x="1211428" y="2232522"/>
              <a:ext cx="3358863" cy="31915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grpSp>
          <p:nvGrpSpPr>
            <p:cNvPr id="78" name="Group 28"/>
            <p:cNvGrpSpPr>
              <a:grpSpLocks/>
            </p:cNvGrpSpPr>
            <p:nvPr/>
          </p:nvGrpSpPr>
          <p:grpSpPr bwMode="auto">
            <a:xfrm rot="344460">
              <a:off x="1533819" y="2232522"/>
              <a:ext cx="1357040" cy="191711"/>
              <a:chOff x="3024" y="1776"/>
              <a:chExt cx="1008" cy="144"/>
            </a:xfrm>
            <a:grpFill/>
          </p:grpSpPr>
          <p:sp>
            <p:nvSpPr>
              <p:cNvPr id="79"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1" dirty="0">
                    <a:latin typeface="微软雅黑" pitchFamily="34" charset="-122"/>
                    <a:ea typeface="微软雅黑" pitchFamily="34" charset="-122"/>
                  </a:rPr>
                  <a:t>重传 </a:t>
                </a:r>
                <a:r>
                  <a:rPr lang="en-US" altLang="zh-CN" sz="1200" b="1" dirty="0">
                    <a:latin typeface="微软雅黑" pitchFamily="34" charset="-122"/>
                    <a:ea typeface="微软雅黑" pitchFamily="34" charset="-122"/>
                  </a:rPr>
                  <a:t>M4</a:t>
                </a:r>
              </a:p>
            </p:txBody>
          </p:sp>
          <p:sp>
            <p:nvSpPr>
              <p:cNvPr id="80"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1100" b="1">
                  <a:latin typeface="微软雅黑" pitchFamily="34" charset="-122"/>
                  <a:ea typeface="微软雅黑" pitchFamily="34" charset="-122"/>
                </a:endParaRPr>
              </a:p>
            </p:txBody>
          </p:sp>
        </p:grpSp>
      </p:grpSp>
      <p:sp>
        <p:nvSpPr>
          <p:cNvPr id="81" name="Line 75"/>
          <p:cNvSpPr>
            <a:spLocks noChangeShapeType="1"/>
          </p:cNvSpPr>
          <p:nvPr/>
        </p:nvSpPr>
        <p:spPr bwMode="auto">
          <a:xfrm>
            <a:off x="937865" y="1866606"/>
            <a:ext cx="0" cy="8524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76"/>
          <p:cNvSpPr>
            <a:spLocks noChangeShapeType="1"/>
          </p:cNvSpPr>
          <p:nvPr/>
        </p:nvSpPr>
        <p:spPr bwMode="auto">
          <a:xfrm>
            <a:off x="756891" y="1877718"/>
            <a:ext cx="4921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77"/>
          <p:cNvSpPr>
            <a:spLocks noChangeShapeType="1"/>
          </p:cNvSpPr>
          <p:nvPr/>
        </p:nvSpPr>
        <p:spPr bwMode="auto">
          <a:xfrm>
            <a:off x="766416" y="2719033"/>
            <a:ext cx="48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703883" y="2044013"/>
            <a:ext cx="515688"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b="1" dirty="0">
                <a:solidFill>
                  <a:schemeClr val="tx1"/>
                </a:solidFill>
                <a:latin typeface="微软雅黑" pitchFamily="34" charset="-122"/>
                <a:ea typeface="微软雅黑" pitchFamily="34" charset="-122"/>
              </a:rPr>
              <a:t>M3</a:t>
            </a:r>
            <a:r>
              <a:rPr lang="zh-CN" altLang="en-US" sz="1200" b="1" dirty="0">
                <a:solidFill>
                  <a:schemeClr val="tx1"/>
                </a:solidFill>
                <a:latin typeface="微软雅黑" pitchFamily="34" charset="-122"/>
                <a:ea typeface="微软雅黑" pitchFamily="34" charset="-122"/>
              </a:rPr>
              <a:t>超时</a:t>
            </a:r>
          </a:p>
        </p:txBody>
      </p:sp>
    </p:spTree>
    <p:extLst>
      <p:ext uri="{BB962C8B-B14F-4D97-AF65-F5344CB8AC3E}">
        <p14:creationId xmlns:p14="http://schemas.microsoft.com/office/powerpoint/2010/main" val="2111767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99615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094181" y="962940"/>
            <a:ext cx="29743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Go-back-N</a:t>
            </a:r>
            <a:r>
              <a:rPr lang="zh-CN" altLang="en-US" sz="2000" b="1" dirty="0">
                <a:solidFill>
                  <a:schemeClr val="bg1"/>
                </a:solidFill>
                <a:latin typeface="微软雅黑" pitchFamily="34" charset="-122"/>
                <a:ea typeface="微软雅黑" pitchFamily="34" charset="-122"/>
              </a:rPr>
              <a:t>（回退 </a:t>
            </a:r>
            <a:r>
              <a:rPr lang="en-US" altLang="zh-CN" sz="2000" b="1" dirty="0">
                <a:solidFill>
                  <a:schemeClr val="bg1"/>
                </a:solidFill>
                <a:latin typeface="微软雅黑" pitchFamily="34" charset="-122"/>
                <a:ea typeface="微软雅黑" pitchFamily="34" charset="-122"/>
              </a:rPr>
              <a:t>N</a:t>
            </a:r>
            <a:r>
              <a:rPr lang="zh-CN" altLang="en-US" sz="2000" b="1" dirty="0">
                <a:solidFill>
                  <a:schemeClr val="bg1"/>
                </a:solidFill>
                <a:latin typeface="微软雅黑" pitchFamily="34" charset="-122"/>
                <a:ea typeface="微软雅黑" pitchFamily="34" charset="-122"/>
              </a:rPr>
              <a:t>）</a:t>
            </a:r>
          </a:p>
        </p:txBody>
      </p:sp>
      <p:sp>
        <p:nvSpPr>
          <p:cNvPr id="4" name="Rectangle 68"/>
          <p:cNvSpPr>
            <a:spLocks noChangeArrowheads="1"/>
          </p:cNvSpPr>
          <p:nvPr/>
        </p:nvSpPr>
        <p:spPr bwMode="auto">
          <a:xfrm>
            <a:off x="556963" y="1359250"/>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如果发送方发送了前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个分组，而中间的第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个分组丢失了。这时接收方只能对前两个分组发出确认。发送方无法知道后面三个分组的下落，而</a:t>
            </a:r>
            <a:r>
              <a:rPr lang="zh-CN" altLang="en-US" sz="2000" b="1" dirty="0">
                <a:solidFill>
                  <a:srgbClr val="0000FF"/>
                </a:solidFill>
                <a:latin typeface="微软雅黑" pitchFamily="34" charset="-122"/>
                <a:ea typeface="微软雅黑" pitchFamily="34" charset="-122"/>
              </a:rPr>
              <a:t>只好把后面的三个分组都再重传一次</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这就叫做 </a:t>
            </a:r>
            <a:r>
              <a:rPr lang="en-US" altLang="zh-CN" sz="2000" b="1" dirty="0">
                <a:latin typeface="微软雅黑" pitchFamily="34" charset="-122"/>
                <a:ea typeface="微软雅黑" pitchFamily="34" charset="-122"/>
              </a:rPr>
              <a:t>Go-back-N</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回退 </a:t>
            </a:r>
            <a:r>
              <a:rPr lang="en-US" altLang="zh-CN" sz="2000" b="1" dirty="0">
                <a:solidFill>
                  <a:srgbClr val="0000FF"/>
                </a:solidFill>
                <a:latin typeface="微软雅黑" pitchFamily="34" charset="-122"/>
                <a:ea typeface="微软雅黑" pitchFamily="34" charset="-122"/>
              </a:rPr>
              <a:t>N</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表示需要再退回来重传已发送过的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个分组</a:t>
            </a:r>
            <a:r>
              <a:rPr lang="zh-CN" altLang="en-US" sz="2000" b="1" dirty="0">
                <a:latin typeface="微软雅黑" pitchFamily="34" charset="-122"/>
                <a:ea typeface="微软雅黑" pitchFamily="34" charset="-122"/>
              </a:rPr>
              <a:t>。</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可见当通信线路质量不好时，连续 </a:t>
            </a:r>
            <a:r>
              <a:rPr lang="en-US" altLang="zh-CN" sz="2000" b="1" dirty="0">
                <a:latin typeface="微软雅黑" pitchFamily="34" charset="-122"/>
                <a:ea typeface="微软雅黑" pitchFamily="34" charset="-122"/>
              </a:rPr>
              <a:t>ARQ </a:t>
            </a:r>
            <a:r>
              <a:rPr lang="zh-CN" altLang="en-US" sz="2000" b="1" dirty="0">
                <a:latin typeface="微软雅黑" pitchFamily="34" charset="-122"/>
                <a:ea typeface="微软雅黑" pitchFamily="34" charset="-122"/>
              </a:rPr>
              <a:t>协议会带来负面的影响。 </a:t>
            </a:r>
          </a:p>
        </p:txBody>
      </p:sp>
    </p:spTree>
    <p:extLst>
      <p:ext uri="{BB962C8B-B14F-4D97-AF65-F5344CB8AC3E}">
        <p14:creationId xmlns:p14="http://schemas.microsoft.com/office/powerpoint/2010/main" val="20425506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545144" y="858270"/>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7" name="Rectangle 6"/>
          <p:cNvSpPr>
            <a:spLocks noChangeArrowheads="1"/>
          </p:cNvSpPr>
          <p:nvPr/>
        </p:nvSpPr>
        <p:spPr bwMode="auto">
          <a:xfrm>
            <a:off x="2693934" y="835180"/>
            <a:ext cx="3738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协议与停止等待协议</a:t>
            </a:r>
          </a:p>
        </p:txBody>
      </p:sp>
      <p:graphicFrame>
        <p:nvGraphicFramePr>
          <p:cNvPr id="4" name="表格 3"/>
          <p:cNvGraphicFramePr>
            <a:graphicFrameLocks noGrp="1"/>
          </p:cNvGraphicFramePr>
          <p:nvPr>
            <p:extLst>
              <p:ext uri="{D42A27DB-BD31-4B8C-83A1-F6EECF244321}">
                <p14:modId xmlns:p14="http://schemas.microsoft.com/office/powerpoint/2010/main" val="4160427781"/>
              </p:ext>
            </p:extLst>
          </p:nvPr>
        </p:nvGraphicFramePr>
        <p:xfrm>
          <a:off x="545144" y="1370067"/>
          <a:ext cx="8053711" cy="2588397"/>
        </p:xfrm>
        <a:graphic>
          <a:graphicData uri="http://schemas.openxmlformats.org/drawingml/2006/table">
            <a:tbl>
              <a:tblPr firstRow="1" bandRow="1">
                <a:tableStyleId>{69012ECD-51FC-41F1-AA8D-1B2483CD663E}</a:tableStyleId>
              </a:tblPr>
              <a:tblGrid>
                <a:gridCol w="2064438">
                  <a:extLst>
                    <a:ext uri="{9D8B030D-6E8A-4147-A177-3AD203B41FA5}">
                      <a16:colId xmlns:a16="http://schemas.microsoft.com/office/drawing/2014/main" val="20000"/>
                    </a:ext>
                  </a:extLst>
                </a:gridCol>
                <a:gridCol w="2996502">
                  <a:extLst>
                    <a:ext uri="{9D8B030D-6E8A-4147-A177-3AD203B41FA5}">
                      <a16:colId xmlns:a16="http://schemas.microsoft.com/office/drawing/2014/main" val="20001"/>
                    </a:ext>
                  </a:extLst>
                </a:gridCol>
                <a:gridCol w="2992771">
                  <a:extLst>
                    <a:ext uri="{9D8B030D-6E8A-4147-A177-3AD203B41FA5}">
                      <a16:colId xmlns:a16="http://schemas.microsoft.com/office/drawing/2014/main" val="20002"/>
                    </a:ext>
                  </a:extLst>
                </a:gridCol>
              </a:tblGrid>
              <a:tr h="369771">
                <a:tc>
                  <a:txBody>
                    <a:bodyPr/>
                    <a:lstStyle/>
                    <a:p>
                      <a:pPr algn="ctr"/>
                      <a:endParaRPr lang="zh-CN" altLang="en-US" sz="1800" b="1" dirty="0">
                        <a:solidFill>
                          <a:schemeClr val="bg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pPr algn="ctr"/>
                      <a:r>
                        <a:rPr lang="zh-CN" altLang="en-US" sz="1800" b="1" dirty="0">
                          <a:solidFill>
                            <a:schemeClr val="bg1"/>
                          </a:solidFill>
                          <a:latin typeface="微软雅黑" pitchFamily="34" charset="-122"/>
                          <a:ea typeface="微软雅黑" pitchFamily="34" charset="-122"/>
                        </a:rPr>
                        <a:t>连续</a:t>
                      </a:r>
                      <a:r>
                        <a:rPr lang="en-US" altLang="zh-CN" sz="1800" b="1" dirty="0">
                          <a:solidFill>
                            <a:schemeClr val="bg1"/>
                          </a:solidFill>
                          <a:latin typeface="微软雅黑" pitchFamily="34" charset="-122"/>
                          <a:ea typeface="微软雅黑" pitchFamily="34" charset="-122"/>
                        </a:rPr>
                        <a:t>ARQ</a:t>
                      </a:r>
                      <a:r>
                        <a:rPr lang="zh-CN" altLang="en-US" sz="1800" b="1" dirty="0">
                          <a:solidFill>
                            <a:schemeClr val="bg1"/>
                          </a:solidFill>
                          <a:latin typeface="微软雅黑" pitchFamily="34" charset="-122"/>
                          <a:ea typeface="微软雅黑" pitchFamily="34" charset="-122"/>
                        </a:rPr>
                        <a:t>协议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pPr algn="ctr"/>
                      <a:r>
                        <a:rPr lang="zh-CN" altLang="en-US" sz="1800" b="1" dirty="0">
                          <a:solidFill>
                            <a:schemeClr val="bg1"/>
                          </a:solidFill>
                          <a:latin typeface="微软雅黑" pitchFamily="34" charset="-122"/>
                          <a:ea typeface="微软雅黑" pitchFamily="34" charset="-122"/>
                        </a:rPr>
                        <a:t>停止等待协议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10000"/>
                  </a:ext>
                </a:extLst>
              </a:tr>
              <a:tr h="369771">
                <a:tc>
                  <a:txBody>
                    <a:bodyPr/>
                    <a:lstStyle/>
                    <a:p>
                      <a:pPr algn="ctr"/>
                      <a:r>
                        <a:rPr lang="zh-CN" altLang="en-US" sz="1600" b="1" dirty="0">
                          <a:solidFill>
                            <a:srgbClr val="CC0099"/>
                          </a:solidFill>
                          <a:latin typeface="微软雅黑" pitchFamily="34" charset="-122"/>
                          <a:ea typeface="微软雅黑" pitchFamily="34" charset="-122"/>
                        </a:rPr>
                        <a:t>发送的分组数量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itchFamily="34" charset="-122"/>
                          <a:ea typeface="微软雅黑" pitchFamily="34" charset="-122"/>
                        </a:rPr>
                        <a:t>一次发送多个分组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itchFamily="34" charset="-122"/>
                          <a:ea typeface="微软雅黑" pitchFamily="34" charset="-122"/>
                        </a:rPr>
                        <a:t>一次发送一个分组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9771">
                <a:tc>
                  <a:txBody>
                    <a:bodyPr/>
                    <a:lstStyle/>
                    <a:p>
                      <a:pPr algn="ctr"/>
                      <a:r>
                        <a:rPr lang="zh-CN" altLang="en-US" sz="1600" b="1" dirty="0">
                          <a:solidFill>
                            <a:srgbClr val="CC0099"/>
                          </a:solidFill>
                          <a:latin typeface="微软雅黑" pitchFamily="34" charset="-122"/>
                          <a:ea typeface="微软雅黑" pitchFamily="34" charset="-122"/>
                        </a:rPr>
                        <a:t>传输控制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itchFamily="34" charset="-122"/>
                          <a:ea typeface="微软雅黑" pitchFamily="34" charset="-122"/>
                        </a:rPr>
                        <a:t>滑动窗口协议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itchFamily="34" charset="-122"/>
                          <a:ea typeface="微软雅黑" pitchFamily="34" charset="-122"/>
                        </a:rPr>
                        <a:t>停等</a:t>
                      </a:r>
                      <a:r>
                        <a:rPr lang="en-US" altLang="zh-CN" sz="1600" b="1" dirty="0">
                          <a:solidFill>
                            <a:sysClr val="windowText" lastClr="000000"/>
                          </a:solidFill>
                          <a:latin typeface="微软雅黑" pitchFamily="34" charset="-122"/>
                          <a:ea typeface="微软雅黑" pitchFamily="34" charset="-122"/>
                        </a:rPr>
                        <a:t>-</a:t>
                      </a:r>
                      <a:r>
                        <a:rPr lang="zh-CN" altLang="en-US" sz="1600" b="1" dirty="0">
                          <a:solidFill>
                            <a:sysClr val="windowText" lastClr="000000"/>
                          </a:solidFill>
                          <a:latin typeface="微软雅黑" pitchFamily="34" charset="-122"/>
                          <a:ea typeface="微软雅黑" pitchFamily="34" charset="-122"/>
                        </a:rPr>
                        <a:t>等待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extLst>
                  <a:ext uri="{0D108BD9-81ED-4DB2-BD59-A6C34878D82A}">
                    <a16:rowId xmlns:a16="http://schemas.microsoft.com/office/drawing/2014/main" val="10002"/>
                  </a:ext>
                </a:extLst>
              </a:tr>
              <a:tr h="369771">
                <a:tc>
                  <a:txBody>
                    <a:bodyPr/>
                    <a:lstStyle/>
                    <a:p>
                      <a:pPr algn="ctr"/>
                      <a:r>
                        <a:rPr lang="zh-CN" altLang="en-US" sz="1600" b="1" dirty="0">
                          <a:solidFill>
                            <a:srgbClr val="CC0099"/>
                          </a:solidFill>
                          <a:latin typeface="微软雅黑" pitchFamily="34" charset="-122"/>
                          <a:ea typeface="微软雅黑" pitchFamily="34" charset="-122"/>
                        </a:rPr>
                        <a:t>确认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itchFamily="34" charset="-122"/>
                          <a:ea typeface="微软雅黑" pitchFamily="34" charset="-122"/>
                        </a:rPr>
                        <a:t>单独确认 </a:t>
                      </a:r>
                      <a:r>
                        <a:rPr lang="en-US" altLang="zh-CN" sz="1600" b="1" dirty="0">
                          <a:solidFill>
                            <a:sysClr val="windowText" lastClr="000000"/>
                          </a:solidFill>
                          <a:latin typeface="微软雅黑" pitchFamily="34" charset="-122"/>
                          <a:ea typeface="微软雅黑" pitchFamily="34" charset="-122"/>
                        </a:rPr>
                        <a:t>+ </a:t>
                      </a:r>
                      <a:r>
                        <a:rPr lang="zh-CN" altLang="en-US" sz="1600" b="1" dirty="0">
                          <a:solidFill>
                            <a:sysClr val="windowText" lastClr="000000"/>
                          </a:solidFill>
                          <a:latin typeface="微软雅黑" pitchFamily="34" charset="-122"/>
                          <a:ea typeface="微软雅黑" pitchFamily="34" charset="-122"/>
                        </a:rPr>
                        <a:t>累积确认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itchFamily="34" charset="-122"/>
                          <a:ea typeface="微软雅黑" pitchFamily="34" charset="-122"/>
                        </a:rPr>
                        <a:t>单独确认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9771">
                <a:tc>
                  <a:txBody>
                    <a:bodyPr/>
                    <a:lstStyle/>
                    <a:p>
                      <a:pPr algn="ctr"/>
                      <a:r>
                        <a:rPr lang="zh-CN" altLang="en-US" sz="1600" b="1" dirty="0">
                          <a:solidFill>
                            <a:srgbClr val="CC0099"/>
                          </a:solidFill>
                          <a:latin typeface="微软雅黑" pitchFamily="34" charset="-122"/>
                          <a:ea typeface="微软雅黑" pitchFamily="34" charset="-122"/>
                        </a:rPr>
                        <a:t>超时定时器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itchFamily="34" charset="-122"/>
                          <a:ea typeface="微软雅黑" pitchFamily="34" charset="-122"/>
                        </a:rPr>
                        <a:t>每个发送的分组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ysClr val="windowText" lastClr="000000"/>
                          </a:solidFill>
                          <a:latin typeface="微软雅黑" pitchFamily="34" charset="-122"/>
                          <a:ea typeface="微软雅黑" pitchFamily="34" charset="-122"/>
                        </a:rPr>
                        <a:t>每个发送的分组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extLst>
                  <a:ext uri="{0D108BD9-81ED-4DB2-BD59-A6C34878D82A}">
                    <a16:rowId xmlns:a16="http://schemas.microsoft.com/office/drawing/2014/main" val="10004"/>
                  </a:ext>
                </a:extLst>
              </a:tr>
              <a:tr h="369771">
                <a:tc>
                  <a:txBody>
                    <a:bodyPr/>
                    <a:lstStyle/>
                    <a:p>
                      <a:pPr algn="ctr"/>
                      <a:r>
                        <a:rPr lang="zh-CN" altLang="en-US" sz="1600" b="1" dirty="0">
                          <a:solidFill>
                            <a:srgbClr val="CC0099"/>
                          </a:solidFill>
                          <a:latin typeface="微软雅黑" pitchFamily="34" charset="-122"/>
                          <a:ea typeface="微软雅黑" pitchFamily="34" charset="-122"/>
                        </a:rPr>
                        <a:t>编号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itchFamily="34" charset="-122"/>
                          <a:ea typeface="微软雅黑" pitchFamily="34" charset="-122"/>
                        </a:rPr>
                        <a:t>每个发送的分组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ysClr val="windowText" lastClr="000000"/>
                          </a:solidFill>
                          <a:latin typeface="微软雅黑" pitchFamily="34" charset="-122"/>
                          <a:ea typeface="微软雅黑" pitchFamily="34" charset="-122"/>
                        </a:rPr>
                        <a:t>每个发送的分组</a:t>
                      </a:r>
                      <a:endParaRPr lang="zh-CN" altLang="en-US" sz="1600" b="0" dirty="0">
                        <a:solidFill>
                          <a:sysClr val="windowText" lastClr="0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9771">
                <a:tc>
                  <a:txBody>
                    <a:bodyPr/>
                    <a:lstStyle/>
                    <a:p>
                      <a:pPr algn="ctr"/>
                      <a:r>
                        <a:rPr lang="zh-CN" altLang="en-US" sz="1600" b="1" dirty="0">
                          <a:solidFill>
                            <a:srgbClr val="CC0099"/>
                          </a:solidFill>
                          <a:latin typeface="微软雅黑" pitchFamily="34" charset="-122"/>
                          <a:ea typeface="微软雅黑" pitchFamily="34" charset="-122"/>
                        </a:rPr>
                        <a:t>重传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dirty="0">
                          <a:solidFill>
                            <a:sysClr val="windowText" lastClr="000000"/>
                          </a:solidFill>
                          <a:latin typeface="微软雅黑" pitchFamily="34" charset="-122"/>
                          <a:ea typeface="微软雅黑" pitchFamily="34" charset="-122"/>
                        </a:rPr>
                        <a:t>回退</a:t>
                      </a:r>
                      <a:r>
                        <a:rPr lang="en-US" altLang="zh-CN" sz="1600" b="1" dirty="0">
                          <a:solidFill>
                            <a:sysClr val="windowText" lastClr="000000"/>
                          </a:solidFill>
                          <a:latin typeface="微软雅黑" pitchFamily="34" charset="-122"/>
                          <a:ea typeface="微软雅黑" pitchFamily="34" charset="-122"/>
                        </a:rPr>
                        <a:t>N</a:t>
                      </a:r>
                      <a:r>
                        <a:rPr lang="zh-CN" altLang="en-US" sz="1600" b="1" dirty="0">
                          <a:solidFill>
                            <a:sysClr val="windowText" lastClr="000000"/>
                          </a:solidFill>
                          <a:latin typeface="微软雅黑" pitchFamily="34" charset="-122"/>
                          <a:ea typeface="微软雅黑" pitchFamily="34" charset="-122"/>
                        </a:rPr>
                        <a:t>，多个分组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600" b="1" kern="1200" dirty="0">
                          <a:solidFill>
                            <a:sysClr val="windowText" lastClr="000000"/>
                          </a:solidFill>
                          <a:latin typeface="微软雅黑" pitchFamily="34" charset="-122"/>
                          <a:ea typeface="微软雅黑" pitchFamily="34" charset="-122"/>
                          <a:cs typeface="+mn-cs"/>
                        </a:rPr>
                        <a:t>一个分组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0633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545145" y="1487266"/>
            <a:ext cx="794048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虽然是面向字节流的，但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传送的数据单元却是报文段。</a:t>
            </a:r>
          </a:p>
          <a:p>
            <a:pPr marL="342900" indent="-34290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报文段分为首部和数据两部分，而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的全部功能都体现在它首部中各字段的作用。</a:t>
            </a:r>
          </a:p>
          <a:p>
            <a:pPr marL="342900" indent="-34290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报文段首部的前 </a:t>
            </a: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个字节是固定的，后面有 </a:t>
            </a:r>
            <a:r>
              <a:rPr lang="en-US" altLang="zh-CN" sz="2000" b="1" dirty="0">
                <a:latin typeface="微软雅黑" pitchFamily="34" charset="-122"/>
                <a:ea typeface="微软雅黑" pitchFamily="34" charset="-122"/>
              </a:rPr>
              <a:t>4</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字节是根据需要而增加的选项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是整数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因此 </a:t>
            </a:r>
            <a:r>
              <a:rPr lang="en-US" altLang="zh-CN" sz="2000" b="1" dirty="0">
                <a:solidFill>
                  <a:srgbClr val="0000FF"/>
                </a:solidFill>
                <a:latin typeface="微软雅黑" pitchFamily="34" charset="-122"/>
                <a:ea typeface="微软雅黑" pitchFamily="34" charset="-122"/>
              </a:rPr>
              <a:t>TCP </a:t>
            </a:r>
            <a:r>
              <a:rPr lang="zh-CN" altLang="en-US" sz="2000" b="1" dirty="0">
                <a:solidFill>
                  <a:srgbClr val="0000FF"/>
                </a:solidFill>
                <a:latin typeface="微软雅黑" pitchFamily="34" charset="-122"/>
                <a:ea typeface="微软雅黑" pitchFamily="34" charset="-122"/>
              </a:rPr>
              <a:t>首部的最小长度是 </a:t>
            </a:r>
            <a:r>
              <a:rPr lang="en-US" altLang="zh-CN" sz="2000" b="1" dirty="0">
                <a:solidFill>
                  <a:srgbClr val="0000FF"/>
                </a:solidFill>
                <a:latin typeface="微软雅黑" pitchFamily="34" charset="-122"/>
                <a:ea typeface="微软雅黑" pitchFamily="34" charset="-122"/>
              </a:rPr>
              <a:t>20 </a:t>
            </a:r>
            <a:r>
              <a:rPr lang="zh-CN" altLang="en-US" sz="2000" b="1" dirty="0">
                <a:solidFill>
                  <a:srgbClr val="0000FF"/>
                </a:solidFill>
                <a:latin typeface="微软雅黑" pitchFamily="34" charset="-122"/>
                <a:ea typeface="微软雅黑" pitchFamily="34" charset="-122"/>
              </a:rPr>
              <a:t>字节。</a:t>
            </a:r>
          </a:p>
        </p:txBody>
      </p:sp>
      <p:sp>
        <p:nvSpPr>
          <p:cNvPr id="3" name="AutoShape 5"/>
          <p:cNvSpPr>
            <a:spLocks noChangeArrowheads="1"/>
          </p:cNvSpPr>
          <p:nvPr/>
        </p:nvSpPr>
        <p:spPr bwMode="auto">
          <a:xfrm>
            <a:off x="545144" y="103617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4" name="Rectangle 6"/>
          <p:cNvSpPr>
            <a:spLocks noChangeArrowheads="1"/>
          </p:cNvSpPr>
          <p:nvPr/>
        </p:nvSpPr>
        <p:spPr bwMode="auto">
          <a:xfrm>
            <a:off x="2583732" y="993904"/>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Tree>
    <p:extLst>
      <p:ext uri="{BB962C8B-B14F-4D97-AF65-F5344CB8AC3E}">
        <p14:creationId xmlns:p14="http://schemas.microsoft.com/office/powerpoint/2010/main" val="679096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545144" y="1030659"/>
            <a:ext cx="8053712" cy="3397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a:spLocks/>
          </p:cNvSpPr>
          <p:nvPr/>
        </p:nvSpPr>
        <p:spPr bwMode="auto">
          <a:xfrm>
            <a:off x="2583068" y="3184393"/>
            <a:ext cx="4206284" cy="314892"/>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a:lstStyle/>
          <a:p>
            <a:endParaRPr lang="zh-CN" altLang="en-US" sz="1000" b="1">
              <a:latin typeface="微软雅黑" pitchFamily="34" charset="-122"/>
              <a:ea typeface="微软雅黑" pitchFamily="34" charset="-122"/>
            </a:endParaRPr>
          </a:p>
        </p:txBody>
      </p:sp>
      <p:sp>
        <p:nvSpPr>
          <p:cNvPr id="7" name="AutoShape 4"/>
          <p:cNvSpPr>
            <a:spLocks noChangeArrowheads="1"/>
          </p:cNvSpPr>
          <p:nvPr/>
        </p:nvSpPr>
        <p:spPr bwMode="auto">
          <a:xfrm>
            <a:off x="2231891" y="4053589"/>
            <a:ext cx="391282" cy="143571"/>
          </a:xfrm>
          <a:prstGeom prst="leftArrow">
            <a:avLst>
              <a:gd name="adj1" fmla="val 50000"/>
              <a:gd name="adj2" fmla="val 62893"/>
            </a:avLst>
          </a:prstGeom>
          <a:solidFill>
            <a:srgbClr val="FF00FF"/>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Rectangle 106"/>
          <p:cNvSpPr>
            <a:spLocks noChangeArrowheads="1"/>
          </p:cNvSpPr>
          <p:nvPr/>
        </p:nvSpPr>
        <p:spPr bwMode="auto">
          <a:xfrm>
            <a:off x="2602631" y="3982255"/>
            <a:ext cx="755175" cy="287141"/>
          </a:xfrm>
          <a:prstGeom prst="rect">
            <a:avLst/>
          </a:prstGeom>
          <a:solidFill>
            <a:srgbClr val="66FF66"/>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 name="Line 33"/>
          <p:cNvSpPr>
            <a:spLocks noChangeShapeType="1"/>
          </p:cNvSpPr>
          <p:nvPr/>
        </p:nvSpPr>
        <p:spPr bwMode="auto">
          <a:xfrm flipH="1">
            <a:off x="2399165" y="1613244"/>
            <a:ext cx="9782" cy="1568439"/>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34"/>
          <p:cNvSpPr>
            <a:spLocks noChangeArrowheads="1"/>
          </p:cNvSpPr>
          <p:nvPr/>
        </p:nvSpPr>
        <p:spPr bwMode="auto">
          <a:xfrm>
            <a:off x="2140613" y="2221838"/>
            <a:ext cx="43922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000" b="1" dirty="0">
                <a:solidFill>
                  <a:srgbClr val="0000FF"/>
                </a:solidFill>
                <a:latin typeface="微软雅黑" pitchFamily="34" charset="-122"/>
                <a:ea typeface="微软雅黑" pitchFamily="34" charset="-122"/>
              </a:rPr>
              <a:t>TCP</a:t>
            </a:r>
          </a:p>
          <a:p>
            <a:pPr algn="ctr" defTabSz="762000" eaLnBrk="0" hangingPunct="0">
              <a:lnSpc>
                <a:spcPct val="90000"/>
              </a:lnSpc>
            </a:pPr>
            <a:r>
              <a:rPr kumimoji="1" lang="zh-CN" altLang="en-US" sz="1000" b="1" dirty="0">
                <a:solidFill>
                  <a:srgbClr val="0000FF"/>
                </a:solidFill>
                <a:latin typeface="微软雅黑" pitchFamily="34" charset="-122"/>
                <a:ea typeface="微软雅黑" pitchFamily="34" charset="-122"/>
              </a:rPr>
              <a:t>首部</a:t>
            </a:r>
          </a:p>
        </p:txBody>
      </p:sp>
      <p:sp>
        <p:nvSpPr>
          <p:cNvPr id="11" name="Line 35"/>
          <p:cNvSpPr>
            <a:spLocks noChangeShapeType="1"/>
          </p:cNvSpPr>
          <p:nvPr/>
        </p:nvSpPr>
        <p:spPr bwMode="auto">
          <a:xfrm>
            <a:off x="7035859" y="1609631"/>
            <a:ext cx="0" cy="131741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36"/>
          <p:cNvSpPr>
            <a:spLocks noChangeArrowheads="1"/>
          </p:cNvSpPr>
          <p:nvPr/>
        </p:nvSpPr>
        <p:spPr bwMode="auto">
          <a:xfrm>
            <a:off x="6752401" y="2090188"/>
            <a:ext cx="763030"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000" b="1" dirty="0">
                <a:solidFill>
                  <a:srgbClr val="0000FF"/>
                </a:solidFill>
                <a:latin typeface="微软雅黑" pitchFamily="34" charset="-122"/>
                <a:ea typeface="微软雅黑" pitchFamily="34" charset="-122"/>
              </a:rPr>
              <a:t>20 </a:t>
            </a:r>
            <a:r>
              <a:rPr kumimoji="1" lang="zh-CN" altLang="en-US" sz="1000" b="1" dirty="0">
                <a:solidFill>
                  <a:srgbClr val="0000FF"/>
                </a:solidFill>
                <a:latin typeface="微软雅黑" pitchFamily="34" charset="-122"/>
                <a:ea typeface="微软雅黑" pitchFamily="34" charset="-122"/>
              </a:rPr>
              <a:t>字节的</a:t>
            </a:r>
          </a:p>
          <a:p>
            <a:pPr algn="ctr" defTabSz="762000" eaLnBrk="0" hangingPunct="0">
              <a:lnSpc>
                <a:spcPct val="90000"/>
              </a:lnSpc>
            </a:pPr>
            <a:r>
              <a:rPr kumimoji="1" lang="zh-CN" altLang="en-US" sz="1000" b="1" dirty="0">
                <a:solidFill>
                  <a:srgbClr val="0000FF"/>
                </a:solidFill>
                <a:latin typeface="微软雅黑" pitchFamily="34" charset="-122"/>
                <a:ea typeface="微软雅黑" pitchFamily="34" charset="-122"/>
              </a:rPr>
              <a:t>固定首部</a:t>
            </a:r>
          </a:p>
        </p:txBody>
      </p:sp>
      <p:sp>
        <p:nvSpPr>
          <p:cNvPr id="13" name="Rectangle 75"/>
          <p:cNvSpPr>
            <a:spLocks noChangeArrowheads="1"/>
          </p:cNvSpPr>
          <p:nvPr/>
        </p:nvSpPr>
        <p:spPr bwMode="auto">
          <a:xfrm>
            <a:off x="2577198" y="1612340"/>
            <a:ext cx="4196502" cy="1572052"/>
          </a:xfrm>
          <a:prstGeom prst="rect">
            <a:avLst/>
          </a:prstGeom>
          <a:solidFill>
            <a:srgbClr val="00FFFF"/>
          </a:solidFill>
          <a:ln w="254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5" name="Line 6"/>
          <p:cNvSpPr>
            <a:spLocks noChangeShapeType="1"/>
          </p:cNvSpPr>
          <p:nvPr/>
        </p:nvSpPr>
        <p:spPr bwMode="auto">
          <a:xfrm>
            <a:off x="2573285" y="1879616"/>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7"/>
          <p:cNvSpPr>
            <a:spLocks noChangeShapeType="1"/>
          </p:cNvSpPr>
          <p:nvPr/>
        </p:nvSpPr>
        <p:spPr bwMode="auto">
          <a:xfrm>
            <a:off x="2581111" y="2144183"/>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8"/>
          <p:cNvSpPr>
            <a:spLocks noChangeShapeType="1"/>
          </p:cNvSpPr>
          <p:nvPr/>
        </p:nvSpPr>
        <p:spPr bwMode="auto">
          <a:xfrm>
            <a:off x="2573285" y="2407847"/>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9"/>
          <p:cNvSpPr>
            <a:spLocks noChangeShapeType="1"/>
          </p:cNvSpPr>
          <p:nvPr/>
        </p:nvSpPr>
        <p:spPr bwMode="auto">
          <a:xfrm>
            <a:off x="2573285" y="2671511"/>
            <a:ext cx="42033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0"/>
          <p:cNvSpPr>
            <a:spLocks noChangeShapeType="1"/>
          </p:cNvSpPr>
          <p:nvPr/>
        </p:nvSpPr>
        <p:spPr bwMode="auto">
          <a:xfrm>
            <a:off x="2581111" y="2936078"/>
            <a:ext cx="41955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Line 11"/>
          <p:cNvSpPr>
            <a:spLocks noChangeShapeType="1"/>
          </p:cNvSpPr>
          <p:nvPr/>
        </p:nvSpPr>
        <p:spPr bwMode="auto">
          <a:xfrm>
            <a:off x="4676428" y="1615049"/>
            <a:ext cx="0" cy="2699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 name="Rectangle 12"/>
          <p:cNvSpPr>
            <a:spLocks noChangeArrowheads="1"/>
          </p:cNvSpPr>
          <p:nvPr/>
        </p:nvSpPr>
        <p:spPr bwMode="auto">
          <a:xfrm>
            <a:off x="5331825" y="1619919"/>
            <a:ext cx="92653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目  的  端  口</a:t>
            </a:r>
          </a:p>
        </p:txBody>
      </p:sp>
      <p:sp>
        <p:nvSpPr>
          <p:cNvPr id="22" name="Rectangle 13"/>
          <p:cNvSpPr>
            <a:spLocks noChangeArrowheads="1"/>
          </p:cNvSpPr>
          <p:nvPr/>
        </p:nvSpPr>
        <p:spPr bwMode="auto">
          <a:xfrm>
            <a:off x="2544283" y="2418327"/>
            <a:ext cx="69648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数据偏移</a:t>
            </a:r>
          </a:p>
        </p:txBody>
      </p:sp>
      <p:sp>
        <p:nvSpPr>
          <p:cNvPr id="23" name="Rectangle 14"/>
          <p:cNvSpPr>
            <a:spLocks noChangeArrowheads="1"/>
          </p:cNvSpPr>
          <p:nvPr/>
        </p:nvSpPr>
        <p:spPr bwMode="auto">
          <a:xfrm>
            <a:off x="3250204" y="2687308"/>
            <a:ext cx="79829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检   验   和</a:t>
            </a:r>
          </a:p>
        </p:txBody>
      </p:sp>
      <p:sp>
        <p:nvSpPr>
          <p:cNvPr id="24" name="Rectangle 15"/>
          <p:cNvSpPr>
            <a:spLocks noChangeArrowheads="1"/>
          </p:cNvSpPr>
          <p:nvPr/>
        </p:nvSpPr>
        <p:spPr bwMode="auto">
          <a:xfrm>
            <a:off x="3360740" y="2931107"/>
            <a:ext cx="1746098"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000" b="1">
                <a:latin typeface="微软雅黑" pitchFamily="34" charset="-122"/>
                <a:ea typeface="微软雅黑" pitchFamily="34" charset="-122"/>
              </a:rPr>
              <a:t>选    项    （长  度  可  变）</a:t>
            </a:r>
          </a:p>
        </p:txBody>
      </p:sp>
      <p:sp>
        <p:nvSpPr>
          <p:cNvPr id="25" name="Rectangle 16"/>
          <p:cNvSpPr>
            <a:spLocks noChangeArrowheads="1"/>
          </p:cNvSpPr>
          <p:nvPr/>
        </p:nvSpPr>
        <p:spPr bwMode="auto">
          <a:xfrm>
            <a:off x="3312809" y="1619919"/>
            <a:ext cx="721352"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源  端  口</a:t>
            </a:r>
          </a:p>
        </p:txBody>
      </p:sp>
      <p:sp>
        <p:nvSpPr>
          <p:cNvPr id="26" name="Rectangle 17"/>
          <p:cNvSpPr>
            <a:spLocks noChangeArrowheads="1"/>
          </p:cNvSpPr>
          <p:nvPr/>
        </p:nvSpPr>
        <p:spPr bwMode="auto">
          <a:xfrm>
            <a:off x="4433833" y="1880873"/>
            <a:ext cx="62996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序   号</a:t>
            </a:r>
          </a:p>
        </p:txBody>
      </p:sp>
      <p:sp>
        <p:nvSpPr>
          <p:cNvPr id="27" name="Line 18"/>
          <p:cNvSpPr>
            <a:spLocks noChangeShapeType="1"/>
          </p:cNvSpPr>
          <p:nvPr/>
        </p:nvSpPr>
        <p:spPr bwMode="auto">
          <a:xfrm>
            <a:off x="4679362" y="2411459"/>
            <a:ext cx="0" cy="5210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Rectangle 19"/>
          <p:cNvSpPr>
            <a:spLocks noChangeArrowheads="1"/>
          </p:cNvSpPr>
          <p:nvPr/>
        </p:nvSpPr>
        <p:spPr bwMode="auto">
          <a:xfrm>
            <a:off x="5243787" y="2687308"/>
            <a:ext cx="104195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紧   急   指   针</a:t>
            </a:r>
          </a:p>
        </p:txBody>
      </p:sp>
      <p:sp>
        <p:nvSpPr>
          <p:cNvPr id="29" name="Rectangle 20"/>
          <p:cNvSpPr>
            <a:spLocks noChangeArrowheads="1"/>
          </p:cNvSpPr>
          <p:nvPr/>
        </p:nvSpPr>
        <p:spPr bwMode="auto">
          <a:xfrm>
            <a:off x="5489316" y="2413711"/>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a:latin typeface="微软雅黑" pitchFamily="34" charset="-122"/>
                <a:ea typeface="微软雅黑" pitchFamily="34" charset="-122"/>
              </a:rPr>
              <a:t>窗   口</a:t>
            </a:r>
          </a:p>
        </p:txBody>
      </p:sp>
      <p:sp>
        <p:nvSpPr>
          <p:cNvPr id="30" name="Rectangle 21"/>
          <p:cNvSpPr>
            <a:spLocks noChangeArrowheads="1"/>
          </p:cNvSpPr>
          <p:nvPr/>
        </p:nvSpPr>
        <p:spPr bwMode="auto">
          <a:xfrm>
            <a:off x="4299817" y="2148961"/>
            <a:ext cx="92629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确    认    号</a:t>
            </a:r>
          </a:p>
        </p:txBody>
      </p:sp>
      <p:sp>
        <p:nvSpPr>
          <p:cNvPr id="31" name="Line 22"/>
          <p:cNvSpPr>
            <a:spLocks noChangeShapeType="1"/>
          </p:cNvSpPr>
          <p:nvPr/>
        </p:nvSpPr>
        <p:spPr bwMode="auto">
          <a:xfrm>
            <a:off x="3172710"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3"/>
          <p:cNvSpPr>
            <a:spLocks noChangeShapeType="1"/>
          </p:cNvSpPr>
          <p:nvPr/>
        </p:nvSpPr>
        <p:spPr bwMode="auto">
          <a:xfrm>
            <a:off x="4152109" y="2408750"/>
            <a:ext cx="0" cy="2600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4"/>
          <p:cNvSpPr>
            <a:spLocks noChangeShapeType="1"/>
          </p:cNvSpPr>
          <p:nvPr/>
        </p:nvSpPr>
        <p:spPr bwMode="auto">
          <a:xfrm>
            <a:off x="3882125" y="2411459"/>
            <a:ext cx="0" cy="2636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25"/>
          <p:cNvSpPr>
            <a:spLocks noChangeShapeType="1"/>
          </p:cNvSpPr>
          <p:nvPr/>
        </p:nvSpPr>
        <p:spPr bwMode="auto">
          <a:xfrm>
            <a:off x="4016138"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26"/>
          <p:cNvSpPr>
            <a:spLocks noChangeShapeType="1"/>
          </p:cNvSpPr>
          <p:nvPr/>
        </p:nvSpPr>
        <p:spPr bwMode="auto">
          <a:xfrm>
            <a:off x="4414269"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27"/>
          <p:cNvSpPr>
            <a:spLocks noChangeShapeType="1"/>
          </p:cNvSpPr>
          <p:nvPr/>
        </p:nvSpPr>
        <p:spPr bwMode="auto">
          <a:xfrm>
            <a:off x="4283189"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Line 28"/>
          <p:cNvSpPr>
            <a:spLocks noChangeShapeType="1"/>
          </p:cNvSpPr>
          <p:nvPr/>
        </p:nvSpPr>
        <p:spPr bwMode="auto">
          <a:xfrm>
            <a:off x="4548282" y="2411459"/>
            <a:ext cx="0" cy="2591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29"/>
          <p:cNvSpPr>
            <a:spLocks noChangeArrowheads="1"/>
          </p:cNvSpPr>
          <p:nvPr/>
        </p:nvSpPr>
        <p:spPr bwMode="auto">
          <a:xfrm>
            <a:off x="3263899" y="2419129"/>
            <a:ext cx="554640"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保   留</a:t>
            </a:r>
          </a:p>
        </p:txBody>
      </p:sp>
      <p:sp>
        <p:nvSpPr>
          <p:cNvPr id="39" name="Rectangle 30"/>
          <p:cNvSpPr>
            <a:spLocks noChangeArrowheads="1"/>
          </p:cNvSpPr>
          <p:nvPr/>
        </p:nvSpPr>
        <p:spPr bwMode="auto">
          <a:xfrm>
            <a:off x="4493093" y="2389423"/>
            <a:ext cx="258085" cy="3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700" b="1" dirty="0">
                <a:latin typeface="微软雅黑" pitchFamily="34" charset="-122"/>
                <a:ea typeface="微软雅黑" pitchFamily="34" charset="-122"/>
              </a:rPr>
              <a:t>F</a:t>
            </a:r>
          </a:p>
          <a:p>
            <a:pPr algn="ctr" defTabSz="762000" eaLnBrk="0" hangingPunct="0">
              <a:lnSpc>
                <a:spcPct val="75000"/>
              </a:lnSpc>
            </a:pPr>
            <a:r>
              <a:rPr kumimoji="1" lang="en-US" altLang="zh-CN" sz="700" b="1" dirty="0">
                <a:latin typeface="微软雅黑" pitchFamily="34" charset="-122"/>
                <a:ea typeface="微软雅黑" pitchFamily="34" charset="-122"/>
              </a:rPr>
              <a:t>I</a:t>
            </a:r>
          </a:p>
          <a:p>
            <a:pPr algn="ctr" defTabSz="762000" eaLnBrk="0" hangingPunct="0">
              <a:lnSpc>
                <a:spcPct val="75000"/>
              </a:lnSpc>
            </a:pPr>
            <a:r>
              <a:rPr kumimoji="1" lang="en-US" altLang="zh-CN" sz="700" b="1" dirty="0">
                <a:latin typeface="微软雅黑" pitchFamily="34" charset="-122"/>
                <a:ea typeface="微软雅黑" pitchFamily="34" charset="-122"/>
              </a:rPr>
              <a:t>N</a:t>
            </a:r>
          </a:p>
        </p:txBody>
      </p:sp>
      <p:sp>
        <p:nvSpPr>
          <p:cNvPr id="40" name="Line 31"/>
          <p:cNvSpPr>
            <a:spLocks noChangeShapeType="1"/>
          </p:cNvSpPr>
          <p:nvPr/>
        </p:nvSpPr>
        <p:spPr bwMode="auto">
          <a:xfrm>
            <a:off x="2584045" y="1224367"/>
            <a:ext cx="418672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1" name="Rectangle 32"/>
          <p:cNvSpPr>
            <a:spLocks noChangeArrowheads="1"/>
          </p:cNvSpPr>
          <p:nvPr/>
        </p:nvSpPr>
        <p:spPr bwMode="auto">
          <a:xfrm>
            <a:off x="4656569" y="1150069"/>
            <a:ext cx="440826" cy="2128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800" b="1" dirty="0">
                <a:solidFill>
                  <a:srgbClr val="0000FF"/>
                </a:solidFill>
                <a:latin typeface="微软雅黑" pitchFamily="34" charset="-122"/>
                <a:ea typeface="微软雅黑" pitchFamily="34" charset="-122"/>
              </a:rPr>
              <a:t>32 </a:t>
            </a:r>
            <a:r>
              <a:rPr kumimoji="1" lang="zh-CN" altLang="en-US" sz="800" b="1" dirty="0">
                <a:solidFill>
                  <a:srgbClr val="0000FF"/>
                </a:solidFill>
                <a:latin typeface="微软雅黑" pitchFamily="34" charset="-122"/>
                <a:ea typeface="微软雅黑" pitchFamily="34" charset="-122"/>
              </a:rPr>
              <a:t>位</a:t>
            </a:r>
          </a:p>
        </p:txBody>
      </p:sp>
      <p:sp>
        <p:nvSpPr>
          <p:cNvPr id="80" name="Rectangle 76"/>
          <p:cNvSpPr>
            <a:spLocks noChangeArrowheads="1"/>
          </p:cNvSpPr>
          <p:nvPr/>
        </p:nvSpPr>
        <p:spPr bwMode="auto">
          <a:xfrm>
            <a:off x="4371824" y="2396738"/>
            <a:ext cx="258085"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Y</a:t>
            </a:r>
          </a:p>
          <a:p>
            <a:pPr defTabSz="762000" eaLnBrk="0" hangingPunct="0">
              <a:lnSpc>
                <a:spcPct val="75000"/>
              </a:lnSpc>
            </a:pPr>
            <a:r>
              <a:rPr kumimoji="1" lang="en-US" altLang="zh-CN" sz="700" b="1">
                <a:latin typeface="微软雅黑" pitchFamily="34" charset="-122"/>
                <a:ea typeface="微软雅黑" pitchFamily="34" charset="-122"/>
              </a:rPr>
              <a:t>N</a:t>
            </a:r>
          </a:p>
        </p:txBody>
      </p:sp>
      <p:sp>
        <p:nvSpPr>
          <p:cNvPr id="81" name="Rectangle 77"/>
          <p:cNvSpPr>
            <a:spLocks noChangeArrowheads="1"/>
          </p:cNvSpPr>
          <p:nvPr/>
        </p:nvSpPr>
        <p:spPr bwMode="auto">
          <a:xfrm>
            <a:off x="4241723" y="2396738"/>
            <a:ext cx="24526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a:latin typeface="微软雅黑" pitchFamily="34" charset="-122"/>
                <a:ea typeface="微软雅黑" pitchFamily="34" charset="-122"/>
              </a:rPr>
              <a:t>R</a:t>
            </a:r>
          </a:p>
          <a:p>
            <a:pPr defTabSz="762000" eaLnBrk="0" hangingPunct="0">
              <a:lnSpc>
                <a:spcPct val="75000"/>
              </a:lnSpc>
            </a:pPr>
            <a:r>
              <a:rPr kumimoji="1" lang="en-US" altLang="zh-CN" sz="700" b="1">
                <a:latin typeface="微软雅黑" pitchFamily="34" charset="-122"/>
                <a:ea typeface="微软雅黑" pitchFamily="34" charset="-122"/>
              </a:rPr>
              <a:t>S</a:t>
            </a:r>
          </a:p>
          <a:p>
            <a:pPr defTabSz="762000" eaLnBrk="0" hangingPunct="0">
              <a:lnSpc>
                <a:spcPct val="75000"/>
              </a:lnSpc>
            </a:pPr>
            <a:r>
              <a:rPr kumimoji="1" lang="en-US" altLang="zh-CN" sz="700" b="1">
                <a:latin typeface="微软雅黑" pitchFamily="34" charset="-122"/>
                <a:ea typeface="微软雅黑" pitchFamily="34" charset="-122"/>
              </a:rPr>
              <a:t>T</a:t>
            </a:r>
          </a:p>
        </p:txBody>
      </p:sp>
      <p:sp>
        <p:nvSpPr>
          <p:cNvPr id="82" name="Rectangle 78"/>
          <p:cNvSpPr>
            <a:spLocks noChangeArrowheads="1"/>
          </p:cNvSpPr>
          <p:nvPr/>
        </p:nvSpPr>
        <p:spPr bwMode="auto">
          <a:xfrm>
            <a:off x="4101839" y="2396738"/>
            <a:ext cx="256481"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P</a:t>
            </a:r>
          </a:p>
          <a:p>
            <a:pPr defTabSz="762000" eaLnBrk="0" hangingPunct="0">
              <a:lnSpc>
                <a:spcPct val="75000"/>
              </a:lnSpc>
            </a:pPr>
            <a:r>
              <a:rPr kumimoji="1" lang="en-US" altLang="zh-CN" sz="700" b="1" dirty="0">
                <a:latin typeface="微软雅黑" pitchFamily="34" charset="-122"/>
                <a:ea typeface="微软雅黑" pitchFamily="34" charset="-122"/>
              </a:rPr>
              <a:t>S</a:t>
            </a:r>
          </a:p>
          <a:p>
            <a:pPr defTabSz="762000" eaLnBrk="0" hangingPunct="0">
              <a:lnSpc>
                <a:spcPct val="75000"/>
              </a:lnSpc>
            </a:pPr>
            <a:r>
              <a:rPr kumimoji="1" lang="en-US" altLang="zh-CN" sz="700" b="1" dirty="0">
                <a:latin typeface="微软雅黑" pitchFamily="34" charset="-122"/>
                <a:ea typeface="微软雅黑" pitchFamily="34" charset="-122"/>
              </a:rPr>
              <a:t>H</a:t>
            </a:r>
          </a:p>
        </p:txBody>
      </p:sp>
      <p:sp>
        <p:nvSpPr>
          <p:cNvPr id="83" name="Rectangle 79"/>
          <p:cNvSpPr>
            <a:spLocks noChangeArrowheads="1"/>
          </p:cNvSpPr>
          <p:nvPr/>
        </p:nvSpPr>
        <p:spPr bwMode="auto">
          <a:xfrm>
            <a:off x="3963445" y="2396738"/>
            <a:ext cx="250069"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A</a:t>
            </a:r>
          </a:p>
          <a:p>
            <a:pPr defTabSz="762000" eaLnBrk="0" hangingPunct="0">
              <a:lnSpc>
                <a:spcPct val="75000"/>
              </a:lnSpc>
            </a:pPr>
            <a:r>
              <a:rPr kumimoji="1" lang="en-US" altLang="zh-CN" sz="700" b="1" dirty="0">
                <a:latin typeface="微软雅黑" pitchFamily="34" charset="-122"/>
                <a:ea typeface="微软雅黑" pitchFamily="34" charset="-122"/>
              </a:rPr>
              <a:t>C</a:t>
            </a:r>
          </a:p>
          <a:p>
            <a:pPr defTabSz="762000" eaLnBrk="0" hangingPunct="0">
              <a:lnSpc>
                <a:spcPct val="75000"/>
              </a:lnSpc>
            </a:pPr>
            <a:r>
              <a:rPr kumimoji="1" lang="en-US" altLang="zh-CN" sz="700" b="1" dirty="0">
                <a:latin typeface="微软雅黑" pitchFamily="34" charset="-122"/>
                <a:ea typeface="微软雅黑" pitchFamily="34" charset="-122"/>
              </a:rPr>
              <a:t>K</a:t>
            </a:r>
          </a:p>
        </p:txBody>
      </p:sp>
      <p:sp>
        <p:nvSpPr>
          <p:cNvPr id="84" name="Rectangle 80"/>
          <p:cNvSpPr>
            <a:spLocks noChangeArrowheads="1"/>
          </p:cNvSpPr>
          <p:nvPr/>
        </p:nvSpPr>
        <p:spPr bwMode="auto">
          <a:xfrm>
            <a:off x="3827942" y="2396738"/>
            <a:ext cx="251673" cy="3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700" b="1" dirty="0">
                <a:latin typeface="微软雅黑" pitchFamily="34" charset="-122"/>
                <a:ea typeface="微软雅黑" pitchFamily="34" charset="-122"/>
              </a:rPr>
              <a:t>U</a:t>
            </a:r>
          </a:p>
          <a:p>
            <a:pPr defTabSz="762000" eaLnBrk="0" hangingPunct="0">
              <a:lnSpc>
                <a:spcPct val="75000"/>
              </a:lnSpc>
            </a:pPr>
            <a:r>
              <a:rPr kumimoji="1" lang="en-US" altLang="zh-CN" sz="700" b="1" dirty="0">
                <a:latin typeface="微软雅黑" pitchFamily="34" charset="-122"/>
                <a:ea typeface="微软雅黑" pitchFamily="34" charset="-122"/>
              </a:rPr>
              <a:t>R</a:t>
            </a:r>
          </a:p>
          <a:p>
            <a:pPr defTabSz="762000" eaLnBrk="0" hangingPunct="0">
              <a:lnSpc>
                <a:spcPct val="75000"/>
              </a:lnSpc>
            </a:pPr>
            <a:r>
              <a:rPr kumimoji="1" lang="en-US" altLang="zh-CN" sz="700" b="1" dirty="0">
                <a:latin typeface="微软雅黑" pitchFamily="34" charset="-122"/>
                <a:ea typeface="微软雅黑" pitchFamily="34" charset="-122"/>
              </a:rPr>
              <a:t>G</a:t>
            </a:r>
          </a:p>
        </p:txBody>
      </p:sp>
      <p:sp>
        <p:nvSpPr>
          <p:cNvPr id="86" name="Line 82"/>
          <p:cNvSpPr>
            <a:spLocks noChangeShapeType="1"/>
          </p:cNvSpPr>
          <p:nvPr/>
        </p:nvSpPr>
        <p:spPr bwMode="auto">
          <a:xfrm flipH="1">
            <a:off x="5717238" y="2942399"/>
            <a:ext cx="1957" cy="2447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7" name="Rectangle 105"/>
          <p:cNvSpPr>
            <a:spLocks noChangeArrowheads="1"/>
          </p:cNvSpPr>
          <p:nvPr/>
        </p:nvSpPr>
        <p:spPr bwMode="auto">
          <a:xfrm>
            <a:off x="4245038" y="3513732"/>
            <a:ext cx="2652894" cy="280821"/>
          </a:xfrm>
          <a:prstGeom prst="rect">
            <a:avLst/>
          </a:prstGeom>
          <a:solidFill>
            <a:srgbClr val="99FFCC"/>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88" name="Rectangle 83"/>
          <p:cNvSpPr>
            <a:spLocks noChangeArrowheads="1"/>
          </p:cNvSpPr>
          <p:nvPr/>
        </p:nvSpPr>
        <p:spPr bwMode="auto">
          <a:xfrm>
            <a:off x="5997004" y="2931107"/>
            <a:ext cx="710161"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填    充</a:t>
            </a:r>
          </a:p>
        </p:txBody>
      </p:sp>
      <p:sp>
        <p:nvSpPr>
          <p:cNvPr id="89" name="Rectangle 84"/>
          <p:cNvSpPr>
            <a:spLocks noChangeArrowheads="1"/>
          </p:cNvSpPr>
          <p:nvPr/>
        </p:nvSpPr>
        <p:spPr bwMode="auto">
          <a:xfrm>
            <a:off x="5099012" y="3523392"/>
            <a:ext cx="98584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数据部分</a:t>
            </a:r>
          </a:p>
        </p:txBody>
      </p:sp>
      <p:sp>
        <p:nvSpPr>
          <p:cNvPr id="90" name="Rectangle 85"/>
          <p:cNvSpPr>
            <a:spLocks noChangeArrowheads="1"/>
          </p:cNvSpPr>
          <p:nvPr/>
        </p:nvSpPr>
        <p:spPr bwMode="auto">
          <a:xfrm>
            <a:off x="3365632" y="3499285"/>
            <a:ext cx="866690" cy="288044"/>
          </a:xfrm>
          <a:prstGeom prst="rect">
            <a:avLst/>
          </a:prstGeom>
          <a:solidFill>
            <a:srgbClr val="3366FF"/>
          </a:soli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1" name="Rectangle 86"/>
          <p:cNvSpPr>
            <a:spLocks noChangeArrowheads="1"/>
          </p:cNvSpPr>
          <p:nvPr/>
        </p:nvSpPr>
        <p:spPr bwMode="auto">
          <a:xfrm>
            <a:off x="3365632" y="3499285"/>
            <a:ext cx="3547952" cy="288044"/>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87"/>
          <p:cNvSpPr>
            <a:spLocks noChangeShapeType="1"/>
          </p:cNvSpPr>
          <p:nvPr/>
        </p:nvSpPr>
        <p:spPr bwMode="auto">
          <a:xfrm flipH="1">
            <a:off x="4232322" y="3505606"/>
            <a:ext cx="0" cy="2817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93" name="Rectangle 88"/>
          <p:cNvSpPr>
            <a:spLocks noChangeArrowheads="1"/>
          </p:cNvSpPr>
          <p:nvPr/>
        </p:nvSpPr>
        <p:spPr bwMode="auto">
          <a:xfrm>
            <a:off x="3485951" y="3572425"/>
            <a:ext cx="444105" cy="1535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Rectangle 89"/>
          <p:cNvSpPr>
            <a:spLocks noChangeArrowheads="1"/>
          </p:cNvSpPr>
          <p:nvPr/>
        </p:nvSpPr>
        <p:spPr bwMode="auto">
          <a:xfrm>
            <a:off x="3461583" y="3523392"/>
            <a:ext cx="729368"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solidFill>
                  <a:schemeClr val="bg1"/>
                </a:solidFill>
                <a:latin typeface="微软雅黑" pitchFamily="34" charset="-122"/>
                <a:ea typeface="微软雅黑" pitchFamily="34" charset="-122"/>
              </a:rPr>
              <a:t>TCP </a:t>
            </a:r>
            <a:r>
              <a:rPr kumimoji="1" lang="zh-CN" altLang="en-US" sz="1000" b="1" dirty="0">
                <a:solidFill>
                  <a:schemeClr val="bg1"/>
                </a:solidFill>
                <a:latin typeface="微软雅黑" pitchFamily="34" charset="-122"/>
                <a:ea typeface="微软雅黑" pitchFamily="34" charset="-122"/>
              </a:rPr>
              <a:t>首部</a:t>
            </a:r>
          </a:p>
        </p:txBody>
      </p:sp>
      <p:sp>
        <p:nvSpPr>
          <p:cNvPr id="95" name="Rectangle 93"/>
          <p:cNvSpPr>
            <a:spLocks noChangeArrowheads="1"/>
          </p:cNvSpPr>
          <p:nvPr/>
        </p:nvSpPr>
        <p:spPr bwMode="auto">
          <a:xfrm>
            <a:off x="6931505" y="3508714"/>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TCP </a:t>
            </a:r>
            <a:r>
              <a:rPr kumimoji="1" lang="zh-CN" altLang="en-US" sz="1200" b="1" dirty="0">
                <a:latin typeface="微软雅黑" pitchFamily="34" charset="-122"/>
                <a:ea typeface="微软雅黑" pitchFamily="34" charset="-122"/>
              </a:rPr>
              <a:t>报文段</a:t>
            </a:r>
          </a:p>
        </p:txBody>
      </p:sp>
      <p:sp>
        <p:nvSpPr>
          <p:cNvPr id="96" name="Rectangle 94"/>
          <p:cNvSpPr>
            <a:spLocks noChangeArrowheads="1"/>
          </p:cNvSpPr>
          <p:nvPr/>
        </p:nvSpPr>
        <p:spPr bwMode="auto">
          <a:xfrm>
            <a:off x="3357806" y="3982255"/>
            <a:ext cx="3555777" cy="287141"/>
          </a:xfrm>
          <a:prstGeom prst="rect">
            <a:avLst/>
          </a:prstGeom>
          <a:solidFill>
            <a:srgbClr val="00FFFF"/>
          </a:solidFill>
          <a:ln w="19050">
            <a:solidFill>
              <a:srgbClr val="333399"/>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97" name="Rectangle 96"/>
          <p:cNvSpPr>
            <a:spLocks noChangeArrowheads="1"/>
          </p:cNvSpPr>
          <p:nvPr/>
        </p:nvSpPr>
        <p:spPr bwMode="auto">
          <a:xfrm>
            <a:off x="4385203" y="4010402"/>
            <a:ext cx="1413850"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数据报的</a:t>
            </a:r>
            <a:r>
              <a:rPr kumimoji="1" lang="en-US" altLang="zh-CN" sz="1000" b="1" dirty="0">
                <a:latin typeface="微软雅黑" pitchFamily="34" charset="-122"/>
                <a:ea typeface="微软雅黑" pitchFamily="34" charset="-122"/>
              </a:rPr>
              <a:t> </a:t>
            </a:r>
            <a:r>
              <a:rPr kumimoji="1" lang="zh-CN" altLang="en-US" sz="1000" b="1" dirty="0">
                <a:latin typeface="微软雅黑" pitchFamily="34" charset="-122"/>
                <a:ea typeface="微软雅黑" pitchFamily="34" charset="-122"/>
              </a:rPr>
              <a:t>数据部分</a:t>
            </a:r>
          </a:p>
        </p:txBody>
      </p:sp>
      <p:sp>
        <p:nvSpPr>
          <p:cNvPr id="98" name="Rectangle 97"/>
          <p:cNvSpPr>
            <a:spLocks noChangeArrowheads="1"/>
          </p:cNvSpPr>
          <p:nvPr/>
        </p:nvSpPr>
        <p:spPr bwMode="auto">
          <a:xfrm>
            <a:off x="2677186" y="4001034"/>
            <a:ext cx="605936"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首部</a:t>
            </a:r>
          </a:p>
        </p:txBody>
      </p:sp>
      <p:sp>
        <p:nvSpPr>
          <p:cNvPr id="99" name="Line 100"/>
          <p:cNvSpPr>
            <a:spLocks noChangeShapeType="1"/>
          </p:cNvSpPr>
          <p:nvPr/>
        </p:nvSpPr>
        <p:spPr bwMode="auto">
          <a:xfrm>
            <a:off x="6831414" y="1603310"/>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0" name="Line 101"/>
          <p:cNvSpPr>
            <a:spLocks noChangeShapeType="1"/>
          </p:cNvSpPr>
          <p:nvPr/>
        </p:nvSpPr>
        <p:spPr bwMode="auto">
          <a:xfrm>
            <a:off x="6831414" y="2932466"/>
            <a:ext cx="453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1" name="Line 102"/>
          <p:cNvSpPr>
            <a:spLocks noChangeShapeType="1"/>
          </p:cNvSpPr>
          <p:nvPr/>
        </p:nvSpPr>
        <p:spPr bwMode="auto">
          <a:xfrm>
            <a:off x="2252434" y="1617757"/>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2" name="Line 103"/>
          <p:cNvSpPr>
            <a:spLocks noChangeShapeType="1"/>
          </p:cNvSpPr>
          <p:nvPr/>
        </p:nvSpPr>
        <p:spPr bwMode="auto">
          <a:xfrm>
            <a:off x="2260259" y="3177168"/>
            <a:ext cx="2895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03" name="Rectangle 104"/>
          <p:cNvSpPr>
            <a:spLocks noChangeArrowheads="1"/>
          </p:cNvSpPr>
          <p:nvPr/>
        </p:nvSpPr>
        <p:spPr bwMode="auto">
          <a:xfrm>
            <a:off x="1981471" y="3826947"/>
            <a:ext cx="695704" cy="243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000" b="1" dirty="0">
                <a:latin typeface="微软雅黑" pitchFamily="34" charset="-122"/>
                <a:ea typeface="微软雅黑" pitchFamily="34" charset="-122"/>
              </a:rPr>
              <a:t>发送在前</a:t>
            </a:r>
          </a:p>
        </p:txBody>
      </p:sp>
      <p:sp>
        <p:nvSpPr>
          <p:cNvPr id="104" name="矩形 103"/>
          <p:cNvSpPr/>
          <p:nvPr/>
        </p:nvSpPr>
        <p:spPr bwMode="auto">
          <a:xfrm>
            <a:off x="3365632" y="3806682"/>
            <a:ext cx="3532300" cy="169699"/>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000" b="0" i="0" u="none" strike="noStrike" cap="none" normalizeH="0" baseline="0">
              <a:ln>
                <a:noFill/>
              </a:ln>
              <a:effectLst/>
              <a:latin typeface="微软雅黑" pitchFamily="34" charset="-122"/>
              <a:ea typeface="微软雅黑" pitchFamily="34" charset="-122"/>
            </a:endParaRPr>
          </a:p>
        </p:txBody>
      </p:sp>
      <p:sp>
        <p:nvSpPr>
          <p:cNvPr id="105" name="AutoShape 99"/>
          <p:cNvSpPr>
            <a:spLocks noChangeArrowheads="1"/>
          </p:cNvSpPr>
          <p:nvPr/>
        </p:nvSpPr>
        <p:spPr bwMode="auto">
          <a:xfrm rot="16200000">
            <a:off x="4968658" y="3796139"/>
            <a:ext cx="267600" cy="247299"/>
          </a:xfrm>
          <a:prstGeom prst="leftArrow">
            <a:avLst>
              <a:gd name="adj1" fmla="val 50000"/>
              <a:gd name="adj2" fmla="val 52851"/>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grpSp>
        <p:nvGrpSpPr>
          <p:cNvPr id="3" name="组合 2"/>
          <p:cNvGrpSpPr/>
          <p:nvPr/>
        </p:nvGrpSpPr>
        <p:grpSpPr>
          <a:xfrm>
            <a:off x="2340896" y="1296751"/>
            <a:ext cx="4531691" cy="255995"/>
            <a:chOff x="2340896" y="1296751"/>
            <a:chExt cx="4531691"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Rectangle 81"/>
            <p:cNvSpPr>
              <a:spLocks noChangeArrowheads="1"/>
            </p:cNvSpPr>
            <p:nvPr/>
          </p:nvSpPr>
          <p:spPr bwMode="auto">
            <a:xfrm>
              <a:off x="2340896" y="1296751"/>
              <a:ext cx="4531691" cy="2128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800" b="1" dirty="0">
                  <a:solidFill>
                    <a:srgbClr val="0000FF"/>
                  </a:solidFill>
                  <a:latin typeface="微软雅黑" pitchFamily="34" charset="-122"/>
                  <a:ea typeface="微软雅黑" pitchFamily="34" charset="-122"/>
                </a:rPr>
                <a:t>位  </a:t>
              </a:r>
              <a:r>
                <a:rPr kumimoji="1" lang="en-US" altLang="zh-CN" sz="800" b="1" dirty="0">
                  <a:solidFill>
                    <a:srgbClr val="0000FF"/>
                  </a:solidFill>
                  <a:latin typeface="微软雅黑" pitchFamily="34" charset="-122"/>
                  <a:ea typeface="微软雅黑" pitchFamily="34" charset="-122"/>
                </a:rPr>
                <a:t>0                                 8                                16                               24                          31</a:t>
              </a:r>
            </a:p>
          </p:txBody>
        </p:sp>
      </p:grpSp>
      <p:sp>
        <p:nvSpPr>
          <p:cNvPr id="106" name="AutoShape 5"/>
          <p:cNvSpPr>
            <a:spLocks noChangeArrowheads="1"/>
          </p:cNvSpPr>
          <p:nvPr/>
        </p:nvSpPr>
        <p:spPr bwMode="auto">
          <a:xfrm>
            <a:off x="545144" y="57365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109" name="Rectangle 6"/>
          <p:cNvSpPr>
            <a:spLocks noChangeArrowheads="1"/>
          </p:cNvSpPr>
          <p:nvPr/>
        </p:nvSpPr>
        <p:spPr bwMode="auto">
          <a:xfrm>
            <a:off x="2418309" y="531382"/>
            <a:ext cx="3976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5.5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报文段的首部格式</a:t>
            </a:r>
          </a:p>
        </p:txBody>
      </p:sp>
      <p:sp>
        <p:nvSpPr>
          <p:cNvPr id="110" name="Rectangle 93"/>
          <p:cNvSpPr>
            <a:spLocks noChangeArrowheads="1"/>
          </p:cNvSpPr>
          <p:nvPr/>
        </p:nvSpPr>
        <p:spPr bwMode="auto">
          <a:xfrm>
            <a:off x="6931505" y="3984452"/>
            <a:ext cx="1004618"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数据报</a:t>
            </a:r>
          </a:p>
        </p:txBody>
      </p:sp>
      <p:sp>
        <p:nvSpPr>
          <p:cNvPr id="2" name="矩形 1"/>
          <p:cNvSpPr/>
          <p:nvPr/>
        </p:nvSpPr>
        <p:spPr>
          <a:xfrm>
            <a:off x="830317" y="1967914"/>
            <a:ext cx="1188986" cy="738664"/>
          </a:xfrm>
          <a:prstGeom prst="rect">
            <a:avLst/>
          </a:prstGeom>
        </p:spPr>
        <p:txBody>
          <a:bodyPr wrap="square">
            <a:spAutoFit/>
          </a:bodyPr>
          <a:lstStyle/>
          <a:p>
            <a:r>
              <a:rPr lang="en-US" altLang="zh-CN" sz="1400" b="1" dirty="0">
                <a:latin typeface="微软雅黑" pitchFamily="34" charset="-122"/>
                <a:ea typeface="微软雅黑" pitchFamily="34" charset="-122"/>
              </a:rPr>
              <a:t>TCP</a:t>
            </a:r>
            <a:r>
              <a:rPr lang="zh-CN" altLang="en-US" sz="1400" b="1" dirty="0">
                <a:latin typeface="微软雅黑" pitchFamily="34" charset="-122"/>
                <a:ea typeface="微软雅黑" pitchFamily="34" charset="-122"/>
              </a:rPr>
              <a:t>首部的</a:t>
            </a:r>
            <a:r>
              <a:rPr lang="zh-CN" altLang="en-US" sz="1400" b="1" dirty="0">
                <a:solidFill>
                  <a:srgbClr val="FF0000"/>
                </a:solidFill>
                <a:latin typeface="微软雅黑" pitchFamily="34" charset="-122"/>
                <a:ea typeface="微软雅黑" pitchFamily="34" charset="-122"/>
              </a:rPr>
              <a:t>最小长度是</a:t>
            </a:r>
            <a:r>
              <a:rPr lang="en-US" altLang="zh-CN" sz="1400" b="1" dirty="0">
                <a:solidFill>
                  <a:srgbClr val="FF0000"/>
                </a:solidFill>
                <a:latin typeface="微软雅黑" pitchFamily="34" charset="-122"/>
                <a:ea typeface="微软雅黑" pitchFamily="34" charset="-122"/>
              </a:rPr>
              <a:t>20</a:t>
            </a:r>
            <a:r>
              <a:rPr lang="zh-CN" altLang="en-US" sz="1400" b="1" dirty="0">
                <a:solidFill>
                  <a:srgbClr val="FF0000"/>
                </a:solidFill>
                <a:latin typeface="微软雅黑" pitchFamily="34" charset="-122"/>
                <a:ea typeface="微软雅黑" pitchFamily="34" charset="-122"/>
              </a:rPr>
              <a:t>字节</a:t>
            </a:r>
            <a:r>
              <a:rPr lang="zh-CN" altLang="en-US" sz="1400" b="1" dirty="0">
                <a:latin typeface="微软雅黑" pitchFamily="34" charset="-122"/>
                <a:ea typeface="微软雅黑" pitchFamily="34" charset="-122"/>
              </a:rPr>
              <a:t>。</a:t>
            </a:r>
          </a:p>
        </p:txBody>
      </p:sp>
      <p:sp>
        <p:nvSpPr>
          <p:cNvPr id="111" name="Line 40"/>
          <p:cNvSpPr>
            <a:spLocks noChangeShapeType="1"/>
          </p:cNvSpPr>
          <p:nvPr/>
        </p:nvSpPr>
        <p:spPr bwMode="auto">
          <a:xfrm>
            <a:off x="2579666" y="1430007"/>
            <a:ext cx="0" cy="1137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Tree>
    <p:extLst>
      <p:ext uri="{BB962C8B-B14F-4D97-AF65-F5344CB8AC3E}">
        <p14:creationId xmlns:p14="http://schemas.microsoft.com/office/powerpoint/2010/main" val="372656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52732"/>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3" name="Rectangle 6"/>
          <p:cNvSpPr>
            <a:spLocks noChangeArrowheads="1"/>
          </p:cNvSpPr>
          <p:nvPr/>
        </p:nvSpPr>
        <p:spPr bwMode="auto">
          <a:xfrm>
            <a:off x="3719577" y="819521"/>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运输层的作用</a:t>
            </a:r>
          </a:p>
        </p:txBody>
      </p:sp>
      <p:sp>
        <p:nvSpPr>
          <p:cNvPr id="4" name="Rectangle 68"/>
          <p:cNvSpPr>
            <a:spLocks noChangeArrowheads="1"/>
          </p:cNvSpPr>
          <p:nvPr/>
        </p:nvSpPr>
        <p:spPr bwMode="auto">
          <a:xfrm>
            <a:off x="556963" y="1325559"/>
            <a:ext cx="8184960"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逻辑通信</a:t>
            </a:r>
            <a:r>
              <a:rPr lang="zh-CN" altLang="en-US" sz="2000" b="1" dirty="0">
                <a:latin typeface="微软雅黑" pitchFamily="34" charset="-122"/>
                <a:ea typeface="微软雅黑" pitchFamily="34" charset="-122"/>
              </a:rPr>
              <a:t>”的意思是“好像是这样通信，但事实上并非真的这样通信”。</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从</a:t>
            </a:r>
            <a:r>
              <a:rPr lang="en-US" altLang="zh-CN" sz="2000" b="1" dirty="0">
                <a:solidFill>
                  <a:srgbClr val="0000FF"/>
                </a:solidFill>
                <a:latin typeface="微软雅黑" pitchFamily="34" charset="-122"/>
                <a:ea typeface="微软雅黑" pitchFamily="34" charset="-122"/>
              </a:rPr>
              <a:t>IP</a:t>
            </a:r>
            <a:r>
              <a:rPr lang="zh-CN" altLang="en-US" sz="2000" b="1" dirty="0">
                <a:solidFill>
                  <a:srgbClr val="0000FF"/>
                </a:solidFill>
                <a:latin typeface="微软雅黑" pitchFamily="34" charset="-122"/>
                <a:ea typeface="微软雅黑" pitchFamily="34" charset="-122"/>
              </a:rPr>
              <a:t>层来说，通信的两端是两台主机。</a:t>
            </a:r>
            <a:r>
              <a:rPr lang="zh-CN" altLang="en-US" sz="2000" b="1" dirty="0">
                <a:latin typeface="微软雅黑" pitchFamily="34" charset="-122"/>
                <a:ea typeface="微软雅黑" pitchFamily="34" charset="-122"/>
              </a:rPr>
              <a:t>但“两台主机之间的通信”这种说法还不够清楚。</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严格地讲，两台主机进行通信就是两台主机中的应用进程互相通信。</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从运输层的角度看，通信的真正端点并不是主机而是主机中的进程。</a:t>
            </a:r>
            <a:r>
              <a:rPr lang="zh-CN" altLang="en-US" sz="2000" b="1" dirty="0">
                <a:latin typeface="微软雅黑" pitchFamily="34" charset="-122"/>
                <a:ea typeface="微软雅黑" pitchFamily="34" charset="-122"/>
              </a:rPr>
              <a:t>也就是说，端到端的通信是应用进程之间的通信。</a:t>
            </a:r>
          </a:p>
        </p:txBody>
      </p:sp>
    </p:spTree>
    <p:extLst>
      <p:ext uri="{BB962C8B-B14F-4D97-AF65-F5344CB8AC3E}">
        <p14:creationId xmlns:p14="http://schemas.microsoft.com/office/powerpoint/2010/main" val="36861451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4"/>
          <p:cNvSpPr>
            <a:spLocks noChangeArrowheads="1"/>
          </p:cNvSpPr>
          <p:nvPr/>
        </p:nvSpPr>
        <p:spPr bwMode="auto">
          <a:xfrm>
            <a:off x="1753233" y="1853032"/>
            <a:ext cx="344326" cy="96801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0" name="Line 5"/>
          <p:cNvSpPr>
            <a:spLocks noChangeShapeType="1"/>
          </p:cNvSpPr>
          <p:nvPr/>
        </p:nvSpPr>
        <p:spPr bwMode="auto">
          <a:xfrm>
            <a:off x="7187795" y="1145253"/>
            <a:ext cx="0" cy="195317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2" name="Rectangle 7"/>
          <p:cNvSpPr>
            <a:spLocks noChangeArrowheads="1"/>
          </p:cNvSpPr>
          <p:nvPr/>
        </p:nvSpPr>
        <p:spPr bwMode="auto">
          <a:xfrm>
            <a:off x="2154821" y="1148833"/>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5"/>
          <p:cNvSpPr>
            <a:spLocks noChangeShapeType="1"/>
          </p:cNvSpPr>
          <p:nvPr/>
        </p:nvSpPr>
        <p:spPr bwMode="auto">
          <a:xfrm>
            <a:off x="4503500" y="1153309"/>
            <a:ext cx="0" cy="4001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Rectangle 16"/>
          <p:cNvSpPr>
            <a:spLocks noChangeArrowheads="1"/>
          </p:cNvSpPr>
          <p:nvPr/>
        </p:nvSpPr>
        <p:spPr bwMode="auto">
          <a:xfrm>
            <a:off x="5236614" y="1224919"/>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0"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2"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3" name="Rectangle 20"/>
          <p:cNvSpPr>
            <a:spLocks noChangeArrowheads="1"/>
          </p:cNvSpPr>
          <p:nvPr/>
        </p:nvSpPr>
        <p:spPr bwMode="auto">
          <a:xfrm>
            <a:off x="2978119" y="1224919"/>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4"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5"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7"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8"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9"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a:off x="3916815" y="2329513"/>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3764568"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a:off x="4210642"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4063244"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4359980" y="2333989"/>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7" name="Rectangle 34"/>
          <p:cNvSpPr>
            <a:spLocks noChangeArrowheads="1"/>
          </p:cNvSpPr>
          <p:nvPr/>
        </p:nvSpPr>
        <p:spPr bwMode="auto">
          <a:xfrm>
            <a:off x="4280467" y="2322785"/>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6" name="Rectangle 75"/>
          <p:cNvSpPr>
            <a:spLocks noChangeArrowheads="1"/>
          </p:cNvSpPr>
          <p:nvPr/>
        </p:nvSpPr>
        <p:spPr bwMode="auto">
          <a:xfrm>
            <a:off x="4152650" y="2322785"/>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7" name="Rectangle 76"/>
          <p:cNvSpPr>
            <a:spLocks noChangeArrowheads="1"/>
          </p:cNvSpPr>
          <p:nvPr/>
        </p:nvSpPr>
        <p:spPr bwMode="auto">
          <a:xfrm>
            <a:off x="4021820" y="2322785"/>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8" name="Rectangle 77"/>
          <p:cNvSpPr>
            <a:spLocks noChangeArrowheads="1"/>
          </p:cNvSpPr>
          <p:nvPr/>
        </p:nvSpPr>
        <p:spPr bwMode="auto">
          <a:xfrm>
            <a:off x="3850095" y="2322785"/>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9" name="Rectangle 78"/>
          <p:cNvSpPr>
            <a:spLocks noChangeArrowheads="1"/>
          </p:cNvSpPr>
          <p:nvPr/>
        </p:nvSpPr>
        <p:spPr bwMode="auto">
          <a:xfrm>
            <a:off x="3703666" y="2322785"/>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80" name="Rectangle 79"/>
          <p:cNvSpPr>
            <a:spLocks noChangeArrowheads="1"/>
          </p:cNvSpPr>
          <p:nvPr/>
        </p:nvSpPr>
        <p:spPr bwMode="auto">
          <a:xfrm>
            <a:off x="3558291" y="2322785"/>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82"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4"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9" name="Rectangle 104"/>
          <p:cNvSpPr>
            <a:spLocks noChangeArrowheads="1"/>
          </p:cNvSpPr>
          <p:nvPr/>
        </p:nvSpPr>
        <p:spPr bwMode="auto">
          <a:xfrm>
            <a:off x="2159946" y="1140776"/>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Text Box 155"/>
          <p:cNvSpPr txBox="1">
            <a:spLocks noChangeArrowheads="1"/>
          </p:cNvSpPr>
          <p:nvPr/>
        </p:nvSpPr>
        <p:spPr bwMode="auto">
          <a:xfrm>
            <a:off x="1288036" y="3645371"/>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源端口和目的端口字段</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各占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字节。端口是运输层与应用层的服务接口。运输层的复用和分用功能都要通过端口才能实现。 </a:t>
            </a:r>
          </a:p>
        </p:txBody>
      </p:sp>
      <p:grpSp>
        <p:nvGrpSpPr>
          <p:cNvPr id="2" name="组合 1"/>
          <p:cNvGrpSpPr/>
          <p:nvPr/>
        </p:nvGrpSpPr>
        <p:grpSpPr>
          <a:xfrm>
            <a:off x="1827330" y="782473"/>
            <a:ext cx="5158580" cy="374416"/>
            <a:chOff x="1827330" y="782473"/>
            <a:chExt cx="5158580"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1"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7624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9"/>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2"/>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553473"/>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069848" y="3645371"/>
            <a:ext cx="707745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序号字段</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连接中传送的数据流中的每一个字节都编上一个序号。序号字段的值则指的是本报文段所发送的数据的第一个字节的序号。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12210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784901"/>
            <a:ext cx="8053712" cy="33552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418897" y="965366"/>
            <a:ext cx="6442841" cy="656590"/>
          </a:xfrm>
          <a:prstGeom prst="rect">
            <a:avLst/>
          </a:prstGeom>
        </p:spPr>
        <p:txBody>
          <a:bodyPr wrap="square">
            <a:spAutoFit/>
          </a:bodyPr>
          <a:lstStyle/>
          <a:p>
            <a:pPr algn="ctr">
              <a:lnSpc>
                <a:spcPts val="2200"/>
              </a:lnSpc>
            </a:pPr>
            <a:r>
              <a:rPr lang="zh-CN" altLang="en-US" sz="1600" b="1" dirty="0">
                <a:latin typeface="微软雅黑" pitchFamily="34" charset="-122"/>
                <a:ea typeface="微软雅黑" pitchFamily="34" charset="-122"/>
              </a:rPr>
              <a:t>现有</a:t>
            </a:r>
            <a:r>
              <a:rPr lang="en-US" altLang="zh-CN" sz="1600" b="1" dirty="0">
                <a:latin typeface="微软雅黑" pitchFamily="34" charset="-122"/>
                <a:ea typeface="微软雅黑" pitchFamily="34" charset="-122"/>
              </a:rPr>
              <a:t>5000</a:t>
            </a:r>
            <a:r>
              <a:rPr lang="zh-CN" altLang="en-US" sz="1600" b="1" dirty="0">
                <a:latin typeface="微软雅黑" pitchFamily="34" charset="-122"/>
                <a:ea typeface="微软雅黑" pitchFamily="34" charset="-122"/>
              </a:rPr>
              <a:t>个字节的数据。</a:t>
            </a:r>
            <a:endParaRPr lang="en-US" altLang="zh-CN" sz="1600" b="1" dirty="0">
              <a:latin typeface="微软雅黑" pitchFamily="34" charset="-122"/>
              <a:ea typeface="微软雅黑" pitchFamily="34" charset="-122"/>
            </a:endParaRPr>
          </a:p>
          <a:p>
            <a:pPr algn="ctr">
              <a:lnSpc>
                <a:spcPts val="2200"/>
              </a:lnSpc>
            </a:pPr>
            <a:r>
              <a:rPr lang="zh-CN" altLang="en-US" sz="1600" b="1" dirty="0">
                <a:latin typeface="微软雅黑" pitchFamily="34" charset="-122"/>
                <a:ea typeface="微软雅黑" pitchFamily="34" charset="-122"/>
              </a:rPr>
              <a:t>假设报文段的最大数据长度为</a:t>
            </a:r>
            <a:r>
              <a:rPr lang="en-US" altLang="zh-CN" sz="1600" b="1" dirty="0">
                <a:latin typeface="微软雅黑" pitchFamily="34" charset="-122"/>
                <a:ea typeface="微软雅黑" pitchFamily="34" charset="-122"/>
              </a:rPr>
              <a:t>1000</a:t>
            </a:r>
            <a:r>
              <a:rPr lang="zh-CN" altLang="en-US" sz="1600" b="1" dirty="0">
                <a:latin typeface="微软雅黑" pitchFamily="34" charset="-122"/>
                <a:ea typeface="微软雅黑" pitchFamily="34" charset="-122"/>
              </a:rPr>
              <a:t>个字节，初始序号为</a:t>
            </a:r>
            <a:r>
              <a:rPr lang="en-US" altLang="zh-CN" sz="1600" b="1" dirty="0">
                <a:latin typeface="微软雅黑" pitchFamily="34" charset="-122"/>
                <a:ea typeface="微软雅黑" pitchFamily="34" charset="-122"/>
              </a:rPr>
              <a:t>1001</a:t>
            </a:r>
            <a:r>
              <a:rPr lang="zh-CN" altLang="en-US" sz="1600" b="1" dirty="0">
                <a:latin typeface="微软雅黑" pitchFamily="34" charset="-122"/>
                <a:ea typeface="微软雅黑" pitchFamily="34" charset="-122"/>
              </a:rPr>
              <a:t>。</a:t>
            </a:r>
          </a:p>
        </p:txBody>
      </p:sp>
      <p:sp>
        <p:nvSpPr>
          <p:cNvPr id="87" name="矩形 86"/>
          <p:cNvSpPr/>
          <p:nvPr/>
        </p:nvSpPr>
        <p:spPr>
          <a:xfrm>
            <a:off x="1881361" y="1701094"/>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1001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1001 ~ 2000</a:t>
            </a:r>
            <a:r>
              <a:rPr lang="zh-CN" altLang="en-US" sz="1600" b="1" dirty="0">
                <a:latin typeface="微软雅黑" pitchFamily="34" charset="-122"/>
                <a:ea typeface="微软雅黑" pitchFamily="34" charset="-122"/>
              </a:rPr>
              <a:t>）</a:t>
            </a:r>
          </a:p>
        </p:txBody>
      </p:sp>
      <p:sp>
        <p:nvSpPr>
          <p:cNvPr id="88" name="矩形 87"/>
          <p:cNvSpPr/>
          <p:nvPr/>
        </p:nvSpPr>
        <p:spPr>
          <a:xfrm>
            <a:off x="1881361" y="2107085"/>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2001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2001 ~ 3000</a:t>
            </a:r>
            <a:r>
              <a:rPr lang="zh-CN" altLang="en-US" sz="1600" b="1" dirty="0">
                <a:latin typeface="微软雅黑" pitchFamily="34" charset="-122"/>
                <a:ea typeface="微软雅黑" pitchFamily="34" charset="-122"/>
              </a:rPr>
              <a:t>）</a:t>
            </a:r>
          </a:p>
        </p:txBody>
      </p:sp>
      <p:sp>
        <p:nvSpPr>
          <p:cNvPr id="89" name="矩形 88"/>
          <p:cNvSpPr/>
          <p:nvPr/>
        </p:nvSpPr>
        <p:spPr>
          <a:xfrm>
            <a:off x="1881361" y="2515136"/>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3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3001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3001 ~ 4000</a:t>
            </a:r>
            <a:r>
              <a:rPr lang="zh-CN" altLang="en-US" sz="1600" b="1" dirty="0">
                <a:latin typeface="微软雅黑" pitchFamily="34" charset="-122"/>
                <a:ea typeface="微软雅黑" pitchFamily="34" charset="-122"/>
              </a:rPr>
              <a:t>）</a:t>
            </a:r>
          </a:p>
        </p:txBody>
      </p:sp>
      <p:sp>
        <p:nvSpPr>
          <p:cNvPr id="90" name="矩形 89"/>
          <p:cNvSpPr/>
          <p:nvPr/>
        </p:nvSpPr>
        <p:spPr>
          <a:xfrm>
            <a:off x="1881361" y="2921127"/>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4001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4001 ~ 5000</a:t>
            </a:r>
            <a:r>
              <a:rPr lang="zh-CN" altLang="en-US" sz="1600" b="1" dirty="0">
                <a:latin typeface="微软雅黑" pitchFamily="34" charset="-122"/>
                <a:ea typeface="微软雅黑" pitchFamily="34" charset="-122"/>
              </a:rPr>
              <a:t>）</a:t>
            </a:r>
          </a:p>
        </p:txBody>
      </p:sp>
      <p:sp>
        <p:nvSpPr>
          <p:cNvPr id="91" name="矩形 90"/>
          <p:cNvSpPr/>
          <p:nvPr/>
        </p:nvSpPr>
        <p:spPr>
          <a:xfrm>
            <a:off x="1881361" y="3327118"/>
            <a:ext cx="5559972" cy="374461"/>
          </a:xfrm>
          <a:prstGeom prst="rect">
            <a:avLst/>
          </a:prstGeom>
          <a:solidFill>
            <a:srgbClr val="00FFFF"/>
          </a:solidFill>
          <a:ln w="9525">
            <a:solidFill>
              <a:schemeClr val="tx1"/>
            </a:solidFill>
          </a:ln>
        </p:spPr>
        <p:txBody>
          <a:bodyPr wrap="square">
            <a:spAutoFit/>
          </a:bodyPr>
          <a:lstStyle/>
          <a:p>
            <a:pPr>
              <a:lnSpc>
                <a:spcPts val="2200"/>
              </a:lnSpc>
            </a:pPr>
            <a:r>
              <a:rPr lang="zh-CN" altLang="en-US" sz="1600" b="1" dirty="0">
                <a:latin typeface="微软雅黑" pitchFamily="34" charset="-122"/>
                <a:ea typeface="微软雅黑" pitchFamily="34" charset="-122"/>
              </a:rPr>
              <a:t>报文段 </a:t>
            </a:r>
            <a:r>
              <a:rPr lang="en-US" altLang="zh-CN" sz="1600" b="1" dirty="0">
                <a:latin typeface="微软雅黑" pitchFamily="34" charset="-122"/>
                <a:ea typeface="微软雅黑" pitchFamily="34" charset="-122"/>
              </a:rPr>
              <a:t>5 </a:t>
            </a:r>
            <a:r>
              <a:rPr lang="zh-CN" altLang="en-US" sz="1600" b="1" dirty="0">
                <a:latin typeface="微软雅黑" pitchFamily="34" charset="-122"/>
                <a:ea typeface="微软雅黑" pitchFamily="34" charset="-122"/>
              </a:rPr>
              <a:t>序号 </a:t>
            </a:r>
            <a:r>
              <a:rPr lang="en-US" altLang="zh-CN" sz="1600" b="1" dirty="0">
                <a:latin typeface="微软雅黑" pitchFamily="34" charset="-122"/>
                <a:ea typeface="微软雅黑" pitchFamily="34" charset="-122"/>
              </a:rPr>
              <a:t>= 5001 </a:t>
            </a:r>
            <a:r>
              <a:rPr lang="zh-CN" altLang="en-US" sz="1600" b="1" dirty="0">
                <a:latin typeface="微软雅黑" pitchFamily="34" charset="-122"/>
                <a:ea typeface="微软雅黑" pitchFamily="34" charset="-122"/>
              </a:rPr>
              <a:t>（数据字节序号：</a:t>
            </a:r>
            <a:r>
              <a:rPr lang="en-US" altLang="zh-CN" sz="1600" b="1" dirty="0">
                <a:latin typeface="微软雅黑" pitchFamily="34" charset="-122"/>
                <a:ea typeface="微软雅黑" pitchFamily="34" charset="-122"/>
              </a:rPr>
              <a:t>5001 ~ 6000</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4688481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a:off x="2159946" y="1928377"/>
            <a:ext cx="4681566"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417320" y="3645371"/>
            <a:ext cx="6309360"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确认号字段</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字节，是期望收到对方的下一个报文段的数据的第一个字节的序号。 </a:t>
            </a:r>
          </a:p>
        </p:txBody>
      </p:sp>
      <p:grpSp>
        <p:nvGrpSpPr>
          <p:cNvPr id="123" name="组合 122"/>
          <p:cNvGrpSpPr/>
          <p:nvPr/>
        </p:nvGrpSpPr>
        <p:grpSpPr>
          <a:xfrm>
            <a:off x="1827330" y="782473"/>
            <a:ext cx="5158580" cy="374416"/>
            <a:chOff x="1827330" y="782473"/>
            <a:chExt cx="5158580"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75370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0"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20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2"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20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1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5"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16"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17"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18"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9"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20"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21"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22"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3"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4"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5"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6"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7"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8"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9"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230"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265"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266"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267"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268"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269"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270"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1"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272"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3"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4"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5"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6" name="Rectangle 104"/>
          <p:cNvSpPr>
            <a:spLocks noChangeArrowheads="1"/>
          </p:cNvSpPr>
          <p:nvPr/>
        </p:nvSpPr>
        <p:spPr bwMode="auto">
          <a:xfrm>
            <a:off x="2159946" y="2315473"/>
            <a:ext cx="579621"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7" name="Text Box 155"/>
          <p:cNvSpPr txBox="1">
            <a:spLocks noChangeArrowheads="1"/>
          </p:cNvSpPr>
          <p:nvPr/>
        </p:nvSpPr>
        <p:spPr bwMode="auto">
          <a:xfrm>
            <a:off x="1069848" y="3645371"/>
            <a:ext cx="7077456" cy="54976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数据偏移（即首部长度）</a:t>
            </a:r>
            <a:r>
              <a:rPr lang="en-US" altLang="zh-CN" sz="1400" b="1" dirty="0">
                <a:solidFill>
                  <a:schemeClr val="bg1"/>
                </a:solidFill>
                <a:latin typeface="微软雅黑" pitchFamily="34" charset="-122"/>
                <a:ea typeface="微软雅黑" pitchFamily="34" charset="-122"/>
              </a:rPr>
              <a:t>——</a:t>
            </a:r>
            <a:r>
              <a:rPr lang="zh-CN" altLang="en-US" sz="1400" b="1" dirty="0">
                <a:solidFill>
                  <a:schemeClr val="bg1"/>
                </a:solidFill>
                <a:latin typeface="微软雅黑" pitchFamily="34" charset="-122"/>
                <a:ea typeface="微软雅黑" pitchFamily="34" charset="-122"/>
              </a:rPr>
              <a:t>占 </a:t>
            </a:r>
            <a:r>
              <a:rPr lang="en-US" altLang="zh-CN" sz="1400" b="1" dirty="0">
                <a:solidFill>
                  <a:schemeClr val="bg1"/>
                </a:solidFill>
                <a:latin typeface="微软雅黑" pitchFamily="34" charset="-122"/>
                <a:ea typeface="微软雅黑" pitchFamily="34" charset="-122"/>
              </a:rPr>
              <a:t>4 </a:t>
            </a:r>
            <a:r>
              <a:rPr lang="zh-CN" altLang="en-US" sz="1400" b="1" dirty="0">
                <a:solidFill>
                  <a:schemeClr val="bg1"/>
                </a:solidFill>
                <a:latin typeface="微软雅黑" pitchFamily="34" charset="-122"/>
                <a:ea typeface="微软雅黑" pitchFamily="34" charset="-122"/>
              </a:rPr>
              <a:t>位，它指出 </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报文段的数据起始处距离 </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报文段的起始处有多远。“数据偏移”的单位是 </a:t>
            </a:r>
            <a:r>
              <a:rPr lang="en-US" altLang="zh-CN" sz="1400" b="1" dirty="0">
                <a:solidFill>
                  <a:schemeClr val="bg1"/>
                </a:solidFill>
                <a:latin typeface="微软雅黑" pitchFamily="34" charset="-122"/>
                <a:ea typeface="微软雅黑" pitchFamily="34" charset="-122"/>
              </a:rPr>
              <a:t>32 </a:t>
            </a:r>
            <a:r>
              <a:rPr lang="zh-CN" altLang="en-US" sz="1400" b="1" dirty="0">
                <a:solidFill>
                  <a:schemeClr val="bg1"/>
                </a:solidFill>
                <a:latin typeface="微软雅黑" pitchFamily="34" charset="-122"/>
                <a:ea typeface="微软雅黑" pitchFamily="34" charset="-122"/>
              </a:rPr>
              <a:t>位字（以 </a:t>
            </a:r>
            <a:r>
              <a:rPr lang="en-US" altLang="zh-CN" sz="1400" b="1" dirty="0">
                <a:solidFill>
                  <a:schemeClr val="bg1"/>
                </a:solidFill>
                <a:latin typeface="微软雅黑" pitchFamily="34" charset="-122"/>
                <a:ea typeface="微软雅黑" pitchFamily="34" charset="-122"/>
              </a:rPr>
              <a:t>4 </a:t>
            </a:r>
            <a:r>
              <a:rPr lang="zh-CN" altLang="en-US" sz="1400" b="1" dirty="0">
                <a:solidFill>
                  <a:schemeClr val="bg1"/>
                </a:solidFill>
                <a:latin typeface="微软雅黑" pitchFamily="34" charset="-122"/>
                <a:ea typeface="微软雅黑" pitchFamily="34" charset="-122"/>
              </a:rPr>
              <a:t>字节为计算单位）。 </a:t>
            </a:r>
          </a:p>
        </p:txBody>
      </p:sp>
      <p:grpSp>
        <p:nvGrpSpPr>
          <p:cNvPr id="84" name="组合 83"/>
          <p:cNvGrpSpPr/>
          <p:nvPr/>
        </p:nvGrpSpPr>
        <p:grpSpPr>
          <a:xfrm>
            <a:off x="1827330" y="782473"/>
            <a:ext cx="5158580" cy="374416"/>
            <a:chOff x="1827330" y="782473"/>
            <a:chExt cx="5158580"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0"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2200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7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6"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Rectangle 104"/>
          <p:cNvSpPr>
            <a:spLocks noChangeArrowheads="1"/>
          </p:cNvSpPr>
          <p:nvPr/>
        </p:nvSpPr>
        <p:spPr bwMode="auto">
          <a:xfrm flipH="1">
            <a:off x="2739567" y="2315473"/>
            <a:ext cx="878572" cy="40460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417320" y="3645371"/>
            <a:ext cx="6309360" cy="34432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保留字段</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6 </a:t>
            </a:r>
            <a:r>
              <a:rPr lang="zh-CN" altLang="en-US" sz="1600" b="1" dirty="0">
                <a:solidFill>
                  <a:schemeClr val="bg1"/>
                </a:solidFill>
                <a:latin typeface="微软雅黑" pitchFamily="34" charset="-122"/>
                <a:ea typeface="微软雅黑" pitchFamily="34" charset="-122"/>
              </a:rPr>
              <a:t>位，保留为今后使用，但目前应置为 </a:t>
            </a:r>
            <a:r>
              <a:rPr lang="en-US" altLang="zh-CN" sz="1600" b="1" dirty="0">
                <a:solidFill>
                  <a:schemeClr val="bg1"/>
                </a:solidFill>
                <a:latin typeface="微软雅黑" pitchFamily="34" charset="-122"/>
                <a:ea typeface="微软雅黑" pitchFamily="34" charset="-122"/>
              </a:rPr>
              <a:t>0</a:t>
            </a:r>
            <a:r>
              <a:rPr lang="zh-CN" altLang="en-US" sz="1600" b="1" dirty="0">
                <a:solidFill>
                  <a:schemeClr val="bg1"/>
                </a:solidFill>
                <a:latin typeface="微软雅黑" pitchFamily="34" charset="-122"/>
                <a:ea typeface="微软雅黑" pitchFamily="34" charset="-122"/>
              </a:rPr>
              <a:t>。 </a:t>
            </a: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317655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Text Box 155"/>
          <p:cNvSpPr txBox="1">
            <a:spLocks noChangeArrowheads="1"/>
          </p:cNvSpPr>
          <p:nvPr/>
        </p:nvSpPr>
        <p:spPr bwMode="auto">
          <a:xfrm>
            <a:off x="1069848" y="3645371"/>
            <a:ext cx="707745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 </a:t>
            </a:r>
            <a:r>
              <a:rPr lang="en-US" altLang="zh-CN" sz="1600" b="1" dirty="0">
                <a:solidFill>
                  <a:schemeClr val="bg1"/>
                </a:solidFill>
                <a:latin typeface="微软雅黑" pitchFamily="34" charset="-122"/>
                <a:ea typeface="微软雅黑" pitchFamily="34" charset="-122"/>
              </a:rPr>
              <a:t>URG —— </a:t>
            </a:r>
            <a:r>
              <a:rPr lang="zh-CN" altLang="en-US" sz="1600" b="1" dirty="0">
                <a:solidFill>
                  <a:schemeClr val="bg1"/>
                </a:solidFill>
                <a:latin typeface="微软雅黑" pitchFamily="34" charset="-122"/>
                <a:ea typeface="微软雅黑" pitchFamily="34" charset="-122"/>
              </a:rPr>
              <a:t>当 </a:t>
            </a:r>
            <a:r>
              <a:rPr lang="en-US" altLang="zh-CN" sz="1600" b="1" dirty="0">
                <a:solidFill>
                  <a:schemeClr val="bg1"/>
                </a:solidFill>
                <a:latin typeface="微软雅黑" pitchFamily="34" charset="-122"/>
                <a:ea typeface="微软雅黑" pitchFamily="34" charset="-122"/>
              </a:rPr>
              <a:t>URG  1 </a:t>
            </a:r>
            <a:r>
              <a:rPr lang="zh-CN" altLang="en-US" sz="1600" b="1" dirty="0">
                <a:solidFill>
                  <a:schemeClr val="bg1"/>
                </a:solidFill>
                <a:latin typeface="微软雅黑" pitchFamily="34" charset="-122"/>
                <a:ea typeface="微软雅黑" pitchFamily="34" charset="-122"/>
              </a:rPr>
              <a:t>时，表明紧急指针字段有效。它告诉系统此报文段中有紧急数据，应尽快传送</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相当于高优先级的数据</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 </a:t>
            </a:r>
          </a:p>
        </p:txBody>
      </p:sp>
      <p:sp>
        <p:nvSpPr>
          <p:cNvPr id="85" name="Rectangle 104"/>
          <p:cNvSpPr>
            <a:spLocks noChangeArrowheads="1"/>
          </p:cNvSpPr>
          <p:nvPr/>
        </p:nvSpPr>
        <p:spPr bwMode="auto">
          <a:xfrm>
            <a:off x="3603849"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4" name="组合 83"/>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0049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5"/>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753233" y="3645371"/>
            <a:ext cx="5726560"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确认 </a:t>
            </a:r>
            <a:r>
              <a:rPr lang="en-US" altLang="zh-CN" sz="1600" b="1" dirty="0">
                <a:solidFill>
                  <a:schemeClr val="bg1"/>
                </a:solidFill>
                <a:latin typeface="微软雅黑" pitchFamily="34" charset="-122"/>
                <a:ea typeface="微软雅黑" pitchFamily="34" charset="-122"/>
              </a:rPr>
              <a:t>ACK —— </a:t>
            </a:r>
            <a:r>
              <a:rPr lang="zh-CN" altLang="en-US" sz="1600" b="1" dirty="0">
                <a:solidFill>
                  <a:schemeClr val="bg1"/>
                </a:solidFill>
                <a:latin typeface="微软雅黑" pitchFamily="34" charset="-122"/>
                <a:ea typeface="微软雅黑" pitchFamily="34" charset="-122"/>
              </a:rPr>
              <a:t>只有当 </a:t>
            </a:r>
            <a:r>
              <a:rPr lang="en-US" altLang="zh-CN" sz="1600" b="1" dirty="0">
                <a:solidFill>
                  <a:schemeClr val="bg1"/>
                </a:solidFill>
                <a:latin typeface="微软雅黑" pitchFamily="34" charset="-122"/>
                <a:ea typeface="微软雅黑" pitchFamily="34" charset="-122"/>
              </a:rPr>
              <a:t>ACK =1 </a:t>
            </a:r>
            <a:r>
              <a:rPr lang="zh-CN" altLang="en-US" sz="1600" b="1" dirty="0">
                <a:solidFill>
                  <a:schemeClr val="bg1"/>
                </a:solidFill>
                <a:latin typeface="微软雅黑" pitchFamily="34" charset="-122"/>
                <a:ea typeface="微软雅黑" pitchFamily="34" charset="-122"/>
              </a:rPr>
              <a:t>时确认号字段才有效。当 </a:t>
            </a:r>
            <a:r>
              <a:rPr lang="en-US" altLang="zh-CN" sz="1600" b="1" dirty="0">
                <a:solidFill>
                  <a:schemeClr val="bg1"/>
                </a:solidFill>
                <a:latin typeface="微软雅黑" pitchFamily="34" charset="-122"/>
                <a:ea typeface="微软雅黑" pitchFamily="34" charset="-122"/>
              </a:rPr>
              <a:t>ACK =0 </a:t>
            </a:r>
            <a:r>
              <a:rPr lang="zh-CN" altLang="en-US" sz="1600" b="1" dirty="0">
                <a:solidFill>
                  <a:schemeClr val="bg1"/>
                </a:solidFill>
                <a:latin typeface="微软雅黑" pitchFamily="34" charset="-122"/>
                <a:ea typeface="微软雅黑" pitchFamily="34" charset="-122"/>
              </a:rPr>
              <a:t>时，确认号无效。 </a:t>
            </a:r>
          </a:p>
        </p:txBody>
      </p:sp>
      <p:sp>
        <p:nvSpPr>
          <p:cNvPr id="84" name="Rectangle 104"/>
          <p:cNvSpPr>
            <a:spLocks noChangeArrowheads="1"/>
          </p:cNvSpPr>
          <p:nvPr/>
        </p:nvSpPr>
        <p:spPr bwMode="auto">
          <a:xfrm>
            <a:off x="3744545"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242217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426464" y="3645371"/>
            <a:ext cx="6400799"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推送 </a:t>
            </a:r>
            <a:r>
              <a:rPr lang="en-US" altLang="zh-CN" sz="1600" b="1" dirty="0">
                <a:solidFill>
                  <a:schemeClr val="bg1"/>
                </a:solidFill>
                <a:latin typeface="微软雅黑" pitchFamily="34" charset="-122"/>
                <a:ea typeface="微软雅黑" pitchFamily="34" charset="-122"/>
              </a:rPr>
              <a:t>PSH (</a:t>
            </a:r>
            <a:r>
              <a:rPr lang="en-US" altLang="zh-CN" sz="1600" b="1" dirty="0" err="1">
                <a:solidFill>
                  <a:schemeClr val="bg1"/>
                </a:solidFill>
                <a:latin typeface="微软雅黑" pitchFamily="34" charset="-122"/>
                <a:ea typeface="微软雅黑" pitchFamily="34" charset="-122"/>
              </a:rPr>
              <a:t>PuSH</a:t>
            </a:r>
            <a:r>
              <a:rPr lang="en-US" altLang="zh-CN" sz="1600" b="1" dirty="0">
                <a:solidFill>
                  <a:schemeClr val="bg1"/>
                </a:solidFill>
                <a:latin typeface="微软雅黑" pitchFamily="34" charset="-122"/>
                <a:ea typeface="微软雅黑" pitchFamily="34" charset="-122"/>
              </a:rPr>
              <a:t>) —— </a:t>
            </a:r>
            <a:r>
              <a:rPr lang="zh-CN" altLang="en-US" sz="1600" b="1" dirty="0">
                <a:solidFill>
                  <a:schemeClr val="bg1"/>
                </a:solidFill>
                <a:latin typeface="微软雅黑" pitchFamily="34" charset="-122"/>
                <a:ea typeface="微软雅黑" pitchFamily="34" charset="-122"/>
              </a:rPr>
              <a:t>接收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收到 </a:t>
            </a:r>
            <a:r>
              <a:rPr lang="en-US" altLang="zh-CN" sz="1600" b="1" dirty="0">
                <a:solidFill>
                  <a:schemeClr val="bg1"/>
                </a:solidFill>
                <a:latin typeface="微软雅黑" pitchFamily="34" charset="-122"/>
                <a:ea typeface="微软雅黑" pitchFamily="34" charset="-122"/>
              </a:rPr>
              <a:t>PSH = 1 </a:t>
            </a:r>
            <a:r>
              <a:rPr lang="zh-CN" altLang="en-US" sz="1600" b="1" dirty="0">
                <a:solidFill>
                  <a:schemeClr val="bg1"/>
                </a:solidFill>
                <a:latin typeface="微软雅黑" pitchFamily="34" charset="-122"/>
                <a:ea typeface="微软雅黑" pitchFamily="34" charset="-122"/>
              </a:rPr>
              <a:t>的报文段，就尽快地交付接收应用进程，而不再等到整个缓存都填满了后再向上交付。 </a:t>
            </a:r>
          </a:p>
        </p:txBody>
      </p:sp>
      <p:sp>
        <p:nvSpPr>
          <p:cNvPr id="84" name="Rectangle 104"/>
          <p:cNvSpPr>
            <a:spLocks noChangeArrowheads="1"/>
          </p:cNvSpPr>
          <p:nvPr/>
        </p:nvSpPr>
        <p:spPr bwMode="auto">
          <a:xfrm>
            <a:off x="3889736"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227625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2"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4"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2"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3"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4"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5"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6"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7"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9"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30"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1"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9"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4"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5"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6"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7"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8"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9"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1"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5" name="Text Box 155"/>
          <p:cNvSpPr txBox="1">
            <a:spLocks noChangeArrowheads="1"/>
          </p:cNvSpPr>
          <p:nvPr/>
        </p:nvSpPr>
        <p:spPr bwMode="auto">
          <a:xfrm>
            <a:off x="1106424" y="3645371"/>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复位 </a:t>
            </a:r>
            <a:r>
              <a:rPr lang="en-US" altLang="zh-CN" sz="1600" b="1" dirty="0">
                <a:solidFill>
                  <a:schemeClr val="bg1"/>
                </a:solidFill>
                <a:latin typeface="微软雅黑" pitchFamily="34" charset="-122"/>
                <a:ea typeface="微软雅黑" pitchFamily="34" charset="-122"/>
              </a:rPr>
              <a:t>RST (</a:t>
            </a:r>
            <a:r>
              <a:rPr lang="en-US" altLang="zh-CN" sz="1600" b="1" dirty="0" err="1">
                <a:solidFill>
                  <a:schemeClr val="bg1"/>
                </a:solidFill>
                <a:latin typeface="微软雅黑" pitchFamily="34" charset="-122"/>
                <a:ea typeface="微软雅黑" pitchFamily="34" charset="-122"/>
              </a:rPr>
              <a:t>ReSeT</a:t>
            </a:r>
            <a:r>
              <a:rPr lang="en-US" altLang="zh-CN" sz="1600" b="1" dirty="0">
                <a:solidFill>
                  <a:schemeClr val="bg1"/>
                </a:solidFill>
                <a:latin typeface="微软雅黑" pitchFamily="34" charset="-122"/>
                <a:ea typeface="微软雅黑" pitchFamily="34" charset="-122"/>
              </a:rPr>
              <a:t>) —— </a:t>
            </a:r>
            <a:r>
              <a:rPr lang="zh-CN" altLang="en-US" sz="1600" b="1" dirty="0">
                <a:solidFill>
                  <a:schemeClr val="bg1"/>
                </a:solidFill>
                <a:latin typeface="微软雅黑" pitchFamily="34" charset="-122"/>
                <a:ea typeface="微软雅黑" pitchFamily="34" charset="-122"/>
              </a:rPr>
              <a:t>当 </a:t>
            </a:r>
            <a:r>
              <a:rPr lang="en-US" altLang="zh-CN" sz="1600" b="1" dirty="0">
                <a:solidFill>
                  <a:schemeClr val="bg1"/>
                </a:solidFill>
                <a:latin typeface="微软雅黑" pitchFamily="34" charset="-122"/>
                <a:ea typeface="微软雅黑" pitchFamily="34" charset="-122"/>
              </a:rPr>
              <a:t>RST=1 </a:t>
            </a:r>
            <a:r>
              <a:rPr lang="zh-CN" altLang="en-US" sz="1600" b="1" dirty="0">
                <a:solidFill>
                  <a:schemeClr val="bg1"/>
                </a:solidFill>
                <a:latin typeface="微软雅黑" pitchFamily="34" charset="-122"/>
                <a:ea typeface="微软雅黑" pitchFamily="34" charset="-122"/>
              </a:rPr>
              <a:t>时，表明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连接中出现严重差错（如由于主机崩溃或其他原因），必须释放连接，然后再重新建立运输连接。 </a:t>
            </a:r>
          </a:p>
        </p:txBody>
      </p:sp>
      <p:sp>
        <p:nvSpPr>
          <p:cNvPr id="87" name="Rectangle 104"/>
          <p:cNvSpPr>
            <a:spLocks noChangeArrowheads="1"/>
          </p:cNvSpPr>
          <p:nvPr/>
        </p:nvSpPr>
        <p:spPr bwMode="auto">
          <a:xfrm>
            <a:off x="4058963"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6" name="组合 85"/>
          <p:cNvGrpSpPr/>
          <p:nvPr/>
        </p:nvGrpSpPr>
        <p:grpSpPr>
          <a:xfrm>
            <a:off x="1827330" y="782473"/>
            <a:ext cx="5158580" cy="374416"/>
            <a:chOff x="1827330" y="782473"/>
            <a:chExt cx="5158580"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5"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99877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7"/>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5"/>
          <p:cNvSpPr>
            <a:spLocks noChangeArrowheads="1"/>
          </p:cNvSpPr>
          <p:nvPr/>
        </p:nvSpPr>
        <p:spPr bwMode="auto">
          <a:xfrm>
            <a:off x="497959" y="995599"/>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55" name="Rectangle 6"/>
          <p:cNvSpPr>
            <a:spLocks noChangeArrowheads="1"/>
          </p:cNvSpPr>
          <p:nvPr/>
        </p:nvSpPr>
        <p:spPr bwMode="auto">
          <a:xfrm>
            <a:off x="3206750" y="971786"/>
            <a:ext cx="2749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端系统之间通信的含义</a:t>
            </a:r>
          </a:p>
        </p:txBody>
      </p:sp>
      <p:sp>
        <p:nvSpPr>
          <p:cNvPr id="49156" name="Rectangle 68"/>
          <p:cNvSpPr>
            <a:spLocks noChangeArrowheads="1"/>
          </p:cNvSpPr>
          <p:nvPr/>
        </p:nvSpPr>
        <p:spPr bwMode="auto">
          <a:xfrm>
            <a:off x="557213" y="1371764"/>
            <a:ext cx="80485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pPr>
            <a:r>
              <a:rPr lang="zh-CN" altLang="en-US" sz="2000" b="1" dirty="0">
                <a:latin typeface="微软雅黑" pitchFamily="34" charset="-122"/>
                <a:ea typeface="微软雅黑" pitchFamily="34" charset="-122"/>
              </a:rPr>
              <a:t>“主机</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和主机</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进行通信”实际上是指：</a:t>
            </a:r>
            <a:r>
              <a:rPr lang="zh-CN" altLang="en-US" sz="2000" b="1" dirty="0">
                <a:solidFill>
                  <a:srgbClr val="0000FF"/>
                </a:solidFill>
                <a:latin typeface="微软雅黑" pitchFamily="34" charset="-122"/>
                <a:ea typeface="微软雅黑" pitchFamily="34" charset="-122"/>
              </a:rPr>
              <a:t>“运行在主机</a:t>
            </a:r>
            <a:r>
              <a:rPr lang="en-US" altLang="zh-CN" sz="2000" b="1" dirty="0">
                <a:solidFill>
                  <a:srgbClr val="0000FF"/>
                </a:solidFill>
                <a:latin typeface="微软雅黑" pitchFamily="34" charset="-122"/>
                <a:ea typeface="微软雅黑" pitchFamily="34" charset="-122"/>
              </a:rPr>
              <a:t>A</a:t>
            </a:r>
            <a:r>
              <a:rPr lang="zh-CN" altLang="en-US" sz="2000" b="1" dirty="0">
                <a:solidFill>
                  <a:srgbClr val="0000FF"/>
                </a:solidFill>
                <a:latin typeface="微软雅黑" pitchFamily="34" charset="-122"/>
                <a:ea typeface="微软雅黑" pitchFamily="34" charset="-122"/>
              </a:rPr>
              <a:t>上的某个程序和运行在主机</a:t>
            </a:r>
            <a:r>
              <a:rPr lang="en-US" altLang="zh-CN" sz="2000" b="1" dirty="0">
                <a:solidFill>
                  <a:srgbClr val="0000FF"/>
                </a:solidFill>
                <a:latin typeface="微软雅黑" pitchFamily="34" charset="-122"/>
                <a:ea typeface="微软雅黑" pitchFamily="34" charset="-122"/>
              </a:rPr>
              <a:t>B</a:t>
            </a:r>
            <a:r>
              <a:rPr lang="zh-CN" altLang="en-US" sz="2000" b="1" dirty="0">
                <a:solidFill>
                  <a:srgbClr val="0000FF"/>
                </a:solidFill>
                <a:latin typeface="微软雅黑" pitchFamily="34" charset="-122"/>
                <a:ea typeface="微软雅黑" pitchFamily="34" charset="-122"/>
              </a:rPr>
              <a:t>上的另一个程序进行通信”</a:t>
            </a:r>
            <a:r>
              <a:rPr lang="zh-CN" altLang="en-US" sz="2000" b="1" dirty="0">
                <a:latin typeface="微软雅黑" pitchFamily="34" charset="-122"/>
                <a:ea typeface="微软雅黑" pitchFamily="34" charset="-122"/>
              </a:rPr>
              <a:t>。端到端的通信是进程之间的通信。</a:t>
            </a:r>
          </a:p>
        </p:txBody>
      </p:sp>
      <p:sp>
        <p:nvSpPr>
          <p:cNvPr id="6" name="对角圆角矩形 5"/>
          <p:cNvSpPr/>
          <p:nvPr/>
        </p:nvSpPr>
        <p:spPr>
          <a:xfrm>
            <a:off x="497959" y="2747339"/>
            <a:ext cx="8107780" cy="12406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160" name="矩形 6"/>
          <p:cNvSpPr>
            <a:spLocks noChangeArrowheads="1"/>
          </p:cNvSpPr>
          <p:nvPr/>
        </p:nvSpPr>
        <p:spPr bwMode="auto">
          <a:xfrm>
            <a:off x="725622" y="2821006"/>
            <a:ext cx="77373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spcBef>
                <a:spcPts val="600"/>
              </a:spcBef>
            </a:pPr>
            <a:r>
              <a:rPr lang="zh-CN" altLang="en-US" sz="2000" b="1" dirty="0">
                <a:solidFill>
                  <a:schemeClr val="bg1"/>
                </a:solidFill>
                <a:latin typeface="微软雅黑" pitchFamily="34" charset="-122"/>
                <a:ea typeface="微软雅黑" pitchFamily="34" charset="-122"/>
              </a:rPr>
              <a:t>即“主机 </a:t>
            </a:r>
            <a:r>
              <a:rPr lang="en-US" altLang="zh-CN" sz="2000" b="1" dirty="0">
                <a:solidFill>
                  <a:schemeClr val="bg1"/>
                </a:solidFill>
                <a:latin typeface="微软雅黑" pitchFamily="34" charset="-122"/>
                <a:ea typeface="微软雅黑" pitchFamily="34" charset="-122"/>
              </a:rPr>
              <a:t>A </a:t>
            </a:r>
            <a:r>
              <a:rPr lang="zh-CN" altLang="en-US" sz="2000" b="1" dirty="0">
                <a:solidFill>
                  <a:schemeClr val="bg1"/>
                </a:solidFill>
                <a:latin typeface="微软雅黑" pitchFamily="34" charset="-122"/>
                <a:ea typeface="微软雅黑" pitchFamily="34" charset="-122"/>
              </a:rPr>
              <a:t>的某个进程和主机 </a:t>
            </a:r>
            <a:r>
              <a:rPr lang="en-US" altLang="zh-CN" sz="2000" b="1" dirty="0">
                <a:solidFill>
                  <a:schemeClr val="bg1"/>
                </a:solidFill>
                <a:latin typeface="微软雅黑" pitchFamily="34" charset="-122"/>
                <a:ea typeface="微软雅黑" pitchFamily="34" charset="-122"/>
              </a:rPr>
              <a:t>B </a:t>
            </a:r>
            <a:r>
              <a:rPr lang="zh-CN" altLang="en-US" sz="2000" b="1" dirty="0">
                <a:solidFill>
                  <a:schemeClr val="bg1"/>
                </a:solidFill>
                <a:latin typeface="微软雅黑" pitchFamily="34" charset="-122"/>
                <a:ea typeface="微软雅黑" pitchFamily="34" charset="-122"/>
              </a:rPr>
              <a:t>上的另一个进程进行通信”。</a:t>
            </a:r>
            <a:endParaRPr lang="en-US" altLang="zh-CN" sz="2000" b="1" dirty="0">
              <a:solidFill>
                <a:schemeClr val="bg1"/>
              </a:solidFill>
              <a:latin typeface="微软雅黑" pitchFamily="34" charset="-122"/>
              <a:ea typeface="微软雅黑" pitchFamily="34" charset="-122"/>
            </a:endParaRPr>
          </a:p>
          <a:p>
            <a:pPr>
              <a:lnSpc>
                <a:spcPts val="3300"/>
              </a:lnSpc>
              <a:spcBef>
                <a:spcPts val="600"/>
              </a:spcBef>
            </a:pPr>
            <a:r>
              <a:rPr lang="zh-CN" altLang="en-US" sz="2000" b="1" dirty="0">
                <a:solidFill>
                  <a:schemeClr val="bg1"/>
                </a:solidFill>
                <a:latin typeface="微软雅黑" pitchFamily="34" charset="-122"/>
                <a:ea typeface="微软雅黑" pitchFamily="34" charset="-122"/>
              </a:rPr>
              <a:t>简称为“计算机之间通信”。 </a:t>
            </a:r>
          </a:p>
        </p:txBody>
      </p:sp>
    </p:spTree>
    <p:extLst>
      <p:ext uri="{BB962C8B-B14F-4D97-AF65-F5344CB8AC3E}">
        <p14:creationId xmlns:p14="http://schemas.microsoft.com/office/powerpoint/2010/main" val="29079381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106424" y="3645371"/>
            <a:ext cx="6986016" cy="34432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同步 </a:t>
            </a:r>
            <a:r>
              <a:rPr lang="en-US" altLang="zh-CN" sz="1600" b="1" dirty="0">
                <a:solidFill>
                  <a:schemeClr val="bg1"/>
                </a:solidFill>
                <a:latin typeface="微软雅黑" pitchFamily="34" charset="-122"/>
                <a:ea typeface="微软雅黑" pitchFamily="34" charset="-122"/>
              </a:rPr>
              <a:t>SYN —— </a:t>
            </a:r>
            <a:r>
              <a:rPr lang="zh-CN" altLang="en-US" sz="1600" b="1" dirty="0">
                <a:solidFill>
                  <a:schemeClr val="bg1"/>
                </a:solidFill>
                <a:latin typeface="微软雅黑" pitchFamily="34" charset="-122"/>
                <a:ea typeface="微软雅黑" pitchFamily="34" charset="-122"/>
              </a:rPr>
              <a:t>同步 </a:t>
            </a:r>
            <a:r>
              <a:rPr lang="en-US" altLang="zh-CN" sz="1600" b="1" dirty="0">
                <a:solidFill>
                  <a:schemeClr val="bg1"/>
                </a:solidFill>
                <a:latin typeface="微软雅黑" pitchFamily="34" charset="-122"/>
                <a:ea typeface="微软雅黑" pitchFamily="34" charset="-122"/>
              </a:rPr>
              <a:t>SYN = 1 </a:t>
            </a:r>
            <a:r>
              <a:rPr lang="zh-CN" altLang="en-US" sz="1600" b="1" dirty="0">
                <a:solidFill>
                  <a:schemeClr val="bg1"/>
                </a:solidFill>
                <a:latin typeface="微软雅黑" pitchFamily="34" charset="-122"/>
                <a:ea typeface="微软雅黑" pitchFamily="34" charset="-122"/>
              </a:rPr>
              <a:t>表示这是一个连接请求或连接接受报文。 </a:t>
            </a:r>
          </a:p>
        </p:txBody>
      </p:sp>
      <p:sp>
        <p:nvSpPr>
          <p:cNvPr id="84" name="Rectangle 104"/>
          <p:cNvSpPr>
            <a:spLocks noChangeArrowheads="1"/>
          </p:cNvSpPr>
          <p:nvPr/>
        </p:nvSpPr>
        <p:spPr bwMode="auto">
          <a:xfrm>
            <a:off x="419381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405792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645371"/>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终止 </a:t>
            </a:r>
            <a:r>
              <a:rPr lang="en-US" altLang="zh-CN" sz="1600" b="1" dirty="0">
                <a:solidFill>
                  <a:schemeClr val="bg1"/>
                </a:solidFill>
                <a:latin typeface="微软雅黑" pitchFamily="34" charset="-122"/>
                <a:ea typeface="微软雅黑" pitchFamily="34" charset="-122"/>
              </a:rPr>
              <a:t>FIN (</a:t>
            </a:r>
            <a:r>
              <a:rPr lang="en-US" altLang="zh-CN" sz="1600" b="1" dirty="0" err="1">
                <a:solidFill>
                  <a:schemeClr val="bg1"/>
                </a:solidFill>
                <a:latin typeface="微软雅黑" pitchFamily="34" charset="-122"/>
                <a:ea typeface="微软雅黑" pitchFamily="34" charset="-122"/>
              </a:rPr>
              <a:t>FINish</a:t>
            </a:r>
            <a:r>
              <a:rPr lang="en-US" altLang="zh-CN" sz="1600" b="1" dirty="0">
                <a:solidFill>
                  <a:schemeClr val="bg1"/>
                </a:solidFill>
                <a:latin typeface="微软雅黑" pitchFamily="34" charset="-122"/>
                <a:ea typeface="微软雅黑" pitchFamily="34" charset="-122"/>
              </a:rPr>
              <a:t>) —— </a:t>
            </a:r>
            <a:r>
              <a:rPr lang="zh-CN" altLang="en-US" sz="1600" b="1" dirty="0">
                <a:solidFill>
                  <a:schemeClr val="bg1"/>
                </a:solidFill>
                <a:latin typeface="微软雅黑" pitchFamily="34" charset="-122"/>
                <a:ea typeface="微软雅黑" pitchFamily="34" charset="-122"/>
              </a:rPr>
              <a:t>用来释放一个连接。</a:t>
            </a:r>
            <a:r>
              <a:rPr lang="en-US" altLang="zh-CN" sz="1600" b="1" dirty="0">
                <a:solidFill>
                  <a:schemeClr val="bg1"/>
                </a:solidFill>
                <a:latin typeface="微软雅黑" pitchFamily="34" charset="-122"/>
                <a:ea typeface="微软雅黑" pitchFamily="34" charset="-122"/>
              </a:rPr>
              <a:t>FIN=1 </a:t>
            </a:r>
            <a:r>
              <a:rPr lang="zh-CN" altLang="en-US" sz="1600" b="1" dirty="0">
                <a:solidFill>
                  <a:schemeClr val="bg1"/>
                </a:solidFill>
                <a:latin typeface="微软雅黑" pitchFamily="34" charset="-122"/>
                <a:ea typeface="微软雅黑" pitchFamily="34" charset="-122"/>
              </a:rPr>
              <a:t>表明此报文段的发送端的数据已发送完毕，并要求释放运输连接。 </a:t>
            </a:r>
          </a:p>
        </p:txBody>
      </p:sp>
      <p:sp>
        <p:nvSpPr>
          <p:cNvPr id="86" name="Rectangle 104"/>
          <p:cNvSpPr>
            <a:spLocks noChangeArrowheads="1"/>
          </p:cNvSpPr>
          <p:nvPr/>
        </p:nvSpPr>
        <p:spPr bwMode="auto">
          <a:xfrm>
            <a:off x="4328552" y="2310709"/>
            <a:ext cx="190338" cy="43792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4630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106424" y="3645371"/>
            <a:ext cx="6986016" cy="34432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窗口字段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字节，用来让对方设置发送窗口的依据，单位为字节。</a:t>
            </a:r>
          </a:p>
        </p:txBody>
      </p:sp>
      <p:sp>
        <p:nvSpPr>
          <p:cNvPr id="84" name="Rectangle 104"/>
          <p:cNvSpPr>
            <a:spLocks noChangeArrowheads="1"/>
          </p:cNvSpPr>
          <p:nvPr/>
        </p:nvSpPr>
        <p:spPr bwMode="auto">
          <a:xfrm flipH="1">
            <a:off x="4518888" y="231599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08753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645371"/>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检验和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2 </a:t>
            </a:r>
            <a:r>
              <a:rPr lang="zh-CN" altLang="en-US" sz="1600" b="1" dirty="0">
                <a:solidFill>
                  <a:schemeClr val="bg1"/>
                </a:solidFill>
                <a:latin typeface="微软雅黑" pitchFamily="34" charset="-122"/>
                <a:ea typeface="微软雅黑" pitchFamily="34" charset="-122"/>
              </a:rPr>
              <a:t>字节。检验和字段检验的范围包括首部和数据这两部分。在计算检验和时，要在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报文段的前面加上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字节的伪首部。</a:t>
            </a:r>
          </a:p>
        </p:txBody>
      </p:sp>
      <p:sp>
        <p:nvSpPr>
          <p:cNvPr id="86" name="Rectangle 104"/>
          <p:cNvSpPr>
            <a:spLocks noChangeArrowheads="1"/>
          </p:cNvSpPr>
          <p:nvPr/>
        </p:nvSpPr>
        <p:spPr bwMode="auto">
          <a:xfrm flipH="1">
            <a:off x="2162453" y="2713745"/>
            <a:ext cx="2334259"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78406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1342"/>
            <a:ext cx="8053711" cy="37764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55"/>
          <p:cNvSpPr txBox="1">
            <a:spLocks noChangeArrowheads="1"/>
          </p:cNvSpPr>
          <p:nvPr/>
        </p:nvSpPr>
        <p:spPr bwMode="auto">
          <a:xfrm>
            <a:off x="1288036" y="816315"/>
            <a:ext cx="6593695"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在计算检验和时，临时把 </a:t>
            </a:r>
            <a:r>
              <a:rPr lang="en-US" altLang="zh-CN" sz="1600" b="1" dirty="0">
                <a:solidFill>
                  <a:schemeClr val="bg1"/>
                </a:solidFill>
                <a:latin typeface="微软雅黑" pitchFamily="34" charset="-122"/>
                <a:ea typeface="微软雅黑" pitchFamily="34" charset="-122"/>
              </a:rPr>
              <a:t>12 </a:t>
            </a:r>
            <a:r>
              <a:rPr lang="zh-CN" altLang="en-US" sz="1600" b="1" dirty="0">
                <a:solidFill>
                  <a:schemeClr val="bg1"/>
                </a:solidFill>
                <a:latin typeface="微软雅黑" pitchFamily="34" charset="-122"/>
                <a:ea typeface="微软雅黑" pitchFamily="34" charset="-122"/>
              </a:rPr>
              <a:t>字节的“伪首部”和 </a:t>
            </a:r>
            <a:r>
              <a:rPr lang="en-US" altLang="zh-CN" sz="1600" b="1" dirty="0">
                <a:solidFill>
                  <a:schemeClr val="bg1"/>
                </a:solidFill>
                <a:latin typeface="微软雅黑" pitchFamily="34" charset="-122"/>
                <a:ea typeface="微软雅黑" pitchFamily="34" charset="-122"/>
              </a:rPr>
              <a:t>TCP </a:t>
            </a:r>
            <a:r>
              <a:rPr lang="zh-CN" altLang="en-US" sz="1600" b="1" dirty="0">
                <a:solidFill>
                  <a:schemeClr val="bg1"/>
                </a:solidFill>
                <a:latin typeface="微软雅黑" pitchFamily="34" charset="-122"/>
                <a:ea typeface="微软雅黑" pitchFamily="34" charset="-122"/>
              </a:rPr>
              <a:t>报文段连接在一起。伪首部仅仅是为了计算检验和。</a:t>
            </a:r>
          </a:p>
        </p:txBody>
      </p:sp>
      <p:sp>
        <p:nvSpPr>
          <p:cNvPr id="4" name="Rectangle 2"/>
          <p:cNvSpPr>
            <a:spLocks noChangeArrowheads="1"/>
          </p:cNvSpPr>
          <p:nvPr/>
        </p:nvSpPr>
        <p:spPr bwMode="auto">
          <a:xfrm>
            <a:off x="2898378" y="3648253"/>
            <a:ext cx="772600" cy="302048"/>
          </a:xfrm>
          <a:prstGeom prst="rect">
            <a:avLst/>
          </a:prstGeom>
          <a:solidFill>
            <a:srgbClr val="0033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5" name="Freeform 3"/>
          <p:cNvSpPr>
            <a:spLocks/>
          </p:cNvSpPr>
          <p:nvPr/>
        </p:nvSpPr>
        <p:spPr bwMode="auto">
          <a:xfrm>
            <a:off x="3314219" y="2832868"/>
            <a:ext cx="3316500" cy="231247"/>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7" name="AutoShape 6"/>
          <p:cNvSpPr>
            <a:spLocks noChangeArrowheads="1"/>
          </p:cNvSpPr>
          <p:nvPr/>
        </p:nvSpPr>
        <p:spPr bwMode="auto">
          <a:xfrm>
            <a:off x="2326881" y="3708034"/>
            <a:ext cx="571498" cy="190878"/>
          </a:xfrm>
          <a:prstGeom prst="leftArrow">
            <a:avLst>
              <a:gd name="adj1" fmla="val 50000"/>
              <a:gd name="adj2" fmla="val 69093"/>
            </a:avLst>
          </a:prstGeom>
          <a:solidFill>
            <a:srgbClr val="FFFF00"/>
          </a:solidFill>
          <a:ln w="1270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Freeform 7"/>
          <p:cNvSpPr>
            <a:spLocks/>
          </p:cNvSpPr>
          <p:nvPr/>
        </p:nvSpPr>
        <p:spPr bwMode="auto">
          <a:xfrm>
            <a:off x="1912176" y="2160248"/>
            <a:ext cx="4787850" cy="37057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200" b="1">
              <a:latin typeface="微软雅黑" pitchFamily="34" charset="-122"/>
              <a:ea typeface="微软雅黑" pitchFamily="34" charset="-122"/>
            </a:endParaRPr>
          </a:p>
        </p:txBody>
      </p:sp>
      <p:sp>
        <p:nvSpPr>
          <p:cNvPr id="9" name="Rectangle 8"/>
          <p:cNvSpPr>
            <a:spLocks noChangeArrowheads="1"/>
          </p:cNvSpPr>
          <p:nvPr/>
        </p:nvSpPr>
        <p:spPr bwMode="auto">
          <a:xfrm>
            <a:off x="3314219" y="2530820"/>
            <a:ext cx="3316500" cy="302048"/>
          </a:xfrm>
          <a:prstGeom prst="rect">
            <a:avLst/>
          </a:prstGeom>
          <a:solidFill>
            <a:srgbClr val="00FFFF"/>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TCP </a:t>
            </a:r>
            <a:r>
              <a:rPr lang="zh-CN" altLang="en-US" sz="1200" b="1" dirty="0">
                <a:latin typeface="微软雅黑" pitchFamily="34" charset="-122"/>
                <a:ea typeface="微软雅黑" pitchFamily="34" charset="-122"/>
              </a:rPr>
              <a:t>首部</a:t>
            </a:r>
          </a:p>
        </p:txBody>
      </p:sp>
      <p:sp>
        <p:nvSpPr>
          <p:cNvPr id="12" name="Rectangle 11"/>
          <p:cNvSpPr>
            <a:spLocks noChangeArrowheads="1"/>
          </p:cNvSpPr>
          <p:nvPr/>
        </p:nvSpPr>
        <p:spPr bwMode="auto">
          <a:xfrm>
            <a:off x="1915585" y="1858200"/>
            <a:ext cx="4784441" cy="302048"/>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a:off x="3508505" y="1858200"/>
            <a:ext cx="2273"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Freeform 15"/>
          <p:cNvSpPr>
            <a:spLocks/>
          </p:cNvSpPr>
          <p:nvPr/>
        </p:nvSpPr>
        <p:spPr bwMode="auto">
          <a:xfrm>
            <a:off x="2420047" y="2530820"/>
            <a:ext cx="894172" cy="302048"/>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Text Box 16"/>
          <p:cNvSpPr txBox="1">
            <a:spLocks noChangeArrowheads="1"/>
          </p:cNvSpPr>
          <p:nvPr/>
        </p:nvSpPr>
        <p:spPr bwMode="auto">
          <a:xfrm>
            <a:off x="2522412" y="253786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伪首部</a:t>
            </a:r>
          </a:p>
        </p:txBody>
      </p:sp>
      <p:sp>
        <p:nvSpPr>
          <p:cNvPr id="22" name="Text Box 21"/>
          <p:cNvSpPr txBox="1">
            <a:spLocks noChangeArrowheads="1"/>
          </p:cNvSpPr>
          <p:nvPr/>
        </p:nvSpPr>
        <p:spPr bwMode="auto">
          <a:xfrm>
            <a:off x="5160505" y="3677620"/>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982509" y="3668476"/>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510597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487725" y="1858200"/>
            <a:ext cx="1136"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5869480" y="1858200"/>
            <a:ext cx="0" cy="302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6"/>
          <p:cNvSpPr txBox="1">
            <a:spLocks noChangeArrowheads="1"/>
          </p:cNvSpPr>
          <p:nvPr/>
        </p:nvSpPr>
        <p:spPr bwMode="auto">
          <a:xfrm>
            <a:off x="5834706" y="1883535"/>
            <a:ext cx="9416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TCP</a:t>
            </a:r>
            <a:r>
              <a:rPr kumimoji="1" lang="zh-CN" altLang="en-US" sz="1200" b="1" dirty="0">
                <a:latin typeface="微软雅黑" pitchFamily="34" charset="-122"/>
                <a:ea typeface="微软雅黑" pitchFamily="34" charset="-122"/>
              </a:rPr>
              <a:t>总长度</a:t>
            </a:r>
          </a:p>
        </p:txBody>
      </p:sp>
      <p:sp>
        <p:nvSpPr>
          <p:cNvPr id="28" name="Text Box 27"/>
          <p:cNvSpPr txBox="1">
            <a:spLocks noChangeArrowheads="1"/>
          </p:cNvSpPr>
          <p:nvPr/>
        </p:nvSpPr>
        <p:spPr bwMode="auto">
          <a:xfrm>
            <a:off x="2229388" y="1883535"/>
            <a:ext cx="8915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源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778106" y="1883535"/>
            <a:ext cx="1045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目的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5178684"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0</a:t>
            </a:r>
          </a:p>
        </p:txBody>
      </p:sp>
      <p:sp>
        <p:nvSpPr>
          <p:cNvPr id="31" name="Text Box 30"/>
          <p:cNvSpPr txBox="1">
            <a:spLocks noChangeArrowheads="1"/>
          </p:cNvSpPr>
          <p:nvPr/>
        </p:nvSpPr>
        <p:spPr bwMode="auto">
          <a:xfrm>
            <a:off x="5530901" y="1883535"/>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6</a:t>
            </a:r>
          </a:p>
        </p:txBody>
      </p:sp>
      <p:sp>
        <p:nvSpPr>
          <p:cNvPr id="32" name="Line 31"/>
          <p:cNvSpPr>
            <a:spLocks noChangeShapeType="1"/>
          </p:cNvSpPr>
          <p:nvPr/>
        </p:nvSpPr>
        <p:spPr bwMode="auto">
          <a:xfrm>
            <a:off x="2867701" y="4103423"/>
            <a:ext cx="4719679"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Rectangle 32"/>
          <p:cNvSpPr>
            <a:spLocks noChangeArrowheads="1"/>
          </p:cNvSpPr>
          <p:nvPr/>
        </p:nvSpPr>
        <p:spPr bwMode="auto">
          <a:xfrm>
            <a:off x="4717397" y="4001691"/>
            <a:ext cx="839635" cy="192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33"/>
          <p:cNvSpPr txBox="1">
            <a:spLocks noChangeArrowheads="1"/>
          </p:cNvSpPr>
          <p:nvPr/>
        </p:nvSpPr>
        <p:spPr bwMode="auto">
          <a:xfrm>
            <a:off x="4693592" y="3971705"/>
            <a:ext cx="845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IP </a:t>
            </a:r>
            <a:r>
              <a:rPr kumimoji="1" lang="zh-CN" altLang="en-US" sz="12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480429" y="164202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585929"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4179985"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517868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5551351"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6114894" y="162733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675687" y="2281210"/>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33CC"/>
                </a:solidFill>
                <a:latin typeface="微软雅黑" pitchFamily="34" charset="-122"/>
                <a:ea typeface="微软雅黑" pitchFamily="34" charset="-122"/>
              </a:rPr>
              <a:t>12</a:t>
            </a:r>
          </a:p>
        </p:txBody>
      </p:sp>
      <p:sp>
        <p:nvSpPr>
          <p:cNvPr id="46" name="Text Box 45"/>
          <p:cNvSpPr txBox="1">
            <a:spLocks noChangeArrowheads="1"/>
          </p:cNvSpPr>
          <p:nvPr/>
        </p:nvSpPr>
        <p:spPr bwMode="auto">
          <a:xfrm>
            <a:off x="1957142" y="2281210"/>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2054335" y="394740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33CC"/>
                </a:solidFill>
                <a:latin typeface="微软雅黑" pitchFamily="34" charset="-122"/>
                <a:ea typeface="微软雅黑" pitchFamily="34" charset="-122"/>
              </a:rPr>
              <a:t>发送在前</a:t>
            </a:r>
          </a:p>
        </p:txBody>
      </p:sp>
      <p:sp>
        <p:nvSpPr>
          <p:cNvPr id="49" name="Text Box 49"/>
          <p:cNvSpPr txBox="1">
            <a:spLocks noChangeArrowheads="1"/>
          </p:cNvSpPr>
          <p:nvPr/>
        </p:nvSpPr>
        <p:spPr bwMode="auto">
          <a:xfrm>
            <a:off x="5557032" y="3092432"/>
            <a:ext cx="9108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770962" y="3074144"/>
            <a:ext cx="5854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2312929" y="3064115"/>
            <a:ext cx="9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33CC"/>
                </a:solidFill>
                <a:latin typeface="微软雅黑" pitchFamily="34" charset="-122"/>
                <a:ea typeface="微软雅黑" pitchFamily="34" charset="-122"/>
              </a:rPr>
              <a:t>TCP </a:t>
            </a:r>
            <a:r>
              <a:rPr kumimoji="1" lang="zh-CN" altLang="en-US" sz="1200" b="1" dirty="0">
                <a:solidFill>
                  <a:srgbClr val="0033CC"/>
                </a:solidFill>
                <a:latin typeface="微软雅黑" pitchFamily="34" charset="-122"/>
                <a:ea typeface="微软雅黑" pitchFamily="34" charset="-122"/>
              </a:rPr>
              <a:t>报文段</a:t>
            </a:r>
          </a:p>
        </p:txBody>
      </p:sp>
      <p:sp>
        <p:nvSpPr>
          <p:cNvPr id="52" name="Rectangle 4"/>
          <p:cNvSpPr>
            <a:spLocks noChangeArrowheads="1"/>
          </p:cNvSpPr>
          <p:nvPr/>
        </p:nvSpPr>
        <p:spPr bwMode="auto">
          <a:xfrm>
            <a:off x="3673978" y="3373343"/>
            <a:ext cx="3907750" cy="287779"/>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a:ln>
                <a:noFill/>
              </a:ln>
              <a:effectLst/>
              <a:uLnTx/>
              <a:uFillTx/>
              <a:latin typeface="微软雅黑" pitchFamily="34" charset="-122"/>
              <a:ea typeface="微软雅黑" pitchFamily="34" charset="-122"/>
            </a:endParaRPr>
          </a:p>
        </p:txBody>
      </p:sp>
      <p:sp>
        <p:nvSpPr>
          <p:cNvPr id="53" name="Rectangle 59"/>
          <p:cNvSpPr>
            <a:spLocks noChangeArrowheads="1"/>
          </p:cNvSpPr>
          <p:nvPr/>
        </p:nvSpPr>
        <p:spPr bwMode="auto">
          <a:xfrm flipH="1">
            <a:off x="2420048" y="2522346"/>
            <a:ext cx="897122" cy="305195"/>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latin typeface="微软雅黑" pitchFamily="34" charset="-122"/>
              <a:ea typeface="微软雅黑" pitchFamily="34" charset="-122"/>
            </a:endParaRPr>
          </a:p>
        </p:txBody>
      </p:sp>
      <p:sp>
        <p:nvSpPr>
          <p:cNvPr id="10" name="Rectangle 9"/>
          <p:cNvSpPr>
            <a:spLocks noChangeArrowheads="1"/>
          </p:cNvSpPr>
          <p:nvPr/>
        </p:nvSpPr>
        <p:spPr bwMode="auto">
          <a:xfrm>
            <a:off x="3670978" y="3650351"/>
            <a:ext cx="3916401" cy="302048"/>
          </a:xfrm>
          <a:prstGeom prst="rect">
            <a:avLst/>
          </a:prstGeom>
          <a:solidFill>
            <a:srgbClr val="00FFFF"/>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48" name="Rectangle 48"/>
          <p:cNvSpPr>
            <a:spLocks noChangeArrowheads="1"/>
          </p:cNvSpPr>
          <p:nvPr/>
        </p:nvSpPr>
        <p:spPr bwMode="auto">
          <a:xfrm>
            <a:off x="4443579" y="3064114"/>
            <a:ext cx="3143801" cy="302048"/>
          </a:xfrm>
          <a:prstGeom prst="rect">
            <a:avLst/>
          </a:prstGeom>
          <a:solidFill>
            <a:srgbClr val="66FF99"/>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6" name="Rectangle 4"/>
          <p:cNvSpPr>
            <a:spLocks noChangeArrowheads="1"/>
          </p:cNvSpPr>
          <p:nvPr/>
        </p:nvSpPr>
        <p:spPr bwMode="auto">
          <a:xfrm>
            <a:off x="3669842" y="3064114"/>
            <a:ext cx="773737" cy="302048"/>
          </a:xfrm>
          <a:prstGeom prst="rect">
            <a:avLst/>
          </a:prstGeom>
          <a:solidFill>
            <a:srgbClr val="CC00CC"/>
          </a:solidFill>
          <a:ln w="19050">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Tree>
    <p:extLst>
      <p:ext uri="{BB962C8B-B14F-4D97-AF65-F5344CB8AC3E}">
        <p14:creationId xmlns:p14="http://schemas.microsoft.com/office/powerpoint/2010/main" val="273492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11"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5"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6"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9"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3"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4"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5"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6"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7"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8"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80"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155"/>
          <p:cNvSpPr txBox="1">
            <a:spLocks noChangeArrowheads="1"/>
          </p:cNvSpPr>
          <p:nvPr/>
        </p:nvSpPr>
        <p:spPr bwMode="auto">
          <a:xfrm>
            <a:off x="1106424" y="3645371"/>
            <a:ext cx="6986016" cy="634020"/>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紧急指针字段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占 </a:t>
            </a:r>
            <a:r>
              <a:rPr lang="en-US" altLang="zh-CN" sz="1600" b="1" dirty="0">
                <a:solidFill>
                  <a:schemeClr val="bg1"/>
                </a:solidFill>
                <a:latin typeface="微软雅黑" pitchFamily="34" charset="-122"/>
                <a:ea typeface="微软雅黑" pitchFamily="34" charset="-122"/>
              </a:rPr>
              <a:t>16 </a:t>
            </a:r>
            <a:r>
              <a:rPr lang="zh-CN" altLang="en-US" sz="1600" b="1" dirty="0">
                <a:solidFill>
                  <a:schemeClr val="bg1"/>
                </a:solidFill>
                <a:latin typeface="微软雅黑" pitchFamily="34" charset="-122"/>
                <a:ea typeface="微软雅黑" pitchFamily="34" charset="-122"/>
              </a:rPr>
              <a:t>位，指出在本报文段中紧急数据共有多少个字节（紧急数据放在本报文段数据的最前面）。 </a:t>
            </a:r>
          </a:p>
        </p:txBody>
      </p:sp>
      <p:sp>
        <p:nvSpPr>
          <p:cNvPr id="86" name="Rectangle 104"/>
          <p:cNvSpPr>
            <a:spLocks noChangeArrowheads="1"/>
          </p:cNvSpPr>
          <p:nvPr/>
        </p:nvSpPr>
        <p:spPr bwMode="auto">
          <a:xfrm>
            <a:off x="4496711" y="2713745"/>
            <a:ext cx="2344800" cy="407291"/>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5" name="组合 84"/>
          <p:cNvGrpSpPr/>
          <p:nvPr/>
        </p:nvGrpSpPr>
        <p:grpSpPr>
          <a:xfrm>
            <a:off x="1827330" y="782473"/>
            <a:ext cx="5158580" cy="374416"/>
            <a:chOff x="1827330" y="782473"/>
            <a:chExt cx="5158580"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95533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2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2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2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7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7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7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7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7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7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7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Text Box 155"/>
          <p:cNvSpPr txBox="1">
            <a:spLocks noChangeArrowheads="1"/>
          </p:cNvSpPr>
          <p:nvPr/>
        </p:nvSpPr>
        <p:spPr bwMode="auto">
          <a:xfrm>
            <a:off x="1042416" y="3645371"/>
            <a:ext cx="7086600" cy="566309"/>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400" b="1" dirty="0">
                <a:solidFill>
                  <a:schemeClr val="bg1"/>
                </a:solidFill>
                <a:latin typeface="微软雅黑" pitchFamily="34" charset="-122"/>
                <a:ea typeface="微软雅黑" pitchFamily="34" charset="-122"/>
              </a:rPr>
              <a:t>选项字段 </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长度可变。</a:t>
            </a:r>
            <a:r>
              <a:rPr lang="en-US" altLang="zh-CN" sz="1400" b="1" dirty="0">
                <a:solidFill>
                  <a:schemeClr val="bg1"/>
                </a:solidFill>
                <a:latin typeface="微软雅黑" pitchFamily="34" charset="-122"/>
                <a:ea typeface="微软雅黑" pitchFamily="34" charset="-122"/>
              </a:rPr>
              <a:t>TCP </a:t>
            </a:r>
            <a:r>
              <a:rPr lang="zh-CN" altLang="en-US" sz="1400" b="1" dirty="0">
                <a:solidFill>
                  <a:schemeClr val="bg1"/>
                </a:solidFill>
                <a:latin typeface="微软雅黑" pitchFamily="34" charset="-122"/>
                <a:ea typeface="微软雅黑" pitchFamily="34" charset="-122"/>
              </a:rPr>
              <a:t>最初只规定了一种选项，即最大报文段长度 </a:t>
            </a:r>
            <a:r>
              <a:rPr lang="en-US" altLang="zh-CN" sz="1400" b="1" dirty="0">
                <a:solidFill>
                  <a:schemeClr val="bg1"/>
                </a:solidFill>
                <a:latin typeface="微软雅黑" pitchFamily="34" charset="-122"/>
                <a:ea typeface="微软雅黑" pitchFamily="34" charset="-122"/>
              </a:rPr>
              <a:t>MSS</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告诉对方 </a:t>
            </a:r>
            <a:r>
              <a:rPr lang="en-US" altLang="zh-CN" sz="1400" b="1" dirty="0">
                <a:solidFill>
                  <a:schemeClr val="bg1"/>
                </a:solidFill>
                <a:latin typeface="微软雅黑" pitchFamily="34" charset="-122"/>
                <a:ea typeface="微软雅黑" pitchFamily="34" charset="-122"/>
              </a:rPr>
              <a:t>TCP</a:t>
            </a:r>
            <a:r>
              <a:rPr lang="zh-CN" altLang="en-US" sz="1400" b="1" dirty="0">
                <a:solidFill>
                  <a:schemeClr val="bg1"/>
                </a:solidFill>
                <a:latin typeface="微软雅黑" pitchFamily="34" charset="-122"/>
                <a:ea typeface="微软雅黑" pitchFamily="34" charset="-122"/>
              </a:rPr>
              <a:t>：“我的缓存所能接收的报文段的数据字段的最大长度是 </a:t>
            </a:r>
            <a:r>
              <a:rPr lang="en-US" altLang="zh-CN" sz="1400" b="1" dirty="0">
                <a:solidFill>
                  <a:schemeClr val="bg1"/>
                </a:solidFill>
                <a:latin typeface="微软雅黑" pitchFamily="34" charset="-122"/>
                <a:ea typeface="微软雅黑" pitchFamily="34" charset="-122"/>
              </a:rPr>
              <a:t>MSS </a:t>
            </a:r>
            <a:r>
              <a:rPr lang="zh-CN" altLang="en-US" sz="1400" b="1" dirty="0">
                <a:solidFill>
                  <a:schemeClr val="bg1"/>
                </a:solidFill>
                <a:latin typeface="微软雅黑" pitchFamily="34" charset="-122"/>
                <a:ea typeface="微软雅黑" pitchFamily="34" charset="-122"/>
              </a:rPr>
              <a:t>个字节。” </a:t>
            </a:r>
          </a:p>
        </p:txBody>
      </p:sp>
      <p:sp>
        <p:nvSpPr>
          <p:cNvPr id="84" name="Rectangle 104"/>
          <p:cNvSpPr>
            <a:spLocks noChangeArrowheads="1"/>
          </p:cNvSpPr>
          <p:nvPr/>
        </p:nvSpPr>
        <p:spPr bwMode="auto">
          <a:xfrm>
            <a:off x="2162578" y="3110963"/>
            <a:ext cx="3507503"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
        <p:nvSpPr>
          <p:cNvPr id="88" name="Text Box 155"/>
          <p:cNvSpPr txBox="1">
            <a:spLocks noChangeArrowheads="1"/>
          </p:cNvSpPr>
          <p:nvPr/>
        </p:nvSpPr>
        <p:spPr bwMode="auto">
          <a:xfrm>
            <a:off x="1417320" y="765443"/>
            <a:ext cx="6300216" cy="1175706"/>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en-US" altLang="zh-CN" sz="1600" b="1" dirty="0">
                <a:latin typeface="微软雅黑" pitchFamily="34" charset="-122"/>
                <a:ea typeface="微软雅黑" pitchFamily="34" charset="-122"/>
              </a:rPr>
              <a:t>MSS (Maximum Segment Size)</a:t>
            </a:r>
          </a:p>
          <a:p>
            <a:pPr algn="ctr">
              <a:lnSpc>
                <a:spcPct val="110000"/>
              </a:lnSpc>
            </a:pPr>
            <a:r>
              <a:rPr lang="zh-CN" altLang="en-US" sz="1600" b="1" dirty="0">
                <a:latin typeface="微软雅黑" pitchFamily="34" charset="-122"/>
                <a:ea typeface="微软雅黑" pitchFamily="34" charset="-122"/>
              </a:rPr>
              <a:t>是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报文段中的数据字段的最大长度。</a:t>
            </a:r>
          </a:p>
          <a:p>
            <a:pPr algn="ctr">
              <a:lnSpc>
                <a:spcPct val="110000"/>
              </a:lnSpc>
            </a:pPr>
            <a:r>
              <a:rPr lang="zh-CN" altLang="en-US" sz="1600" b="1" dirty="0">
                <a:latin typeface="微软雅黑" pitchFamily="34" charset="-122"/>
                <a:ea typeface="微软雅黑" pitchFamily="34" charset="-122"/>
              </a:rPr>
              <a:t>数据字段加上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首部才等于整个的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a:t>
            </a:r>
          </a:p>
          <a:p>
            <a:pPr algn="ctr">
              <a:lnSpc>
                <a:spcPct val="110000"/>
              </a:lnSpc>
            </a:pPr>
            <a:r>
              <a:rPr lang="zh-CN" altLang="en-US" sz="1600" b="1" dirty="0">
                <a:latin typeface="微软雅黑" pitchFamily="34" charset="-122"/>
                <a:ea typeface="微软雅黑" pitchFamily="34" charset="-122"/>
              </a:rPr>
              <a:t>所以，</a:t>
            </a:r>
            <a:r>
              <a:rPr lang="en-US" altLang="zh-CN" sz="1600" b="1" dirty="0">
                <a:latin typeface="微软雅黑" pitchFamily="34" charset="-122"/>
                <a:ea typeface="微软雅黑" pitchFamily="34" charset="-122"/>
              </a:rPr>
              <a:t>MSS</a:t>
            </a:r>
            <a:r>
              <a:rPr lang="zh-CN" altLang="en-US" sz="1600" b="1" dirty="0">
                <a:latin typeface="微软雅黑" pitchFamily="34" charset="-122"/>
                <a:ea typeface="微软雅黑" pitchFamily="34" charset="-122"/>
              </a:rPr>
              <a:t>是“</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报文段长度减去 </a:t>
            </a:r>
            <a:r>
              <a:rPr lang="en-US" altLang="zh-CN" sz="1600" b="1" dirty="0">
                <a:latin typeface="微软雅黑" pitchFamily="34" charset="-122"/>
                <a:ea typeface="微软雅黑" pitchFamily="34" charset="-122"/>
              </a:rPr>
              <a:t>TCP </a:t>
            </a:r>
            <a:r>
              <a:rPr lang="zh-CN" altLang="en-US" sz="1600" b="1" dirty="0">
                <a:latin typeface="微软雅黑" pitchFamily="34" charset="-122"/>
                <a:ea typeface="微软雅黑" pitchFamily="34" charset="-122"/>
              </a:rPr>
              <a:t>首部长度”。</a:t>
            </a:r>
          </a:p>
        </p:txBody>
      </p:sp>
    </p:spTree>
    <p:extLst>
      <p:ext uri="{BB962C8B-B14F-4D97-AF65-F5344CB8AC3E}">
        <p14:creationId xmlns:p14="http://schemas.microsoft.com/office/powerpoint/2010/main" val="14261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887290"/>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967237" y="835875"/>
            <a:ext cx="3209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为什么要规定 </a:t>
            </a:r>
            <a:r>
              <a:rPr lang="en-US" altLang="zh-CN" sz="2400" b="1" dirty="0">
                <a:solidFill>
                  <a:schemeClr val="bg1"/>
                </a:solidFill>
                <a:latin typeface="微软雅黑" pitchFamily="34" charset="-122"/>
                <a:ea typeface="微软雅黑" pitchFamily="34" charset="-122"/>
              </a:rPr>
              <a:t>MSS </a:t>
            </a:r>
            <a:r>
              <a:rPr lang="zh-CN" altLang="en-US" sz="2400" b="1" dirty="0">
                <a:solidFill>
                  <a:schemeClr val="bg1"/>
                </a:solidFill>
                <a:latin typeface="微软雅黑" pitchFamily="34" charset="-122"/>
                <a:ea typeface="微软雅黑" pitchFamily="34" charset="-122"/>
              </a:rPr>
              <a:t>？</a:t>
            </a:r>
          </a:p>
        </p:txBody>
      </p:sp>
      <p:sp>
        <p:nvSpPr>
          <p:cNvPr id="7" name="Rectangle 8"/>
          <p:cNvSpPr>
            <a:spLocks noChangeArrowheads="1"/>
          </p:cNvSpPr>
          <p:nvPr/>
        </p:nvSpPr>
        <p:spPr bwMode="auto">
          <a:xfrm>
            <a:off x="556963" y="1300315"/>
            <a:ext cx="8048776" cy="28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1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MSS </a:t>
            </a:r>
            <a:r>
              <a:rPr lang="zh-CN" altLang="en-US" sz="1900" b="1" dirty="0">
                <a:solidFill>
                  <a:srgbClr val="0000FF"/>
                </a:solidFill>
                <a:latin typeface="微软雅黑" pitchFamily="34" charset="-122"/>
                <a:ea typeface="微软雅黑" pitchFamily="34" charset="-122"/>
              </a:rPr>
              <a:t>与接收窗口值没有关系。</a:t>
            </a:r>
          </a:p>
          <a:p>
            <a:pPr marL="285750" indent="-285750">
              <a:lnSpc>
                <a:spcPts val="3100"/>
              </a:lnSpc>
              <a:buClr>
                <a:srgbClr val="0070C0"/>
              </a:buClr>
              <a:buFont typeface="Wingdings" pitchFamily="2" charset="2"/>
              <a:buChar char="l"/>
            </a:pPr>
            <a:r>
              <a:rPr lang="zh-CN" altLang="en-US" sz="1900" b="1" dirty="0">
                <a:latin typeface="微软雅黑" pitchFamily="34" charset="-122"/>
                <a:ea typeface="微软雅黑" pitchFamily="34" charset="-122"/>
              </a:rPr>
              <a:t>若</a:t>
            </a:r>
            <a:r>
              <a:rPr lang="zh-CN" altLang="en-US" sz="1900" b="1" dirty="0">
                <a:solidFill>
                  <a:srgbClr val="0000FF"/>
                </a:solidFill>
                <a:latin typeface="微软雅黑" pitchFamily="34" charset="-122"/>
                <a:ea typeface="微软雅黑" pitchFamily="34" charset="-122"/>
              </a:rPr>
              <a:t>选择较小的 </a:t>
            </a:r>
            <a:r>
              <a:rPr lang="en-US" altLang="zh-CN" sz="1900" b="1" dirty="0">
                <a:solidFill>
                  <a:srgbClr val="0000FF"/>
                </a:solidFill>
                <a:latin typeface="微软雅黑" pitchFamily="34" charset="-122"/>
                <a:ea typeface="微软雅黑" pitchFamily="34" charset="-122"/>
              </a:rPr>
              <a:t>MSS </a:t>
            </a:r>
            <a:r>
              <a:rPr lang="zh-CN" altLang="en-US" sz="1900" b="1" dirty="0">
                <a:solidFill>
                  <a:srgbClr val="0000FF"/>
                </a:solidFill>
                <a:latin typeface="微软雅黑" pitchFamily="34" charset="-122"/>
                <a:ea typeface="微软雅黑" pitchFamily="34" charset="-122"/>
              </a:rPr>
              <a:t>长度，网络的利用率就降低。</a:t>
            </a:r>
          </a:p>
          <a:p>
            <a:pPr marL="285750" indent="-285750">
              <a:lnSpc>
                <a:spcPts val="3100"/>
              </a:lnSpc>
              <a:buClr>
                <a:srgbClr val="0070C0"/>
              </a:buClr>
              <a:buFont typeface="Wingdings" pitchFamily="2" charset="2"/>
              <a:buChar char="l"/>
            </a:pPr>
            <a:r>
              <a:rPr lang="zh-CN" altLang="en-US" sz="1900" b="1" dirty="0">
                <a:latin typeface="微软雅黑" pitchFamily="34" charset="-122"/>
                <a:ea typeface="微软雅黑" pitchFamily="34" charset="-122"/>
              </a:rPr>
              <a:t>若 </a:t>
            </a:r>
            <a:r>
              <a:rPr lang="en-US" altLang="zh-CN" sz="1900" b="1" dirty="0">
                <a:solidFill>
                  <a:srgbClr val="0000FF"/>
                </a:solidFill>
                <a:latin typeface="微软雅黑" pitchFamily="34" charset="-122"/>
                <a:ea typeface="微软雅黑" pitchFamily="34" charset="-122"/>
              </a:rPr>
              <a:t>TCP </a:t>
            </a:r>
            <a:r>
              <a:rPr lang="zh-CN" altLang="en-US" sz="1900" b="1" dirty="0">
                <a:solidFill>
                  <a:srgbClr val="0000FF"/>
                </a:solidFill>
                <a:latin typeface="微软雅黑" pitchFamily="34" charset="-122"/>
                <a:ea typeface="微软雅黑" pitchFamily="34" charset="-122"/>
              </a:rPr>
              <a:t>报文段非常长</a:t>
            </a:r>
            <a:r>
              <a:rPr lang="zh-CN" altLang="en-US" sz="1900" b="1" dirty="0">
                <a:latin typeface="微软雅黑" pitchFamily="34" charset="-122"/>
                <a:ea typeface="微软雅黑" pitchFamily="34" charset="-122"/>
              </a:rPr>
              <a:t>，那么在 </a:t>
            </a:r>
            <a:r>
              <a:rPr lang="en-US" altLang="zh-CN" sz="1900" b="1" dirty="0">
                <a:latin typeface="微软雅黑" pitchFamily="34" charset="-122"/>
                <a:ea typeface="微软雅黑" pitchFamily="34" charset="-122"/>
              </a:rPr>
              <a:t>IP </a:t>
            </a:r>
            <a:r>
              <a:rPr lang="zh-CN" altLang="en-US" sz="1900" b="1" dirty="0">
                <a:latin typeface="微软雅黑" pitchFamily="34" charset="-122"/>
                <a:ea typeface="微软雅黑" pitchFamily="34" charset="-122"/>
              </a:rPr>
              <a:t>层传输时就有可能要分解成多个短数据报片。在终点要把收到的各个短数据报片装配成原来的 </a:t>
            </a:r>
            <a:r>
              <a:rPr lang="en-US" altLang="zh-CN" sz="1900" b="1" dirty="0">
                <a:latin typeface="微软雅黑" pitchFamily="34" charset="-122"/>
                <a:ea typeface="微软雅黑" pitchFamily="34" charset="-122"/>
              </a:rPr>
              <a:t>TCP </a:t>
            </a:r>
            <a:r>
              <a:rPr lang="zh-CN" altLang="en-US" sz="1900" b="1" dirty="0">
                <a:latin typeface="微软雅黑" pitchFamily="34" charset="-122"/>
                <a:ea typeface="微软雅黑" pitchFamily="34" charset="-122"/>
              </a:rPr>
              <a:t>报文段。当传输出错时还要进行重传。这些也都会</a:t>
            </a:r>
            <a:r>
              <a:rPr lang="zh-CN" altLang="en-US" sz="1900" b="1" dirty="0">
                <a:solidFill>
                  <a:srgbClr val="0000FF"/>
                </a:solidFill>
                <a:latin typeface="微软雅黑" pitchFamily="34" charset="-122"/>
                <a:ea typeface="微软雅黑" pitchFamily="34" charset="-122"/>
              </a:rPr>
              <a:t>使开销增大</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285750" indent="-285750">
              <a:lnSpc>
                <a:spcPts val="3100"/>
              </a:lnSpc>
              <a:buClr>
                <a:srgbClr val="0070C0"/>
              </a:buClr>
              <a:buFont typeface="Wingdings" pitchFamily="2" charset="2"/>
              <a:buChar char="l"/>
            </a:pPr>
            <a:r>
              <a:rPr lang="zh-CN" altLang="en-US" sz="1900" b="1" dirty="0">
                <a:latin typeface="微软雅黑" pitchFamily="34" charset="-122"/>
                <a:ea typeface="微软雅黑" pitchFamily="34" charset="-122"/>
              </a:rPr>
              <a:t>因此，</a:t>
            </a:r>
            <a:r>
              <a:rPr lang="en-US" altLang="zh-CN" sz="1900" b="1" dirty="0">
                <a:latin typeface="微软雅黑" pitchFamily="34" charset="-122"/>
                <a:ea typeface="微软雅黑" pitchFamily="34" charset="-122"/>
              </a:rPr>
              <a:t>MSS </a:t>
            </a:r>
            <a:r>
              <a:rPr lang="zh-CN" altLang="en-US" sz="1900" b="1" dirty="0">
                <a:latin typeface="微软雅黑" pitchFamily="34" charset="-122"/>
                <a:ea typeface="微软雅黑" pitchFamily="34" charset="-122"/>
              </a:rPr>
              <a:t>应尽可能大些，只要在 </a:t>
            </a:r>
            <a:r>
              <a:rPr lang="en-US" altLang="zh-CN" sz="1900" b="1" dirty="0">
                <a:latin typeface="微软雅黑" pitchFamily="34" charset="-122"/>
                <a:ea typeface="微软雅黑" pitchFamily="34" charset="-122"/>
              </a:rPr>
              <a:t>IP </a:t>
            </a:r>
            <a:r>
              <a:rPr lang="zh-CN" altLang="en-US" sz="1900" b="1" dirty="0">
                <a:latin typeface="微软雅黑" pitchFamily="34" charset="-122"/>
                <a:ea typeface="微软雅黑" pitchFamily="34" charset="-122"/>
              </a:rPr>
              <a:t>层传输时不需要再分片就行。</a:t>
            </a:r>
          </a:p>
          <a:p>
            <a:pPr marL="285750" indent="-285750">
              <a:lnSpc>
                <a:spcPts val="3100"/>
              </a:lnSpc>
              <a:buClr>
                <a:srgbClr val="0070C0"/>
              </a:buClr>
              <a:buFont typeface="Wingdings" pitchFamily="2" charset="2"/>
              <a:buChar char="l"/>
            </a:pPr>
            <a:r>
              <a:rPr lang="zh-CN" altLang="en-US" sz="1900" b="1" dirty="0">
                <a:latin typeface="微软雅黑" pitchFamily="34" charset="-122"/>
                <a:ea typeface="微软雅黑" pitchFamily="34" charset="-122"/>
              </a:rPr>
              <a:t>但最佳的 </a:t>
            </a:r>
            <a:r>
              <a:rPr lang="en-US" altLang="zh-CN" sz="1900" b="1" dirty="0">
                <a:latin typeface="微软雅黑" pitchFamily="34" charset="-122"/>
                <a:ea typeface="微软雅黑" pitchFamily="34" charset="-122"/>
              </a:rPr>
              <a:t>MSS </a:t>
            </a:r>
            <a:r>
              <a:rPr lang="zh-CN" altLang="en-US" sz="1900" b="1" dirty="0">
                <a:latin typeface="微软雅黑" pitchFamily="34" charset="-122"/>
                <a:ea typeface="微软雅黑" pitchFamily="34" charset="-122"/>
              </a:rPr>
              <a:t>是很难确定的。</a:t>
            </a:r>
          </a:p>
        </p:txBody>
      </p:sp>
    </p:spTree>
    <p:extLst>
      <p:ext uri="{BB962C8B-B14F-4D97-AF65-F5344CB8AC3E}">
        <p14:creationId xmlns:p14="http://schemas.microsoft.com/office/powerpoint/2010/main" val="21975004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72251"/>
            <a:ext cx="8048776"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864117" y="92998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其他选项</a:t>
            </a:r>
          </a:p>
        </p:txBody>
      </p:sp>
      <p:sp>
        <p:nvSpPr>
          <p:cNvPr id="7" name="Rectangle 8"/>
          <p:cNvSpPr>
            <a:spLocks noChangeArrowheads="1"/>
          </p:cNvSpPr>
          <p:nvPr/>
        </p:nvSpPr>
        <p:spPr bwMode="auto">
          <a:xfrm>
            <a:off x="556962" y="1385276"/>
            <a:ext cx="814812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窗口扩大选项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字节，其中有一个字节表示移位值 </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。新的窗口值等于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首部中的窗口位数增大到 </a:t>
            </a:r>
            <a:r>
              <a:rPr lang="en-US" altLang="zh-CN" sz="2000" b="1" dirty="0">
                <a:latin typeface="微软雅黑" pitchFamily="34" charset="-122"/>
                <a:ea typeface="微软雅黑" pitchFamily="34" charset="-122"/>
              </a:rPr>
              <a:t>(16 + S)</a:t>
            </a:r>
            <a:r>
              <a:rPr lang="zh-CN" altLang="en-US" sz="2000" b="1" dirty="0">
                <a:latin typeface="微软雅黑" pitchFamily="34" charset="-122"/>
                <a:ea typeface="微软雅黑" pitchFamily="34" charset="-122"/>
              </a:rPr>
              <a:t>，相当于把窗口值向左移动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位后获得实际的窗口大小。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时间戳选项</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字节，其中最主要的字段时间戳值字段（</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字节）和时间戳回送回答字段（</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字节）。</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选择确认选项</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在后面的 </a:t>
            </a:r>
            <a:r>
              <a:rPr lang="en-US" altLang="zh-CN" sz="2000" b="1" dirty="0">
                <a:latin typeface="微软雅黑" pitchFamily="34" charset="-122"/>
                <a:ea typeface="微软雅黑" pitchFamily="34" charset="-122"/>
              </a:rPr>
              <a:t>5.6.3 </a:t>
            </a:r>
            <a:r>
              <a:rPr lang="zh-CN" altLang="en-US" sz="2000" b="1" dirty="0">
                <a:latin typeface="微软雅黑" pitchFamily="34" charset="-122"/>
                <a:ea typeface="微软雅黑" pitchFamily="34" charset="-122"/>
              </a:rPr>
              <a:t>节介绍。 </a:t>
            </a:r>
          </a:p>
        </p:txBody>
      </p:sp>
    </p:spTree>
    <p:extLst>
      <p:ext uri="{BB962C8B-B14F-4D97-AF65-F5344CB8AC3E}">
        <p14:creationId xmlns:p14="http://schemas.microsoft.com/office/powerpoint/2010/main" val="21017772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545144" y="649224"/>
            <a:ext cx="8053712" cy="37124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Line 3"/>
          <p:cNvSpPr>
            <a:spLocks noChangeShapeType="1"/>
          </p:cNvSpPr>
          <p:nvPr/>
        </p:nvSpPr>
        <p:spPr bwMode="auto">
          <a:xfrm flipH="1">
            <a:off x="1909886" y="1150624"/>
            <a:ext cx="10667" cy="2324658"/>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8" name="Rectangle 4"/>
          <p:cNvSpPr>
            <a:spLocks noChangeArrowheads="1"/>
          </p:cNvSpPr>
          <p:nvPr/>
        </p:nvSpPr>
        <p:spPr bwMode="auto">
          <a:xfrm>
            <a:off x="1753233" y="1853031"/>
            <a:ext cx="344326" cy="9680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TCP </a:t>
            </a:r>
            <a:r>
              <a:rPr kumimoji="1" lang="zh-CN" altLang="en-US" sz="1050" b="1" dirty="0">
                <a:solidFill>
                  <a:srgbClr val="0000FF"/>
                </a:solidFill>
                <a:latin typeface="微软雅黑" pitchFamily="34" charset="-122"/>
                <a:ea typeface="微软雅黑" pitchFamily="34" charset="-122"/>
              </a:rPr>
              <a:t>首部</a:t>
            </a:r>
          </a:p>
        </p:txBody>
      </p:sp>
      <p:sp>
        <p:nvSpPr>
          <p:cNvPr id="89" name="Line 5"/>
          <p:cNvSpPr>
            <a:spLocks noChangeShapeType="1"/>
          </p:cNvSpPr>
          <p:nvPr/>
        </p:nvSpPr>
        <p:spPr bwMode="auto">
          <a:xfrm>
            <a:off x="7187795" y="1145252"/>
            <a:ext cx="0" cy="195318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0" name="Rectangle 6"/>
          <p:cNvSpPr>
            <a:spLocks noChangeArrowheads="1"/>
          </p:cNvSpPr>
          <p:nvPr/>
        </p:nvSpPr>
        <p:spPr bwMode="auto">
          <a:xfrm>
            <a:off x="6952074" y="1753047"/>
            <a:ext cx="452048" cy="7360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1050" b="1" dirty="0">
                <a:solidFill>
                  <a:srgbClr val="0000FF"/>
                </a:solidFill>
                <a:latin typeface="微软雅黑" pitchFamily="34" charset="-122"/>
                <a:ea typeface="微软雅黑" pitchFamily="34" charset="-122"/>
              </a:rPr>
              <a:t>20</a:t>
            </a:r>
          </a:p>
          <a:p>
            <a:pPr algn="ctr" defTabSz="762000" eaLnBrk="0" hangingPunct="0"/>
            <a:r>
              <a:rPr kumimoji="1" lang="zh-CN" altLang="en-US" sz="1050" b="1" dirty="0">
                <a:solidFill>
                  <a:srgbClr val="0000FF"/>
                </a:solidFill>
                <a:latin typeface="微软雅黑" pitchFamily="34" charset="-122"/>
                <a:ea typeface="微软雅黑" pitchFamily="34" charset="-122"/>
              </a:rPr>
              <a:t>字节</a:t>
            </a:r>
          </a:p>
          <a:p>
            <a:pPr algn="ctr" defTabSz="762000" eaLnBrk="0" hangingPunct="0"/>
            <a:r>
              <a:rPr kumimoji="1" lang="zh-CN" altLang="en-US" sz="1050" b="1" dirty="0">
                <a:solidFill>
                  <a:srgbClr val="0000FF"/>
                </a:solidFill>
                <a:latin typeface="微软雅黑" pitchFamily="34" charset="-122"/>
                <a:ea typeface="微软雅黑" pitchFamily="34" charset="-122"/>
              </a:rPr>
              <a:t>固定</a:t>
            </a:r>
          </a:p>
          <a:p>
            <a:pPr algn="ctr" defTabSz="762000" eaLnBrk="0" hangingPunct="0"/>
            <a:r>
              <a:rPr kumimoji="1" lang="zh-CN" altLang="en-US" sz="1050" b="1" dirty="0">
                <a:solidFill>
                  <a:srgbClr val="0000FF"/>
                </a:solidFill>
                <a:latin typeface="微软雅黑" pitchFamily="34" charset="-122"/>
                <a:ea typeface="微软雅黑" pitchFamily="34" charset="-122"/>
              </a:rPr>
              <a:t>首部</a:t>
            </a:r>
          </a:p>
        </p:txBody>
      </p:sp>
      <p:sp>
        <p:nvSpPr>
          <p:cNvPr id="91" name="Rectangle 7"/>
          <p:cNvSpPr>
            <a:spLocks noChangeArrowheads="1"/>
          </p:cNvSpPr>
          <p:nvPr/>
        </p:nvSpPr>
        <p:spPr bwMode="auto">
          <a:xfrm>
            <a:off x="2154821" y="1148832"/>
            <a:ext cx="4695418" cy="2330925"/>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2" name="Line 10"/>
          <p:cNvSpPr>
            <a:spLocks noChangeShapeType="1"/>
          </p:cNvSpPr>
          <p:nvPr/>
        </p:nvSpPr>
        <p:spPr bwMode="auto">
          <a:xfrm>
            <a:off x="2149973" y="1545376"/>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3" name="Line 11"/>
          <p:cNvSpPr>
            <a:spLocks noChangeShapeType="1"/>
          </p:cNvSpPr>
          <p:nvPr/>
        </p:nvSpPr>
        <p:spPr bwMode="auto">
          <a:xfrm>
            <a:off x="2158700" y="1937444"/>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4" name="Line 12"/>
          <p:cNvSpPr>
            <a:spLocks noChangeShapeType="1"/>
          </p:cNvSpPr>
          <p:nvPr/>
        </p:nvSpPr>
        <p:spPr bwMode="auto">
          <a:xfrm>
            <a:off x="2149973" y="2328617"/>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5" name="Line 13"/>
          <p:cNvSpPr>
            <a:spLocks noChangeShapeType="1"/>
          </p:cNvSpPr>
          <p:nvPr/>
        </p:nvSpPr>
        <p:spPr bwMode="auto">
          <a:xfrm>
            <a:off x="2149973" y="2718895"/>
            <a:ext cx="4703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6" name="Line 14"/>
          <p:cNvSpPr>
            <a:spLocks noChangeShapeType="1"/>
          </p:cNvSpPr>
          <p:nvPr/>
        </p:nvSpPr>
        <p:spPr bwMode="auto">
          <a:xfrm>
            <a:off x="2158700" y="3110963"/>
            <a:ext cx="46944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7" name="Line 15"/>
          <p:cNvSpPr>
            <a:spLocks noChangeShapeType="1"/>
          </p:cNvSpPr>
          <p:nvPr/>
        </p:nvSpPr>
        <p:spPr bwMode="auto">
          <a:xfrm>
            <a:off x="4503500" y="1153308"/>
            <a:ext cx="0" cy="400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8" name="Rectangle 16"/>
          <p:cNvSpPr>
            <a:spLocks noChangeArrowheads="1"/>
          </p:cNvSpPr>
          <p:nvPr/>
        </p:nvSpPr>
        <p:spPr bwMode="auto">
          <a:xfrm>
            <a:off x="5236614" y="1224918"/>
            <a:ext cx="107721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目  的  端  口</a:t>
            </a:r>
          </a:p>
        </p:txBody>
      </p:sp>
      <p:sp>
        <p:nvSpPr>
          <p:cNvPr id="99" name="Rectangle 17"/>
          <p:cNvSpPr>
            <a:spLocks noChangeArrowheads="1"/>
          </p:cNvSpPr>
          <p:nvPr/>
        </p:nvSpPr>
        <p:spPr bwMode="auto">
          <a:xfrm>
            <a:off x="2234255" y="2294294"/>
            <a:ext cx="49052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数据</a:t>
            </a:r>
          </a:p>
          <a:p>
            <a:pPr defTabSz="762000" eaLnBrk="0" hangingPunct="0"/>
            <a:r>
              <a:rPr kumimoji="1" lang="zh-CN" altLang="en-US" sz="1200" b="1" dirty="0">
                <a:latin typeface="微软雅黑" pitchFamily="34" charset="-122"/>
                <a:ea typeface="微软雅黑" pitchFamily="34" charset="-122"/>
              </a:rPr>
              <a:t>偏移</a:t>
            </a:r>
          </a:p>
        </p:txBody>
      </p:sp>
      <p:sp>
        <p:nvSpPr>
          <p:cNvPr id="100" name="Rectangle 18"/>
          <p:cNvSpPr>
            <a:spLocks noChangeArrowheads="1"/>
          </p:cNvSpPr>
          <p:nvPr/>
        </p:nvSpPr>
        <p:spPr bwMode="auto">
          <a:xfrm>
            <a:off x="2908299" y="2796771"/>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检   验   和</a:t>
            </a:r>
          </a:p>
        </p:txBody>
      </p:sp>
      <p:sp>
        <p:nvSpPr>
          <p:cNvPr id="101" name="Rectangle 19"/>
          <p:cNvSpPr>
            <a:spLocks noChangeArrowheads="1"/>
          </p:cNvSpPr>
          <p:nvPr/>
        </p:nvSpPr>
        <p:spPr bwMode="auto">
          <a:xfrm>
            <a:off x="3031454" y="3158404"/>
            <a:ext cx="21072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选    项  （长  度  可  变）</a:t>
            </a:r>
          </a:p>
        </p:txBody>
      </p:sp>
      <p:sp>
        <p:nvSpPr>
          <p:cNvPr id="102" name="Rectangle 20"/>
          <p:cNvSpPr>
            <a:spLocks noChangeArrowheads="1"/>
          </p:cNvSpPr>
          <p:nvPr/>
        </p:nvSpPr>
        <p:spPr bwMode="auto">
          <a:xfrm>
            <a:off x="2978119" y="1224918"/>
            <a:ext cx="83035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源  端  口</a:t>
            </a:r>
          </a:p>
        </p:txBody>
      </p:sp>
      <p:sp>
        <p:nvSpPr>
          <p:cNvPr id="103" name="Rectangle 21"/>
          <p:cNvSpPr>
            <a:spLocks noChangeArrowheads="1"/>
          </p:cNvSpPr>
          <p:nvPr/>
        </p:nvSpPr>
        <p:spPr bwMode="auto">
          <a:xfrm>
            <a:off x="4071046" y="1597882"/>
            <a:ext cx="84366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a:latin typeface="微软雅黑" pitchFamily="34" charset="-122"/>
                <a:ea typeface="微软雅黑" pitchFamily="34" charset="-122"/>
              </a:rPr>
              <a:t>序   号</a:t>
            </a:r>
          </a:p>
        </p:txBody>
      </p:sp>
      <p:sp>
        <p:nvSpPr>
          <p:cNvPr id="104" name="Line 22"/>
          <p:cNvSpPr>
            <a:spLocks noChangeShapeType="1"/>
          </p:cNvSpPr>
          <p:nvPr/>
        </p:nvSpPr>
        <p:spPr bwMode="auto">
          <a:xfrm>
            <a:off x="4507379" y="2333988"/>
            <a:ext cx="0" cy="7724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5" name="Rectangle 23"/>
          <p:cNvSpPr>
            <a:spLocks noChangeArrowheads="1"/>
          </p:cNvSpPr>
          <p:nvPr/>
        </p:nvSpPr>
        <p:spPr bwMode="auto">
          <a:xfrm>
            <a:off x="5138672" y="2796771"/>
            <a:ext cx="121668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紧   急   指   针</a:t>
            </a:r>
          </a:p>
        </p:txBody>
      </p:sp>
      <p:sp>
        <p:nvSpPr>
          <p:cNvPr id="106" name="Rectangle 24"/>
          <p:cNvSpPr>
            <a:spLocks noChangeArrowheads="1"/>
          </p:cNvSpPr>
          <p:nvPr/>
        </p:nvSpPr>
        <p:spPr bwMode="auto">
          <a:xfrm>
            <a:off x="5391158" y="2383961"/>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a:latin typeface="微软雅黑" pitchFamily="34" charset="-122"/>
                <a:ea typeface="微软雅黑" pitchFamily="34" charset="-122"/>
              </a:rPr>
              <a:t>窗   口</a:t>
            </a:r>
          </a:p>
        </p:txBody>
      </p:sp>
      <p:sp>
        <p:nvSpPr>
          <p:cNvPr id="107" name="Rectangle 25"/>
          <p:cNvSpPr>
            <a:spLocks noChangeArrowheads="1"/>
          </p:cNvSpPr>
          <p:nvPr/>
        </p:nvSpPr>
        <p:spPr bwMode="auto">
          <a:xfrm>
            <a:off x="3921708" y="2006061"/>
            <a:ext cx="11248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确    认    号</a:t>
            </a:r>
          </a:p>
        </p:txBody>
      </p:sp>
      <p:sp>
        <p:nvSpPr>
          <p:cNvPr id="108" name="Line 26"/>
          <p:cNvSpPr>
            <a:spLocks noChangeShapeType="1"/>
          </p:cNvSpPr>
          <p:nvPr/>
        </p:nvSpPr>
        <p:spPr bwMode="auto">
          <a:xfrm>
            <a:off x="2739567"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27"/>
          <p:cNvSpPr>
            <a:spLocks noChangeShapeType="1"/>
          </p:cNvSpPr>
          <p:nvPr/>
        </p:nvSpPr>
        <p:spPr bwMode="auto">
          <a:xfrm>
            <a:off x="3916815" y="2329512"/>
            <a:ext cx="0" cy="3858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28"/>
          <p:cNvSpPr>
            <a:spLocks noChangeShapeType="1"/>
          </p:cNvSpPr>
          <p:nvPr/>
        </p:nvSpPr>
        <p:spPr bwMode="auto">
          <a:xfrm>
            <a:off x="3615229" y="2333988"/>
            <a:ext cx="0" cy="390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1" name="Line 29"/>
          <p:cNvSpPr>
            <a:spLocks noChangeShapeType="1"/>
          </p:cNvSpPr>
          <p:nvPr/>
        </p:nvSpPr>
        <p:spPr bwMode="auto">
          <a:xfrm>
            <a:off x="3764568"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2" name="Line 30"/>
          <p:cNvSpPr>
            <a:spLocks noChangeShapeType="1"/>
          </p:cNvSpPr>
          <p:nvPr/>
        </p:nvSpPr>
        <p:spPr bwMode="auto">
          <a:xfrm>
            <a:off x="4210642"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3" name="Line 31"/>
          <p:cNvSpPr>
            <a:spLocks noChangeShapeType="1"/>
          </p:cNvSpPr>
          <p:nvPr/>
        </p:nvSpPr>
        <p:spPr bwMode="auto">
          <a:xfrm>
            <a:off x="4063244"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4" name="Line 32"/>
          <p:cNvSpPr>
            <a:spLocks noChangeShapeType="1"/>
          </p:cNvSpPr>
          <p:nvPr/>
        </p:nvSpPr>
        <p:spPr bwMode="auto">
          <a:xfrm>
            <a:off x="4359980" y="2333988"/>
            <a:ext cx="0" cy="3840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5" name="Rectangle 33"/>
          <p:cNvSpPr>
            <a:spLocks noChangeArrowheads="1"/>
          </p:cNvSpPr>
          <p:nvPr/>
        </p:nvSpPr>
        <p:spPr bwMode="auto">
          <a:xfrm>
            <a:off x="2900900" y="2392017"/>
            <a:ext cx="6299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保   留</a:t>
            </a:r>
          </a:p>
        </p:txBody>
      </p:sp>
      <p:sp>
        <p:nvSpPr>
          <p:cNvPr id="116" name="Rectangle 34"/>
          <p:cNvSpPr>
            <a:spLocks noChangeArrowheads="1"/>
          </p:cNvSpPr>
          <p:nvPr/>
        </p:nvSpPr>
        <p:spPr bwMode="auto">
          <a:xfrm>
            <a:off x="4280467" y="2322784"/>
            <a:ext cx="296557" cy="4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050" b="1" dirty="0">
                <a:latin typeface="微软雅黑" pitchFamily="34" charset="-122"/>
                <a:ea typeface="微软雅黑" pitchFamily="34" charset="-122"/>
              </a:rPr>
              <a:t>F</a:t>
            </a:r>
          </a:p>
          <a:p>
            <a:pPr algn="ctr" defTabSz="762000" eaLnBrk="0" hangingPunct="0">
              <a:lnSpc>
                <a:spcPct val="75000"/>
              </a:lnSpc>
            </a:pPr>
            <a:r>
              <a:rPr kumimoji="1" lang="en-US" altLang="zh-CN" sz="1050" b="1" dirty="0">
                <a:latin typeface="微软雅黑" pitchFamily="34" charset="-122"/>
                <a:ea typeface="微软雅黑" pitchFamily="34" charset="-122"/>
              </a:rPr>
              <a:t>I</a:t>
            </a:r>
          </a:p>
          <a:p>
            <a:pPr algn="ctr" defTabSz="762000" eaLnBrk="0" hangingPunct="0">
              <a:lnSpc>
                <a:spcPct val="75000"/>
              </a:lnSpc>
            </a:pPr>
            <a:r>
              <a:rPr kumimoji="1" lang="en-US" altLang="zh-CN" sz="1050" b="1" dirty="0">
                <a:latin typeface="微软雅黑" pitchFamily="34" charset="-122"/>
                <a:ea typeface="微软雅黑" pitchFamily="34" charset="-122"/>
              </a:rPr>
              <a:t>N</a:t>
            </a:r>
          </a:p>
        </p:txBody>
      </p:sp>
      <p:sp>
        <p:nvSpPr>
          <p:cNvPr id="151" name="Rectangle 75"/>
          <p:cNvSpPr>
            <a:spLocks noChangeArrowheads="1"/>
          </p:cNvSpPr>
          <p:nvPr/>
        </p:nvSpPr>
        <p:spPr bwMode="auto">
          <a:xfrm>
            <a:off x="4152650" y="2322784"/>
            <a:ext cx="302969"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a:latin typeface="微软雅黑" pitchFamily="34" charset="-122"/>
                <a:ea typeface="微软雅黑" pitchFamily="34" charset="-122"/>
              </a:rPr>
              <a:t>S</a:t>
            </a:r>
          </a:p>
          <a:p>
            <a:pPr defTabSz="762000" eaLnBrk="0" hangingPunct="0">
              <a:lnSpc>
                <a:spcPct val="75000"/>
              </a:lnSpc>
            </a:pPr>
            <a:r>
              <a:rPr kumimoji="1" lang="en-US" altLang="zh-CN" sz="1050" b="1">
                <a:latin typeface="微软雅黑" pitchFamily="34" charset="-122"/>
                <a:ea typeface="微软雅黑" pitchFamily="34" charset="-122"/>
              </a:rPr>
              <a:t>Y</a:t>
            </a:r>
          </a:p>
          <a:p>
            <a:pPr defTabSz="762000" eaLnBrk="0" hangingPunct="0">
              <a:lnSpc>
                <a:spcPct val="75000"/>
              </a:lnSpc>
            </a:pPr>
            <a:r>
              <a:rPr kumimoji="1" lang="en-US" altLang="zh-CN" sz="1050" b="1">
                <a:latin typeface="微软雅黑" pitchFamily="34" charset="-122"/>
                <a:ea typeface="微软雅黑" pitchFamily="34" charset="-122"/>
              </a:rPr>
              <a:t>N</a:t>
            </a:r>
          </a:p>
        </p:txBody>
      </p:sp>
      <p:sp>
        <p:nvSpPr>
          <p:cNvPr id="152" name="Rectangle 76"/>
          <p:cNvSpPr>
            <a:spLocks noChangeArrowheads="1"/>
          </p:cNvSpPr>
          <p:nvPr/>
        </p:nvSpPr>
        <p:spPr bwMode="auto">
          <a:xfrm>
            <a:off x="4021820" y="2322784"/>
            <a:ext cx="280527"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T</a:t>
            </a:r>
          </a:p>
        </p:txBody>
      </p:sp>
      <p:sp>
        <p:nvSpPr>
          <p:cNvPr id="153" name="Rectangle 77"/>
          <p:cNvSpPr>
            <a:spLocks noChangeArrowheads="1"/>
          </p:cNvSpPr>
          <p:nvPr/>
        </p:nvSpPr>
        <p:spPr bwMode="auto">
          <a:xfrm>
            <a:off x="3850095" y="2322784"/>
            <a:ext cx="298160"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P</a:t>
            </a:r>
          </a:p>
          <a:p>
            <a:pPr defTabSz="762000" eaLnBrk="0" hangingPunct="0">
              <a:lnSpc>
                <a:spcPct val="75000"/>
              </a:lnSpc>
            </a:pPr>
            <a:r>
              <a:rPr kumimoji="1" lang="en-US" altLang="zh-CN" sz="1050" b="1" dirty="0">
                <a:latin typeface="微软雅黑" pitchFamily="34" charset="-122"/>
                <a:ea typeface="微软雅黑" pitchFamily="34" charset="-122"/>
              </a:rPr>
              <a:t>S</a:t>
            </a:r>
          </a:p>
          <a:p>
            <a:pPr defTabSz="762000" eaLnBrk="0" hangingPunct="0">
              <a:lnSpc>
                <a:spcPct val="75000"/>
              </a:lnSpc>
            </a:pPr>
            <a:r>
              <a:rPr kumimoji="1" lang="en-US" altLang="zh-CN" sz="1050" b="1" dirty="0">
                <a:latin typeface="微软雅黑" pitchFamily="34" charset="-122"/>
                <a:ea typeface="微软雅黑" pitchFamily="34" charset="-122"/>
              </a:rPr>
              <a:t>H</a:t>
            </a:r>
          </a:p>
        </p:txBody>
      </p:sp>
      <p:sp>
        <p:nvSpPr>
          <p:cNvPr id="154" name="Rectangle 78"/>
          <p:cNvSpPr>
            <a:spLocks noChangeArrowheads="1"/>
          </p:cNvSpPr>
          <p:nvPr/>
        </p:nvSpPr>
        <p:spPr bwMode="auto">
          <a:xfrm>
            <a:off x="3703666" y="2322784"/>
            <a:ext cx="288542"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A</a:t>
            </a:r>
          </a:p>
          <a:p>
            <a:pPr defTabSz="762000" eaLnBrk="0" hangingPunct="0">
              <a:lnSpc>
                <a:spcPct val="75000"/>
              </a:lnSpc>
            </a:pPr>
            <a:r>
              <a:rPr kumimoji="1" lang="en-US" altLang="zh-CN" sz="1050" b="1" dirty="0">
                <a:latin typeface="微软雅黑" pitchFamily="34" charset="-122"/>
                <a:ea typeface="微软雅黑" pitchFamily="34" charset="-122"/>
              </a:rPr>
              <a:t>C</a:t>
            </a:r>
          </a:p>
          <a:p>
            <a:pPr defTabSz="762000" eaLnBrk="0" hangingPunct="0">
              <a:lnSpc>
                <a:spcPct val="75000"/>
              </a:lnSpc>
            </a:pPr>
            <a:r>
              <a:rPr kumimoji="1" lang="en-US" altLang="zh-CN" sz="1050" b="1" dirty="0">
                <a:latin typeface="微软雅黑" pitchFamily="34" charset="-122"/>
                <a:ea typeface="微软雅黑" pitchFamily="34" charset="-122"/>
              </a:rPr>
              <a:t>K</a:t>
            </a:r>
          </a:p>
        </p:txBody>
      </p:sp>
      <p:sp>
        <p:nvSpPr>
          <p:cNvPr id="155" name="Rectangle 79"/>
          <p:cNvSpPr>
            <a:spLocks noChangeArrowheads="1"/>
          </p:cNvSpPr>
          <p:nvPr/>
        </p:nvSpPr>
        <p:spPr bwMode="auto">
          <a:xfrm>
            <a:off x="3558291" y="2322784"/>
            <a:ext cx="291748"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050" b="1" dirty="0">
                <a:latin typeface="微软雅黑" pitchFamily="34" charset="-122"/>
                <a:ea typeface="微软雅黑" pitchFamily="34" charset="-122"/>
              </a:rPr>
              <a:t>U</a:t>
            </a:r>
          </a:p>
          <a:p>
            <a:pPr defTabSz="762000" eaLnBrk="0" hangingPunct="0">
              <a:lnSpc>
                <a:spcPct val="75000"/>
              </a:lnSpc>
            </a:pPr>
            <a:r>
              <a:rPr kumimoji="1" lang="en-US" altLang="zh-CN" sz="1050" b="1" dirty="0">
                <a:latin typeface="微软雅黑" pitchFamily="34" charset="-122"/>
                <a:ea typeface="微软雅黑" pitchFamily="34" charset="-122"/>
              </a:rPr>
              <a:t>R</a:t>
            </a:r>
          </a:p>
          <a:p>
            <a:pPr defTabSz="762000" eaLnBrk="0" hangingPunct="0">
              <a:lnSpc>
                <a:spcPct val="75000"/>
              </a:lnSpc>
            </a:pPr>
            <a:r>
              <a:rPr kumimoji="1" lang="en-US" altLang="zh-CN" sz="1050" b="1" dirty="0">
                <a:latin typeface="微软雅黑" pitchFamily="34" charset="-122"/>
                <a:ea typeface="微软雅黑" pitchFamily="34" charset="-122"/>
              </a:rPr>
              <a:t>G</a:t>
            </a:r>
          </a:p>
        </p:txBody>
      </p:sp>
      <p:sp>
        <p:nvSpPr>
          <p:cNvPr id="156" name="Line 81"/>
          <p:cNvSpPr>
            <a:spLocks noChangeShapeType="1"/>
          </p:cNvSpPr>
          <p:nvPr/>
        </p:nvSpPr>
        <p:spPr bwMode="auto">
          <a:xfrm flipH="1">
            <a:off x="5668142" y="3120809"/>
            <a:ext cx="1940" cy="3625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7" name="Rectangle 83"/>
          <p:cNvSpPr>
            <a:spLocks noChangeArrowheads="1"/>
          </p:cNvSpPr>
          <p:nvPr/>
        </p:nvSpPr>
        <p:spPr bwMode="auto">
          <a:xfrm>
            <a:off x="5952104" y="3158404"/>
            <a:ext cx="7660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填    充</a:t>
            </a:r>
          </a:p>
        </p:txBody>
      </p:sp>
      <p:sp>
        <p:nvSpPr>
          <p:cNvPr id="158" name="Line 96"/>
          <p:cNvSpPr>
            <a:spLocks noChangeShapeType="1"/>
          </p:cNvSpPr>
          <p:nvPr/>
        </p:nvSpPr>
        <p:spPr bwMode="auto">
          <a:xfrm>
            <a:off x="6875531" y="1135405"/>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9" name="Line 97"/>
          <p:cNvSpPr>
            <a:spLocks noChangeShapeType="1"/>
          </p:cNvSpPr>
          <p:nvPr/>
        </p:nvSpPr>
        <p:spPr bwMode="auto">
          <a:xfrm>
            <a:off x="6875531" y="3106487"/>
            <a:ext cx="507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0" name="Line 98"/>
          <p:cNvSpPr>
            <a:spLocks noChangeShapeType="1"/>
          </p:cNvSpPr>
          <p:nvPr/>
        </p:nvSpPr>
        <p:spPr bwMode="auto">
          <a:xfrm>
            <a:off x="1827330" y="1156888"/>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1" name="Line 99"/>
          <p:cNvSpPr>
            <a:spLocks noChangeShapeType="1"/>
          </p:cNvSpPr>
          <p:nvPr/>
        </p:nvSpPr>
        <p:spPr bwMode="auto">
          <a:xfrm>
            <a:off x="1836057" y="3469016"/>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2" name="Text Box 155"/>
          <p:cNvSpPr txBox="1">
            <a:spLocks noChangeArrowheads="1"/>
          </p:cNvSpPr>
          <p:nvPr/>
        </p:nvSpPr>
        <p:spPr bwMode="auto">
          <a:xfrm>
            <a:off x="1042416" y="3645371"/>
            <a:ext cx="7086600" cy="34432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600" b="1" dirty="0">
                <a:solidFill>
                  <a:schemeClr val="bg1"/>
                </a:solidFill>
                <a:latin typeface="微软雅黑" pitchFamily="34" charset="-122"/>
                <a:ea typeface="微软雅黑" pitchFamily="34" charset="-122"/>
              </a:rPr>
              <a:t>填充字段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这是为了使整个首部长度是 </a:t>
            </a:r>
            <a:r>
              <a:rPr lang="en-US" altLang="zh-CN" sz="1600" b="1" dirty="0">
                <a:solidFill>
                  <a:schemeClr val="bg1"/>
                </a:solidFill>
                <a:latin typeface="微软雅黑" pitchFamily="34" charset="-122"/>
                <a:ea typeface="微软雅黑" pitchFamily="34" charset="-122"/>
              </a:rPr>
              <a:t>4 </a:t>
            </a:r>
            <a:r>
              <a:rPr lang="zh-CN" altLang="en-US" sz="1600" b="1" dirty="0">
                <a:solidFill>
                  <a:schemeClr val="bg1"/>
                </a:solidFill>
                <a:latin typeface="微软雅黑" pitchFamily="34" charset="-122"/>
                <a:ea typeface="微软雅黑" pitchFamily="34" charset="-122"/>
              </a:rPr>
              <a:t>字节的整数倍。 </a:t>
            </a:r>
          </a:p>
        </p:txBody>
      </p:sp>
      <p:sp>
        <p:nvSpPr>
          <p:cNvPr id="164" name="Rectangle 104"/>
          <p:cNvSpPr>
            <a:spLocks noChangeArrowheads="1"/>
          </p:cNvSpPr>
          <p:nvPr/>
        </p:nvSpPr>
        <p:spPr bwMode="auto">
          <a:xfrm flipH="1">
            <a:off x="5670081" y="3110963"/>
            <a:ext cx="1183068" cy="381160"/>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83" name="组合 82"/>
          <p:cNvGrpSpPr/>
          <p:nvPr/>
        </p:nvGrpSpPr>
        <p:grpSpPr>
          <a:xfrm>
            <a:off x="1827330" y="782473"/>
            <a:ext cx="5158580" cy="374416"/>
            <a:chOff x="1827330" y="782473"/>
            <a:chExt cx="5158580"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3"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5"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6"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7"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8"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9"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0"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1"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2"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3"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4"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5"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6"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7"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8"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9"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0"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1"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2"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3"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4"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5"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6"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7"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8"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9"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0"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1"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2"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3"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4"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5"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6"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7"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8" name="Rectangle 80"/>
            <p:cNvSpPr>
              <a:spLocks noChangeArrowheads="1"/>
            </p:cNvSpPr>
            <p:nvPr/>
          </p:nvSpPr>
          <p:spPr bwMode="auto">
            <a:xfrm>
              <a:off x="1881948" y="782473"/>
              <a:ext cx="5103962" cy="228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solidFill>
                    <a:srgbClr val="0000FF"/>
                  </a:solidFill>
                  <a:latin typeface="微软雅黑" pitchFamily="34" charset="-122"/>
                  <a:ea typeface="微软雅黑" pitchFamily="34" charset="-122"/>
                </a:rPr>
                <a:t>位   </a:t>
              </a:r>
              <a:r>
                <a:rPr kumimoji="1" lang="en-US" altLang="zh-CN" sz="90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354016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6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4"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2875</TotalTime>
  <Words>9927</Words>
  <Application>Microsoft Macintosh PowerPoint</Application>
  <PresentationFormat>On-screen Show (16:9)</PresentationFormat>
  <Paragraphs>2034</Paragraphs>
  <Slides>124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124</vt:i4>
      </vt:variant>
    </vt:vector>
  </HeadingPairs>
  <TitlesOfParts>
    <vt:vector size="133" baseType="lpstr">
      <vt:lpstr>Times New Roman</vt:lpstr>
      <vt:lpstr>Calibri</vt:lpstr>
      <vt:lpstr>微软雅黑</vt:lpstr>
      <vt:lpstr>Arial</vt:lpstr>
      <vt:lpstr>Wingdings</vt:lpstr>
      <vt:lpstr>宋体</vt:lpstr>
      <vt:lpstr>Office 主题​​</vt:lpstr>
      <vt:lpstr>Visio</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User</cp:lastModifiedBy>
  <cp:revision>430</cp:revision>
  <dcterms:created xsi:type="dcterms:W3CDTF">2018-07-18T08:51:30Z</dcterms:created>
  <dcterms:modified xsi:type="dcterms:W3CDTF">2019-11-10T15:03:10Z</dcterms:modified>
</cp:coreProperties>
</file>