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y="5143500" cx="9144000"/>
  <p:notesSz cx="6858000" cy="9144000"/>
  <p:embeddedFontLst>
    <p:embeddedFont>
      <p:font typeface="Playfair Display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PlayfairDisplay-bold.fntdata"/><Relationship Id="rId30" Type="http://schemas.openxmlformats.org/officeDocument/2006/relationships/slide" Target="slides/slide26.xml"/><Relationship Id="rId74" Type="http://schemas.openxmlformats.org/officeDocument/2006/relationships/font" Target="fonts/PlayfairDisplay-regular.fntdata"/><Relationship Id="rId33" Type="http://schemas.openxmlformats.org/officeDocument/2006/relationships/slide" Target="slides/slide29.xml"/><Relationship Id="rId77" Type="http://schemas.openxmlformats.org/officeDocument/2006/relationships/font" Target="fonts/PlayfairDisplay-boldItalic.fntdata"/><Relationship Id="rId32" Type="http://schemas.openxmlformats.org/officeDocument/2006/relationships/slide" Target="slides/slide28.xml"/><Relationship Id="rId76" Type="http://schemas.openxmlformats.org/officeDocument/2006/relationships/font" Target="fonts/PlayfairDisplay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981525" y="1934125"/>
            <a:ext cx="5839200" cy="9000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b="1" sz="5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40825" y="2834125"/>
            <a:ext cx="8520600" cy="792600"/>
          </a:xfrm>
          <a:prstGeom prst="rect">
            <a:avLst/>
          </a:prstGeom>
          <a:effectLst>
            <a:outerShdw blurRad="57150" rotWithShape="0" algn="bl" dir="5400000" dist="66675">
              <a:srgbClr val="CFE2F3"/>
            </a:outerShdw>
          </a:effectLst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727100"/>
            <a:ext cx="8520600" cy="2362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 b="1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981525" y="1934125"/>
            <a:ext cx="5839200" cy="900000"/>
          </a:xfrm>
          <a:prstGeom prst="rect">
            <a:avLst/>
          </a:prstGeom>
          <a:effectLst>
            <a:outerShdw blurRad="57150" rotWithShape="0" algn="bl" dir="5400000" dist="200025">
              <a:srgbClr val="CFE2F3"/>
            </a:outerShdw>
          </a:effectLst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Java + Javafx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40825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Model of the Solar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Constructor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4952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400"/>
              <a:t>A constructor is a special function called each time you create a new object, which assigns values to variables and gives any of the initial info needed, then returns the newly created object. You do not specify return type.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2400"/>
              <a:t>Named after the class name.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75" y="4300738"/>
            <a:ext cx="7484450" cy="35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 flipH="1" rot="10800000">
            <a:off x="5122425" y="3867600"/>
            <a:ext cx="3300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/>
        </p:nvSpPr>
        <p:spPr>
          <a:xfrm>
            <a:off x="4751025" y="34445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The variables which go into the function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f(x)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Assign values to class variables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727100"/>
            <a:ext cx="8520600" cy="113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Sphere is a class from javafx which takes a number value representing the radius.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13" y="3576175"/>
            <a:ext cx="750237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Add sphere to pane.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727100"/>
            <a:ext cx="8520600" cy="6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This will make it show on screen.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08" y="3007200"/>
            <a:ext cx="785419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529600" y="3963025"/>
            <a:ext cx="4405800" cy="716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Javafx uses “panes” to store shapes. We will make these later.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Event Handlers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194163" y="1175213"/>
            <a:ext cx="7338000" cy="8562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Event - when the mouse is moved or clicked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Events are “handled” by </a:t>
            </a: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specifying</a:t>
            </a: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 what to do when they happen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88925"/>
            <a:ext cx="8383876" cy="190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 flipH="1" rot="10800000">
            <a:off x="993750" y="2188925"/>
            <a:ext cx="34920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3625975" y="4472025"/>
            <a:ext cx="9804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 txBox="1"/>
          <p:nvPr/>
        </p:nvSpPr>
        <p:spPr>
          <a:xfrm>
            <a:off x="4395575" y="4310925"/>
            <a:ext cx="3925800" cy="6714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LayoutX is the x position on screen.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Set to where the mouse moved.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Set down sphere when clicked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0" y="1969252"/>
            <a:ext cx="8520600" cy="15624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 flipH="1" rot="10800000">
            <a:off x="832625" y="1316100"/>
            <a:ext cx="2955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x="1128125" y="1265188"/>
            <a:ext cx="2792700" cy="4566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Handler is added to the sphere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637350" y="3840500"/>
            <a:ext cx="7338000" cy="733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Click is handled by changing the handler we made for mouse move.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Mouse moved handler is now empty (no longer moves sphere).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17550" y="2152100"/>
            <a:ext cx="7908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CelestialBody is done! Close your parenthesis!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Children of CelestialBody - Planet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579075" y="1263350"/>
            <a:ext cx="3798900" cy="67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New file, new imports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99" y="2309444"/>
            <a:ext cx="8096349" cy="230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Planet class extends CelestialBody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727100"/>
            <a:ext cx="8520600" cy="122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It automatically has the functions and variables of its parent.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50" y="3567525"/>
            <a:ext cx="8134900" cy="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Planets are sooo extra!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336475" y="3856150"/>
            <a:ext cx="7200900" cy="73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Spheres have planet colors and orbit stars.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150" y="1268150"/>
            <a:ext cx="2793596" cy="24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89725" y="445025"/>
            <a:ext cx="8769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Planet class variables - What does each Planet need?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2235350"/>
            <a:ext cx="8520600" cy="22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PathTransition is a javafx class which defines a path to move shapes along for a certain amount of time and certain amount of cycles. Our PathTransition is called pathTransition.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50" y="1378950"/>
            <a:ext cx="7621400" cy="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727100"/>
            <a:ext cx="8520600" cy="76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      The first step *VERY IMPORTANT* is design!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Planet Constructor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469297"/>
            <a:ext cx="8520600" cy="17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First must call the function super(), which creates an object from the parent class - in this case, a CelestialBody.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13" y="3626075"/>
            <a:ext cx="8206975" cy="7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Add an image to the sphere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390500"/>
            <a:ext cx="8520600" cy="10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Create a material, add an image to the material, add the material to the sphere.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38" y="2671650"/>
            <a:ext cx="6746725" cy="7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384988" y="3654900"/>
            <a:ext cx="6746700" cy="760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We will write the function pickPlanetColor() ourselves, which decides which image this planet gets based on how big it is.</a:t>
            </a:r>
          </a:p>
        </p:txBody>
      </p:sp>
      <p:cxnSp>
        <p:nvCxnSpPr>
          <p:cNvPr id="201" name="Shape 201"/>
          <p:cNvCxnSpPr/>
          <p:nvPr/>
        </p:nvCxnSpPr>
        <p:spPr>
          <a:xfrm flipH="1" rot="10800000">
            <a:off x="5720975" y="2578550"/>
            <a:ext cx="537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Set up the PathTransition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04138"/>
            <a:ext cx="8520600" cy="21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400"/>
              <a:t>SetNode() applies the PathTransition to this sphere.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400"/>
              <a:t>setCycleCount(-1) makes the animation run forever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400"/>
              <a:t>We change the orientation so the planet turns while it orbits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400"/>
              <a:t>The animation by default will accelerate at the beginning and </a:t>
            </a:r>
            <a:r>
              <a:rPr lang="en-GB" sz="1400"/>
              <a:t>decelerate</a:t>
            </a:r>
            <a:r>
              <a:rPr lang="en-GB" sz="1400"/>
              <a:t> at the end, so we change this so there is no change from cycle to cycle.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66102"/>
            <a:ext cx="8520600" cy="125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533000" y="2285400"/>
            <a:ext cx="6078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Constructor is finished! Close it up!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Writing the function pickPlanetColor() 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0" y="1309075"/>
            <a:ext cx="8348475" cy="47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Shape 220"/>
          <p:cNvCxnSpPr/>
          <p:nvPr/>
        </p:nvCxnSpPr>
        <p:spPr>
          <a:xfrm>
            <a:off x="631175" y="1786125"/>
            <a:ext cx="135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 txBox="1"/>
          <p:nvPr/>
        </p:nvSpPr>
        <p:spPr>
          <a:xfrm>
            <a:off x="631175" y="3439450"/>
            <a:ext cx="3520200" cy="8562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Function is private because it’s 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only used by the Planet class.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822350" y="2004475"/>
            <a:ext cx="3162000" cy="663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Returns an Image object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   f(x) = y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604900" y="3312975"/>
            <a:ext cx="2194500" cy="1538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“double” is a number, one of java’s primitive values (next slide)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/>
              <a:t>Java Primitives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285150" y="1312850"/>
            <a:ext cx="2573700" cy="370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Values stored directly in memory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Char - a letter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Boolean - true or false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Byte - 8 bit integer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Short - 16 bit integer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Int - 32 bit integer 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Long - 64 bit integer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Float - 32 bit rational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-GB" sz="1200"/>
              <a:t>Double - 64 bit rational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550950"/>
            <a:ext cx="8520600" cy="40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1800"/>
              <a:t>Used to decide which action should be performed based on conditions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if (a is true)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	Do this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}  else if (b is true)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	Do something else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} else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	Do something else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}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3810950" y="2074600"/>
            <a:ext cx="4557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If statement   *important*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-GB"/>
              <a:t>Decide which image for which planet.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6" y="1017725"/>
            <a:ext cx="2707981" cy="40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639" y="1605700"/>
            <a:ext cx="2986625" cy="19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4220575" y="3882525"/>
            <a:ext cx="4148100" cy="4599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25 planet images divided up over radii of 0 to 50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074350" y="2285400"/>
            <a:ext cx="4995300" cy="572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That’s all for the Planet class!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 class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516300"/>
            <a:ext cx="8520600" cy="13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Stars are light sources and have different images.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Imports: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00" y="2349850"/>
            <a:ext cx="6260025" cy="2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Java is an object oriented language.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727100"/>
            <a:ext cx="8520600" cy="23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Objects have variables and functions that act on those variables.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Classes provide a cookie cutter for creating many of the same type of object.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 class variables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526938"/>
            <a:ext cx="8520600" cy="6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-GB"/>
              <a:t>Javafx object PointLight illuminates from a point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50" y="2733350"/>
            <a:ext cx="8209525" cy="11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 Constructor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89450" y="3088775"/>
            <a:ext cx="8425800" cy="1274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Create a CelestialBody.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We will write pickSunColor().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The material of the Star sphere must be self lit since the light source is coming from the same point.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25" y="1328938"/>
            <a:ext cx="8348250" cy="14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Let There be Light!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656075" y="3248075"/>
            <a:ext cx="5949000" cy="1071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Create a new PointLight object.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Sink the light down (just because it looks funky).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Add it to the pane so it is drawn on screen.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00" y="1306088"/>
            <a:ext cx="7338000" cy="165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13" y="697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Light source should also follow mouse movement.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00" y="1812925"/>
            <a:ext cx="7928825" cy="23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984200" y="2196125"/>
            <a:ext cx="5175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That’s all for Star constructor!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028250" y="4176175"/>
            <a:ext cx="7087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pickSunColor() same as pickPlanetColor()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25" y="1015363"/>
            <a:ext cx="429577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730600" y="270850"/>
            <a:ext cx="2982000" cy="469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6 images for radii 50 - 100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2051400" y="2285400"/>
            <a:ext cx="5041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 class is finished! Hooray!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21788" y="445025"/>
            <a:ext cx="8710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Time to tie it all together with our SolarSystem class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495900"/>
            <a:ext cx="8520600" cy="18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This is the main program which will use our other class.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Imports: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000" y="2360950"/>
            <a:ext cx="3186100" cy="26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2973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Graphical User Interface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65775"/>
            <a:ext cx="8520600" cy="259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First, we will make our SolarSystem class a child of javafx’s Application class. This will give it the ability to make a window and everything the average joe thinks of as a computer program without writing it ourselves.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75" y="4061350"/>
            <a:ext cx="8050050" cy="4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937350" y="445025"/>
            <a:ext cx="1269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main()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284400"/>
            <a:ext cx="8520600" cy="107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When you tell java to run a program, the first place it will start is with whichever function you name “main.” This function will be declared just like this for any java program you write: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00" y="2708563"/>
            <a:ext cx="7476000" cy="3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1071950" y="3455900"/>
            <a:ext cx="7338000" cy="13323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“Static” means this function acts on its own without needing an object to act on. We will not be making any SolarSystem objects.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“Void” is the return type used when you aren’t going to return anything at all.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String[] args is an array named args, of strings which are variables that come from the command line when you run the program.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Inheritance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727100"/>
            <a:ext cx="8520600" cy="20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An object can “inherit” from another object to add or redefine new variables and methods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Example: dog inherits from animal class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274700" y="487175"/>
            <a:ext cx="3672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Arrays    *important*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284400"/>
            <a:ext cx="8520600" cy="362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We won’t use them in our program (no args needed), but they are very useful and used in a lot of languages.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A storage box that can hold objects or primitives.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Must declared what you are filling it with and how big it is beforehand, but can change the contents at any time.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String[] thisIsAnArray = {“cat”, “dog”, “frog”};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Star[] anotherArray = new String[5];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thisIsAnArray[1] = “duck”;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Back on track...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916800"/>
            <a:ext cx="8520600" cy="26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The only thing we will do in main is call the function launch, which is a part of Application. Launch will in turn call another function called “start” which we will write to say everything we want in our window when it is created.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675" y="1139100"/>
            <a:ext cx="3652600" cy="6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913300" y="339425"/>
            <a:ext cx="2299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/>
              <a:t>Javafx layout</a:t>
            </a:r>
          </a:p>
        </p:txBody>
      </p:sp>
      <p:sp>
        <p:nvSpPr>
          <p:cNvPr id="340" name="Shape 340"/>
          <p:cNvSpPr/>
          <p:nvPr/>
        </p:nvSpPr>
        <p:spPr>
          <a:xfrm>
            <a:off x="1060925" y="1020650"/>
            <a:ext cx="6996900" cy="39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490675" y="1410100"/>
            <a:ext cx="6070200" cy="30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121875" y="1853150"/>
            <a:ext cx="4807800" cy="20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363600" y="2135300"/>
            <a:ext cx="1034100" cy="15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2779900" y="10206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Stage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378025" y="15041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Scene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639350" y="18768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BorderPane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679675" y="2336725"/>
            <a:ext cx="147600" cy="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639400" y="2215875"/>
            <a:ext cx="2847000" cy="14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4082575" y="24710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AnchorPane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565025" y="24710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VBox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5123275" y="655850"/>
            <a:ext cx="1047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Start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776863"/>
            <a:ext cx="8520600" cy="109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When start() is called by launch(), we are given a Stage object to build on.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50" y="3422900"/>
            <a:ext cx="6425700" cy="4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711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Window Title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832500"/>
            <a:ext cx="8520600" cy="11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Calling the function setTitle(“”) on our stage will change the name of our solar system window.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50" y="3540825"/>
            <a:ext cx="7698900" cy="4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2551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Javafx layout</a:t>
            </a:r>
          </a:p>
        </p:txBody>
      </p:sp>
      <p:sp>
        <p:nvSpPr>
          <p:cNvPr id="370" name="Shape 370"/>
          <p:cNvSpPr/>
          <p:nvPr/>
        </p:nvSpPr>
        <p:spPr>
          <a:xfrm>
            <a:off x="1060925" y="1020650"/>
            <a:ext cx="6996900" cy="39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490675" y="1410100"/>
            <a:ext cx="6070200" cy="30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121875" y="1853150"/>
            <a:ext cx="4807800" cy="20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363600" y="2135300"/>
            <a:ext cx="1034100" cy="15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2779900" y="10206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Stage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4378025" y="15041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Scene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639350" y="18768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BorderPane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679675" y="2336725"/>
            <a:ext cx="147600" cy="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639400" y="2215875"/>
            <a:ext cx="2847000" cy="14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4082575" y="24710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AnchorPane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565025" y="24710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VBox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650" y="1396750"/>
            <a:ext cx="6606675" cy="9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889088" y="3029300"/>
            <a:ext cx="7609800" cy="10806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Make panes.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Make the right side of the BorderPane be the AnchorPane.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1800">
                <a:latin typeface="Playfair Display"/>
                <a:ea typeface="Playfair Display"/>
                <a:cs typeface="Playfair Display"/>
                <a:sym typeface="Playfair Display"/>
              </a:rPr>
              <a:t>Set the Scene of the Stage to be size 1000x1000 with BorderPane in it.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Majestic space background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389925"/>
            <a:ext cx="85206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When we want an Image to stand on its own (not as a sphere material) we make an ImageView. Then add it to the AnchorPane to make the background. 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60" y="3302535"/>
            <a:ext cx="7032875" cy="14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392288" y="451651"/>
            <a:ext cx="8520600" cy="42402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We will write a new function called addButtons() which makes buttons and sets their actions when clicked (more event handlers!)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The last step is to call show() on the stage to show everything on screen.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225" y="2389012"/>
            <a:ext cx="6484725" cy="7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2541000" y="1962550"/>
            <a:ext cx="3719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start() is now written!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2366413" y="1538925"/>
            <a:ext cx="4095600" cy="231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 flipH="1">
            <a:off x="3179000" y="2205300"/>
            <a:ext cx="1039500" cy="7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4218500" y="2205300"/>
            <a:ext cx="1065900" cy="7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 txBox="1"/>
          <p:nvPr/>
        </p:nvSpPr>
        <p:spPr>
          <a:xfrm>
            <a:off x="2776950" y="3002025"/>
            <a:ext cx="8067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2400">
                <a:latin typeface="Playfair Display"/>
                <a:ea typeface="Playfair Display"/>
                <a:cs typeface="Playfair Display"/>
                <a:sym typeface="Playfair Display"/>
              </a:rPr>
              <a:t>Star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863675" y="300202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2400">
                <a:latin typeface="Playfair Display"/>
                <a:ea typeface="Playfair Display"/>
                <a:cs typeface="Playfair Display"/>
                <a:sym typeface="Playfair Display"/>
              </a:rPr>
              <a:t>Planet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79000" y="1707575"/>
            <a:ext cx="7352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2400">
                <a:latin typeface="Playfair Display"/>
                <a:ea typeface="Playfair Display"/>
                <a:cs typeface="Playfair Display"/>
                <a:sym typeface="Playfair Display"/>
              </a:rPr>
              <a:t>CelestialBody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2872800" y="750325"/>
            <a:ext cx="3398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Let’s make buttons!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3290800"/>
            <a:ext cx="8520600" cy="105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/>
              <a:t>Do you remember all the parts of a function declaration?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2183075"/>
            <a:ext cx="8071950" cy="2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352150"/>
            <a:ext cx="8520600" cy="268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Create - make a new CelestialBody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Clear - delete the CelestialBody just made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Start - planets will orbit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Stop - planets stop orbiting 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50" y="3330162"/>
            <a:ext cx="6415700" cy="13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323550" y="398500"/>
            <a:ext cx="1142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VBox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204000" y="1347675"/>
            <a:ext cx="8736000" cy="135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Stack the buttons vertically in a vertical box.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Make the button box the left side of the BorderPane. 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10" y="3077760"/>
            <a:ext cx="6939650" cy="13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Make it pretty 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431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Button width by default matches the word length.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465" y="2645938"/>
            <a:ext cx="4937050" cy="15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254475" y="824450"/>
            <a:ext cx="2913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Choosing radius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50" y="1997150"/>
            <a:ext cx="7609850" cy="7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2255400" y="3594200"/>
            <a:ext cx="4633200" cy="443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Slider values start at 0, end at 100, and increment by 1</a:t>
            </a:r>
          </a:p>
        </p:txBody>
      </p:sp>
      <p:cxnSp>
        <p:nvCxnSpPr>
          <p:cNvPr id="439" name="Shape 439"/>
          <p:cNvCxnSpPr/>
          <p:nvPr/>
        </p:nvCxnSpPr>
        <p:spPr>
          <a:xfrm flipH="1">
            <a:off x="6392475" y="2175575"/>
            <a:ext cx="2820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4633075" y="466100"/>
            <a:ext cx="2154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ArrayList&lt;&gt;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1684950"/>
            <a:ext cx="8520600" cy="257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/>
              <a:t>An ArrayList is an array which can change length (but not object type).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We will make one to hold our CelestialBodies. </a:t>
            </a: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0" y="2912850"/>
            <a:ext cx="8141075" cy="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Button Event Handlers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692125" y="38274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Get the radius from the slider.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We will write whichBody(), a function which returns a Star or Planet.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Add the CelestialBody to the ArrayList which holds them all.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75" y="1820575"/>
            <a:ext cx="6347150" cy="15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208400" y="408225"/>
            <a:ext cx="1154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Clear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86300" y="2517675"/>
            <a:ext cx="7160400" cy="85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400"/>
              <a:t>Remove the last CelestialBody from the space neighborhood.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400"/>
              <a:t>Arrays, ArrayLists, etc. are indexed starting from zero, so the size will be one too big</a:t>
            </a:r>
          </a:p>
        </p:txBody>
      </p:sp>
      <p:pic>
        <p:nvPicPr>
          <p:cNvPr id="460" name="Shape 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23" y="1233025"/>
            <a:ext cx="6589576" cy="10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3719375" y="3625975"/>
            <a:ext cx="14235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142875" y="3625975"/>
            <a:ext cx="14235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6566375" y="3625975"/>
            <a:ext cx="14235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5317450" y="4404900"/>
            <a:ext cx="1154100" cy="44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Array size 3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103800" y="3752438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0                            1                          2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719075"/>
            <a:ext cx="953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Stop</a:t>
            </a:r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08" y="1811300"/>
            <a:ext cx="7095525" cy="27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1747250" y="719075"/>
            <a:ext cx="7095600" cy="572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Stars do not orbit, but they are included in our neighborhood. So we will check that our CelestialBody is a Planet before we try to change its movement.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For loops *important*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390500"/>
            <a:ext cx="8520600" cy="29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Perform an action on every object in a group.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This loop will continue to do the same thing for every CelestialBody in neighborhood until there are none left.</a:t>
            </a:r>
          </a:p>
        </p:txBody>
      </p:sp>
      <p:pic>
        <p:nvPicPr>
          <p:cNvPr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50" y="2175225"/>
            <a:ext cx="7559125" cy="4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192300" y="1098500"/>
            <a:ext cx="5712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/>
              <a:t>CelestialBody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2233025"/>
            <a:ext cx="8520600" cy="118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 sphere which follows the mouse when created, which is set down when clicked.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222000" y="298675"/>
            <a:ext cx="2700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Polymorphism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212692"/>
            <a:ext cx="8520600" cy="109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We can treat a CelestialBody as if it were one of its children, but only if we tell java that we know for sure by “casting” the CelestialBody as a Planet. (Casting is also used for numbers if you want to switch between decimals and integers)</a:t>
            </a:r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983" y="3566975"/>
            <a:ext cx="5541325" cy="109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Shape 487"/>
          <p:cNvCxnSpPr/>
          <p:nvPr/>
        </p:nvCxnSpPr>
        <p:spPr>
          <a:xfrm>
            <a:off x="4848050" y="2981350"/>
            <a:ext cx="132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8" name="Shape 488"/>
          <p:cNvSpPr txBox="1"/>
          <p:nvPr/>
        </p:nvSpPr>
        <p:spPr>
          <a:xfrm>
            <a:off x="5289100" y="2652925"/>
            <a:ext cx="2700000" cy="572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A = B    set A to be the value 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A == B   are A and B the same? 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564650" y="2751338"/>
            <a:ext cx="3986400" cy="3759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Get the PathTransition of the Planet and stop it.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311700" y="634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Start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249150" y="1569438"/>
            <a:ext cx="8645700" cy="112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Begin with the same thing we did for stop - pick out the Planets from neighborhood.</a:t>
            </a:r>
          </a:p>
        </p:txBody>
      </p:sp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74" y="3052825"/>
            <a:ext cx="7864250" cy="133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Set the path of the PathTransition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1519050" y="1268263"/>
            <a:ext cx="7171800" cy="50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400"/>
              <a:t>The path is just a shape object. Before we made a sphere, now we will make an ellipse. </a:t>
            </a:r>
          </a:p>
        </p:txBody>
      </p:sp>
      <p:sp>
        <p:nvSpPr>
          <p:cNvPr id="503" name="Shape 503"/>
          <p:cNvSpPr/>
          <p:nvPr/>
        </p:nvSpPr>
        <p:spPr>
          <a:xfrm>
            <a:off x="1892175" y="2025425"/>
            <a:ext cx="3198000" cy="26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519050" y="2026925"/>
            <a:ext cx="999300" cy="26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3911850" y="424027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(1000,1000)</a:t>
            </a:r>
          </a:p>
        </p:txBody>
      </p:sp>
      <p:sp>
        <p:nvSpPr>
          <p:cNvPr id="506" name="Shape 506"/>
          <p:cNvSpPr/>
          <p:nvPr/>
        </p:nvSpPr>
        <p:spPr>
          <a:xfrm>
            <a:off x="2871350" y="2534575"/>
            <a:ext cx="1932300" cy="171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2926688" y="2653050"/>
            <a:ext cx="319800" cy="3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3911850" y="291012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(430,430)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5565100" y="2966275"/>
            <a:ext cx="3288000" cy="8556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-GB"/>
              <a:t>O</a:t>
            </a: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ur  elliptical path is centered on the middle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 of our starry AnchorPane  </a:t>
            </a:r>
          </a:p>
        </p:txBody>
      </p:sp>
      <p:cxnSp>
        <p:nvCxnSpPr>
          <p:cNvPr id="510" name="Shape 510"/>
          <p:cNvCxnSpPr>
            <a:endCxn id="507" idx="5"/>
          </p:cNvCxnSpPr>
          <p:nvPr/>
        </p:nvCxnSpPr>
        <p:spPr>
          <a:xfrm rot="10800000">
            <a:off x="3199654" y="2948806"/>
            <a:ext cx="712200" cy="5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1" name="Shape 511"/>
          <p:cNvSpPr txBox="1"/>
          <p:nvPr/>
        </p:nvSpPr>
        <p:spPr>
          <a:xfrm>
            <a:off x="3040000" y="3192100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radius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-2243925" y="379332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2518350" y="2026913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(140,0)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19050" y="1977713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(0,0)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697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Using intermediate values helps break up lines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13" y="1863644"/>
            <a:ext cx="7798825" cy="1585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1" name="Shape 521"/>
          <p:cNvCxnSpPr/>
          <p:nvPr/>
        </p:nvCxnSpPr>
        <p:spPr>
          <a:xfrm flipH="1" rot="10800000">
            <a:off x="5358375" y="3169500"/>
            <a:ext cx="134310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2" name="Shape 522"/>
          <p:cNvSpPr txBox="1"/>
          <p:nvPr/>
        </p:nvSpPr>
        <p:spPr>
          <a:xfrm>
            <a:off x="4328700" y="3638700"/>
            <a:ext cx="4503600" cy="3633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Center x, center y, semi-major axis, semi-minor axis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Kepler’s 3rd Law</a:t>
            </a:r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63" y="2852136"/>
            <a:ext cx="8293275" cy="10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725" y="1410050"/>
            <a:ext cx="2614075" cy="8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2079400"/>
            <a:ext cx="8520600" cy="10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/>
              <a:t>Close if statement! Close for loop! Close event handler! Close addButtons()!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210163" y="613650"/>
            <a:ext cx="2723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Star or Planet?</a:t>
            </a:r>
          </a:p>
        </p:txBody>
      </p:sp>
      <p:pic>
        <p:nvPicPr>
          <p:cNvPr id="540" name="Shape 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63" y="1837575"/>
            <a:ext cx="8143675" cy="1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Congratulations, you are now a Java programmer!!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Java is a compiled language. 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311700" y="1727100"/>
            <a:ext cx="8520600" cy="23625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Since computers don’t speak English, we need to translate first.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Compiling our .java files creates .class files which can be run by the computer.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Import statements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426275"/>
            <a:ext cx="8520600" cy="130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Java doesn’t always have all the tools you need, so add more using imports.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87" y="3135025"/>
            <a:ext cx="6705850" cy="13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Creating a class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27375" y="2401650"/>
            <a:ext cx="8520600" cy="23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Encapsulation: public, private, protected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1 public class per file whose name matches the file name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Brackets matter, not indentation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-411509" l="25180" r="-25180" t="411509"/>
          <a:stretch/>
        </p:blipFill>
        <p:spPr>
          <a:xfrm>
            <a:off x="-12" y="1422325"/>
            <a:ext cx="8035325" cy="7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Variables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59750"/>
            <a:ext cx="8520600" cy="188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Object type followed by name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 Sphere named sphere will be made for every CelestialBody object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690" y="3653350"/>
            <a:ext cx="62394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