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9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685800" indent="-228600" algn="ctr">
              <a:buFontTx/>
              <a:defRPr sz="2400"/>
            </a:lvl2pPr>
            <a:lvl3pPr marL="1188719" indent="-274319" algn="ctr">
              <a:buFontTx/>
              <a:defRPr sz="2400"/>
            </a:lvl3pPr>
            <a:lvl4pPr marL="1676400" indent="-304800" algn="ctr">
              <a:buFontTx/>
              <a:defRPr sz="2400"/>
            </a:lvl4pPr>
            <a:lvl5pPr marL="2133600" indent="-304800" algn="ctr">
              <a:buFontTx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94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685800" indent="-228600">
              <a:buFontTx/>
              <a:defRPr sz="2400">
                <a:solidFill>
                  <a:srgbClr val="888888"/>
                </a:solidFill>
              </a:defRPr>
            </a:lvl2pPr>
            <a:lvl3pPr marL="1188719" indent="-274319">
              <a:buFontTx/>
              <a:defRPr sz="2400">
                <a:solidFill>
                  <a:srgbClr val="888888"/>
                </a:solidFill>
              </a:defRPr>
            </a:lvl3pPr>
            <a:lvl4pPr marL="1676400" indent="-304800">
              <a:buFontTx/>
              <a:defRPr sz="2400">
                <a:solidFill>
                  <a:srgbClr val="888888"/>
                </a:solidFill>
              </a:defRPr>
            </a:lvl4pPr>
            <a:lvl5pPr marL="2133600" indent="-304800">
              <a:buFontTx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90" cy="823919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685800" indent="-228600">
              <a:buFontTx/>
              <a:defRPr b="1" sz="2400"/>
            </a:lvl2pPr>
            <a:lvl3pPr marL="1188719" indent="-274319">
              <a:buFontTx/>
              <a:defRPr b="1" sz="2400"/>
            </a:lvl3pPr>
            <a:lvl4pPr marL="1676400" indent="-304800">
              <a:buFontTx/>
              <a:defRPr b="1" sz="2400"/>
            </a:lvl4pPr>
            <a:lvl5pPr marL="2133600" indent="-304800">
              <a:buFontTx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/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body" sz="quarter" idx="13"/>
          </p:nvPr>
        </p:nvSpPr>
        <p:spPr>
          <a:xfrm>
            <a:off x="839783" y="2057400"/>
            <a:ext cx="3932249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pic" sz="half" idx="13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609600" indent="-152400">
              <a:buFontTx/>
              <a:defRPr sz="1600"/>
            </a:lvl2pPr>
            <a:lvl3pPr marL="1097277" indent="-182877">
              <a:buFontTx/>
              <a:defRPr sz="1600"/>
            </a:lvl3pPr>
            <a:lvl4pPr marL="1574800" indent="-203200">
              <a:buFontTx/>
              <a:defRPr sz="1600"/>
            </a:lvl4pPr>
            <a:lvl5pPr marL="2032000" indent="-203200">
              <a:buFontTx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89825" y="6404294"/>
            <a:ext cx="263978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46"/>
          <p:cNvSpPr/>
          <p:nvPr/>
        </p:nvSpPr>
        <p:spPr>
          <a:xfrm>
            <a:off x="3321560" y="3679018"/>
            <a:ext cx="5488624" cy="13939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3450" y="0"/>
                </a:lnTo>
                <a:lnTo>
                  <a:pt x="1815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42719B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13" name="Shape 147"/>
          <p:cNvSpPr/>
          <p:nvPr/>
        </p:nvSpPr>
        <p:spPr>
          <a:xfrm>
            <a:off x="5199317" y="789420"/>
            <a:ext cx="1786277" cy="13939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685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2F5597"/>
          </a:solidFill>
          <a:ln w="12700">
            <a:solidFill>
              <a:srgbClr val="42719B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14" name="Shape 148"/>
          <p:cNvSpPr/>
          <p:nvPr/>
        </p:nvSpPr>
        <p:spPr>
          <a:xfrm>
            <a:off x="2393435" y="5140976"/>
            <a:ext cx="7379001" cy="13939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629" y="0"/>
                </a:lnTo>
                <a:lnTo>
                  <a:pt x="18971" y="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cxnSp>
        <p:nvCxnSpPr>
          <p:cNvPr id="115" name="Connector 149"/>
          <p:cNvCxnSpPr>
            <a:stCxn id="112" idx="0"/>
            <a:endCxn id="114" idx="0"/>
          </p:cNvCxnSpPr>
          <p:nvPr/>
        </p:nvCxnSpPr>
        <p:spPr>
          <a:xfrm>
            <a:off x="6065872" y="4375972"/>
            <a:ext cx="17064" cy="1461959"/>
          </a:xfrm>
          <a:prstGeom prst="straightConnector1">
            <a:avLst/>
          </a:prstGeom>
          <a:ln w="57150">
            <a:solidFill>
              <a:srgbClr val="FFFFFF"/>
            </a:solidFill>
            <a:miter/>
          </a:ln>
        </p:spPr>
      </p:cxnSp>
      <p:sp>
        <p:nvSpPr>
          <p:cNvPr id="116" name="Shape 150"/>
          <p:cNvSpPr txBox="1"/>
          <p:nvPr/>
        </p:nvSpPr>
        <p:spPr>
          <a:xfrm>
            <a:off x="3847191" y="5481092"/>
            <a:ext cx="1645252" cy="802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b="1" sz="24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University </a:t>
            </a:r>
            <a:br/>
            <a:r>
              <a:t>courses</a:t>
            </a:r>
          </a:p>
        </p:txBody>
      </p:sp>
      <p:sp>
        <p:nvSpPr>
          <p:cNvPr id="117" name="Shape 151"/>
          <p:cNvSpPr txBox="1"/>
          <p:nvPr/>
        </p:nvSpPr>
        <p:spPr>
          <a:xfrm>
            <a:off x="6347109" y="5293397"/>
            <a:ext cx="2382696" cy="1158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b="1" sz="24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Carpentries</a:t>
            </a:r>
            <a:br/>
            <a:r>
              <a:t>workshops</a:t>
            </a:r>
            <a:br/>
            <a:r>
              <a:t>tailored for HEP</a:t>
            </a:r>
          </a:p>
        </p:txBody>
      </p:sp>
      <p:sp>
        <p:nvSpPr>
          <p:cNvPr id="118" name="Shape 152"/>
          <p:cNvSpPr txBox="1"/>
          <p:nvPr/>
        </p:nvSpPr>
        <p:spPr>
          <a:xfrm>
            <a:off x="6223882" y="3863099"/>
            <a:ext cx="1849444" cy="1158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b="1" sz="24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Experiment</a:t>
            </a:r>
          </a:p>
          <a:p>
            <a:pPr algn="ctr">
              <a:defRPr b="1" sz="24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software </a:t>
            </a:r>
            <a:br/>
            <a:r>
              <a:t>training</a:t>
            </a:r>
          </a:p>
        </p:txBody>
      </p:sp>
      <p:sp>
        <p:nvSpPr>
          <p:cNvPr id="119" name="Shape 153"/>
          <p:cNvSpPr/>
          <p:nvPr/>
        </p:nvSpPr>
        <p:spPr>
          <a:xfrm>
            <a:off x="4284916" y="2229821"/>
            <a:ext cx="3615078" cy="13939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5175" y="0"/>
                </a:lnTo>
                <a:lnTo>
                  <a:pt x="16425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B4C7E7"/>
          </a:solidFill>
          <a:ln w="12700">
            <a:solidFill>
              <a:srgbClr val="42719B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20" name="Shape 154"/>
          <p:cNvSpPr txBox="1"/>
          <p:nvPr/>
        </p:nvSpPr>
        <p:spPr>
          <a:xfrm>
            <a:off x="5287671" y="2514399"/>
            <a:ext cx="1556401" cy="802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b="1" sz="24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Developer</a:t>
            </a:r>
            <a:br/>
            <a:r>
              <a:t>training</a:t>
            </a:r>
          </a:p>
        </p:txBody>
      </p:sp>
      <p:sp>
        <p:nvSpPr>
          <p:cNvPr id="121" name="Shape 155"/>
          <p:cNvSpPr txBox="1"/>
          <p:nvPr/>
        </p:nvSpPr>
        <p:spPr>
          <a:xfrm>
            <a:off x="4463479" y="177918"/>
            <a:ext cx="3238903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24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HEP Software Training</a:t>
            </a:r>
          </a:p>
        </p:txBody>
      </p:sp>
      <p:sp>
        <p:nvSpPr>
          <p:cNvPr id="122" name="Shape 156"/>
          <p:cNvSpPr/>
          <p:nvPr/>
        </p:nvSpPr>
        <p:spPr>
          <a:xfrm flipH="1">
            <a:off x="7562783" y="2031706"/>
            <a:ext cx="1265280" cy="5818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38100">
            <a:solidFill>
              <a:srgbClr val="00B050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23" name="Shape 157"/>
          <p:cNvSpPr/>
          <p:nvPr/>
        </p:nvSpPr>
        <p:spPr>
          <a:xfrm flipH="1">
            <a:off x="8454066" y="3522281"/>
            <a:ext cx="1265280" cy="5818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38100">
            <a:solidFill>
              <a:srgbClr val="FF0000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24" name="Shape 158"/>
          <p:cNvSpPr/>
          <p:nvPr/>
        </p:nvSpPr>
        <p:spPr>
          <a:xfrm flipV="1" rot="10800000">
            <a:off x="8757022" y="4140063"/>
            <a:ext cx="1265280" cy="5818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38100">
            <a:solidFill>
              <a:srgbClr val="FF0000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25" name="Shape 159"/>
          <p:cNvSpPr txBox="1"/>
          <p:nvPr/>
        </p:nvSpPr>
        <p:spPr>
          <a:xfrm>
            <a:off x="9747032" y="3336914"/>
            <a:ext cx="897986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CMSDAS</a:t>
            </a:r>
          </a:p>
        </p:txBody>
      </p:sp>
      <p:sp>
        <p:nvSpPr>
          <p:cNvPr id="126" name="Shape 160"/>
          <p:cNvSpPr txBox="1"/>
          <p:nvPr/>
        </p:nvSpPr>
        <p:spPr>
          <a:xfrm>
            <a:off x="10072364" y="3955398"/>
            <a:ext cx="1738716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LHCb starter kit</a:t>
            </a:r>
          </a:p>
        </p:txBody>
      </p:sp>
      <p:sp>
        <p:nvSpPr>
          <p:cNvPr id="127" name="Shape 161"/>
          <p:cNvSpPr txBox="1"/>
          <p:nvPr/>
        </p:nvSpPr>
        <p:spPr>
          <a:xfrm>
            <a:off x="376628" y="2097633"/>
            <a:ext cx="2772775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CERN school of computing</a:t>
            </a:r>
          </a:p>
        </p:txBody>
      </p:sp>
      <p:sp>
        <p:nvSpPr>
          <p:cNvPr id="128" name="Shape 162"/>
          <p:cNvSpPr/>
          <p:nvPr/>
        </p:nvSpPr>
        <p:spPr>
          <a:xfrm flipH="1">
            <a:off x="7832307" y="2624090"/>
            <a:ext cx="1265280" cy="5818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38100">
            <a:solidFill>
              <a:srgbClr val="00B050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29" name="Shape 163"/>
          <p:cNvSpPr txBox="1"/>
          <p:nvPr/>
        </p:nvSpPr>
        <p:spPr>
          <a:xfrm>
            <a:off x="9173780" y="2439944"/>
            <a:ext cx="2162876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INFN ESC school (IT)</a:t>
            </a:r>
          </a:p>
        </p:txBody>
      </p:sp>
      <p:sp>
        <p:nvSpPr>
          <p:cNvPr id="130" name="Shape 164"/>
          <p:cNvSpPr txBox="1"/>
          <p:nvPr/>
        </p:nvSpPr>
        <p:spPr>
          <a:xfrm>
            <a:off x="8927207" y="1840688"/>
            <a:ext cx="1708020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CoDaS-HEP (US)</a:t>
            </a:r>
          </a:p>
        </p:txBody>
      </p:sp>
      <p:sp>
        <p:nvSpPr>
          <p:cNvPr id="131" name="Shape 165"/>
          <p:cNvSpPr/>
          <p:nvPr/>
        </p:nvSpPr>
        <p:spPr>
          <a:xfrm flipH="1">
            <a:off x="9426391" y="5188482"/>
            <a:ext cx="1265280" cy="5818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3810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32" name="Shape 166"/>
          <p:cNvSpPr txBox="1"/>
          <p:nvPr/>
        </p:nvSpPr>
        <p:spPr>
          <a:xfrm>
            <a:off x="10714573" y="4991532"/>
            <a:ext cx="807461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Python</a:t>
            </a:r>
          </a:p>
        </p:txBody>
      </p:sp>
      <p:sp>
        <p:nvSpPr>
          <p:cNvPr id="133" name="Shape 167"/>
          <p:cNvSpPr/>
          <p:nvPr/>
        </p:nvSpPr>
        <p:spPr>
          <a:xfrm flipH="1">
            <a:off x="9571776" y="5474901"/>
            <a:ext cx="1265280" cy="5818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3810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34" name="Shape 168"/>
          <p:cNvSpPr/>
          <p:nvPr/>
        </p:nvSpPr>
        <p:spPr>
          <a:xfrm flipH="1">
            <a:off x="9793195" y="5736878"/>
            <a:ext cx="1265281" cy="5818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3810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35" name="Shape 169"/>
          <p:cNvSpPr txBox="1"/>
          <p:nvPr/>
        </p:nvSpPr>
        <p:spPr>
          <a:xfrm>
            <a:off x="10911027" y="5260933"/>
            <a:ext cx="414555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Git</a:t>
            </a:r>
          </a:p>
        </p:txBody>
      </p:sp>
      <p:sp>
        <p:nvSpPr>
          <p:cNvPr id="136" name="Shape 170"/>
          <p:cNvSpPr txBox="1"/>
          <p:nvPr/>
        </p:nvSpPr>
        <p:spPr>
          <a:xfrm>
            <a:off x="11074968" y="5539959"/>
            <a:ext cx="556983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Unix</a:t>
            </a:r>
          </a:p>
        </p:txBody>
      </p:sp>
      <p:sp>
        <p:nvSpPr>
          <p:cNvPr id="137" name="Shape 171"/>
          <p:cNvSpPr txBox="1"/>
          <p:nvPr/>
        </p:nvSpPr>
        <p:spPr>
          <a:xfrm>
            <a:off x="4114617" y="4040042"/>
            <a:ext cx="1887544" cy="802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b="1" sz="24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HEP domain </a:t>
            </a:r>
            <a:br/>
            <a:r>
              <a:t>training</a:t>
            </a:r>
          </a:p>
        </p:txBody>
      </p:sp>
      <p:sp>
        <p:nvSpPr>
          <p:cNvPr id="138" name="Shape 172"/>
          <p:cNvSpPr/>
          <p:nvPr/>
        </p:nvSpPr>
        <p:spPr>
          <a:xfrm>
            <a:off x="2217483" y="3698275"/>
            <a:ext cx="1365469" cy="3968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38100">
            <a:solidFill>
              <a:srgbClr val="7030A0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39" name="Shape 173"/>
          <p:cNvSpPr txBox="1"/>
          <p:nvPr/>
        </p:nvSpPr>
        <p:spPr>
          <a:xfrm>
            <a:off x="492778" y="3494682"/>
            <a:ext cx="1731237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Advanced ROOT</a:t>
            </a:r>
          </a:p>
        </p:txBody>
      </p:sp>
      <p:sp>
        <p:nvSpPr>
          <p:cNvPr id="140" name="Shape 174"/>
          <p:cNvSpPr/>
          <p:nvPr/>
        </p:nvSpPr>
        <p:spPr>
          <a:xfrm>
            <a:off x="2083315" y="4212940"/>
            <a:ext cx="1365468" cy="3968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38100">
            <a:solidFill>
              <a:srgbClr val="7030A0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41" name="Shape 175"/>
          <p:cNvSpPr txBox="1"/>
          <p:nvPr/>
        </p:nvSpPr>
        <p:spPr>
          <a:xfrm>
            <a:off x="1237432" y="4006636"/>
            <a:ext cx="838938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Geant4</a:t>
            </a:r>
          </a:p>
        </p:txBody>
      </p:sp>
      <p:sp>
        <p:nvSpPr>
          <p:cNvPr id="142" name="Shape 176"/>
          <p:cNvSpPr/>
          <p:nvPr/>
        </p:nvSpPr>
        <p:spPr>
          <a:xfrm>
            <a:off x="2984242" y="2649914"/>
            <a:ext cx="1365467" cy="3968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38100">
            <a:solidFill>
              <a:srgbClr val="808080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43" name="Shape 177"/>
          <p:cNvSpPr txBox="1"/>
          <p:nvPr/>
        </p:nvSpPr>
        <p:spPr>
          <a:xfrm>
            <a:off x="931716" y="2457200"/>
            <a:ext cx="1997119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MLHEP school (EU)</a:t>
            </a:r>
          </a:p>
        </p:txBody>
      </p:sp>
      <p:sp>
        <p:nvSpPr>
          <p:cNvPr id="144" name="Shape 178"/>
          <p:cNvSpPr/>
          <p:nvPr/>
        </p:nvSpPr>
        <p:spPr>
          <a:xfrm>
            <a:off x="1096347" y="5837442"/>
            <a:ext cx="1365469" cy="3968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38100">
            <a:solidFill>
              <a:srgbClr val="C00000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45" name="Shape 179"/>
          <p:cNvSpPr txBox="1"/>
          <p:nvPr/>
        </p:nvSpPr>
        <p:spPr>
          <a:xfrm>
            <a:off x="546926" y="5658113"/>
            <a:ext cx="480634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C++</a:t>
            </a:r>
          </a:p>
        </p:txBody>
      </p:sp>
      <p:sp>
        <p:nvSpPr>
          <p:cNvPr id="146" name="Shape 180"/>
          <p:cNvSpPr/>
          <p:nvPr/>
        </p:nvSpPr>
        <p:spPr>
          <a:xfrm>
            <a:off x="1392227" y="5448120"/>
            <a:ext cx="1365469" cy="3968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38100">
            <a:solidFill>
              <a:srgbClr val="C00000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47" name="Shape 181"/>
          <p:cNvSpPr txBox="1"/>
          <p:nvPr/>
        </p:nvSpPr>
        <p:spPr>
          <a:xfrm>
            <a:off x="16878" y="5258232"/>
            <a:ext cx="1402402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Data science</a:t>
            </a:r>
          </a:p>
        </p:txBody>
      </p:sp>
      <p:sp>
        <p:nvSpPr>
          <p:cNvPr id="148" name="Shape 182"/>
          <p:cNvSpPr/>
          <p:nvPr/>
        </p:nvSpPr>
        <p:spPr>
          <a:xfrm>
            <a:off x="1659893" y="5032611"/>
            <a:ext cx="1365470" cy="3968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38100">
            <a:solidFill>
              <a:srgbClr val="C00000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49" name="Shape 183"/>
          <p:cNvSpPr txBox="1"/>
          <p:nvPr/>
        </p:nvSpPr>
        <p:spPr>
          <a:xfrm>
            <a:off x="209432" y="4778126"/>
            <a:ext cx="1440464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Programming</a:t>
            </a:r>
          </a:p>
        </p:txBody>
      </p:sp>
      <p:sp>
        <p:nvSpPr>
          <p:cNvPr id="150" name="Shape 184"/>
          <p:cNvSpPr/>
          <p:nvPr/>
        </p:nvSpPr>
        <p:spPr>
          <a:xfrm>
            <a:off x="3220938" y="2303289"/>
            <a:ext cx="1365468" cy="3968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38100">
            <a:solidFill>
              <a:srgbClr val="808080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51" name="Shape 185"/>
          <p:cNvSpPr/>
          <p:nvPr/>
        </p:nvSpPr>
        <p:spPr>
          <a:xfrm flipH="1">
            <a:off x="9273991" y="4909082"/>
            <a:ext cx="1265280" cy="5818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3810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52" name="Shape 186"/>
          <p:cNvSpPr txBox="1"/>
          <p:nvPr/>
        </p:nvSpPr>
        <p:spPr>
          <a:xfrm>
            <a:off x="10625673" y="4699432"/>
            <a:ext cx="1213762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ROOT Data</a:t>
            </a:r>
          </a:p>
        </p:txBody>
      </p:sp>
      <p:sp>
        <p:nvSpPr>
          <p:cNvPr id="153" name="Shape 187"/>
          <p:cNvSpPr txBox="1"/>
          <p:nvPr/>
        </p:nvSpPr>
        <p:spPr>
          <a:xfrm>
            <a:off x="2659189" y="6243044"/>
            <a:ext cx="1493894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Early Ph.D. Students</a:t>
            </a:r>
          </a:p>
        </p:txBody>
      </p:sp>
      <p:sp>
        <p:nvSpPr>
          <p:cNvPr id="154" name="Shape 188"/>
          <p:cNvSpPr txBox="1"/>
          <p:nvPr/>
        </p:nvSpPr>
        <p:spPr>
          <a:xfrm>
            <a:off x="4432858" y="3370579"/>
            <a:ext cx="3022582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Advanced Ph.D. Students, Postdocs, Senior</a:t>
            </a:r>
          </a:p>
        </p:txBody>
      </p:sp>
      <p:sp>
        <p:nvSpPr>
          <p:cNvPr id="155" name="Shape 189"/>
          <p:cNvSpPr txBox="1"/>
          <p:nvPr/>
        </p:nvSpPr>
        <p:spPr>
          <a:xfrm>
            <a:off x="3459291" y="4833344"/>
            <a:ext cx="2747994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Early Ph.D. Students, New Researchers</a:t>
            </a:r>
          </a:p>
        </p:txBody>
      </p:sp>
      <p:sp>
        <p:nvSpPr>
          <p:cNvPr id="156" name="Shape 190"/>
          <p:cNvSpPr/>
          <p:nvPr/>
        </p:nvSpPr>
        <p:spPr>
          <a:xfrm flipH="1">
            <a:off x="7689783" y="2323806"/>
            <a:ext cx="1265280" cy="5818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38100">
            <a:solidFill>
              <a:srgbClr val="00B050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57" name="Shape 191"/>
          <p:cNvSpPr txBox="1"/>
          <p:nvPr/>
        </p:nvSpPr>
        <p:spPr>
          <a:xfrm>
            <a:off x="9054207" y="2132788"/>
            <a:ext cx="2003481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GridKa school (DE)</a:t>
            </a:r>
          </a:p>
        </p:txBody>
      </p:sp>
      <p:sp>
        <p:nvSpPr>
          <p:cNvPr id="158" name="Shape 192"/>
          <p:cNvSpPr txBox="1"/>
          <p:nvPr/>
        </p:nvSpPr>
        <p:spPr>
          <a:xfrm>
            <a:off x="5107128" y="2250619"/>
            <a:ext cx="497936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Tier 3</a:t>
            </a:r>
          </a:p>
        </p:txBody>
      </p:sp>
      <p:sp>
        <p:nvSpPr>
          <p:cNvPr id="159" name="Shape 193"/>
          <p:cNvSpPr txBox="1"/>
          <p:nvPr/>
        </p:nvSpPr>
        <p:spPr>
          <a:xfrm>
            <a:off x="4167328" y="3689448"/>
            <a:ext cx="497936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Tier 2</a:t>
            </a:r>
          </a:p>
        </p:txBody>
      </p:sp>
      <p:sp>
        <p:nvSpPr>
          <p:cNvPr id="160" name="Shape 194"/>
          <p:cNvSpPr txBox="1"/>
          <p:nvPr/>
        </p:nvSpPr>
        <p:spPr>
          <a:xfrm>
            <a:off x="3278668" y="5144003"/>
            <a:ext cx="497936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Tier 1</a:t>
            </a:r>
          </a:p>
        </p:txBody>
      </p:sp>
      <p:sp>
        <p:nvSpPr>
          <p:cNvPr id="161" name="Shape 195"/>
          <p:cNvSpPr/>
          <p:nvPr/>
        </p:nvSpPr>
        <p:spPr>
          <a:xfrm flipH="1">
            <a:off x="8579222" y="3828755"/>
            <a:ext cx="1265280" cy="5818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38100">
            <a:solidFill>
              <a:srgbClr val="FF0000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62" name="Shape 196"/>
          <p:cNvSpPr txBox="1"/>
          <p:nvPr/>
        </p:nvSpPr>
        <p:spPr>
          <a:xfrm>
            <a:off x="9883153" y="3650581"/>
            <a:ext cx="2206632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ATLAS tutorial series</a:t>
            </a:r>
          </a:p>
        </p:txBody>
      </p:sp>
      <p:sp>
        <p:nvSpPr>
          <p:cNvPr id="163" name="Shape 197"/>
          <p:cNvSpPr/>
          <p:nvPr/>
        </p:nvSpPr>
        <p:spPr>
          <a:xfrm>
            <a:off x="2819142" y="3018214"/>
            <a:ext cx="1365467" cy="3968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38100">
            <a:solidFill>
              <a:srgbClr val="808080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64" name="Shape 198"/>
          <p:cNvSpPr txBox="1"/>
          <p:nvPr/>
        </p:nvSpPr>
        <p:spPr>
          <a:xfrm>
            <a:off x="42717" y="2825500"/>
            <a:ext cx="2793647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Industry (Intel, NVIDIA, …)</a:t>
            </a:r>
          </a:p>
        </p:txBody>
      </p:sp>
      <p:sp>
        <p:nvSpPr>
          <p:cNvPr id="165" name="Shape 154"/>
          <p:cNvSpPr txBox="1"/>
          <p:nvPr/>
        </p:nvSpPr>
        <p:spPr>
          <a:xfrm>
            <a:off x="5466512" y="1671310"/>
            <a:ext cx="1241183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24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Mentors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