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0"/>
  </p:normalViewPr>
  <p:slideViewPr>
    <p:cSldViewPr>
      <p:cViewPr>
        <p:scale>
          <a:sx n="55" d="100"/>
          <a:sy n="55" d="100"/>
        </p:scale>
        <p:origin x="2976" y="4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8088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2377" y="2880925"/>
            <a:ext cx="4857094" cy="3551481"/>
          </a:xfrm>
        </p:spPr>
        <p:txBody>
          <a:bodyPr anchor="b">
            <a:normAutofit/>
          </a:bodyPr>
          <a:lstStyle>
            <a:lvl1pPr algn="r">
              <a:defRPr sz="37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377" y="6432409"/>
            <a:ext cx="4857094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530" cap="all">
                <a:solidFill>
                  <a:schemeClr val="tx1"/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9465" y="8610179"/>
            <a:ext cx="1030347" cy="55414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2378" y="8610179"/>
            <a:ext cx="3342316" cy="554143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4582" y="8610179"/>
            <a:ext cx="354889" cy="554143"/>
          </a:xfrm>
        </p:spPr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481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6941535"/>
            <a:ext cx="6606540" cy="831216"/>
          </a:xfrm>
        </p:spPr>
        <p:txBody>
          <a:bodyPr anchor="b">
            <a:normAutofit/>
          </a:bodyPr>
          <a:lstStyle>
            <a:lvl1pPr algn="l">
              <a:defRPr sz="1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241" y="1367097"/>
            <a:ext cx="58293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36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7772751"/>
            <a:ext cx="6606540" cy="724111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21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3" y="894083"/>
            <a:ext cx="6606539" cy="4582159"/>
          </a:xfrm>
        </p:spPr>
        <p:txBody>
          <a:bodyPr anchor="ctr">
            <a:normAutofit/>
          </a:bodyPr>
          <a:lstStyle>
            <a:lvl1pPr algn="l">
              <a:defRPr sz="27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2" y="6370320"/>
            <a:ext cx="660653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2312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75431" y="4035784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527" y="1053234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7248" y="894083"/>
            <a:ext cx="6027602" cy="4023359"/>
          </a:xfrm>
        </p:spPr>
        <p:txBody>
          <a:bodyPr anchor="ctr">
            <a:normAutofit/>
          </a:bodyPr>
          <a:lstStyle>
            <a:lvl1pPr algn="l">
              <a:defRPr sz="27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0371" y="4917440"/>
            <a:ext cx="5844713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60"/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26" y="6370320"/>
            <a:ext cx="660654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213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827750"/>
            <a:ext cx="6606541" cy="2154240"/>
          </a:xfrm>
        </p:spPr>
        <p:txBody>
          <a:bodyPr anchor="b">
            <a:normAutofit/>
          </a:bodyPr>
          <a:lstStyle>
            <a:lvl1pPr algn="l">
              <a:defRPr sz="23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6981990"/>
            <a:ext cx="660654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272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75431" y="4035784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527" y="1053234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7248" y="894083"/>
            <a:ext cx="6027602" cy="4023359"/>
          </a:xfrm>
        </p:spPr>
        <p:txBody>
          <a:bodyPr anchor="ctr">
            <a:normAutofit/>
          </a:bodyPr>
          <a:lstStyle>
            <a:lvl1pPr algn="l">
              <a:defRPr sz="27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620" y="5699760"/>
            <a:ext cx="660654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7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7003627"/>
            <a:ext cx="660654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solidFill>
                  <a:schemeClr val="tx1"/>
                </a:soli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1729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74" y="894083"/>
            <a:ext cx="660654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38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4774" y="5140960"/>
            <a:ext cx="660654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7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74" y="6370320"/>
            <a:ext cx="660654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solidFill>
                  <a:schemeClr val="tx1"/>
                </a:soli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54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8620" y="894082"/>
            <a:ext cx="6606540" cy="2135858"/>
          </a:xfrm>
        </p:spPr>
        <p:txBody>
          <a:bodyPr>
            <a:normAutofit/>
          </a:bodyPr>
          <a:lstStyle>
            <a:lvl1pPr>
              <a:defRPr sz="23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941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70032" y="894081"/>
            <a:ext cx="1425128" cy="7599681"/>
          </a:xfrm>
        </p:spPr>
        <p:txBody>
          <a:bodyPr vert="eaVert">
            <a:normAutofit/>
          </a:bodyPr>
          <a:lstStyle>
            <a:lvl1pPr>
              <a:defRPr sz="23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894080"/>
            <a:ext cx="5091656" cy="75996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93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3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473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2" y="4852585"/>
            <a:ext cx="6606540" cy="2154240"/>
          </a:xfrm>
        </p:spPr>
        <p:txBody>
          <a:bodyPr anchor="b">
            <a:normAutofit/>
          </a:bodyPr>
          <a:lstStyle>
            <a:lvl1pPr algn="l">
              <a:defRPr sz="272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1" y="7006825"/>
            <a:ext cx="660654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530" cap="all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1" y="3141700"/>
            <a:ext cx="3241091" cy="53520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070" y="3141700"/>
            <a:ext cx="3241091" cy="535206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39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958" y="3253458"/>
            <a:ext cx="3009513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4209628"/>
            <a:ext cx="3241091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4452" y="3253458"/>
            <a:ext cx="2990708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54069" y="4209628"/>
            <a:ext cx="3241091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02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894082"/>
            <a:ext cx="6606540" cy="2135858"/>
          </a:xfrm>
        </p:spPr>
        <p:txBody>
          <a:bodyPr>
            <a:normAutofit/>
          </a:bodyPr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13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16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60" y="2284873"/>
            <a:ext cx="2433474" cy="2111020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223" y="894081"/>
            <a:ext cx="3933779" cy="75996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460" y="4395894"/>
            <a:ext cx="2433474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34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" y="0"/>
            <a:ext cx="775081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09" y="2545652"/>
            <a:ext cx="3482623" cy="2011680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4820" y="1341120"/>
            <a:ext cx="272034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36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809" y="4557332"/>
            <a:ext cx="348262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3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894082"/>
            <a:ext cx="660654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3141700"/>
            <a:ext cx="660654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45156" y="8610179"/>
            <a:ext cx="1030347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621" y="8610179"/>
            <a:ext cx="5091764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0272" y="8610179"/>
            <a:ext cx="35488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994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388620" rtl="0" eaLnBrk="1" latinLnBrk="0" hangingPunct="1">
        <a:spcBef>
          <a:spcPct val="0"/>
        </a:spcBef>
        <a:buNone/>
        <a:defRPr sz="27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2888" indent="-242888" algn="l" defTabSz="388620" rtl="0" eaLnBrk="1" latinLnBrk="0" hangingPunct="1">
        <a:spcBef>
          <a:spcPts val="0"/>
        </a:spcBef>
        <a:spcAft>
          <a:spcPts val="850"/>
        </a:spcAft>
        <a:buClr>
          <a:schemeClr val="tx1"/>
        </a:buClr>
        <a:buSzPct val="100000"/>
        <a:buFont typeface="Arial"/>
        <a:buChar char="•"/>
        <a:defRPr sz="153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0"/>
        </a:spcBef>
        <a:spcAft>
          <a:spcPts val="850"/>
        </a:spcAft>
        <a:buClr>
          <a:schemeClr val="tx1"/>
        </a:buClr>
        <a:buSzPct val="100000"/>
        <a:buFont typeface="Arial"/>
        <a:buChar char="•"/>
        <a:defRPr sz="13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20128" indent="-242888" algn="l" defTabSz="388620" rtl="0" eaLnBrk="1" latinLnBrk="0" hangingPunct="1">
        <a:spcBef>
          <a:spcPts val="0"/>
        </a:spcBef>
        <a:spcAft>
          <a:spcPts val="850"/>
        </a:spcAft>
        <a:buClr>
          <a:schemeClr val="tx1"/>
        </a:buClr>
        <a:buSzPct val="100000"/>
        <a:buFont typeface="Arial"/>
        <a:buChar char="•"/>
        <a:defRPr sz="11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11593" indent="-145733" algn="l" defTabSz="388620" rtl="0" eaLnBrk="1" latinLnBrk="0" hangingPunct="1">
        <a:spcBef>
          <a:spcPts val="0"/>
        </a:spcBef>
        <a:spcAft>
          <a:spcPts val="850"/>
        </a:spcAft>
        <a:buClr>
          <a:schemeClr val="tx1"/>
        </a:buClr>
        <a:buSzPct val="100000"/>
        <a:buFont typeface="Arial"/>
        <a:buChar char="•"/>
        <a:defRPr sz="10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00213" indent="-145733" algn="l" defTabSz="388620" rtl="0" eaLnBrk="1" latinLnBrk="0" hangingPunct="1">
        <a:spcBef>
          <a:spcPts val="0"/>
        </a:spcBef>
        <a:spcAft>
          <a:spcPts val="850"/>
        </a:spcAft>
        <a:buClr>
          <a:schemeClr val="tx1"/>
        </a:buClr>
        <a:buSzPct val="100000"/>
        <a:buFont typeface="Arial"/>
        <a:buChar char="•"/>
        <a:defRPr sz="10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0"/>
        </a:spcBef>
        <a:spcAft>
          <a:spcPts val="850"/>
        </a:spcAft>
        <a:buClr>
          <a:schemeClr val="tx1"/>
        </a:buClr>
        <a:buSzPct val="100000"/>
        <a:buFont typeface="Arial"/>
        <a:buChar char="•"/>
        <a:defRPr sz="10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0"/>
        </a:spcBef>
        <a:spcAft>
          <a:spcPts val="850"/>
        </a:spcAft>
        <a:buClr>
          <a:schemeClr val="tx1"/>
        </a:buClr>
        <a:buSzPct val="100000"/>
        <a:buFont typeface="Arial"/>
        <a:buChar char="•"/>
        <a:defRPr sz="10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0"/>
        </a:spcBef>
        <a:spcAft>
          <a:spcPts val="850"/>
        </a:spcAft>
        <a:buClr>
          <a:schemeClr val="tx1"/>
        </a:buClr>
        <a:buSzPct val="100000"/>
        <a:buFont typeface="Arial"/>
        <a:buChar char="•"/>
        <a:defRPr sz="10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0"/>
        </a:spcBef>
        <a:spcAft>
          <a:spcPts val="850"/>
        </a:spcAft>
        <a:buClr>
          <a:schemeClr val="tx1"/>
        </a:buClr>
        <a:buSzPct val="100000"/>
        <a:buFont typeface="Arial"/>
        <a:buChar char="•"/>
        <a:defRPr sz="10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901700"/>
            <a:ext cx="3961765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LAB</a:t>
            </a:r>
            <a:r>
              <a:rPr sz="1200" b="1" spc="-1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1: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Deposit/Withdraw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Ether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Buat </a:t>
            </a:r>
            <a:r>
              <a:rPr sz="1200" spc="-5" dirty="0">
                <a:latin typeface="Carlito"/>
                <a:cs typeface="Carlito"/>
              </a:rPr>
              <a:t>smart contract </a:t>
            </a:r>
            <a:r>
              <a:rPr sz="1200" dirty="0">
                <a:latin typeface="Carlito"/>
                <a:cs typeface="Carlito"/>
              </a:rPr>
              <a:t>yang simple dengan membuat </a:t>
            </a:r>
            <a:r>
              <a:rPr sz="1200" spc="-5" dirty="0">
                <a:latin typeface="Carlito"/>
                <a:cs typeface="Carlito"/>
              </a:rPr>
              <a:t>file </a:t>
            </a:r>
            <a:r>
              <a:rPr sz="1200" dirty="0">
                <a:latin typeface="Carlito"/>
                <a:cs typeface="Carlito"/>
              </a:rPr>
              <a:t>di </a:t>
            </a:r>
            <a:r>
              <a:rPr sz="1200" spc="-5" dirty="0">
                <a:latin typeface="Carlito"/>
                <a:cs typeface="Carlito"/>
              </a:rPr>
              <a:t>remix.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796" y="4102100"/>
            <a:ext cx="54971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latin typeface="Times New Roman"/>
                <a:cs typeface="Times New Roman"/>
              </a:rPr>
              <a:t>Melakukan deploy smart contract, </a:t>
            </a:r>
            <a:r>
              <a:rPr sz="1200" dirty="0">
                <a:latin typeface="Times New Roman"/>
                <a:cs typeface="Times New Roman"/>
              </a:rPr>
              <a:t>lalu </a:t>
            </a:r>
            <a:r>
              <a:rPr sz="1200" spc="-5" dirty="0">
                <a:latin typeface="Times New Roman"/>
                <a:cs typeface="Times New Roman"/>
              </a:rPr>
              <a:t>dapat melihat </a:t>
            </a:r>
            <a:r>
              <a:rPr sz="1200" dirty="0">
                <a:latin typeface="Times New Roman"/>
                <a:cs typeface="Times New Roman"/>
              </a:rPr>
              <a:t>jika </a:t>
            </a:r>
            <a:r>
              <a:rPr sz="1200" spc="-5" dirty="0">
                <a:latin typeface="Times New Roman"/>
                <a:cs typeface="Times New Roman"/>
              </a:rPr>
              <a:t>kita dapat menyimpan ether dan  mendapatkan balance ether dari smart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contract.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2180" y="1845881"/>
            <a:ext cx="5943600" cy="2113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180" y="4665891"/>
            <a:ext cx="5943600" cy="2837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A98D0-E946-0E40-A71A-FB0E5BCFB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99" y="202527"/>
            <a:ext cx="854561" cy="11397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2904235"/>
            <a:ext cx="2399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Mengirimkan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ether </a:t>
            </a:r>
            <a:r>
              <a:rPr sz="1200" dirty="0">
                <a:latin typeface="Times New Roman"/>
                <a:cs typeface="Times New Roman"/>
              </a:rPr>
              <a:t>ke </a:t>
            </a:r>
            <a:r>
              <a:rPr sz="1200" spc="-5" dirty="0">
                <a:latin typeface="Times New Roman"/>
                <a:cs typeface="Times New Roman"/>
              </a:rPr>
              <a:t>smart contract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2180" y="932180"/>
            <a:ext cx="1800859" cy="182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180" y="3291827"/>
            <a:ext cx="5943600" cy="499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D3A8C-64D0-C243-A270-7B49ACA35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99" y="202527"/>
            <a:ext cx="854561" cy="11397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3928364"/>
            <a:ext cx="21475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Roboto"/>
                <a:cs typeface="Roboto"/>
              </a:rPr>
              <a:t>Melakukan pengecekan </a:t>
            </a:r>
            <a:r>
              <a:rPr sz="1000" dirty="0">
                <a:latin typeface="Roboto"/>
                <a:cs typeface="Roboto"/>
              </a:rPr>
              <a:t>pada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spc="-5" dirty="0">
                <a:latin typeface="Roboto"/>
                <a:cs typeface="Roboto"/>
              </a:rPr>
              <a:t>balance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796" y="6491732"/>
            <a:ext cx="521525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Add </a:t>
            </a:r>
            <a:r>
              <a:rPr sz="1200" b="1" dirty="0">
                <a:latin typeface="Carlito"/>
                <a:cs typeface="Carlito"/>
              </a:rPr>
              <a:t>a Withdraw </a:t>
            </a:r>
            <a:r>
              <a:rPr sz="1200" b="1" spc="-5" dirty="0">
                <a:latin typeface="Carlito"/>
                <a:cs typeface="Carlito"/>
              </a:rPr>
              <a:t>Function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5" dirty="0">
                <a:latin typeface="Carlito"/>
                <a:cs typeface="Carlito"/>
              </a:rPr>
              <a:t>menambahkan function </a:t>
            </a:r>
            <a:r>
              <a:rPr sz="1200" dirty="0">
                <a:latin typeface="Carlito"/>
                <a:cs typeface="Carlito"/>
              </a:rPr>
              <a:t>pada file </a:t>
            </a:r>
            <a:r>
              <a:rPr sz="1200" spc="-5" dirty="0">
                <a:latin typeface="Carlito"/>
                <a:cs typeface="Carlito"/>
              </a:rPr>
              <a:t>remix </a:t>
            </a:r>
            <a:r>
              <a:rPr sz="1200" dirty="0">
                <a:latin typeface="Carlito"/>
                <a:cs typeface="Carlito"/>
              </a:rPr>
              <a:t>untuk </a:t>
            </a:r>
            <a:r>
              <a:rPr sz="1200" spc="-5" dirty="0">
                <a:latin typeface="Carlito"/>
                <a:cs typeface="Carlito"/>
              </a:rPr>
              <a:t>menambahkan </a:t>
            </a:r>
            <a:r>
              <a:rPr sz="1200" dirty="0">
                <a:latin typeface="Carlito"/>
                <a:cs typeface="Carlito"/>
              </a:rPr>
              <a:t>fitur</a:t>
            </a:r>
            <a:r>
              <a:rPr sz="1200" spc="1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withdrawMoney.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796" y="8280907"/>
            <a:ext cx="3668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Melakukan deploy </a:t>
            </a:r>
            <a:r>
              <a:rPr sz="1200" dirty="0">
                <a:latin typeface="Carlito"/>
                <a:cs typeface="Carlito"/>
              </a:rPr>
              <a:t>ulang dengan </a:t>
            </a:r>
            <a:r>
              <a:rPr sz="1200" spc="-5" dirty="0">
                <a:latin typeface="Carlito"/>
                <a:cs typeface="Carlito"/>
              </a:rPr>
              <a:t>smart contract </a:t>
            </a:r>
            <a:r>
              <a:rPr sz="1200" dirty="0">
                <a:latin typeface="Carlito"/>
                <a:cs typeface="Carlito"/>
              </a:rPr>
              <a:t>yang</a:t>
            </a:r>
            <a:r>
              <a:rPr sz="1200" spc="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baru.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2180" y="932180"/>
            <a:ext cx="5943600" cy="2326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180" y="4287342"/>
            <a:ext cx="5936183" cy="1665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180" y="6893915"/>
            <a:ext cx="5511800" cy="1219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ECD01B0-4B04-CC40-BE06-0B7BE8912E8C}"/>
              </a:ext>
            </a:extLst>
          </p:cNvPr>
          <p:cNvSpPr txBox="1"/>
          <p:nvPr/>
        </p:nvSpPr>
        <p:spPr>
          <a:xfrm>
            <a:off x="921907" y="605573"/>
            <a:ext cx="4025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Dengan </a:t>
            </a:r>
            <a:r>
              <a:rPr sz="1200" spc="-5" dirty="0">
                <a:latin typeface="Carlito"/>
                <a:cs typeface="Carlito"/>
              </a:rPr>
              <a:t>cara scroll kebawah </a:t>
            </a:r>
            <a:r>
              <a:rPr sz="1200" dirty="0">
                <a:latin typeface="Carlito"/>
                <a:cs typeface="Carlito"/>
              </a:rPr>
              <a:t>dan menekan </a:t>
            </a:r>
            <a:r>
              <a:rPr sz="1200" spc="-5" dirty="0">
                <a:latin typeface="Carlito"/>
                <a:cs typeface="Carlito"/>
              </a:rPr>
              <a:t>tombol</a:t>
            </a:r>
            <a:r>
              <a:rPr sz="1200" spc="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receivemoney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700CB-B771-1D46-9F80-F22461735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99" y="202527"/>
            <a:ext cx="547061" cy="7296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3971035"/>
            <a:ext cx="461327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latin typeface="Caladea"/>
                <a:cs typeface="Caladea"/>
              </a:rPr>
              <a:t>Masukkan "1 Eter" ke dalam kotak input nilai, lalu tekan "receiveMoney" di Instans kontrak baru</a:t>
            </a:r>
            <a:r>
              <a:rPr sz="800" spc="105" dirty="0">
                <a:latin typeface="Caladea"/>
                <a:cs typeface="Caladea"/>
              </a:rPr>
              <a:t> </a:t>
            </a:r>
            <a:r>
              <a:rPr sz="800" spc="-5" dirty="0">
                <a:latin typeface="Caladea"/>
                <a:cs typeface="Caladea"/>
              </a:rPr>
              <a:t>tersebut.</a:t>
            </a:r>
            <a:endParaRPr sz="8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2180" y="932180"/>
            <a:ext cx="5943600" cy="2097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180" y="4294949"/>
            <a:ext cx="2336685" cy="801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180" y="5295061"/>
            <a:ext cx="3759200" cy="2794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3942A12-6E74-3A4E-9418-6A8085DE1B28}"/>
              </a:ext>
            </a:extLst>
          </p:cNvPr>
          <p:cNvSpPr txBox="1"/>
          <p:nvPr/>
        </p:nvSpPr>
        <p:spPr>
          <a:xfrm>
            <a:off x="907796" y="546672"/>
            <a:ext cx="3668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Melakukan deploy </a:t>
            </a:r>
            <a:r>
              <a:rPr sz="1200" dirty="0">
                <a:latin typeface="Carlito"/>
                <a:cs typeface="Carlito"/>
              </a:rPr>
              <a:t>ulang dengan </a:t>
            </a:r>
            <a:r>
              <a:rPr sz="1200" spc="-5" dirty="0">
                <a:latin typeface="Carlito"/>
                <a:cs typeface="Carlito"/>
              </a:rPr>
              <a:t>smart contract </a:t>
            </a:r>
            <a:r>
              <a:rPr sz="1200" dirty="0">
                <a:latin typeface="Carlito"/>
                <a:cs typeface="Carlito"/>
              </a:rPr>
              <a:t>yang</a:t>
            </a:r>
            <a:r>
              <a:rPr sz="1200" spc="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baru.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73DAE9-E9BE-7146-88B2-B2011DAEA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20" y="80582"/>
            <a:ext cx="698907" cy="932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2102611"/>
            <a:ext cx="238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Tarik </a:t>
            </a:r>
            <a:r>
              <a:rPr sz="1200" dirty="0">
                <a:latin typeface="Carlito"/>
                <a:cs typeface="Carlito"/>
              </a:rPr>
              <a:t>dana </a:t>
            </a:r>
            <a:r>
              <a:rPr sz="1200" spc="-5" dirty="0">
                <a:latin typeface="Carlito"/>
                <a:cs typeface="Carlito"/>
              </a:rPr>
              <a:t>dari dompet </a:t>
            </a:r>
            <a:r>
              <a:rPr sz="1200" dirty="0">
                <a:latin typeface="Carlito"/>
                <a:cs typeface="Carlito"/>
              </a:rPr>
              <a:t>yang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berbeda.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796" y="4556252"/>
            <a:ext cx="3554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Lalu </a:t>
            </a:r>
            <a:r>
              <a:rPr sz="1200" spc="-5" dirty="0">
                <a:latin typeface="Carlito"/>
                <a:cs typeface="Carlito"/>
              </a:rPr>
              <a:t>scroll kebawah </a:t>
            </a:r>
            <a:r>
              <a:rPr sz="1200" dirty="0">
                <a:latin typeface="Carlito"/>
                <a:cs typeface="Carlito"/>
              </a:rPr>
              <a:t>dan </a:t>
            </a:r>
            <a:r>
              <a:rPr sz="1200" spc="-5" dirty="0">
                <a:latin typeface="Carlito"/>
                <a:cs typeface="Carlito"/>
              </a:rPr>
              <a:t>tekan tombol</a:t>
            </a:r>
            <a:r>
              <a:rPr sz="1200" spc="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“withdrawMoney"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2180" y="932180"/>
            <a:ext cx="3479800" cy="100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180" y="2320251"/>
            <a:ext cx="5943600" cy="1882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180" y="4771923"/>
            <a:ext cx="5943600" cy="1220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6FAE4C3-6F9B-C340-9E1E-87A79FE9EC86}"/>
              </a:ext>
            </a:extLst>
          </p:cNvPr>
          <p:cNvSpPr txBox="1"/>
          <p:nvPr/>
        </p:nvSpPr>
        <p:spPr>
          <a:xfrm>
            <a:off x="907796" y="615081"/>
            <a:ext cx="2329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Cek </a:t>
            </a:r>
            <a:r>
              <a:rPr sz="1200" dirty="0">
                <a:latin typeface="Carlito"/>
                <a:cs typeface="Carlito"/>
              </a:rPr>
              <a:t>nilai balance sudah bernilai 1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lagi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344EB-1DDF-0145-8A2D-A6595DBFA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99" y="202527"/>
            <a:ext cx="854561" cy="11397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4498340"/>
            <a:ext cx="508889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Melakukan Withdraw </a:t>
            </a:r>
            <a:r>
              <a:rPr sz="1200" dirty="0">
                <a:latin typeface="Carlito"/>
                <a:cs typeface="Carlito"/>
              </a:rPr>
              <a:t>ke </a:t>
            </a:r>
            <a:r>
              <a:rPr sz="1200" spc="-5" dirty="0">
                <a:latin typeface="Carlito"/>
                <a:cs typeface="Carlito"/>
              </a:rPr>
              <a:t>alamat akun </a:t>
            </a:r>
            <a:r>
              <a:rPr sz="1200" dirty="0">
                <a:latin typeface="Carlito"/>
                <a:cs typeface="Carlito"/>
              </a:rPr>
              <a:t>yang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spesifik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Tambahkan </a:t>
            </a:r>
            <a:r>
              <a:rPr sz="1200" dirty="0">
                <a:latin typeface="Carlito"/>
                <a:cs typeface="Carlito"/>
              </a:rPr>
              <a:t>fungsi </a:t>
            </a:r>
            <a:r>
              <a:rPr sz="1200" spc="-5" dirty="0">
                <a:latin typeface="Carlito"/>
                <a:cs typeface="Carlito"/>
              </a:rPr>
              <a:t>withdrawmoneyto </a:t>
            </a:r>
            <a:r>
              <a:rPr sz="1200" dirty="0">
                <a:latin typeface="Carlito"/>
                <a:cs typeface="Carlito"/>
              </a:rPr>
              <a:t>pada file remix untuk </a:t>
            </a:r>
            <a:r>
              <a:rPr sz="1200" spc="-5" dirty="0">
                <a:latin typeface="Carlito"/>
                <a:cs typeface="Carlito"/>
              </a:rPr>
              <a:t>menambah </a:t>
            </a:r>
            <a:r>
              <a:rPr sz="1200" dirty="0">
                <a:latin typeface="Carlito"/>
                <a:cs typeface="Carlito"/>
              </a:rPr>
              <a:t>fitur</a:t>
            </a:r>
            <a:r>
              <a:rPr sz="1200" spc="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baru.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2180" y="932180"/>
            <a:ext cx="5943600" cy="321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180" y="5088153"/>
            <a:ext cx="5943600" cy="165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B513F63-7F8D-A54B-BC9D-877248A93E25}"/>
              </a:ext>
            </a:extLst>
          </p:cNvPr>
          <p:cNvSpPr txBox="1"/>
          <p:nvPr/>
        </p:nvSpPr>
        <p:spPr>
          <a:xfrm>
            <a:off x="932180" y="651511"/>
            <a:ext cx="3689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Nilai ether yang ada pada </a:t>
            </a:r>
            <a:r>
              <a:rPr sz="1200" spc="-5" dirty="0">
                <a:latin typeface="Carlito"/>
                <a:cs typeface="Carlito"/>
              </a:rPr>
              <a:t>dompet tersebut </a:t>
            </a:r>
            <a:r>
              <a:rPr sz="1200" dirty="0">
                <a:latin typeface="Carlito"/>
                <a:cs typeface="Carlito"/>
              </a:rPr>
              <a:t>sudah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berubah.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F457F-3BAE-5C47-A643-AAA205F03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80" y="202258"/>
            <a:ext cx="673660" cy="8985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3276092"/>
            <a:ext cx="460375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Lakukan </a:t>
            </a:r>
            <a:r>
              <a:rPr sz="1200" dirty="0">
                <a:latin typeface="Carlito"/>
                <a:cs typeface="Carlito"/>
              </a:rPr>
              <a:t>Test the </a:t>
            </a:r>
            <a:r>
              <a:rPr sz="1200" spc="-5" dirty="0">
                <a:latin typeface="Carlito"/>
                <a:cs typeface="Carlito"/>
              </a:rPr>
              <a:t>"withdrawMoneyTo" function, </a:t>
            </a:r>
            <a:r>
              <a:rPr sz="1200" dirty="0">
                <a:latin typeface="Carlito"/>
                <a:cs typeface="Carlito"/>
              </a:rPr>
              <a:t>dengan Langkah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dibawah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latin typeface="Carlito"/>
                <a:cs typeface="Carlito"/>
              </a:rPr>
              <a:t>1. Pilih </a:t>
            </a:r>
            <a:r>
              <a:rPr sz="1200" spc="-5" dirty="0">
                <a:latin typeface="Carlito"/>
                <a:cs typeface="Carlito"/>
              </a:rPr>
              <a:t>akun </a:t>
            </a:r>
            <a:r>
              <a:rPr sz="1200" dirty="0">
                <a:latin typeface="Carlito"/>
                <a:cs typeface="Carlito"/>
              </a:rPr>
              <a:t>ketiga </a:t>
            </a:r>
            <a:r>
              <a:rPr sz="1200" spc="-5" dirty="0">
                <a:latin typeface="Carlito"/>
                <a:cs typeface="Carlito"/>
              </a:rPr>
              <a:t>dari</a:t>
            </a:r>
            <a:r>
              <a:rPr sz="120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dropdown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796" y="6272276"/>
            <a:ext cx="1334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2. Tekan </a:t>
            </a:r>
            <a:r>
              <a:rPr sz="1200" spc="-5" dirty="0">
                <a:latin typeface="Carlito"/>
                <a:cs typeface="Carlito"/>
              </a:rPr>
              <a:t>icon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"copy":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796" y="7521956"/>
            <a:ext cx="179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3. Kembali ke </a:t>
            </a:r>
            <a:r>
              <a:rPr sz="1200" spc="-5" dirty="0">
                <a:latin typeface="Carlito"/>
                <a:cs typeface="Carlito"/>
              </a:rPr>
              <a:t>akun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pertama: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2180" y="932180"/>
            <a:ext cx="1981834" cy="2176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180" y="3679139"/>
            <a:ext cx="2834881" cy="2426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2180" y="6489598"/>
            <a:ext cx="2475090" cy="865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2180" y="7738605"/>
            <a:ext cx="2547023" cy="5732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21D9E29-3019-E74D-B44A-DF7577882A51}"/>
              </a:ext>
            </a:extLst>
          </p:cNvPr>
          <p:cNvSpPr txBox="1"/>
          <p:nvPr/>
        </p:nvSpPr>
        <p:spPr>
          <a:xfrm>
            <a:off x="932180" y="581725"/>
            <a:ext cx="5324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Redeploy </a:t>
            </a:r>
            <a:r>
              <a:rPr sz="1200" dirty="0">
                <a:latin typeface="Carlito"/>
                <a:cs typeface="Carlito"/>
              </a:rPr>
              <a:t>ulang </a:t>
            </a:r>
            <a:r>
              <a:rPr sz="1200" spc="-5" dirty="0">
                <a:latin typeface="Carlito"/>
                <a:cs typeface="Carlito"/>
              </a:rPr>
              <a:t>Smart Contract </a:t>
            </a:r>
            <a:r>
              <a:rPr sz="1200" dirty="0">
                <a:latin typeface="Carlito"/>
                <a:cs typeface="Carlito"/>
              </a:rPr>
              <a:t>yang </a:t>
            </a:r>
            <a:r>
              <a:rPr sz="1200" spc="-5" dirty="0">
                <a:latin typeface="Carlito"/>
                <a:cs typeface="Carlito"/>
              </a:rPr>
              <a:t>baru, untuk </a:t>
            </a:r>
            <a:r>
              <a:rPr sz="1200" dirty="0">
                <a:latin typeface="Carlito"/>
                <a:cs typeface="Carlito"/>
              </a:rPr>
              <a:t>mengktifkan fitur</a:t>
            </a:r>
            <a:r>
              <a:rPr sz="1200" spc="8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withdrawmoneyto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651B1D-2343-0A42-8653-324F18696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99" y="202527"/>
            <a:ext cx="854561" cy="11397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901700"/>
            <a:ext cx="3822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Tekan </a:t>
            </a:r>
            <a:r>
              <a:rPr sz="1200" spc="-5" dirty="0">
                <a:latin typeface="Carlito"/>
                <a:cs typeface="Carlito"/>
              </a:rPr>
              <a:t>tombol "withdrawMoneyTo" </a:t>
            </a:r>
            <a:r>
              <a:rPr sz="1200" dirty="0">
                <a:latin typeface="Carlito"/>
                <a:cs typeface="Carlito"/>
              </a:rPr>
              <a:t>dan lihat apa yang</a:t>
            </a:r>
            <a:r>
              <a:rPr sz="1200" spc="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terjadi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796" y="3141980"/>
            <a:ext cx="5031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5. </a:t>
            </a:r>
            <a:r>
              <a:rPr sz="1200" spc="-5" dirty="0">
                <a:latin typeface="Carlito"/>
                <a:cs typeface="Carlito"/>
              </a:rPr>
              <a:t>Sekarang </a:t>
            </a:r>
            <a:r>
              <a:rPr sz="1200" dirty="0">
                <a:latin typeface="Carlito"/>
                <a:cs typeface="Carlito"/>
              </a:rPr>
              <a:t>buka </a:t>
            </a:r>
            <a:r>
              <a:rPr sz="1200" spc="-5" dirty="0">
                <a:latin typeface="Carlito"/>
                <a:cs typeface="Carlito"/>
              </a:rPr>
              <a:t>dropdown </a:t>
            </a:r>
            <a:r>
              <a:rPr sz="1200" dirty="0">
                <a:latin typeface="Carlito"/>
                <a:cs typeface="Carlito"/>
              </a:rPr>
              <a:t>Akun ke </a:t>
            </a:r>
            <a:r>
              <a:rPr sz="1200" spc="-5" dirty="0">
                <a:latin typeface="Carlito"/>
                <a:cs typeface="Carlito"/>
              </a:rPr>
              <a:t>3. </a:t>
            </a:r>
            <a:r>
              <a:rPr sz="1200" dirty="0">
                <a:latin typeface="Carlito"/>
                <a:cs typeface="Carlito"/>
              </a:rPr>
              <a:t>Lihat saldo Akun ketiga Anda? 102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Eter!!!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796" y="4745228"/>
            <a:ext cx="390207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Withdrawal </a:t>
            </a:r>
            <a:r>
              <a:rPr sz="1200" b="1" spc="-5" dirty="0">
                <a:latin typeface="Carlito"/>
                <a:cs typeface="Carlito"/>
              </a:rPr>
              <a:t>Locking </a:t>
            </a:r>
            <a:r>
              <a:rPr sz="1200" b="1" dirty="0">
                <a:latin typeface="Carlito"/>
                <a:cs typeface="Carlito"/>
              </a:rPr>
              <a:t>Extend the Smart</a:t>
            </a:r>
            <a:r>
              <a:rPr sz="1200" b="1" spc="-5" dirty="0">
                <a:latin typeface="Carlito"/>
                <a:cs typeface="Carlito"/>
              </a:rPr>
              <a:t> Contract.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5" dirty="0">
                <a:latin typeface="Carlito"/>
                <a:cs typeface="Carlito"/>
              </a:rPr>
              <a:t>Tambahkan code baru </a:t>
            </a:r>
            <a:r>
              <a:rPr sz="1200" dirty="0">
                <a:latin typeface="Carlito"/>
                <a:cs typeface="Carlito"/>
              </a:rPr>
              <a:t>pada file remix seperti yang </a:t>
            </a:r>
            <a:r>
              <a:rPr sz="1200" spc="-5" dirty="0">
                <a:latin typeface="Carlito"/>
                <a:cs typeface="Carlito"/>
              </a:rPr>
              <a:t>dibawah</a:t>
            </a:r>
            <a:r>
              <a:rPr sz="1200" spc="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ini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2180" y="1118222"/>
            <a:ext cx="1975484" cy="185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180" y="3357181"/>
            <a:ext cx="5524500" cy="1220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2180" y="5147195"/>
            <a:ext cx="3806304" cy="3378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8264193-DB22-A64D-BE6A-B478BDDF9AAA}"/>
              </a:ext>
            </a:extLst>
          </p:cNvPr>
          <p:cNvSpPr txBox="1"/>
          <p:nvPr/>
        </p:nvSpPr>
        <p:spPr>
          <a:xfrm>
            <a:off x="878488" y="621030"/>
            <a:ext cx="4835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4.Paste Akun yang Anda salin ke </a:t>
            </a:r>
            <a:r>
              <a:rPr sz="1200" spc="-5" dirty="0">
                <a:latin typeface="Carlito"/>
                <a:cs typeface="Carlito"/>
              </a:rPr>
              <a:t>kolom </a:t>
            </a:r>
            <a:r>
              <a:rPr sz="1200" dirty="0">
                <a:latin typeface="Carlito"/>
                <a:cs typeface="Carlito"/>
              </a:rPr>
              <a:t>input di sebelah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"withdrawMoneyTo":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F943F-5647-D34E-B91F-90DBA92B5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99" y="202527"/>
            <a:ext cx="854561" cy="11397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901700"/>
            <a:ext cx="420941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 indent="-15049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163195" algn="l"/>
              </a:tabLst>
            </a:pPr>
            <a:r>
              <a:rPr sz="1200" dirty="0">
                <a:latin typeface="Carlito"/>
                <a:cs typeface="Carlito"/>
              </a:rPr>
              <a:t>Kirim 1 Ether ke </a:t>
            </a:r>
            <a:r>
              <a:rPr sz="1200" spc="-5" dirty="0">
                <a:latin typeface="Carlito"/>
                <a:cs typeface="Carlito"/>
              </a:rPr>
              <a:t>Smart Contract </a:t>
            </a:r>
            <a:r>
              <a:rPr sz="1200" dirty="0">
                <a:latin typeface="Carlito"/>
                <a:cs typeface="Carlito"/>
              </a:rPr>
              <a:t>dengan </a:t>
            </a:r>
            <a:r>
              <a:rPr sz="1200" spc="-5" dirty="0">
                <a:latin typeface="Carlito"/>
                <a:cs typeface="Carlito"/>
              </a:rPr>
              <a:t>cara </a:t>
            </a:r>
            <a:r>
              <a:rPr sz="1200" dirty="0">
                <a:latin typeface="Carlito"/>
                <a:cs typeface="Carlito"/>
              </a:rPr>
              <a:t>klik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"receiveMoney"</a:t>
            </a:r>
            <a:endParaRPr sz="1200">
              <a:latin typeface="Carlito"/>
              <a:cs typeface="Carlito"/>
            </a:endParaRPr>
          </a:p>
          <a:p>
            <a:pPr marL="162560" indent="-150495">
              <a:lnSpc>
                <a:spcPct val="100000"/>
              </a:lnSpc>
              <a:spcBef>
                <a:spcPts val="25"/>
              </a:spcBef>
              <a:buAutoNum type="arabicPeriod" startAt="2"/>
              <a:tabLst>
                <a:tab pos="163195" algn="l"/>
              </a:tabLst>
            </a:pPr>
            <a:r>
              <a:rPr sz="1200" spc="-5" dirty="0">
                <a:latin typeface="Carlito"/>
                <a:cs typeface="Carlito"/>
              </a:rPr>
              <a:t>Cek </a:t>
            </a:r>
            <a:r>
              <a:rPr sz="1200" dirty="0">
                <a:latin typeface="Carlito"/>
                <a:cs typeface="Carlito"/>
              </a:rPr>
              <a:t>Balance dan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LocketUntil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2180" y="1490281"/>
            <a:ext cx="3568700" cy="4547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C4A2E7C-7E57-1F40-9312-75AE10725023}"/>
              </a:ext>
            </a:extLst>
          </p:cNvPr>
          <p:cNvSpPr txBox="1"/>
          <p:nvPr/>
        </p:nvSpPr>
        <p:spPr>
          <a:xfrm>
            <a:off x="907796" y="669975"/>
            <a:ext cx="2214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1. </a:t>
            </a:r>
            <a:r>
              <a:rPr sz="1200" spc="-5" dirty="0">
                <a:latin typeface="Carlito"/>
                <a:cs typeface="Carlito"/>
              </a:rPr>
              <a:t>deploy </a:t>
            </a:r>
            <a:r>
              <a:rPr sz="1200" dirty="0">
                <a:latin typeface="Carlito"/>
                <a:cs typeface="Carlito"/>
              </a:rPr>
              <a:t>ulang new </a:t>
            </a:r>
            <a:r>
              <a:rPr sz="1200" spc="-5" dirty="0">
                <a:latin typeface="Carlito"/>
                <a:cs typeface="Carlito"/>
              </a:rPr>
              <a:t>smart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contract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{18073EB5-088F-184F-A9C9-0BC99095B0E0}tf10001058</Template>
  <TotalTime>6</TotalTime>
  <Words>288</Words>
  <Application>Microsoft Macintosh PowerPoint</Application>
  <PresentationFormat>Custom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Caladea</vt:lpstr>
      <vt:lpstr>Calibri</vt:lpstr>
      <vt:lpstr>Calibri Light</vt:lpstr>
      <vt:lpstr>Carlito</vt:lpstr>
      <vt:lpstr>Roboto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LAB 1 Task UTS Blockchain.docx</dc:title>
  <cp:lastModifiedBy>FIRSTASGI QIYADH DARMAWAN</cp:lastModifiedBy>
  <cp:revision>3</cp:revision>
  <dcterms:created xsi:type="dcterms:W3CDTF">2022-04-21T16:13:46Z</dcterms:created>
  <dcterms:modified xsi:type="dcterms:W3CDTF">2022-04-21T16:21:18Z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2022-04-21T00:00:00Z</vt:filetime>
  </property>
  <property fmtid="{D5CDD505-2E9C-101B-9397-08002B2CF9AE}" pid="3" name="Creator">
    <vt:lpwstr>Word</vt:lpwstr>
  </property>
  <property fmtid="{D5CDD505-2E9C-101B-9397-08002B2CF9AE}" pid="4" name="LastSaved">
    <vt:filetime>2022-04-21T00:00:00Z</vt:filetime>
  </property>
</Properties>
</file>