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9" r:id="rId5"/>
    <p:sldId id="298" r:id="rId6"/>
    <p:sldId id="297" r:id="rId7"/>
    <p:sldId id="257" r:id="rId8"/>
    <p:sldId id="261" r:id="rId9"/>
    <p:sldId id="267" r:id="rId10"/>
    <p:sldId id="378" r:id="rId11"/>
    <p:sldId id="273" r:id="rId12"/>
    <p:sldId id="264" r:id="rId13"/>
    <p:sldId id="277" r:id="rId14"/>
    <p:sldId id="278" r:id="rId15"/>
    <p:sldId id="271" r:id="rId16"/>
    <p:sldId id="272" r:id="rId17"/>
    <p:sldId id="281" r:id="rId18"/>
    <p:sldId id="394" r:id="rId19"/>
    <p:sldId id="280" r:id="rId20"/>
    <p:sldId id="289" r:id="rId21"/>
    <p:sldId id="29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 语言之父 Google 首席软件工程师 Pike</a:t>
            </a:r>
            <a:endParaRPr lang="zh-CN" altLang="en-US"/>
          </a:p>
          <a:p>
            <a:r>
              <a:rPr lang="zh-CN" altLang="en-US"/>
              <a:t>谷歌首席软件工程师罗布派克</a:t>
            </a:r>
            <a:endParaRPr lang="zh-CN" altLang="en-US"/>
          </a:p>
          <a:p>
            <a:r>
              <a:rPr lang="zh-CN" altLang="en-US"/>
              <a:t>Go语言是谷歌推出的一种全新的编程语言</a:t>
            </a:r>
            <a:r>
              <a:rPr lang="en-US" altLang="zh-CN"/>
              <a:t>	</a:t>
            </a:r>
            <a:endParaRPr lang="en-US" altLang="zh-CN"/>
          </a:p>
          <a:p>
            <a:endParaRPr lang="en-US" altLang="zh-CN"/>
          </a:p>
          <a:p>
            <a:r>
              <a:rPr lang="en-US" altLang="zh-CN"/>
              <a:t>时间超了，第二页介绍的PPT讲了太多内容，不易接受，后面</a:t>
            </a:r>
            <a:endParaRPr lang="en-US" altLang="zh-CN"/>
          </a:p>
          <a:p>
            <a:r>
              <a:rPr lang="en-US" altLang="zh-CN"/>
              <a:t>语法部分可以少讲一点，主要突出Go的应用场景和优势；当前</a:t>
            </a:r>
            <a:endParaRPr lang="en-US" altLang="zh-CN"/>
          </a:p>
          <a:p>
            <a:r>
              <a:rPr lang="en-US" altLang="zh-CN"/>
              <a:t>部门5G为什么用Go也可以讲一下</a:t>
            </a:r>
            <a:endParaRPr lang="en-US" altLang="zh-CN"/>
          </a:p>
          <a:p>
            <a:endParaRPr lang="en-US" altLang="zh-CN"/>
          </a:p>
          <a:p>
            <a:r>
              <a:rPr lang="zh-CN" altLang="en-US"/>
              <a:t>借助图片讲</a:t>
            </a:r>
            <a:r>
              <a:rPr lang="en-US" altLang="zh-CN"/>
              <a:t>GC</a:t>
            </a:r>
            <a:r>
              <a:rPr lang="zh-CN" altLang="en-US"/>
              <a:t>，</a:t>
            </a:r>
            <a:r>
              <a:rPr lang="en-US" altLang="zh-CN"/>
              <a:t>goroutine</a:t>
            </a:r>
            <a:endParaRPr lang="en-US" altLang="zh-CN"/>
          </a:p>
          <a:p>
            <a:endParaRPr lang="en-US" altLang="zh-CN"/>
          </a:p>
          <a:p>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but the notion here is that inside the </a:t>
            </a:r>
            <a:endParaRPr lang="zh-CN" altLang="en-US"/>
          </a:p>
          <a:p>
            <a:r>
              <a:rPr lang="zh-CN" altLang="en-US"/>
              <a:t>packages,</a:t>
            </a:r>
            <a:endParaRPr lang="zh-CN" altLang="en-US"/>
          </a:p>
          <a:p>
            <a:r>
              <a:rPr lang="zh-CN" altLang="en-US"/>
              <a:t>【</a:t>
            </a:r>
            <a:r>
              <a:rPr lang="zh-CN" altLang="en-US">
                <a:solidFill>
                  <a:srgbClr val="FF0000"/>
                </a:solidFill>
              </a:rPr>
              <a:t>everyting is explicit . what you depend on is explicit】</a:t>
            </a:r>
            <a:r>
              <a:rPr lang="zh-CN" altLang="en-US"/>
              <a:t> , </a:t>
            </a:r>
            <a:endParaRPr lang="zh-CN" altLang="en-US"/>
          </a:p>
          <a:p>
            <a:r>
              <a:rPr lang="zh-CN" altLang="en-US"/>
              <a:t>【Compiler rejects your program ,if you put in the dependency </a:t>
            </a:r>
            <a:endParaRPr lang="zh-CN" altLang="en-US"/>
          </a:p>
          <a:p>
            <a:r>
              <a:rPr lang="zh-CN" altLang="en-US"/>
              <a:t>you dont need ,it is all very clean and so , it makes tools easy to understand dependencies and then it makes the builds</a:t>
            </a:r>
            <a:endParaRPr lang="zh-CN" altLang="en-US"/>
          </a:p>
          <a:p>
            <a:r>
              <a:rPr lang="zh-CN" altLang="en-US"/>
              <a:t>guaranteed minimal</a:t>
            </a:r>
            <a:r>
              <a:rPr lang="en-US" altLang="zh-CN"/>
              <a:t>.</a:t>
            </a:r>
            <a:r>
              <a:rPr lang="zh-CN" altLang="en-US"/>
              <a:t> 】</a:t>
            </a:r>
            <a:endParaRPr lang="zh-CN" altLang="en-US"/>
          </a:p>
          <a:p>
            <a:r>
              <a:rPr lang="zh-CN" altLang="en-US"/>
              <a:t> so ,that helps enormously . </a:t>
            </a:r>
            <a:endParaRPr lang="zh-CN" altLang="en-US"/>
          </a:p>
          <a:p>
            <a:r>
              <a:rPr lang="zh-CN" altLang="en-US"/>
              <a:t>【regarding the dependencies the linking going faster ,the compilation</a:t>
            </a:r>
            <a:endParaRPr lang="zh-CN" altLang="en-US"/>
          </a:p>
          <a:p>
            <a:r>
              <a:rPr lang="zh-CN" altLang="en-US"/>
              <a:t>can go faster 】but-and there is actually a notion in here that i think is important,</a:t>
            </a:r>
            <a:endParaRPr lang="zh-CN" altLang="en-US"/>
          </a:p>
          <a:p>
            <a:r>
              <a:rPr lang="zh-CN" altLang="en-US"/>
              <a:t>【the compiler actually pulls the transitive dependency（中间依赖） information up the 依赖tree as it is compiling ,simply to reduce the </a:t>
            </a:r>
            <a:endParaRPr lang="zh-CN" altLang="en-US"/>
          </a:p>
          <a:p>
            <a:r>
              <a:rPr lang="zh-CN" altLang="en-US"/>
              <a:t>number of files it has to look at ,which in turn speeds up the compilation proess 】</a:t>
            </a:r>
            <a:endParaRPr lang="zh-CN" altLang="en-US"/>
          </a:p>
          <a:p>
            <a:r>
              <a:rPr lang="zh-CN" altLang="en-US"/>
              <a:t>, so if you have a program, a.go, </a:t>
            </a:r>
            <a:endParaRPr lang="zh-CN" altLang="en-US"/>
          </a:p>
          <a:p>
            <a:r>
              <a:rPr lang="zh-CN" altLang="en-US"/>
              <a:t>that depends on b.go, that depends on c.go, which is pretty standard kind of thing ,you--</a:t>
            </a:r>
            <a:endParaRPr lang="zh-CN" altLang="en-US"/>
          </a:p>
          <a:p>
            <a:r>
              <a:rPr lang="zh-CN" altLang="en-US"/>
              <a:t>in the usual way,you have to </a:t>
            </a:r>
            <a:endParaRPr lang="zh-CN" altLang="en-US"/>
          </a:p>
          <a:p>
            <a:r>
              <a:rPr lang="zh-CN" altLang="en-US"/>
              <a:t>【compile them in </a:t>
            </a:r>
            <a:r>
              <a:rPr lang="en-US" altLang="zh-CN"/>
              <a:t>ewverse</a:t>
            </a:r>
            <a:r>
              <a:rPr lang="zh-CN" altLang="en-US"/>
              <a:t> order 】,because ,you got to build the dependent stuff before the depending stuff ,but the point </a:t>
            </a:r>
            <a:endParaRPr lang="zh-CN" altLang="en-US"/>
          </a:p>
          <a:p>
            <a:r>
              <a:rPr lang="zh-CN" altLang="en-US"/>
              <a:t>is when you go </a:t>
            </a:r>
            <a:endParaRPr lang="zh-CN" altLang="en-US"/>
          </a:p>
          <a:p>
            <a:r>
              <a:rPr lang="zh-CN" altLang="en-US"/>
              <a:t>【to compile ,a.go, it doesnt need to compile C ,it doesnt need to look at c.go at all. it doesnt even need to </a:t>
            </a:r>
            <a:endParaRPr lang="zh-CN" altLang="en-US"/>
          </a:p>
          <a:p>
            <a:r>
              <a:rPr lang="zh-CN" altLang="en-US"/>
              <a:t>look at the object code code for C ,because everything that B need from C has already been pulled up into B.go,</a:t>
            </a:r>
            <a:endParaRPr lang="zh-CN" altLang="en-US"/>
          </a:p>
          <a:p>
            <a:r>
              <a:rPr lang="zh-CN" altLang="en-US"/>
              <a:t>】 and that</a:t>
            </a:r>
            <a:endParaRPr lang="zh-CN" altLang="en-US"/>
          </a:p>
          <a:p>
            <a:r>
              <a:rPr lang="zh-CN" altLang="en-US"/>
              <a:t>doesnt sound like a big deal ,but when you  re 【at scale】 ,it is  literally 【exponenttially faster】 at building software when you</a:t>
            </a:r>
            <a:endParaRPr lang="zh-CN" altLang="en-US"/>
          </a:p>
          <a:p>
            <a:r>
              <a:rPr lang="zh-CN" altLang="en-US"/>
              <a:t>get in to this huge dependents situation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concurrency we sort of have a model , i ll touch on it today, there is a lot </a:t>
            </a:r>
            <a:endParaRPr lang="zh-CN" altLang="en-US"/>
          </a:p>
          <a:p>
            <a:r>
              <a:rPr lang="zh-CN" altLang="en-US"/>
              <a:t>more stuff online about it ,but we have a sugggest for how to </a:t>
            </a:r>
            <a:endParaRPr lang="zh-CN" altLang="en-US"/>
          </a:p>
          <a:p>
            <a:r>
              <a:rPr lang="zh-CN" altLang="en-US"/>
              <a:t>【wirte system and servers as concurrents garbage-collected </a:t>
            </a:r>
            <a:endParaRPr lang="zh-CN" altLang="en-US"/>
          </a:p>
          <a:p>
            <a:r>
              <a:rPr lang="zh-CN" altLang="en-US"/>
              <a:t>processes】 ,which we called ,goroutines . we ll have good support form the language and the run-time we change the name because </a:t>
            </a:r>
            <a:endParaRPr lang="zh-CN" altLang="en-US"/>
          </a:p>
          <a:p>
            <a:r>
              <a:rPr lang="zh-CN" altLang="en-US"/>
              <a:t>they re slightly different from what you re used to . </a:t>
            </a:r>
            <a:endParaRPr lang="zh-CN" altLang="en-US"/>
          </a:p>
          <a:p>
            <a:r>
              <a:rPr lang="zh-CN" altLang="en-US"/>
              <a:t>【if you use the words like thread or process or goroutine】,</a:t>
            </a:r>
            <a:endParaRPr lang="zh-CN" altLang="en-US"/>
          </a:p>
          <a:p>
            <a:r>
              <a:rPr lang="zh-CN" altLang="en-US"/>
              <a:t>thats not quite the same ,so web have our onw word ,</a:t>
            </a:r>
            <a:endParaRPr lang="zh-CN" altLang="en-US"/>
          </a:p>
          <a:p>
            <a:r>
              <a:rPr lang="zh-CN" altLang="en-US"/>
              <a:t>【goroutine ,the language takes care of managing the goroutines and managing the </a:t>
            </a:r>
            <a:endParaRPr lang="zh-CN" altLang="en-US"/>
          </a:p>
          <a:p>
            <a:r>
              <a:rPr lang="zh-CN" altLang="en-US"/>
              <a:t>memory that they use and the communication between them 】</a:t>
            </a:r>
            <a:endParaRPr lang="zh-CN" altLang="en-US"/>
          </a:p>
          <a:p>
            <a:r>
              <a:rPr lang="zh-CN" altLang="en-US"/>
              <a:t>,【</a:t>
            </a:r>
            <a:r>
              <a:rPr lang="zh-CN" altLang="en-US">
                <a:solidFill>
                  <a:srgbClr val="FF0000"/>
                </a:solidFill>
              </a:rPr>
              <a:t>Stacks grow automatically</a:t>
            </a:r>
            <a:r>
              <a:rPr lang="zh-CN" altLang="en-US"/>
              <a:t> ,thats taken care of by the language ,you</a:t>
            </a:r>
            <a:endParaRPr lang="zh-CN" altLang="en-US"/>
          </a:p>
          <a:p>
            <a:r>
              <a:rPr lang="zh-CN" altLang="en-US"/>
              <a:t>dont have to declare how big the stack is going to be 】,if needs a bigger stack ,it gets the bigger stack ,if it needs a smaller stack it</a:t>
            </a:r>
            <a:endParaRPr lang="zh-CN" altLang="en-US"/>
          </a:p>
          <a:p>
            <a:r>
              <a:rPr lang="zh-CN" altLang="en-US"/>
              <a:t>uses lessmemory , and those stacks are multiple -- i m sorry ,</a:t>
            </a:r>
            <a:endParaRPr lang="zh-CN" altLang="en-US"/>
          </a:p>
          <a:p>
            <a:r>
              <a:rPr lang="zh-CN" altLang="en-US"/>
              <a:t>【the gorotines are then multiplexed on the threads ,that is all done </a:t>
            </a:r>
            <a:endParaRPr lang="zh-CN" altLang="en-US"/>
          </a:p>
          <a:p>
            <a:r>
              <a:rPr lang="zh-CN" altLang="en-US"/>
              <a:t>automatically  for you 】and [INDISTINCT] tansparently . and one of the feature -- </a:t>
            </a:r>
            <a:endParaRPr lang="zh-CN" altLang="en-US"/>
          </a:p>
          <a:p>
            <a:r>
              <a:rPr lang="zh-CN" altLang="en-US"/>
              <a:t>【one of the reasons for needing garbage</a:t>
            </a:r>
            <a:endParaRPr lang="zh-CN" altLang="en-US"/>
          </a:p>
          <a:p>
            <a:r>
              <a:rPr lang="zh-CN" altLang="en-US"/>
              <a:t>collection is that concurrent programming is very hard without garbage collection, because as you hand itms aroud between this</a:t>
            </a:r>
            <a:endParaRPr lang="zh-CN" altLang="en-US"/>
          </a:p>
          <a:p>
            <a:r>
              <a:rPr lang="zh-CN" altLang="en-US"/>
              <a:t>concurrent things】 ,who owns the memory ? whose job is it to free it ? and there is a lot of bookkeeping involved that the --if the </a:t>
            </a:r>
            <a:endParaRPr lang="zh-CN" altLang="en-US"/>
          </a:p>
          <a:p>
            <a:r>
              <a:rPr lang="zh-CN" altLang="en-US"/>
              <a:t>language or the system doesnt take care of that for you ,</a:t>
            </a:r>
            <a:endParaRPr lang="zh-CN" altLang="en-US"/>
          </a:p>
          <a:p>
            <a:r>
              <a:rPr lang="zh-CN" altLang="en-US"/>
              <a:t>【so you need garbage collection to make concurrency work well】 ,on the other </a:t>
            </a:r>
            <a:endParaRPr lang="zh-CN" altLang="en-US"/>
          </a:p>
          <a:p>
            <a:r>
              <a:rPr lang="zh-CN" altLang="en-US"/>
              <a:t>hand you need -- to get the garbage collection to work well ,</a:t>
            </a:r>
            <a:endParaRPr lang="zh-CN" altLang="en-US"/>
          </a:p>
          <a:p>
            <a:r>
              <a:rPr lang="zh-CN" altLang="en-US"/>
              <a:t>【you need a language that makes garbage collection a feasible thing to </a:t>
            </a:r>
            <a:endParaRPr lang="zh-CN" altLang="en-US"/>
          </a:p>
          <a:p>
            <a:r>
              <a:rPr lang="zh-CN" altLang="en-US"/>
              <a:t>do】 ,which is anothoer argument for doing a new language , so i dont have time to explain all of go to you </a:t>
            </a:r>
            <a:endParaRPr lang="zh-CN" altLang="en-US"/>
          </a:p>
          <a:p>
            <a:r>
              <a:rPr lang="zh-CN" altLang="en-US"/>
              <a:t>it is bigger than c not as big as c++,</a:t>
            </a:r>
            <a:endParaRPr lang="zh-CN" altLang="en-US"/>
          </a:p>
          <a:p>
            <a:r>
              <a:rPr lang="zh-CN" altLang="en-US"/>
              <a:t>im going to go through about a dozen slides that are -- i hope sort fo representative of the kinds of things that go on ,but ,i m </a:t>
            </a:r>
            <a:endParaRPr lang="zh-CN" altLang="en-US"/>
          </a:p>
          <a:p>
            <a:r>
              <a:rPr lang="zh-CN" altLang="en-US"/>
              <a:t>going to leave out quite a bit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代表OS线程，G代表goroutine，P的概念比较重要，它表示【当前】执行的上下文，其数量由$GOMAXPROCS决定，一般来说正好等于处理器的数量。M必须和P绑定才能执行G，调度器需要保证所有的P都有G执行，以保证并行度。</a:t>
            </a:r>
            <a:endParaRPr lang="zh-CN" altLang="en-US"/>
          </a:p>
          <a:p>
            <a:endParaRPr lang="zh-CN" altLang="en-US"/>
          </a:p>
          <a:p>
            <a:r>
              <a:rPr lang="zh-CN" altLang="en-US"/>
              <a:t>意味着goroutine更轻量级，可以同时相应成千上万的线程切换，java你创造上千个线程就有些吃力了。</a:t>
            </a:r>
            <a:endParaRPr lang="zh-CN" altLang="en-US"/>
          </a:p>
          <a:p>
            <a:endParaRPr lang="zh-CN" altLang="en-US"/>
          </a:p>
          <a:p>
            <a:r>
              <a:rPr lang="en-US" altLang="zh-CN"/>
              <a:t>key: goroutine</a:t>
            </a:r>
            <a:r>
              <a:rPr lang="zh-CN" altLang="en-US"/>
              <a:t>的</a:t>
            </a:r>
            <a:r>
              <a:rPr lang="zh-CN" altLang="en-US"/>
              <a:t>切换速度，并行度</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其好处之一是，当某goroutine发生阻塞时（例如同步IO操作等），会自动出让CPU给其它goroutine。</a:t>
            </a:r>
            <a:endParaRPr lang="zh-CN" altLang="en-US">
              <a:sym typeface="+mn-ea"/>
            </a:endParaRPr>
          </a:p>
          <a:p>
            <a:r>
              <a:rPr lang="zh-CN" altLang="en-US">
                <a:sym typeface="+mn-ea"/>
              </a:rPr>
              <a:t>goroutine是非常轻量级的，它就是一段代码，一个函数入口，以及在堆上为其分配的一个堆栈（初始大小为4K，会随着程序的执行自动增长删除）。所以它非常廉价，我们可以很轻松的创建上万个goroutine</a:t>
            </a:r>
            <a:endParaRPr lang="zh-CN" altLang="en-US">
              <a:sym typeface="+mn-ea"/>
            </a:endParaRPr>
          </a:p>
          <a:p>
            <a:endParaRPr lang="zh-CN" altLang="en-US">
              <a:sym typeface="+mn-ea"/>
            </a:endParaRPr>
          </a:p>
          <a:p>
            <a:endParaRPr lang="zh-CN" altLang="en-US">
              <a:sym typeface="+mn-ea"/>
            </a:endParaRPr>
          </a:p>
          <a:p>
            <a:r>
              <a:rPr lang="zh-CN" altLang="en-US">
                <a:sym typeface="+mn-ea"/>
              </a:rPr>
              <a:t>https://www.zhubert.com/blog/2014/01/12/introduction-to-go-golang-part-1/</a:t>
            </a:r>
            <a:endParaRPr lang="zh-CN" altLang="en-US">
              <a:sym typeface="+mn-ea"/>
            </a:endParaRPr>
          </a:p>
          <a:p>
            <a:endParaRPr lang="zh-CN" altLang="en-US">
              <a:sym typeface="+mn-ea"/>
            </a:endParaRPr>
          </a:p>
          <a:p>
            <a:r>
              <a:rPr lang="zh-CN" altLang="en-US">
                <a:sym typeface="+mn-ea"/>
              </a:rPr>
              <a:t>【So, to do that ,though,we have to talk a little bit about goroutines,】</a:t>
            </a:r>
            <a:endParaRPr lang="zh-CN" altLang="en-US">
              <a:sym typeface="+mn-ea"/>
            </a:endParaRPr>
          </a:p>
          <a:p>
            <a:r>
              <a:rPr lang="zh-CN" altLang="en-US">
                <a:sym typeface="+mn-ea"/>
              </a:rPr>
              <a:t> so ,I ve mentioned some calculations ,it just takes far too long,right? </a:t>
            </a:r>
            <a:endParaRPr lang="zh-CN" altLang="en-US">
              <a:sym typeface="+mn-ea"/>
            </a:endParaRPr>
          </a:p>
          <a:p>
            <a:r>
              <a:rPr lang="zh-CN" altLang="en-US">
                <a:sym typeface="+mn-ea"/>
              </a:rPr>
              <a:t>【who wants to wait around for that?】 you're going to block foreever waiting for the calculation, but maybe you dont want to. </a:t>
            </a:r>
            <a:endParaRPr lang="zh-CN" altLang="en-US">
              <a:sym typeface="+mn-ea"/>
            </a:endParaRPr>
          </a:p>
          <a:p>
            <a:r>
              <a:rPr lang="zh-CN" altLang="en-US">
                <a:sym typeface="+mn-ea"/>
              </a:rPr>
              <a:t>【what you can do instead is create a channel to get anser back on 】,and then </a:t>
            </a:r>
            <a:endParaRPr lang="zh-CN" altLang="en-US">
              <a:sym typeface="+mn-ea"/>
            </a:endParaRPr>
          </a:p>
          <a:p>
            <a:r>
              <a:rPr lang="zh-CN" altLang="en-US">
                <a:sym typeface="+mn-ea"/>
              </a:rPr>
              <a:t>【declare afucniton ,wrapper ,that takes the value of the parameter for the calculation】</a:t>
            </a:r>
            <a:endParaRPr lang="zh-CN" altLang="en-US">
              <a:sym typeface="+mn-ea"/>
            </a:endParaRPr>
          </a:p>
          <a:p>
            <a:r>
              <a:rPr lang="zh-CN" altLang="en-US">
                <a:sym typeface="+mn-ea"/>
              </a:rPr>
              <a:t>, 【and a channle invokes the calculation and then when it is donw ,sends the result back .】and i broke it in two lines just to make it easier to read . you'd probably jsut write C gets long calcalation of A in a real code ,okay? and then to ru nthe thing .there's a go keword. go is a keyword . go wrapper of 17c  says,"take the fucntion call" , 17 comma C, and run int the backgroud and let me keep going , and then eventually you want to hear what happened , so once you're finished doing your business ,you come back and say,"Okay ,Im rady for the anser now " and you say "Now ,Iwant to receive from C and get the result". So I've taken this calculation and I've solved it off over here and thenit slows back to me by doing a receive on the channle down underneath. that shlould be faily easy to follow. thsi might not be so easy ,but we'll try ,this is a multiplexed server .At least the server side of it ,I'll show you the client ont the next slide. and the idea here ,remember I said you can pass a channle to a channle . what we have is a requst which is a request forthe server to implement .That's trivial ,It just takes a pair of integers in the channel in which it replies ,Very much like what we did before on revious slides ,generalized some what. we defined a binary operator type and we defined a funciton run that takes a binary operator and a request and sends on the reply channel inside the request the value of running the operator on the arguments inside the request.So that's jsut turning to send the operations in the sending of the thing from the previous slide into a funtion ,not very exciting yet .But then ,we defined a server fucniton that takes an perator that is going to serve in a channel of request. And it's just sits in a loop rading request from the service channel and then saying run of Op request, but it puts a Gokeyword at the beginning .So it runs all these requests in parallel in the backgroud . The server is never blocked .It's always ready to receive another call no matter how much is going on ,Obviously there's issues about re=limiting and stuff like that ,but let's not worry about those the key point is that that's ,basically, a server loop ,and then to make it easy to use for the client we defined a public function or an exported funciton by starting with a capital letter ,starts server ,and it says, "Take an operator and start a server for that operator and return the channle on which those requests canbe sent. So. what we do is we allocate the channel ,a channel start a request," we start the server process which in turn is going to start the little implementers of the operator as they come in . and then , we return the channle as the return value from start server .So ,youcall a function you get a channle back, now you got a thing you can talk and that is the fundamental idea on how you use this stuff to build services,So on the client side ,it looks like this ,you say ,server, start server ,here's a function .Now notice that I'm just writing a funcion in line there. Go has four closure,it seems writing down its expressions ,and so now I've got aserver running that's going to add numbers for me .And I've got a channel for that server in the variable server called Lowercase server .I allocated a couple of request in the obvious way and inside the request ,I allocate new channels because I want to do respond to me on separate channles for whaterver reason ,and then Ican send the request to the server ,it doesn't matter what order I send them .It's totally not blocking .I'll just send them anywhere I want. and now  Ican print them out again , print the results as they come back .And I dont have to worry about the order because again ,it's totally parallel ,so in fact , Isend one first but ask her two first ,and iftwo takes forever ,I'll still hang around there waiting forthe response to come back and once it finally does then I'll print the value on one even if one is ready sooner, So thsi one is very rushed through hear, so Iapologize if Ileft you a little be fuddled, but there's examples like this in the tutotial and some other documents,It should make a little clear what's going on if that looses you. Now ,If we go bakc to the server here ,remember I said ,it has a rate limiting issue and also the problem is it runs forever  you want to go and shut it down ,One way to do that is to use a control structure in Go called the Select ,which is quite a rich control structure . But the basic idea is given a set of communications on channels Select let's you choose ,let's you to actually wait for any one of them ot be become ready and once it does become ready ,let that single thing communicate .So it's like a switch statement for communication, So if we repalce the inner loop of server ,which was just ,remember ,get a request and then run Go on it ,With an operator that has a select statement inside it and the second channel called Quit ,that's passed into the server when we create it. Then we can jsut run this normally ,It will just do what it was doing before, but as soon as you want it to goaway , we just send a signal by sending a Boolean of any value ,It doesn't matter what ,on the Quit channel and that branch of the select will fire and this funtion will return ,which is equivalent to exiting the Go routine, So ,that's again pretty quick and I apologize for that ,But Iwant to make sure we hit some of those points. and in fact there's a lot more to talk about ,I havent talk much about package construction .Initialization is actually quite interesting in Go ,It's much -- it's sort of hard ot see ,but it dows a lot for you ,It canhelp you setup things like RPC servers with almost no code and stuff like that .There's fall reflection ,you can reflect from,there,you can reflect on functions ,channels ,maps all kinds of stuff ,It's got interesting some dynamic typing going on if you wanted to ,but you dont have to use it ,There's a thing called Embedding that is a little bit like an inheritance , but some what more simple and yet general There's interators that come out of the way .The reange thing works on fours in our channel's fucntions things like that . And there's some interesting testing software , but Idont have time to talk about any of these right here ,but Ijsut want to make it clear there's a lot more of the language than what I have time to show you ,So let me close his section with another interesting example .This is real communications example .</a:t>
            </a:r>
            <a:endParaRPr lang="zh-CN" altLang="en-US"/>
          </a:p>
          <a:p>
            <a:endParaRPr lang="zh-CN" altLang="en-US"/>
          </a:p>
          <a:p>
            <a:endParaRPr lang="zh-CN" altLang="en-US"/>
          </a:p>
          <a:p>
            <a:endParaRPr lang="zh-CN" altLang="en-US"/>
          </a:p>
          <a:p>
            <a:r>
              <a:rPr lang="zh-CN" altLang="en-US"/>
              <a:t>Goroutines</a:t>
            </a:r>
            <a:endParaRPr lang="zh-CN" altLang="en-US"/>
          </a:p>
          <a:p>
            <a:r>
              <a:rPr lang="zh-CN" altLang="en-US"/>
              <a:t>Rememer, we stared this language because we want to build servers . and one of the problems with building servers in the modren world  is there's this model of a thread per request ,which is quite labor intensive and resource intensive to run and quite diffcult to get right in more languages . and we want to make it easy to think about having tens of thouands or even hundreds of thousands of thereads -- whatever they are -- working on your behalf . and to preve that we got some way towards that .This is an wxample that will create a hundred thousand goroutines and then they can do some thing .and what it dows ,you probably wont be able to decode this in real time ,but what it does is it has little function F there that all it does is read a value from a channel,add one to it and send it out again .So there left gets one plus ,get from right ,It's that thing inside F, It jsut passes its token along but adds one to it ,and inside main ,we declare the left most piece -- to go your direction --and then a couple of variables and then for the number of goroutines youwant to start, we sort of thread a new piece on and walk away along ,but we remember where we started, So we stitch together a bunch of goroutines like this ,each of which is passing a channel value along to the next one ,and os ,we end up constructing ,in this case ,a hundred thousand goroutines off turning together like pearls on a string ,and each end is waiting for the guy upstream to give him a value ,So then right at he bottom these after the loop--once we built this thing -- we say drop a value into the right hand side and it goes pfft and pops out the left .and the value that comes out is of course the numbers of goroutines in the because we've added one for each step ,so you can examine that later if it confuses you ,but let me show it to you astually running ,so --I think it was the wrong file, now  i'll run it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【Communication channels are little as radical than interfaces because they're based on ,worked on in some early language ,going back to a Hoare's CSP ,】</a:t>
            </a:r>
            <a:endParaRPr lang="zh-CN" altLang="en-US"/>
          </a:p>
          <a:p>
            <a:r>
              <a:rPr lang="zh-CN" altLang="en-US"/>
              <a:t>【But unlike Hoare's original CSP ,the communication is donw through first-class values called Channels.】His second round of it donw about 10years later had these .but we'd played with them linguistically by then .</a:t>
            </a:r>
            <a:endParaRPr lang="zh-CN" altLang="en-US"/>
          </a:p>
          <a:p>
            <a:r>
              <a:rPr lang="zh-CN" altLang="en-US"/>
              <a:t>【And ,the ideas,you make a Channel , it has type string （</a:t>
            </a:r>
            <a:r>
              <a:rPr lang="en-US" altLang="zh-CN"/>
              <a:t>input</a:t>
            </a:r>
            <a:r>
              <a:rPr lang="zh-CN" altLang="en-US"/>
              <a:t>）.That means you can send and receive strings on that channel .Just like a pipe that you can send type values through .】And so ,</a:t>
            </a:r>
            <a:endParaRPr lang="zh-CN" altLang="en-US"/>
          </a:p>
          <a:p>
            <a:r>
              <a:rPr lang="zh-CN" altLang="en-US"/>
              <a:t>【that notation with the left facing out it the communication operator when you used infix it means send .So that sends the string ,hello ,down the channel ,】</a:t>
            </a:r>
            <a:endParaRPr lang="zh-CN" altLang="en-US"/>
          </a:p>
          <a:p>
            <a:r>
              <a:rPr lang="zh-CN" altLang="en-US"/>
              <a:t>【And somewhere else ,some other time, some other Goroutine can do read from channel c by doing a prefix operator on c】 of that communications and </a:t>
            </a:r>
            <a:endParaRPr lang="zh-CN" altLang="en-US"/>
          </a:p>
          <a:p>
            <a:r>
              <a:rPr lang="zh-CN" altLang="en-US"/>
              <a:t>【get out the greetings, so it will see greeting as assigned to hello】. </a:t>
            </a:r>
            <a:endParaRPr lang="zh-CN" altLang="en-US"/>
          </a:p>
          <a:p>
            <a:r>
              <a:rPr lang="zh-CN" altLang="en-US"/>
              <a:t>and this haven't done giving goroutine because the channel is synchronized by default hello. you can control thatwehrn you allocate them. </a:t>
            </a:r>
            <a:endParaRPr lang="zh-CN" altLang="en-US"/>
          </a:p>
          <a:p>
            <a:r>
              <a:rPr lang="zh-CN" altLang="en-US"/>
              <a:t>【and one of the cool things about having them is you can make them--</a:t>
            </a:r>
            <a:endParaRPr lang="zh-CN" altLang="en-US"/>
          </a:p>
          <a:p>
            <a:r>
              <a:rPr lang="zh-CN" altLang="en-US"/>
              <a:t>channels 】can actually be first class size. </a:t>
            </a:r>
            <a:endParaRPr lang="zh-CN" altLang="en-US"/>
          </a:p>
          <a:p>
            <a:r>
              <a:rPr lang="zh-CN" altLang="en-US"/>
              <a:t>【that means you can pass a channle on a channel . 】and i ll show you in a miinute to actually give you some interesting capability .so if you have someone else wants to have </a:t>
            </a:r>
            <a:endParaRPr lang="zh-CN" altLang="en-US"/>
          </a:p>
          <a:p>
            <a:r>
              <a:rPr lang="zh-CN" altLang="en-US"/>
              <a:t>this channel that you can send greetings on ,you can pass it to him over channel then he can send you greetings ,all right? </a:t>
            </a:r>
            <a:endParaRPr lang="zh-CN" altLang="en-US"/>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Libraries</a:t>
            </a:r>
            <a:endParaRPr lang="zh-CN" altLang="en-US"/>
          </a:p>
          <a:p>
            <a:r>
              <a:rPr lang="zh-CN" altLang="en-US"/>
              <a:t>【</a:t>
            </a:r>
            <a:r>
              <a:rPr lang="en-US" altLang="zh-CN"/>
              <a:t>go</a:t>
            </a:r>
            <a:r>
              <a:rPr lang="zh-CN" altLang="en-US"/>
              <a:t>的第三方库】</a:t>
            </a:r>
            <a:endParaRPr lang="zh-CN" altLang="en-US"/>
          </a:p>
          <a:p>
            <a:r>
              <a:rPr lang="zh-CN" altLang="en-US"/>
              <a:t>【There's lot of libraries ,there's tons more to do, but we have a pretty good start ,we've got obviously ,OS and I/O stuff .】 I showed you  some of that ,It's got a nice math , asimple math package .It got strings ,good support for unicode ,rudimentary but functional regular expression implementation .It's got run-time reflection ,command-line flags and logging, which are very nice to use . It's got full hashes and crypto and all that kind of stuff .It's got a really good testing tool and a library to support it ,standard networking libraries just like you'd expect , including a native PRC implementations. It's kind of pretty .There's really interesting template library based on some work that Andy did that </a:t>
            </a:r>
            <a:endParaRPr lang="zh-CN" altLang="en-US"/>
          </a:p>
          <a:p>
            <a:r>
              <a:rPr lang="zh-CN" altLang="en-US"/>
              <a:t>【let's you write HTML or ,in fact anything at all using this to generate really simple data driven page generation . </a:t>
            </a:r>
            <a:endParaRPr lang="zh-CN" altLang="en-US"/>
          </a:p>
          <a:p>
            <a:r>
              <a:rPr lang="zh-CN" altLang="en-US"/>
              <a:t>可以基于动态数据产生动态的</a:t>
            </a:r>
            <a:r>
              <a:rPr lang="en-US" altLang="zh-CN"/>
              <a:t>html</a:t>
            </a:r>
            <a:r>
              <a:rPr lang="zh-CN" altLang="en-US"/>
              <a:t>，类似于</a:t>
            </a:r>
            <a:r>
              <a:rPr lang="en-US" altLang="zh-CN"/>
              <a:t>jsp, </a:t>
            </a:r>
            <a:r>
              <a:rPr lang="zh-CN" altLang="en-US"/>
              <a:t>在</a:t>
            </a:r>
            <a:r>
              <a:rPr lang="en-US" altLang="zh-CN"/>
              <a:t>html</a:t>
            </a:r>
            <a:r>
              <a:rPr lang="zh-CN" altLang="en-US"/>
              <a:t>模板中嵌入了</a:t>
            </a:r>
            <a:r>
              <a:rPr lang="en-US" altLang="zh-CN"/>
              <a:t>go</a:t>
            </a:r>
            <a:r>
              <a:rPr lang="zh-CN" altLang="en-US"/>
              <a:t>代码</a:t>
            </a:r>
            <a:endParaRPr lang="zh-CN" altLang="en-US"/>
          </a:p>
          <a:p>
            <a:r>
              <a:rPr lang="zh-CN" altLang="en-US"/>
              <a:t>http://www.01happy.com/golang-html-template/</a:t>
            </a:r>
            <a:endParaRPr lang="zh-CN" altLang="en-US"/>
          </a:p>
          <a:p>
            <a:r>
              <a:rPr lang="zh-CN" altLang="en-US"/>
              <a:t>反射建立在类型系统之上，因此我们从类型基础知识说起。</a:t>
            </a:r>
            <a:endParaRPr lang="zh-CN" altLang="en-US"/>
          </a:p>
          <a:p>
            <a:r>
              <a:rPr lang="zh-CN" altLang="en-US"/>
              <a:t>Go是静态类型语言。每个变量都有且只有一个静态类型，在编译时就已经确定。比如 int、float32、*MyType、[]byte。 如果我们做出如下声明：</a:t>
            </a:r>
            <a:endParaRPr lang="zh-CN" altLang="en-US"/>
          </a:p>
          <a:p>
            <a:r>
              <a:rPr lang="zh-CN" altLang="en-US"/>
              <a:t>type MyInt int</a:t>
            </a:r>
            <a:endParaRPr lang="zh-CN" altLang="en-US"/>
          </a:p>
          <a:p>
            <a:r>
              <a:rPr lang="zh-CN" altLang="en-US"/>
              <a:t> </a:t>
            </a:r>
            <a:endParaRPr lang="zh-CN" altLang="en-US"/>
          </a:p>
          <a:p>
            <a:r>
              <a:rPr lang="zh-CN" altLang="en-US"/>
              <a:t>var i int</a:t>
            </a:r>
            <a:endParaRPr lang="zh-CN" altLang="en-US"/>
          </a:p>
          <a:p>
            <a:r>
              <a:rPr lang="zh-CN" altLang="en-US"/>
              <a:t>var j MyInt</a:t>
            </a:r>
            <a:endParaRPr lang="zh-CN" altLang="en-US"/>
          </a:p>
          <a:p>
            <a:r>
              <a:rPr lang="zh-CN" altLang="en-US"/>
              <a:t>上面的代码中，变量 i 的类型是 int，j 的类型是 MyInt。 所以，尽管变量 i 和 j 具有共同的底层类型 int，但它们的静态类型并不一样。不经过类型转换直接相互赋值时，编译器会报错。</a:t>
            </a:r>
            <a:endParaRPr lang="zh-CN" altLang="en-US"/>
          </a:p>
          <a:p>
            <a:r>
              <a:rPr lang="zh-CN" altLang="en-US"/>
              <a:t>http://www.jb51.net/article/90021.htm</a:t>
            </a:r>
            <a:endParaRPr lang="zh-CN" altLang="en-US"/>
          </a:p>
          <a:p>
            <a:endParaRPr lang="zh-CN" altLang="en-US"/>
          </a:p>
          <a:p>
            <a:endParaRPr lang="zh-CN" altLang="en-US"/>
          </a:p>
          <a:p>
            <a:r>
              <a:rPr lang="zh-CN" altLang="en-US"/>
              <a:t>func TypeOf(i interface{}) Type</a:t>
            </a:r>
            <a:endParaRPr lang="zh-CN" altLang="en-US"/>
          </a:p>
          <a:p>
            <a:r>
              <a:rPr lang="zh-CN" altLang="en-US"/>
              <a:t>func ValueOf(i interface{}) Value</a:t>
            </a:r>
            <a:endParaRPr lang="zh-CN" altLang="en-US"/>
          </a:p>
          <a:p>
            <a:r>
              <a:rPr lang="zh-CN" altLang="en-US"/>
              <a:t>这 两个 反射入口函数，会将任何传入的对象转换为接口类型。</a:t>
            </a:r>
            <a:endParaRPr lang="zh-CN" altLang="en-US"/>
          </a:p>
          <a:p>
            <a:r>
              <a:rPr lang="zh-CN" altLang="en-US"/>
              <a:t>在面对类型时，需要区分 Type 和 Kind。前者表示真实类型（静态类型），后者表示其基础结构（底层类型）【原始类型】类别 -- 基类型。</a:t>
            </a:r>
            <a:endParaRPr lang="zh-CN" altLang="en-US"/>
          </a:p>
          <a:p>
            <a:r>
              <a:rPr lang="zh-CN" altLang="en-US"/>
              <a:t>复制代码 代码如下:</a:t>
            </a:r>
            <a:endParaRPr lang="zh-CN" altLang="en-US"/>
          </a:p>
          <a:p>
            <a:r>
              <a:rPr lang="zh-CN" altLang="en-US"/>
              <a:t>type X int</a:t>
            </a:r>
            <a:endParaRPr lang="zh-CN" altLang="en-US"/>
          </a:p>
          <a:p>
            <a:r>
              <a:rPr lang="zh-CN" altLang="en-US"/>
              <a:t>func main() {</a:t>
            </a:r>
            <a:endParaRPr lang="zh-CN" altLang="en-US"/>
          </a:p>
          <a:p>
            <a:r>
              <a:rPr lang="zh-CN" altLang="en-US"/>
              <a:t>    var a X = 100</a:t>
            </a:r>
            <a:endParaRPr lang="zh-CN" altLang="en-US"/>
          </a:p>
          <a:p>
            <a:r>
              <a:rPr lang="zh-CN" altLang="en-US"/>
              <a:t>    t := reflect.TypeOf(a)</a:t>
            </a:r>
            <a:endParaRPr lang="zh-CN" altLang="en-US"/>
          </a:p>
          <a:p>
            <a:r>
              <a:rPr lang="zh-CN" altLang="en-US"/>
              <a:t>    fmt.Println(t)</a:t>
            </a:r>
            <a:endParaRPr lang="zh-CN" altLang="en-US"/>
          </a:p>
          <a:p>
            <a:r>
              <a:rPr lang="zh-CN" altLang="en-US"/>
              <a:t>    fmt.Println(t.Name(), t.Kind())</a:t>
            </a:r>
            <a:endParaRPr lang="zh-CN" altLang="en-US"/>
          </a:p>
          <a:p>
            <a:r>
              <a:rPr lang="zh-CN" altLang="en-US"/>
              <a:t>}</a:t>
            </a:r>
            <a:endParaRPr lang="zh-CN" altLang="en-US"/>
          </a:p>
          <a:p>
            <a:r>
              <a:rPr lang="zh-CN" altLang="en-US"/>
              <a:t>输出：</a:t>
            </a:r>
            <a:endParaRPr lang="zh-CN" altLang="en-US"/>
          </a:p>
          <a:p>
            <a:endParaRPr lang="zh-CN" altLang="en-US"/>
          </a:p>
          <a:p>
            <a:r>
              <a:rPr lang="zh-CN" altLang="en-US"/>
              <a:t>X int</a:t>
            </a:r>
            <a:endParaRPr lang="zh-CN" altLang="en-US"/>
          </a:p>
          <a:p>
            <a:endParaRPr lang="zh-CN" altLang="en-US"/>
          </a:p>
          <a:p>
            <a:r>
              <a:rPr lang="zh-CN" altLang="en-US"/>
              <a:t>二、值(Value)</a:t>
            </a:r>
            <a:endParaRPr lang="zh-CN" altLang="en-US"/>
          </a:p>
          <a:p>
            <a:r>
              <a:rPr lang="zh-CN" altLang="en-US"/>
              <a:t>和 Type 获取类型信息不同，Value 专注于对象实例数据读写。</a:t>
            </a:r>
            <a:endParaRPr lang="zh-CN" altLang="en-US"/>
          </a:p>
          <a:p>
            <a:endParaRPr lang="zh-CN" altLang="en-US"/>
          </a:p>
          <a:p>
            <a:r>
              <a:rPr lang="zh-CN" altLang="en-US"/>
              <a:t>虽然Go是静态语言，然而还是提供了reflect机制，并且定义了reflect包来辅助反射处理。在reflect包中，最重要的两个类型就是Type和Value，分别从类型、值的角度来描述一个Go对象。</a:t>
            </a:r>
            <a:endParaRPr lang="zh-CN" altLang="en-US"/>
          </a:p>
          <a:p>
            <a:endParaRPr lang="zh-CN" altLang="en-US"/>
          </a:p>
          <a:p>
            <a:r>
              <a:rPr lang="zh-CN" altLang="en-US"/>
              <a:t>Type类型是一个接口，这个接口实现了String() string方法。Value类型是一个结构，但是并未定义任何导出字段，同样定义了String() string方法。</a:t>
            </a:r>
            <a:endParaRPr lang="zh-CN" altLang="en-US"/>
          </a:p>
          <a:p>
            <a:r>
              <a:rPr lang="zh-CN" altLang="en-US"/>
              <a:t>https://studygolang.com/articles/1256</a:t>
            </a:r>
            <a:endParaRPr lang="zh-CN" altLang="en-US"/>
          </a:p>
          <a:p>
            <a:endParaRPr lang="zh-CN" altLang="en-US"/>
          </a:p>
          <a:p>
            <a:r>
              <a:rPr lang="zh-CN" altLang="en-US"/>
              <a:t>】It's really quite nice .Andy gets most of the credit for that .There's  a lot more, but you can see there's actually quite a bit in place already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Godoc and Gofmt</a:t>
            </a:r>
            <a:endParaRPr lang="zh-CN" altLang="en-US"/>
          </a:p>
          <a:p>
            <a:r>
              <a:rPr lang="zh-CN" altLang="en-US"/>
              <a:t>So one of the most interesting programs written in Go is a pair of things that are related-- they share a lot of code -- called Godoc and Gofmt. Godoc is analogous to Javadoc.It serves documents  to request to look up , what this package does or what taht funciton does.And there's a set of links listed there . Golang.org is a top-level guide that's running Godoc. It servers the landing page .And underneath that ,youcan find all the other documents specifications ,editorials and FAQs, and stuff like that ,But if you dig down into the package subdirectory , that's really interesting ,automatically generate the package documentation is especially quite rich .And then under the source directory , the source gets served but ,of cource ,you can get out of this code repository , too ,The difference is that the source is processed by the coding Gofmt. The Gofmt is a pretty printer and all of the coding repository has been formatted by Gofmt .So rather than set a bunch of style rules ,we have a program that says this is what a code looks like , and you just run through Gofmt when you check it in and that's ,just settles all those arguments ,If you want debate ,we got to debate by changing Gofmt ,You cant debate by changing a document ,and I think it's actually , it does an amazingly good job .Actually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4800">
                <a:sym typeface="+mn-ea"/>
              </a:rPr>
              <a:t>（一笔带过）</a:t>
            </a:r>
            <a:endParaRPr lang="zh-CN" altLang="en-US" sz="4800"/>
          </a:p>
          <a:p>
            <a:endParaRPr lang="zh-CN" altLang="en-US" sz="4800"/>
          </a:p>
          <a:p>
            <a:endParaRPr lang="zh-CN" altLang="en-US" sz="4800"/>
          </a:p>
          <a:p>
            <a:r>
              <a:rPr lang="zh-CN" altLang="en-US" sz="4800"/>
              <a:t> The primary distinguishing characteristic of systems programming when compared to application programming is </a:t>
            </a:r>
            <a:r>
              <a:rPr lang="zh-CN" altLang="en-US" sz="4800">
                <a:solidFill>
                  <a:srgbClr val="FF0000"/>
                </a:solidFill>
              </a:rPr>
              <a:t>that application programming aims to produce software which provides services to the user directly </a:t>
            </a:r>
            <a:r>
              <a:rPr lang="zh-CN" altLang="en-US" sz="4800"/>
              <a:t>(e.g. word processor), whereas systems programming aims to produce software and software platforms which provide services to other software, are performance constrained, or both </a:t>
            </a:r>
            <a:endParaRPr lang="zh-CN" altLang="en-US" sz="4800"/>
          </a:p>
          <a:p>
            <a:endParaRPr lang="zh-CN" altLang="en-US" sz="4800"/>
          </a:p>
          <a:p>
            <a:r>
              <a:rPr lang="en-US" altLang="zh-CN" sz="4800"/>
              <a:t>Concise-- </a:t>
            </a:r>
            <a:r>
              <a:rPr lang="zh-CN" altLang="en-US" sz="4800"/>
              <a:t>语言简洁， 没有</a:t>
            </a:r>
            <a:r>
              <a:rPr lang="en-US" altLang="zh-CN" sz="4800"/>
              <a:t>; if </a:t>
            </a:r>
            <a:r>
              <a:rPr lang="zh-CN" altLang="en-US" sz="4800"/>
              <a:t>没有</a:t>
            </a:r>
            <a:r>
              <a:rPr lang="en-US" altLang="zh-CN" sz="4800"/>
              <a:t>()  </a:t>
            </a:r>
            <a:r>
              <a:rPr lang="zh-CN" altLang="en-US" sz="4800"/>
              <a:t>定义变量可以不用申明其类型，由赋值语句自动推断</a:t>
            </a:r>
            <a:endParaRPr lang="zh-CN" altLang="en-US" sz="4800"/>
          </a:p>
          <a:p>
            <a:r>
              <a:rPr lang="zh-CN" altLang="en-US" sz="4800"/>
              <a:t>Systems language -- write things like web servers ， </a:t>
            </a:r>
            <a:r>
              <a:rPr lang="en-US" altLang="zh-CN" sz="4800"/>
              <a:t>python</a:t>
            </a:r>
            <a:r>
              <a:rPr lang="zh-CN" altLang="en-US" sz="4800"/>
              <a:t>就不行</a:t>
            </a:r>
            <a:endParaRPr lang="zh-CN" altLang="en-US" sz="4800"/>
          </a:p>
          <a:p>
            <a:r>
              <a:rPr lang="en-US" altLang="zh-CN" sz="4800"/>
              <a:t>Concurrent-- </a:t>
            </a:r>
            <a:r>
              <a:rPr lang="zh-CN" altLang="en-US" sz="4800"/>
              <a:t>并发支持，</a:t>
            </a:r>
            <a:r>
              <a:rPr lang="en-US" altLang="zh-CN" sz="4800"/>
              <a:t>goroutine, 这类似我们熟知的线程，但是更轻, goroutine </a:t>
            </a:r>
            <a:r>
              <a:rPr lang="zh-CN" altLang="en-US" sz="4800"/>
              <a:t>通过</a:t>
            </a:r>
            <a:r>
              <a:rPr lang="en-US" altLang="zh-CN" sz="4800"/>
              <a:t>channel通讯的东西,做goroutine之间的内存共享</a:t>
            </a:r>
            <a:endParaRPr lang="en-US" altLang="zh-CN" sz="4800"/>
          </a:p>
          <a:p>
            <a:r>
              <a:rPr lang="zh-CN" altLang="en-US" sz="4800">
                <a:sym typeface="+mn-ea"/>
              </a:rPr>
              <a:t>Garbage-collected</a:t>
            </a:r>
            <a:r>
              <a:rPr lang="en-US" altLang="zh-CN" sz="4800">
                <a:sym typeface="+mn-ea"/>
              </a:rPr>
              <a:t>-- </a:t>
            </a:r>
            <a:r>
              <a:rPr lang="zh-CN" altLang="en-US" sz="4800">
                <a:sym typeface="+mn-ea"/>
              </a:rPr>
              <a:t>垃圾回收（标记清除法，便利对象树） ，</a:t>
            </a:r>
            <a:r>
              <a:rPr lang="en-US" altLang="zh-CN" sz="4800">
                <a:sym typeface="+mn-ea"/>
              </a:rPr>
              <a:t>JVM(</a:t>
            </a:r>
            <a:r>
              <a:rPr lang="zh-CN" altLang="en-US" sz="4800">
                <a:sym typeface="+mn-ea"/>
              </a:rPr>
              <a:t>分代回收</a:t>
            </a:r>
            <a:r>
              <a:rPr lang="en-US" altLang="zh-CN" sz="4800">
                <a:sym typeface="+mn-ea"/>
              </a:rPr>
              <a:t>) ,C?</a:t>
            </a:r>
            <a:endParaRPr lang="en-US" altLang="zh-CN" sz="4800">
              <a:sym typeface="+mn-ea"/>
            </a:endParaRPr>
          </a:p>
          <a:p>
            <a:endParaRPr lang="zh-CN" altLang="en-US" sz="4800"/>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s</a:t>
            </a:r>
            <a:r>
              <a:rPr lang="zh-CN" altLang="en-US">
                <a:sym typeface="+mn-ea"/>
              </a:rPr>
              <a:t>prawling libraries &amp; dependency chains</a:t>
            </a:r>
            <a:r>
              <a:rPr lang="en-US" altLang="zh-CN">
                <a:sym typeface="+mn-ea"/>
              </a:rPr>
              <a:t>-- </a:t>
            </a:r>
            <a:r>
              <a:rPr lang="zh-CN" altLang="en-US">
                <a:sym typeface="+mn-ea"/>
              </a:rPr>
              <a:t>各种各样杂乱的库依赖关系</a:t>
            </a:r>
            <a:r>
              <a:rPr lang="en-US" altLang="zh-CN">
                <a:sym typeface="+mn-ea"/>
              </a:rPr>
              <a:t>,</a:t>
            </a:r>
            <a:endParaRPr lang="en-US" altLang="zh-CN">
              <a:sym typeface="+mn-ea"/>
            </a:endParaRPr>
          </a:p>
          <a:p>
            <a:r>
              <a:rPr lang="en-US" altLang="zh-CN">
                <a:sym typeface="+mn-ea"/>
              </a:rPr>
              <a:t>the libraries have gotten bigger</a:t>
            </a:r>
            <a:endParaRPr lang="en-US" altLang="zh-CN">
              <a:sym typeface="+mn-ea"/>
            </a:endParaRPr>
          </a:p>
          <a:p>
            <a:r>
              <a:rPr lang="en-US" altLang="zh-CN">
                <a:sym typeface="+mn-ea"/>
              </a:rPr>
              <a:t>使用maven最烦人的可能就是类包之间的版本冲突引发的问题了，类包冲突的一个很大的原因即产类包之间的间接依赖引起的。每个显式声明的类包都会依赖于一些其它的隐式类包，这些隐式的类包会被maven间接引入进来，因而可能造成一个我们不想要的类包的载入，严重的甚至会引起类包之间的冲突。 </a:t>
            </a:r>
            <a:endParaRPr lang="en-US" altLang="zh-CN">
              <a:sym typeface="+mn-ea"/>
            </a:endParaRPr>
          </a:p>
          <a:p>
            <a:endParaRPr lang="en-US" altLang="zh-CN">
              <a:sym typeface="+mn-ea"/>
            </a:endParaRPr>
          </a:p>
          <a:p>
            <a:r>
              <a:rPr lang="en-US" altLang="zh-CN">
                <a:sym typeface="+mn-ea"/>
              </a:rPr>
              <a:t>要解决这个问题，首先就是要查看pom.xml显式和隐式的依赖类包，然后通过这个类包树找出我们不想要的依赖类包，手工将其排除在外就可以了。 </a:t>
            </a:r>
            <a:endParaRPr lang="en-US" altLang="zh-CN">
              <a:sym typeface="+mn-ea"/>
            </a:endParaRPr>
          </a:p>
          <a:p>
            <a:endParaRPr lang="en-US" altLang="zh-CN">
              <a:sym typeface="+mn-ea"/>
            </a:endParaRPr>
          </a:p>
          <a:p>
            <a:r>
              <a:rPr lang="en-US" altLang="zh-CN">
                <a:sym typeface="+mn-ea"/>
              </a:rPr>
              <a:t>GO</a:t>
            </a:r>
            <a:r>
              <a:rPr lang="zh-CN" altLang="en-US">
                <a:sym typeface="+mn-ea"/>
              </a:rPr>
              <a:t>库依赖</a:t>
            </a:r>
            <a:r>
              <a:rPr lang="en-US" altLang="zh-CN">
                <a:sym typeface="+mn-ea"/>
              </a:rPr>
              <a:t>:</a:t>
            </a:r>
            <a:endParaRPr lang="en-US" altLang="zh-CN">
              <a:sym typeface="+mn-ea"/>
            </a:endParaRPr>
          </a:p>
          <a:p>
            <a:r>
              <a:rPr lang="en-US" altLang="zh-CN">
                <a:sym typeface="+mn-ea"/>
              </a:rPr>
              <a:t>依赖GOPATH来解决go import有个很严重的问题：如果项目依赖的包做了修改，或者干脆删掉了，会影响我的项目</a:t>
            </a:r>
            <a:endParaRPr lang="en-US" altLang="zh-CN">
              <a:sym typeface="+mn-ea"/>
            </a:endParaRPr>
          </a:p>
          <a:p>
            <a:r>
              <a:rPr lang="en-US" altLang="zh-CN">
                <a:sym typeface="+mn-ea"/>
              </a:rPr>
              <a:t>并在1.6版本中默认开启了vendor属性。</a:t>
            </a:r>
            <a:endParaRPr lang="en-US" altLang="zh-CN">
              <a:sym typeface="+mn-ea"/>
            </a:endParaRPr>
          </a:p>
          <a:p>
            <a:r>
              <a:rPr lang="en-US" altLang="zh-CN">
                <a:sym typeface="+mn-ea"/>
              </a:rPr>
              <a:t>简单来说，vendor属性就是让go编译时，优先从项目源码树根目录下的vendor目录查找代码(可以理解为切了一次GOPATH)，如果vendor中有，则不再去GOPATH中去查找</a:t>
            </a:r>
            <a:endParaRPr lang="en-US" altLang="zh-CN">
              <a:sym typeface="+mn-ea"/>
            </a:endParaRPr>
          </a:p>
          <a:p>
            <a:r>
              <a:rPr lang="en-US" altLang="zh-CN">
                <a:sym typeface="+mn-ea"/>
              </a:rPr>
              <a:t>vendor</a:t>
            </a:r>
            <a:r>
              <a:rPr lang="zh-CN" altLang="en-US">
                <a:sym typeface="+mn-ea"/>
              </a:rPr>
              <a:t>时本地化的</a:t>
            </a:r>
            <a:r>
              <a:rPr lang="en-US" altLang="zh-CN">
                <a:sym typeface="+mn-ea"/>
              </a:rPr>
              <a:t>GOpath</a:t>
            </a:r>
            <a:endParaRPr lang="en-US" altLang="zh-CN">
              <a:sym typeface="+mn-ea"/>
            </a:endParaRPr>
          </a:p>
          <a:p>
            <a:endParaRPr lang="en-US" altLang="zh-CN">
              <a:sym typeface="+mn-ea"/>
            </a:endParaRPr>
          </a:p>
          <a:p>
            <a:r>
              <a:rPr lang="en-US" altLang="zh-CN">
                <a:sym typeface="+mn-ea"/>
              </a:rPr>
              <a:t>networking has pretty much taken over the world that the way to think about computing</a:t>
            </a:r>
            <a:endParaRPr lang="en-US" altLang="zh-CN">
              <a:sym typeface="+mn-ea"/>
            </a:endParaRPr>
          </a:p>
          <a:p>
            <a:r>
              <a:rPr lang="zh-CN" altLang="en-US">
                <a:sym typeface="+mn-ea"/>
              </a:rPr>
              <a:t>网络编程的支持</a:t>
            </a:r>
            <a:r>
              <a:rPr lang="en-US" altLang="zh-CN">
                <a:sym typeface="+mn-ea"/>
              </a:rPr>
              <a:t>, net/http</a:t>
            </a:r>
            <a:r>
              <a:rPr lang="zh-CN" altLang="en-US">
                <a:sym typeface="+mn-ea"/>
              </a:rPr>
              <a:t>库</a:t>
            </a:r>
            <a:endParaRPr lang="zh-CN" altLang="en-US">
              <a:sym typeface="+mn-ea"/>
            </a:endParaRPr>
          </a:p>
          <a:p>
            <a:r>
              <a:rPr lang="zh-CN" altLang="en-US">
                <a:sym typeface="+mn-ea"/>
              </a:rPr>
              <a:t>    http.Handle("/css/", http.FileServer(http.Dir("template")))</a:t>
            </a:r>
            <a:endParaRPr lang="zh-CN" altLang="en-US">
              <a:sym typeface="+mn-ea"/>
            </a:endParaRPr>
          </a:p>
          <a:p>
            <a:r>
              <a:rPr lang="zh-CN" altLang="en-US">
                <a:sym typeface="+mn-ea"/>
              </a:rPr>
              <a:t>    http.Handle("/js/", http.FileServer(http.Dir("template")))</a:t>
            </a:r>
            <a:endParaRPr lang="zh-CN" altLang="en-US">
              <a:sym typeface="+mn-ea"/>
            </a:endParaRPr>
          </a:p>
          <a:p>
            <a:r>
              <a:rPr lang="zh-CN" altLang="en-US">
                <a:sym typeface="+mn-ea"/>
              </a:rPr>
              <a:t>    http.HandleFunc("/admin/", adminHandler)</a:t>
            </a:r>
            <a:endParaRPr lang="zh-CN" altLang="en-US">
              <a:sym typeface="+mn-ea"/>
            </a:endParaRPr>
          </a:p>
          <a:p>
            <a:r>
              <a:rPr lang="zh-CN" altLang="en-US">
                <a:sym typeface="+mn-ea"/>
              </a:rPr>
              <a:t>    http.ListenAndServe(":8888", nil)</a:t>
            </a:r>
            <a:endParaRPr lang="zh-CN" altLang="en-US">
              <a:sym typeface="+mn-ea"/>
            </a:endParaRPr>
          </a:p>
          <a:p>
            <a:endParaRPr lang="en-US" altLang="zh-CN">
              <a:sym typeface="+mn-ea"/>
            </a:endParaRPr>
          </a:p>
          <a:p>
            <a:endParaRPr lang="en-US" altLang="zh-CN">
              <a:sym typeface="+mn-ea"/>
            </a:endParaRPr>
          </a:p>
          <a:p>
            <a:r>
              <a:rPr lang="en-US" altLang="zh-CN">
                <a:sym typeface="+mn-ea"/>
              </a:rPr>
              <a:t>CS</a:t>
            </a:r>
            <a:r>
              <a:rPr lang="zh-CN" altLang="en-US">
                <a:sym typeface="+mn-ea"/>
              </a:rPr>
              <a:t>编程</a:t>
            </a:r>
            <a:endParaRPr lang="zh-CN" altLang="en-US">
              <a:sym typeface="+mn-ea"/>
            </a:endParaRPr>
          </a:p>
          <a:p>
            <a:r>
              <a:rPr lang="zh-CN" altLang="en-US">
                <a:sym typeface="+mn-ea"/>
              </a:rPr>
              <a:t>抛除Go语言里面10行代码有5行error的蛋疼之处,你可以看到，Server想要建立并接受一个Socket，其核心流程就是</a:t>
            </a:r>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netListen, err := net.Listen("tcp", "localhost:1024")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netListen.Accept()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 err := conn.Read(buffer) </a:t>
            </a:r>
            <a:endParaRPr lang="zh-CN" altLang="en-US">
              <a:sym typeface="+mn-ea"/>
            </a:endParaRPr>
          </a:p>
          <a:p>
            <a:endParaRPr lang="zh-CN" altLang="en-US">
              <a:sym typeface="+mn-ea"/>
            </a:endParaRPr>
          </a:p>
          <a:p>
            <a:r>
              <a:rPr lang="zh-CN" altLang="en-US">
                <a:sym typeface="+mn-ea"/>
              </a:rPr>
              <a:t>Client这里的关键在于</a:t>
            </a:r>
            <a:endParaRPr lang="zh-CN" altLang="en-US">
              <a:sym typeface="+mn-ea"/>
            </a:endParaRPr>
          </a:p>
          <a:p>
            <a:r>
              <a:rPr lang="zh-CN" altLang="en-US">
                <a:sym typeface="+mn-ea"/>
              </a:rPr>
              <a:t>server := "127.0.0.1:1024"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tcpAddr, err := net.ResolveTCPAddr("tcp4", server)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net.DialTCP("tcp", nil, tcpAddr)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en-US" altLang="zh-CN">
              <a:sym typeface="+mn-ea"/>
            </a:endParaRPr>
          </a:p>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is the goal of the language, </a:t>
            </a:r>
            <a:endParaRPr lang="zh-CN" altLang="en-US"/>
          </a:p>
          <a:p>
            <a:r>
              <a:rPr lang="zh-CN" altLang="en-US"/>
              <a:t>of the story is we want the efficiency of a statically compiled language ; 【that means truly compiled language】, </a:t>
            </a:r>
            <a:endParaRPr lang="zh-CN" altLang="en-US"/>
          </a:p>
          <a:p>
            <a:r>
              <a:rPr lang="zh-CN" altLang="en-US"/>
              <a:t>【编译型语言在程序执行之前，有一个单独的编译过程，将程序翻译成机器语言，以后执行这个程序的时候，就不用再进行翻译了。</a:t>
            </a:r>
            <a:endParaRPr lang="zh-CN" altLang="en-US"/>
          </a:p>
          <a:p>
            <a:endParaRPr lang="zh-CN" altLang="en-US"/>
          </a:p>
          <a:p>
            <a:r>
              <a:rPr lang="zh-CN" altLang="en-US"/>
              <a:t>解释型语言，是在运行的时候将程序翻译成机器语言，所以运行速度相对于编译型语言要慢。</a:t>
            </a:r>
            <a:endParaRPr lang="zh-CN" altLang="en-US"/>
          </a:p>
          <a:p>
            <a:endParaRPr lang="zh-CN" altLang="en-US"/>
          </a:p>
          <a:p>
            <a:r>
              <a:rPr lang="zh-CN" altLang="en-US"/>
              <a:t>编译型语言，执行速度快、效率高；依赖编译器、跨平台性差些。如C、C++、Delphi、Pascal，Fortran，</a:t>
            </a:r>
            <a:r>
              <a:rPr lang="en-US" altLang="zh-CN"/>
              <a:t>java</a:t>
            </a:r>
            <a:endParaRPr lang="en-US" altLang="zh-CN"/>
          </a:p>
          <a:p>
            <a:r>
              <a:rPr lang="zh-CN" altLang="en-US"/>
              <a:t>解释型语言，执行速度慢、效率低；依赖解释器、跨平台性好。如Java、Basic.</a:t>
            </a:r>
            <a:endParaRPr lang="zh-CN" altLang="en-US"/>
          </a:p>
          <a:p>
            <a:r>
              <a:rPr lang="zh-CN" altLang="en-US"/>
              <a:t> </a:t>
            </a:r>
            <a:endParaRPr lang="zh-CN" altLang="en-US"/>
          </a:p>
          <a:p>
            <a:r>
              <a:rPr lang="zh-CN" altLang="en-US"/>
              <a:t>通俗的讲，编译语言是在编译后可以直接运行，而解释语言的执行需要一个解释环境。</a:t>
            </a:r>
            <a:endParaRPr lang="zh-CN" altLang="en-US"/>
          </a:p>
          <a:p>
            <a:r>
              <a:rPr lang="zh-CN" altLang="en-US"/>
              <a:t> java很特殊，java程序也需要编译，但是没有直接编译称为机器语言，而是编译称为字节码，然后用解释方式执行字节码。</a:t>
            </a:r>
            <a:endParaRPr lang="zh-CN" altLang="en-US"/>
          </a:p>
          <a:p>
            <a:endParaRPr lang="zh-CN" altLang="en-US"/>
          </a:p>
          <a:p>
            <a:r>
              <a:rPr lang="zh-CN" altLang="en-US"/>
              <a:t>】</a:t>
            </a:r>
            <a:endParaRPr lang="zh-CN" altLang="en-US"/>
          </a:p>
          <a:p>
            <a:r>
              <a:rPr lang="zh-CN" altLang="en-US"/>
              <a:t>but the</a:t>
            </a:r>
            <a:endParaRPr lang="zh-CN" altLang="en-US"/>
          </a:p>
          <a:p>
            <a:r>
              <a:rPr lang="zh-CN" altLang="en-US"/>
              <a:t>ease of programming of a dynamic language . and i think we have come pretty close to achieving that . </a:t>
            </a:r>
            <a:endParaRPr lang="zh-CN" altLang="en-US"/>
          </a:p>
          <a:p>
            <a:r>
              <a:rPr lang="zh-CN" altLang="en-US"/>
              <a:t>you can decide for yourself as we go on . safety is critical. It is critical to the language , the type-safe and then</a:t>
            </a:r>
            <a:endParaRPr lang="zh-CN" altLang="en-US"/>
          </a:p>
          <a:p>
            <a:r>
              <a:rPr lang="zh-CN" altLang="en-US"/>
              <a:t>the memory-safe, it is important that a program not be able to derive a bad address and just use it ,that a program</a:t>
            </a:r>
            <a:endParaRPr lang="zh-CN" altLang="en-US"/>
          </a:p>
          <a:p>
            <a:r>
              <a:rPr lang="zh-CN" altLang="en-US"/>
              <a:t>that compiles is </a:t>
            </a:r>
            <a:endParaRPr lang="zh-CN" altLang="en-US"/>
          </a:p>
          <a:p>
            <a:r>
              <a:rPr lang="zh-CN" altLang="en-US"/>
              <a:t>【type -safe Type safety means that the compiler will validate types while compiling, and throw an error if you try to assign the wrong type to a variable.</a:t>
            </a:r>
            <a:endParaRPr lang="zh-CN" altLang="en-US"/>
          </a:p>
          <a:p>
            <a:endParaRPr lang="zh-CN" altLang="en-US"/>
          </a:p>
          <a:p>
            <a:r>
              <a:rPr lang="zh-CN" altLang="en-US"/>
              <a:t>Some simple examples:</a:t>
            </a:r>
            <a:endParaRPr lang="zh-CN" altLang="en-US"/>
          </a:p>
          <a:p>
            <a:endParaRPr lang="zh-CN" altLang="en-US"/>
          </a:p>
          <a:p>
            <a:r>
              <a:rPr lang="zh-CN" altLang="en-US"/>
              <a:t>// Fails, Trying to put an integer in a string</a:t>
            </a:r>
            <a:endParaRPr lang="zh-CN" altLang="en-US"/>
          </a:p>
          <a:p>
            <a:r>
              <a:rPr lang="zh-CN" altLang="en-US"/>
              <a:t>String one = 1;</a:t>
            </a:r>
            <a:endParaRPr lang="zh-CN" altLang="en-US"/>
          </a:p>
          <a:p>
            <a:r>
              <a:rPr lang="zh-CN" altLang="en-US"/>
              <a:t>// Also fails.</a:t>
            </a:r>
            <a:endParaRPr lang="zh-CN" altLang="en-US"/>
          </a:p>
          <a:p>
            <a:r>
              <a:rPr lang="zh-CN" altLang="en-US"/>
              <a:t>int foo = "bar";</a:t>
            </a:r>
            <a:endParaRPr lang="zh-CN" altLang="en-US"/>
          </a:p>
          <a:p>
            <a:r>
              <a:rPr lang="en-US" altLang="zh-CN"/>
              <a:t>IDE</a:t>
            </a:r>
            <a:r>
              <a:rPr lang="zh-CN" altLang="en-US"/>
              <a:t>可直接报错</a:t>
            </a:r>
            <a:endParaRPr lang="zh-CN" altLang="en-US"/>
          </a:p>
          <a:p>
            <a:r>
              <a:rPr lang="zh-CN" altLang="en-US"/>
              <a:t>】</a:t>
            </a:r>
            <a:endParaRPr lang="zh-CN" altLang="en-US"/>
          </a:p>
          <a:p>
            <a:r>
              <a:rPr lang="zh-CN" altLang="en-US"/>
              <a:t>and </a:t>
            </a:r>
            <a:endParaRPr lang="zh-CN" altLang="en-US"/>
          </a:p>
          <a:p>
            <a:r>
              <a:rPr lang="zh-CN" altLang="en-US"/>
              <a:t>【memory-safe</a:t>
            </a:r>
            <a:endParaRPr lang="zh-CN" altLang="en-US"/>
          </a:p>
          <a:p>
            <a:r>
              <a:rPr lang="zh-CN" altLang="en-US"/>
              <a:t>Memory safety is the state of being protected from various software bugs and security vulnerabilities when dealing with memory access, such as buffer overflows and dangling pointers.[1] For example, Java is said to be memory-safe because its runtime error detection checks array bounds and pointer dereferences.[1] In contrast, C and C++ support arbitrary pointer arithmetic, with no provision for bounds checking,[2] and thus are termed memory-unsafe</a:t>
            </a:r>
            <a:endParaRPr lang="zh-CN" altLang="en-US"/>
          </a:p>
          <a:p>
            <a:r>
              <a:rPr lang="zh-CN" altLang="en-US"/>
              <a:t>】.</a:t>
            </a:r>
            <a:endParaRPr lang="zh-CN" altLang="en-US"/>
          </a:p>
          <a:p>
            <a:r>
              <a:rPr lang="zh-CN" altLang="en-US"/>
              <a:t> that is critical part of making robust softsare and we just --that </a:t>
            </a:r>
            <a:r>
              <a:rPr lang="zh-CN" altLang="en-US">
                <a:solidFill>
                  <a:srgbClr val="FF0000"/>
                </a:solidFill>
              </a:rPr>
              <a:t>is </a:t>
            </a:r>
            <a:endParaRPr lang="zh-CN" altLang="en-US">
              <a:solidFill>
                <a:srgbClr val="FF0000"/>
              </a:solidFill>
            </a:endParaRPr>
          </a:p>
          <a:p>
            <a:r>
              <a:rPr lang="zh-CN" altLang="en-US"/>
              <a:t>just fundamental web want good support for </a:t>
            </a:r>
            <a:endParaRPr lang="zh-CN" altLang="en-US"/>
          </a:p>
          <a:p>
            <a:r>
              <a:rPr lang="zh-CN" altLang="en-US"/>
              <a:t>【concurrency】 . </a:t>
            </a:r>
            <a:endParaRPr lang="zh-CN" altLang="en-US"/>
          </a:p>
          <a:p>
            <a:r>
              <a:rPr lang="zh-CN" altLang="en-US"/>
              <a:t>I ll talk a little bit about that . </a:t>
            </a:r>
            <a:endParaRPr lang="zh-CN" altLang="en-US"/>
          </a:p>
          <a:p>
            <a:r>
              <a:rPr lang="zh-CN" altLang="en-US"/>
              <a:t>【Communication】</a:t>
            </a:r>
            <a:endParaRPr lang="zh-CN" altLang="en-US"/>
          </a:p>
          <a:p>
            <a:r>
              <a:rPr lang="zh-CN" altLang="en-US"/>
              <a:t> ,I ll talk about that too ,【Those are tools,that can help you build software that</a:t>
            </a:r>
            <a:endParaRPr lang="zh-CN" altLang="en-US"/>
          </a:p>
          <a:p>
            <a:r>
              <a:rPr lang="zh-CN" altLang="en-US"/>
              <a:t>runs in the network or in multi-core CPUS 】.we want to buld -- we re going to garbage like to think because a lot of the</a:t>
            </a:r>
            <a:endParaRPr lang="zh-CN" altLang="en-US"/>
          </a:p>
          <a:p>
            <a:r>
              <a:rPr lang="zh-CN" altLang="en-US"/>
              <a:t>bookkeeping that goes on inside modern programming ,especially in </a:t>
            </a:r>
            <a:endParaRPr lang="zh-CN" altLang="en-US"/>
          </a:p>
          <a:p>
            <a:r>
              <a:rPr lang="zh-CN" altLang="en-US"/>
              <a:t>【C,C++ ,has to do with memory management </a:t>
            </a:r>
            <a:endParaRPr lang="zh-CN" altLang="en-US"/>
          </a:p>
          <a:p>
            <a:r>
              <a:rPr lang="zh-CN" altLang="en-US"/>
              <a:t>and that can be totally automated 】. and we believe is the word ,that you can do that 【efficiently and essentially ,latency</a:t>
            </a:r>
            <a:endParaRPr lang="zh-CN" altLang="en-US"/>
          </a:p>
          <a:p>
            <a:r>
              <a:rPr lang="zh-CN" altLang="en-US"/>
              <a:t>-free】 that the garbage collection tchonlogy is advance to the point where a garbage collected systems language actually</a:t>
            </a:r>
            <a:endParaRPr lang="zh-CN" altLang="en-US"/>
          </a:p>
          <a:p>
            <a:r>
              <a:rPr lang="zh-CN" altLang="en-US"/>
              <a:t>makes a lot of sense.</a:t>
            </a:r>
            <a:endParaRPr lang="zh-CN" altLang="en-US"/>
          </a:p>
          <a:p>
            <a:r>
              <a:rPr lang="zh-CN" altLang="en-US"/>
              <a:t>and os we d like to do that ,and also ,we d like the compiler to just run fast,eveyone knows this slide and there s some </a:t>
            </a:r>
            <a:endParaRPr lang="zh-CN" altLang="en-US"/>
          </a:p>
          <a:p>
            <a:r>
              <a:rPr lang="zh-CN" altLang="en-US"/>
              <a:t>truth to it </a:t>
            </a:r>
            <a:r>
              <a:rPr lang="en-US" altLang="zh-CN"/>
              <a:t>.</a:t>
            </a:r>
            <a:r>
              <a:rPr lang="zh-CN" altLang="en-US"/>
              <a:t>【you know you spent too much time waiting</a:t>
            </a:r>
            <a:endParaRPr lang="zh-CN" altLang="en-US"/>
          </a:p>
          <a:p>
            <a:r>
              <a:rPr lang="zh-CN" altLang="en-US"/>
              <a:t>for compilers</a:t>
            </a:r>
            <a:r>
              <a:rPr lang="en-US" altLang="zh-CN"/>
              <a:t>]</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Google is the main thrust of the Go language and gradually increases its support for Go languages in its own service. For example, the cloud computing platform GAE (GuGe AppEngine), the most core search and advertising business.</a:t>
            </a:r>
            <a:endParaRPr>
              <a:sym typeface="+mn-ea"/>
            </a:endParaRPr>
          </a:p>
          <a:p>
            <a:endParaRPr lang="zh-CN" altLang="en-US"/>
          </a:p>
          <a:p>
            <a:r>
              <a:rPr lang="zh-CN" altLang="en-US"/>
              <a:t>facebook的grace模块，能够平滑的切换新旧进程</a:t>
            </a:r>
            <a:endParaRPr lang="zh-CN" altLang="en-US"/>
          </a:p>
          <a:p>
            <a:endParaRPr lang="zh-CN" altLang="en-US"/>
          </a:p>
          <a:p>
            <a:r>
              <a:rPr lang="zh-CN" altLang="en-US"/>
              <a:t>腾讯的游戏平台蓝鲸后台开发，容器开发有关开发</a:t>
            </a:r>
            <a:endParaRPr lang="zh-CN" altLang="en-US"/>
          </a:p>
          <a:p>
            <a:endParaRPr lang="zh-CN" altLang="en-US"/>
          </a:p>
          <a:p>
            <a:r>
              <a:rPr lang="zh-CN" altLang="en-US"/>
              <a:t>百度的使用是在运维这边，是百度运维的一个BFE项目，负责前端流量的接入</a:t>
            </a:r>
            <a:endParaRPr lang="zh-CN" altLang="en-US"/>
          </a:p>
          <a:p>
            <a:endParaRPr lang="zh-CN" altLang="en-US"/>
          </a:p>
          <a:p>
            <a:r>
              <a:rPr lang="en-US" altLang="zh-CN"/>
              <a:t>5G OM </a:t>
            </a:r>
            <a:r>
              <a:rPr lang="zh-CN" altLang="en-US"/>
              <a:t>系统，</a:t>
            </a:r>
            <a:r>
              <a:rPr lang="en-US" altLang="zh-CN"/>
              <a:t>CELL</a:t>
            </a:r>
            <a:r>
              <a:rPr lang="zh-CN" altLang="en-US"/>
              <a:t>系统也是全</a:t>
            </a:r>
            <a:r>
              <a:rPr lang="en-US" altLang="zh-CN"/>
              <a:t>go</a:t>
            </a:r>
            <a:r>
              <a:rPr lang="zh-CN" altLang="en-US"/>
              <a:t>开发</a:t>
            </a:r>
            <a:endParaRPr lang="zh-CN" altLang="en-US"/>
          </a:p>
          <a:p>
            <a:endParaRPr lang="zh-CN" altLang="en-US"/>
          </a:p>
          <a:p>
            <a:r>
              <a:rPr lang="zh-CN" altLang="en-US"/>
              <a:t>Go 语言都有哪些常见的应用场景？</a:t>
            </a:r>
            <a:endParaRPr lang="zh-CN" altLang="en-US"/>
          </a:p>
          <a:p>
            <a:endParaRPr lang="zh-CN" altLang="en-US"/>
          </a:p>
          <a:p>
            <a:r>
              <a:rPr lang="zh-CN" altLang="en-US"/>
              <a:t>作为一个 Go 语言的重度用户来看，当前除了不适合拿来造操作系统以外在操作系统之上应用级的事情都能干。再更具体一点，比如说适用于这样一些使用场景：</a:t>
            </a:r>
            <a:endParaRPr lang="zh-CN" altLang="en-US"/>
          </a:p>
          <a:p>
            <a:endParaRPr lang="zh-CN" altLang="en-US"/>
          </a:p>
          <a:p>
            <a:r>
              <a:rPr lang="zh-CN" altLang="en-US"/>
              <a:t>系统应用</a:t>
            </a:r>
            <a:endParaRPr lang="zh-CN" altLang="en-US"/>
          </a:p>
          <a:p>
            <a:endParaRPr lang="zh-CN" altLang="en-US"/>
          </a:p>
          <a:p>
            <a:r>
              <a:rPr lang="zh-CN" altLang="en-US"/>
              <a:t>以前要用 C/C++ 做的系统应用，现在都可以用 Go 来写，事半功倍，而且 Go 完美包容 C 源代码，两者互相调用还可以混合编译从而无缝集成。</a:t>
            </a:r>
            <a:endParaRPr lang="zh-CN" altLang="en-US"/>
          </a:p>
          <a:p>
            <a:endParaRPr lang="zh-CN" altLang="en-US"/>
          </a:p>
          <a:p>
            <a:r>
              <a:rPr lang="zh-CN" altLang="en-US"/>
              <a:t>网络应用</a:t>
            </a:r>
            <a:endParaRPr lang="zh-CN" altLang="en-US"/>
          </a:p>
          <a:p>
            <a:endParaRPr lang="zh-CN" altLang="en-US"/>
          </a:p>
          <a:p>
            <a:r>
              <a:rPr lang="zh-CN" altLang="en-US"/>
              <a:t>包含了常见的服务端编程比如 Web 和 API Service，以前用 PHP / Python / Ruby / Java 干的事情现在都可以用 Go 更加简单清晰的来写。再比如还可以拿来做一些 Proxy（代理）如网络穿透软件等，你懂的。</a:t>
            </a:r>
            <a:endParaRPr lang="zh-CN" altLang="en-US"/>
          </a:p>
          <a:p>
            <a:endParaRPr lang="zh-CN" altLang="en-US"/>
          </a:p>
          <a:p>
            <a:r>
              <a:rPr lang="zh-CN" altLang="en-US"/>
              <a:t>分布式系统</a:t>
            </a:r>
            <a:endParaRPr lang="zh-CN" altLang="en-US"/>
          </a:p>
          <a:p>
            <a:endParaRPr lang="zh-CN" altLang="en-US"/>
          </a:p>
          <a:p>
            <a:r>
              <a:rPr lang="zh-CN" altLang="en-US"/>
              <a:t>基于 Go 强大的系统编程加网络编程，打造各种跨网络的分布式系统服务，Go 社区有不少和分布式系统相关的开源产物。</a:t>
            </a:r>
            <a:endParaRPr lang="zh-CN" altLang="en-US"/>
          </a:p>
          <a:p>
            <a:endParaRPr lang="zh-CN" altLang="en-US"/>
          </a:p>
          <a:p>
            <a:r>
              <a:rPr lang="zh-CN" altLang="en-US"/>
              <a:t>各种形态的存储和数据库应用</a:t>
            </a:r>
            <a:endParaRPr lang="zh-CN" altLang="en-US"/>
          </a:p>
          <a:p>
            <a:endParaRPr lang="zh-CN" altLang="en-US"/>
          </a:p>
          <a:p>
            <a:r>
              <a:rPr lang="zh-CN" altLang="en-US"/>
              <a:t>比如 groupcache，influxdb 等。</a:t>
            </a:r>
            <a:endParaRPr lang="zh-CN" altLang="en-US"/>
          </a:p>
          <a:p>
            <a:endParaRPr lang="zh-CN" altLang="en-US"/>
          </a:p>
          <a:p>
            <a:r>
              <a:rPr lang="zh-CN" altLang="en-US"/>
              <a:t>客户端应用</a:t>
            </a:r>
            <a:endParaRPr lang="zh-CN" altLang="en-US"/>
          </a:p>
          <a:p>
            <a:endParaRPr lang="zh-CN" altLang="en-US"/>
          </a:p>
          <a:p>
            <a:r>
              <a:rPr lang="zh-CN" altLang="en-US"/>
              <a:t>包括带界面的桌面软件，以及后续可以想像的移动端应用（比如对 Android 的支持）。</a:t>
            </a:r>
            <a:endParaRPr lang="zh-CN" altLang="en-US"/>
          </a:p>
          <a:p>
            <a:endParaRPr lang="zh-CN" altLang="en-US"/>
          </a:p>
          <a:p>
            <a:r>
              <a:rPr lang="zh-CN" altLang="en-US"/>
              <a:t>云服务（PaaS）</a:t>
            </a:r>
            <a:endParaRPr lang="zh-CN" altLang="en-US"/>
          </a:p>
          <a:p>
            <a:endParaRPr lang="zh-CN" altLang="en-US"/>
          </a:p>
          <a:p>
            <a:r>
              <a:rPr lang="zh-CN" altLang="en-US"/>
              <a:t>如基于 Go 打造的七牛云存储（分布式对象存储系统），比如基于 Go 编写的 Docker（一款开源的容器虚拟化产物）。</a:t>
            </a:r>
            <a:endParaRPr lang="zh-CN" altLang="en-US"/>
          </a:p>
          <a:p>
            <a:endParaRPr lang="zh-CN" altLang="en-US"/>
          </a:p>
          <a:p>
            <a:r>
              <a:rPr lang="zh-CN" altLang="en-US"/>
              <a:t>Go 能做的事情，包含但不限于以上罗列的使用场景。</a:t>
            </a:r>
            <a:endParaRPr lang="zh-CN" altLang="en-US"/>
          </a:p>
          <a:p>
            <a:endParaRPr lang="zh-CN" altLang="en-US"/>
          </a:p>
          <a:p>
            <a:r>
              <a:rPr lang="zh-CN" altLang="en-US"/>
              <a:t>现在的网盘，一言不合就被「脱裤」，又或者「根据相关法律法规」要整改，要么干脆就关闭了，你们这样让我非常angry！这样乱搞，还让不让人好好地备份文件啦？本着「自己动手丰衣足食」的理念，今天老司机我带大家用Syncthing来创建属于自己的同步网盘。</a:t>
            </a:r>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Go语言中的常量类型有布尔常量、整数常量、浮点数常量、 字符常量、字符串常量和复数常量 </a:t>
            </a:r>
            <a:endParaRPr lang="zh-CN" altLang="en-US"/>
          </a:p>
          <a:p>
            <a:r>
              <a:rPr lang="zh-CN" altLang="en-US"/>
              <a:t>【it looks a little bit like c actually a little more than like c than this slide 】,we let you beleve ,there is usually a keywords involved ,</a:t>
            </a:r>
            <a:endParaRPr lang="zh-CN" altLang="en-US"/>
          </a:p>
          <a:p>
            <a:r>
              <a:rPr lang="zh-CN" altLang="en-US"/>
              <a:t>introducing things ,you see const and var,const</a:t>
            </a:r>
            <a:endParaRPr lang="zh-CN" altLang="en-US"/>
          </a:p>
          <a:p>
            <a:r>
              <a:rPr lang="zh-CN" altLang="en-US"/>
              <a:t>【Cosnt,taht means it is a constant, not --it is not the const keyword form C , it is completely different meaning ,it just means </a:t>
            </a:r>
            <a:endParaRPr lang="zh-CN" altLang="en-US"/>
          </a:p>
          <a:p>
            <a:r>
              <a:rPr lang="zh-CN" altLang="en-US"/>
              <a:t>,int the first line there ,N is constant 1024,and it is just a number ,it is not an int ,int is not a float, it is not an unsigned int,</a:t>
            </a:r>
            <a:endParaRPr lang="zh-CN" altLang="en-US"/>
          </a:p>
          <a:p>
            <a:r>
              <a:rPr lang="zh-CN" altLang="en-US"/>
              <a:t>it just a number, 】and </a:t>
            </a:r>
            <a:endParaRPr lang="zh-CN" altLang="en-US"/>
          </a:p>
          <a:p>
            <a:r>
              <a:rPr lang="zh-CN" altLang="en-US"/>
              <a:t>【there is a const string,and you can see we support unicode just fine】 , infact the language requires that</a:t>
            </a:r>
            <a:endParaRPr lang="zh-CN" altLang="en-US"/>
          </a:p>
          <a:p>
            <a:r>
              <a:rPr lang="zh-CN" altLang="en-US"/>
              <a:t>the input be UTF-8 encoded ,and then ,</a:t>
            </a:r>
            <a:endParaRPr lang="zh-CN" altLang="en-US"/>
          </a:p>
          <a:p>
            <a:r>
              <a:rPr lang="zh-CN" altLang="en-US"/>
              <a:t>【you can declare variables with the "var"</a:t>
            </a:r>
            <a:endParaRPr lang="zh-CN" altLang="en-US"/>
          </a:p>
          <a:p>
            <a:r>
              <a:rPr lang="zh-CN" altLang="en-US"/>
              <a:t> keyword in the usual way】 ,you ll notice -- </a:t>
            </a:r>
            <a:endParaRPr lang="zh-CN" altLang="en-US"/>
          </a:p>
          <a:p>
            <a:r>
              <a:rPr lang="zh-CN" altLang="en-US"/>
              <a:t>im quite use to it now ,but for c programmers this looks backwards,</a:t>
            </a:r>
            <a:endParaRPr lang="zh-CN" altLang="en-US"/>
          </a:p>
          <a:p>
            <a:r>
              <a:rPr lang="zh-CN" altLang="en-US"/>
              <a:t>because in c ,you put the flout before the X and Y ,but they re reversed ere is a long explanation on the web about why we </a:t>
            </a:r>
            <a:endParaRPr lang="zh-CN" altLang="en-US"/>
          </a:p>
          <a:p>
            <a:r>
              <a:rPr lang="zh-CN" altLang="en-US"/>
              <a:t>did this ,</a:t>
            </a:r>
            <a:endParaRPr lang="zh-CN" altLang="en-US"/>
          </a:p>
          <a:p>
            <a:r>
              <a:rPr lang="zh-CN" altLang="en-US"/>
              <a:t>【but the fundamental reason is it actually has been cleaner because ,for instance, </a:t>
            </a:r>
            <a:endParaRPr lang="zh-CN" altLang="en-US"/>
          </a:p>
          <a:p>
            <a:r>
              <a:rPr lang="zh-CN" altLang="en-US"/>
              <a:t>int that declaration ,X and Y both have type float. Whereas ,if flip it around put the keyword first ,things get a little funnier,</a:t>
            </a:r>
            <a:endParaRPr lang="zh-CN" altLang="en-US"/>
          </a:p>
          <a:p>
            <a:r>
              <a:rPr lang="zh-CN" altLang="en-US"/>
              <a:t>and you can see what the C version of that will look like ,you d have to reproduce the star, so this is simplification you get】,</a:t>
            </a:r>
            <a:endParaRPr lang="zh-CN" altLang="en-US"/>
          </a:p>
          <a:p>
            <a:r>
              <a:rPr lang="zh-CN" altLang="en-US"/>
              <a:t>there is  characters ,unicode supports ,and stuff like taht ,then we in this example  ,was not really an eample ,</a:t>
            </a:r>
            <a:endParaRPr lang="zh-CN" altLang="en-US"/>
          </a:p>
          <a:p>
            <a:r>
              <a:rPr lang="zh-CN" altLang="en-US"/>
              <a:t>【just some lines of code ,there is a type struct ,T ,that is defined ,it is got a couple of fields within if they  re both integers ,then we declare </a:t>
            </a:r>
            <a:endParaRPr lang="zh-CN" altLang="en-US"/>
          </a:p>
          <a:p>
            <a:r>
              <a:rPr lang="zh-CN" altLang="en-US"/>
              <a:t>a ariable ,t0,which  is a new T,that should be pretty familiar what that means 】</a:t>
            </a:r>
            <a:endParaRPr lang="zh-CN" altLang="en-US"/>
          </a:p>
          <a:p>
            <a:r>
              <a:rPr lang="zh-CN" altLang="en-US"/>
              <a:t>.【 Butthere is too much typing going on there ,</a:t>
            </a:r>
            <a:endParaRPr lang="zh-CN" altLang="en-US"/>
          </a:p>
          <a:p>
            <a:r>
              <a:rPr lang="zh-CN" altLang="en-US"/>
              <a:t>so the next line there ,T1 :=new(T), thats  an old notation from some languages that i work with before , whtat taht call and equeals </a:t>
            </a:r>
            <a:endParaRPr lang="zh-CN" altLang="en-US"/>
          </a:p>
          <a:p>
            <a:r>
              <a:rPr lang="zh-CN" altLang="en-US"/>
              <a:t>means  is declaring the initialized . so that --those two lines are equivalent ,var t0 *T= new(T), it has too many Ts in it 】.</a:t>
            </a:r>
            <a:endParaRPr lang="zh-CN" altLang="en-US"/>
          </a:p>
          <a:p>
            <a:r>
              <a:rPr lang="zh-CN" altLang="en-US"/>
              <a:t>we can get rid one of them by jsut having the type of t1 we derive from the expression,thats used to declare and initialize it ,</a:t>
            </a:r>
            <a:endParaRPr lang="zh-CN" altLang="en-US"/>
          </a:p>
          <a:p>
            <a:r>
              <a:rPr lang="zh-CN" altLang="en-US"/>
              <a:t>and you ll see that used a lot in go code. the var doesnt show up nearly as much as the colon equeals notation ,</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Constants just take the job for you ,and </a:t>
            </a:r>
            <a:endParaRPr lang="zh-CN" altLang="en-US"/>
          </a:p>
          <a:p>
            <a:r>
              <a:rPr lang="zh-CN" altLang="en-US"/>
              <a:t>【then we have values ,obviously ,there 's an array like type called the slice, those are arrays </a:t>
            </a:r>
            <a:endParaRPr lang="zh-CN" altLang="en-US"/>
          </a:p>
          <a:p>
            <a:r>
              <a:rPr lang="zh-CN" altLang="en-US"/>
              <a:t>like type called the slice.those are arrays but they're kind o</a:t>
            </a:r>
            <a:r>
              <a:rPr lang="en-US" altLang="zh-CN"/>
              <a:t>f</a:t>
            </a:r>
            <a:r>
              <a:rPr lang="zh-CN" altLang="en-US"/>
              <a:t> preculiar .】 you dont use them much. Instead use a reference type called the slice .</a:t>
            </a:r>
            <a:endParaRPr lang="zh-CN" altLang="en-US"/>
          </a:p>
          <a:p>
            <a:r>
              <a:rPr lang="zh-CN" altLang="en-US"/>
              <a:t>【So we can there , is declared to be a slice of strings with Saturday and Sunday as strings declared inside it 】</a:t>
            </a:r>
            <a:endParaRPr lang="zh-CN" altLang="en-US"/>
          </a:p>
          <a:p>
            <a:r>
              <a:rPr lang="zh-CN" altLang="en-US"/>
              <a:t>.【And then we take the timeZones and make declare timeZones map to be a map form a string to TZ or timeZone. 】and you can see how that works .it's prettystraightforward. </a:t>
            </a:r>
            <a:endParaRPr lang="zh-CN" altLang="en-US"/>
          </a:p>
          <a:p>
            <a:r>
              <a:rPr lang="zh-CN" altLang="en-US"/>
              <a:t>【There's a fucntion declaration to do </a:t>
            </a:r>
            <a:endParaRPr lang="zh-CN" altLang="en-US"/>
          </a:p>
          <a:p>
            <a:r>
              <a:rPr lang="zh-CN" altLang="en-US"/>
              <a:t>an "add" .you can see the function syntax there .】 there's actually a lot of interesting things in how functions deal with return values ,which im not going to </a:t>
            </a:r>
            <a:endParaRPr lang="zh-CN" altLang="en-US"/>
          </a:p>
          <a:p>
            <a:r>
              <a:rPr lang="zh-CN" altLang="en-US"/>
              <a:t>talk about today ,but you should check that out ,</a:t>
            </a:r>
            <a:endParaRPr lang="zh-CN" altLang="en-US"/>
          </a:p>
          <a:p>
            <a:r>
              <a:rPr lang="zh-CN" altLang="en-US"/>
              <a:t>【and  then there's a declaration of function type（</a:t>
            </a:r>
            <a:r>
              <a:rPr lang="en-US" altLang="zh-CN"/>
              <a:t>Op</a:t>
            </a:r>
            <a:r>
              <a:rPr lang="zh-CN" altLang="en-US"/>
              <a:t>） which takes two integers return int ,so "add" is of type Op.】</a:t>
            </a:r>
            <a:endParaRPr lang="zh-CN" altLang="en-US"/>
          </a:p>
          <a:p>
            <a:r>
              <a:rPr lang="zh-CN" altLang="en-US"/>
              <a:t>And then ,</a:t>
            </a:r>
            <a:endParaRPr lang="zh-CN" altLang="en-US"/>
          </a:p>
          <a:p>
            <a:r>
              <a:rPr lang="zh-CN" altLang="en-US"/>
              <a:t>【here we declare an RPC ,which is a structure. i showed that before but it's a example ,it's got A and B integers ,it's got operator ,and it's got a result </a:t>
            </a:r>
            <a:endParaRPr lang="zh-CN" altLang="en-US"/>
          </a:p>
          <a:p>
            <a:r>
              <a:rPr lang="zh-CN" altLang="en-US"/>
              <a:t>which  is a pointer to an integer .】 And all that should be farily straightforward evne if the declarations look backwards to a Cprogrammer, </a:t>
            </a:r>
            <a:endParaRPr lang="zh-CN" altLang="en-US"/>
          </a:p>
          <a:p>
            <a:r>
              <a:rPr lang="zh-CN" altLang="en-US"/>
              <a:t>【and then the last line there, we declare using a structure literal ,an instance of an PRC and again ,it's very simple ,you just say type name ,open brace ,list the elements of the </a:t>
            </a:r>
            <a:endParaRPr lang="zh-CN" altLang="en-US"/>
          </a:p>
          <a:p>
            <a:r>
              <a:rPr lang="zh-CN" altLang="en-US"/>
              <a:t>structure , closing brace and then you got a value 】, </a:t>
            </a:r>
            <a:endParaRPr lang="zh-CN" altLang="en-US"/>
          </a:p>
          <a:p>
            <a:r>
              <a:rPr lang="zh-CN" altLang="en-US"/>
              <a:t>you can assign that to or in this case ,initialize a new variable to that value .</a:t>
            </a:r>
            <a:endParaRPr lang="zh-CN" altLang="en-US"/>
          </a:p>
          <a:p>
            <a:r>
              <a:rPr lang="zh-CN" altLang="en-US"/>
              <a:t>So I said[INDISTINCT] language ,We havent seen much yet ,there was actually one and the other is a method in the echo exmaple where we wrote the os.Stdout. But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Okay ,So new ,we come to something that Iwill not be able to describle in full in the time available ,but they are pretty interesting and they are arguably the most noble about go and </a:t>
            </a:r>
            <a:endParaRPr lang="zh-CN" altLang="en-US"/>
          </a:p>
          <a:p>
            <a:r>
              <a:rPr lang="zh-CN" altLang="en-US"/>
              <a:t>【that is the concept of an Interface】, an interface is an what's the word ,</a:t>
            </a:r>
            <a:endParaRPr lang="zh-CN" altLang="en-US"/>
          </a:p>
          <a:p>
            <a:r>
              <a:rPr lang="zh-CN" altLang="en-US"/>
              <a:t>【a formalization of the concept of a set of methods ,】</a:t>
            </a:r>
            <a:endParaRPr lang="zh-CN" altLang="en-US"/>
          </a:p>
          <a:p>
            <a:r>
              <a:rPr lang="zh-CN" altLang="en-US"/>
              <a:t>【So ,we can declare an interface type magnitude and say that anything that implements the Magnitude interface is something that implements the Abs method that returns a float. 】and of course there could be lots of other things in there ,but we'll assume for the moment there's just one .</a:t>
            </a:r>
            <a:endParaRPr lang="zh-CN" altLang="en-US"/>
          </a:p>
          <a:p>
            <a:r>
              <a:rPr lang="zh-CN" altLang="en-US"/>
              <a:t>【So ,remember we declared an Abs method for the type star point .So we can -- we had an x from the previous slide ,we go back there ,that x address the point three,four ,that's the same x. we can use it here .】</a:t>
            </a:r>
            <a:endParaRPr lang="zh-CN" altLang="en-US"/>
          </a:p>
          <a:p>
            <a:r>
              <a:rPr lang="zh-CN" altLang="en-US"/>
              <a:t>【We declare a variable with the interface type magnitude and assign it to assign to it the value x. And the reason we can do that is x is an implementation of that interface , and so that's a valid assignment,】 okay? And having done that ,had I typed var m magnitude instead of m magnitude .No, Igot it right .Sorry Iconfused myself. var m magnitude is a variable ,we assign to x and then we declare a newe variable mag that's m.Abs , so it's just the ,the vector length of the point x. </a:t>
            </a:r>
            <a:endParaRPr lang="zh-CN" altLang="en-US"/>
          </a:p>
          <a:p>
            <a:r>
              <a:rPr lang="zh-CN" altLang="en-US"/>
              <a:t>【But now we declare another type point three which has three coordinates to find the Abs method for that ,same idea. 】</a:t>
            </a:r>
            <a:endParaRPr lang="zh-CN" altLang="en-US"/>
          </a:p>
          <a:p>
            <a:r>
              <a:rPr lang="zh-CN" altLang="en-US"/>
              <a:t>【And now ,we can assign m equal to a point threee and that valued still is an interface var ,】 but inside it is an object that has the implementation of the Abs method . And so we can call the Abs method on that and add that to the variable that we've got .And then we can do it again ,and this time just to be fun , we declare a polar object ,which is Rand theta and , of course ,that's a capital theta because a public field. And then ,we declare p Polar. Notice there is not a pointer this time .Why make it a pointer,it doesn't matter .So we just make it a value polar and it returns the radius of the thing which is the definition of the magnitude .And then we design a value that type to m ,and now we can add another thing at the magnitude. Sothe interface variable is letting you define, "I can work with anything that implements these methods and anything at all will do." here ,i use threee different representations of a coordinate ,but they're quite different in character . Under the covers ,it's all very simple. And the key point is that nowhere does point three or polar have to tell you that it implements the magnitude interface. It implemented the fact ,though ,because it satisfies the methods that are defined by the interface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Interfaces for generality【为什么要用</a:t>
            </a:r>
            <a:r>
              <a:rPr lang="en-US" altLang="zh-CN"/>
              <a:t>interface</a:t>
            </a:r>
            <a:r>
              <a:rPr lang="zh-CN" altLang="en-US"/>
              <a:t>】</a:t>
            </a:r>
            <a:endParaRPr lang="zh-CN" altLang="en-US"/>
          </a:p>
          <a:p>
            <a:r>
              <a:rPr lang="zh-CN" altLang="en-US"/>
              <a:t>And there's way more going on there than I have time to talk about ,but Ihave to talk about one and very important concept behind them ,</a:t>
            </a:r>
            <a:endParaRPr lang="zh-CN" altLang="en-US"/>
          </a:p>
          <a:p>
            <a:r>
              <a:rPr lang="zh-CN" altLang="en-US"/>
              <a:t>【which is the generality that they give you ,because any method ,it could be part of an interface ,an interface can be any method ,】I</a:t>
            </a:r>
            <a:endParaRPr lang="zh-CN" altLang="en-US"/>
          </a:p>
          <a:p>
            <a:r>
              <a:rPr lang="zh-CN" altLang="en-US"/>
              <a:t>【t's all sort of ,it's not one to one ,it's many to many ,It's all mixed up ,】</a:t>
            </a:r>
            <a:endParaRPr lang="zh-CN" altLang="en-US"/>
          </a:p>
          <a:p>
            <a:r>
              <a:rPr lang="zh-CN" altLang="en-US"/>
              <a:t>【And so a struct of a given type may implement multiple interfaces depending on what interface you are using .And that gives you the opportunity to define very simple interfaces that define very general properties. 】</a:t>
            </a:r>
            <a:endParaRPr lang="zh-CN" altLang="en-US"/>
          </a:p>
          <a:p>
            <a:r>
              <a:rPr lang="zh-CN" altLang="en-US"/>
              <a:t>【And a really good example of this is in the IO package and it is called the Writer interface】</a:t>
            </a:r>
            <a:endParaRPr lang="zh-CN" altLang="en-US"/>
          </a:p>
          <a:p>
            <a:r>
              <a:rPr lang="zh-CN" altLang="en-US"/>
              <a:t>【 And a Writer is anything that implements a standard write call and that's what we define a standard write call tobe .】The ,you know ,there's a slice of bytes that can -- that is the data you're going to write .It has a length inclusively inside it ,so we dont need a byte count .And it returns ,there's that fucntion that [INDISTINCT] before 【returns a pair ,a count and an error ,】but dont worry about that ,Just think about the writer, </a:t>
            </a:r>
            <a:endParaRPr lang="zh-CN" altLang="en-US"/>
          </a:p>
          <a:p>
            <a:r>
              <a:rPr lang="zh-CN" altLang="en-US"/>
              <a:t>【The writer said anything that implements this standard form of the write call can be used to write it to .It makes sense. 】This is just --it's almost a tautology .But now ,anything you implement write for can be used by anybody that only needs something that implements write. </a:t>
            </a:r>
            <a:endParaRPr lang="zh-CN" altLang="en-US"/>
          </a:p>
          <a:p>
            <a:r>
              <a:rPr lang="zh-CN" altLang="en-US"/>
              <a:t>【It doesn't matter where the properties it has .】</a:t>
            </a:r>
            <a:endParaRPr lang="zh-CN" altLang="en-US"/>
          </a:p>
          <a:p>
            <a:r>
              <a:rPr lang="zh-CN" altLang="en-US"/>
              <a:t>【So for intance ,fmt.Printf which is jsut what it sounds ,fmt.Fprintf,pardon me ,which is product much what it sounds like doesn't take a file as the first argument. It takes an io.Writer as its first argument.】 </a:t>
            </a:r>
            <a:endParaRPr lang="zh-CN" altLang="en-US"/>
          </a:p>
          <a:p>
            <a:r>
              <a:rPr lang="zh-CN" altLang="en-US"/>
              <a:t>【And a result , you can call fmt.Fprintf on a network connection , apipe ,afile descriptor a buffer , all kinds of other things ,anything that implements write ,a cryptography pipeline , And then ,the way buffer io is done in Go is that there is no such thing as buffer io, there's just buffering .And what happens is if you want to create a buffered version of something ,you give it a writer which is anything that implements write into the covers and it gives you back a buffered version of that same thing that you can use where you canuse where you sued it before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The Go Programming Language</a:t>
            </a:r>
            <a:br>
              <a:rPr lang="zh-CN" altLang="en-US"/>
            </a:br>
            <a:endParaRPr lang="zh-CN" altLang="en-US"/>
          </a:p>
        </p:txBody>
      </p:sp>
      <p:sp>
        <p:nvSpPr>
          <p:cNvPr id="3" name="副标题 2"/>
          <p:cNvSpPr>
            <a:spLocks noGrp="1"/>
          </p:cNvSpPr>
          <p:nvPr>
            <p:ph type="subTitle" idx="1"/>
          </p:nvPr>
        </p:nvSpPr>
        <p:spPr/>
        <p:txBody>
          <a:bodyPr>
            <a:normAutofit lnSpcReduction="20000"/>
          </a:bodyPr>
          <a:p>
            <a:r>
              <a:rPr lang="zh-CN" altLang="en-US"/>
              <a:t>Rob Pike</a:t>
            </a:r>
            <a:endParaRPr lang="zh-CN" altLang="en-US"/>
          </a:p>
          <a:p>
            <a:r>
              <a:rPr lang="zh-CN" altLang="en-US"/>
              <a:t>golang.org</a:t>
            </a:r>
            <a:endParaRPr lang="zh-CN" altLang="en-US"/>
          </a:p>
          <a:p>
            <a:r>
              <a:rPr lang="zh-CN" altLang="en-US"/>
              <a:t>Oct 30, 2009</a:t>
            </a:r>
            <a:endParaRPr lang="zh-CN" altLang="en-US"/>
          </a:p>
        </p:txBody>
      </p:sp>
      <p:pic>
        <p:nvPicPr>
          <p:cNvPr id="4" name="图片 3" descr="20170215144302598"/>
          <p:cNvPicPr>
            <a:picLocks noChangeAspect="1"/>
          </p:cNvPicPr>
          <p:nvPr/>
        </p:nvPicPr>
        <p:blipFill>
          <a:blip r:embed="rId1"/>
          <a:stretch>
            <a:fillRect/>
          </a:stretch>
        </p:blipFill>
        <p:spPr>
          <a:xfrm>
            <a:off x="8286115" y="5086350"/>
            <a:ext cx="2853690" cy="1153160"/>
          </a:xfrm>
          <a:prstGeom prst="rect">
            <a:avLst/>
          </a:prstGeom>
        </p:spPr>
      </p:pic>
      <p:pic>
        <p:nvPicPr>
          <p:cNvPr id="5" name="图片 4"/>
          <p:cNvPicPr>
            <a:picLocks noChangeAspect="1"/>
          </p:cNvPicPr>
          <p:nvPr/>
        </p:nvPicPr>
        <p:blipFill>
          <a:blip r:embed="rId2"/>
          <a:stretch>
            <a:fillRect/>
          </a:stretch>
        </p:blipFill>
        <p:spPr>
          <a:xfrm>
            <a:off x="1524000" y="4639310"/>
            <a:ext cx="2866390"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Basics </a:t>
            </a:r>
            <a:r>
              <a:rPr lang="en-US" altLang="zh-CN">
                <a:sym typeface="+mn-ea"/>
              </a:rPr>
              <a:t>-- </a:t>
            </a:r>
            <a:r>
              <a:rPr lang="zh-CN" altLang="en-US"/>
              <a:t>Values and types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weekend := []string{ "Saturday", "Sunday" }</a:t>
            </a:r>
            <a:endParaRPr lang="zh-CN" altLang="en-US"/>
          </a:p>
          <a:p>
            <a:pPr marL="0" indent="0">
              <a:buNone/>
            </a:pPr>
            <a:r>
              <a:rPr lang="zh-CN" altLang="en-US"/>
              <a:t>timeZones := map[string]TZ {</a:t>
            </a:r>
            <a:endParaRPr lang="zh-CN" altLang="en-US"/>
          </a:p>
          <a:p>
            <a:pPr marL="0" indent="0">
              <a:buNone/>
            </a:pPr>
            <a:r>
              <a:rPr lang="zh-CN" altLang="en-US"/>
              <a:t>"UTC":UTC, "EST":EST, "CST":CST, //...</a:t>
            </a:r>
            <a:endParaRPr lang="zh-CN" altLang="en-US"/>
          </a:p>
          <a:p>
            <a:pPr marL="0" indent="0">
              <a:buNone/>
            </a:pPr>
            <a:r>
              <a:rPr lang="zh-CN" altLang="en-US"/>
              <a:t>}</a:t>
            </a:r>
            <a:endParaRPr lang="zh-CN" altLang="en-US"/>
          </a:p>
          <a:p>
            <a:pPr marL="0" indent="0">
              <a:buNone/>
            </a:pPr>
            <a:r>
              <a:rPr lang="zh-CN" altLang="en-US"/>
              <a:t>func add(a, b int) int { return a+b }</a:t>
            </a:r>
            <a:endParaRPr lang="zh-CN" altLang="en-US"/>
          </a:p>
          <a:p>
            <a:pPr marL="0" indent="0">
              <a:buNone/>
            </a:pPr>
            <a:r>
              <a:rPr lang="zh-CN" altLang="en-US"/>
              <a:t>type Op func (int, int) int</a:t>
            </a:r>
            <a:endParaRPr lang="zh-CN" altLang="en-US"/>
          </a:p>
          <a:p>
            <a:pPr marL="0" indent="0">
              <a:buNone/>
            </a:pPr>
            <a:r>
              <a:rPr lang="zh-CN" altLang="en-US"/>
              <a:t>type RPC struct {</a:t>
            </a:r>
            <a:endParaRPr lang="zh-CN" altLang="en-US"/>
          </a:p>
          <a:p>
            <a:pPr marL="0" indent="0">
              <a:buNone/>
            </a:pPr>
            <a:r>
              <a:rPr lang="zh-CN" altLang="en-US"/>
              <a:t>a, b int;</a:t>
            </a:r>
            <a:endParaRPr lang="zh-CN" altLang="en-US"/>
          </a:p>
          <a:p>
            <a:pPr marL="0" indent="0">
              <a:buNone/>
            </a:pPr>
            <a:r>
              <a:rPr lang="zh-CN" altLang="en-US"/>
              <a:t>op Op;</a:t>
            </a:r>
            <a:endParaRPr lang="zh-CN" altLang="en-US"/>
          </a:p>
          <a:p>
            <a:pPr marL="0" indent="0">
              <a:buNone/>
            </a:pPr>
            <a:r>
              <a:rPr lang="zh-CN" altLang="en-US"/>
              <a:t>result *int;</a:t>
            </a:r>
            <a:endParaRPr lang="zh-CN" altLang="en-US"/>
          </a:p>
          <a:p>
            <a:pPr marL="0" indent="0">
              <a:buNone/>
            </a:pPr>
            <a:r>
              <a:rPr lang="zh-CN" altLang="en-US"/>
              <a:t>}</a:t>
            </a:r>
            <a:endParaRPr lang="zh-CN" altLang="en-US"/>
          </a:p>
          <a:p>
            <a:pPr marL="0" indent="0">
              <a:buNone/>
            </a:pPr>
            <a:r>
              <a:rPr lang="zh-CN" altLang="en-US"/>
              <a:t>rpc := RPC{ 1, 2, add, new(int)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Basics </a:t>
            </a:r>
            <a:r>
              <a:rPr lang="en-US" altLang="zh-CN">
                <a:sym typeface="+mn-ea"/>
              </a:rPr>
              <a:t>-- </a:t>
            </a:r>
            <a:r>
              <a:rPr lang="zh-CN" altLang="en-US"/>
              <a:t>Interfaces</a:t>
            </a:r>
            <a:endParaRPr lang="zh-CN" altLang="en-US"/>
          </a:p>
        </p:txBody>
      </p:sp>
      <p:sp>
        <p:nvSpPr>
          <p:cNvPr id="3" name="内容占位符 2"/>
          <p:cNvSpPr>
            <a:spLocks noGrp="1"/>
          </p:cNvSpPr>
          <p:nvPr>
            <p:ph idx="1"/>
          </p:nvPr>
        </p:nvSpPr>
        <p:spPr/>
        <p:txBody>
          <a:bodyPr>
            <a:noAutofit/>
          </a:bodyPr>
          <a:p>
            <a:pPr marL="0" indent="0">
              <a:buNone/>
            </a:pPr>
            <a:r>
              <a:rPr lang="zh-CN" altLang="en-US" sz="1800"/>
              <a:t>type Magnitude interface {</a:t>
            </a:r>
            <a:endParaRPr lang="zh-CN" altLang="en-US" sz="1800"/>
          </a:p>
          <a:p>
            <a:pPr marL="0" indent="0">
              <a:buNone/>
            </a:pPr>
            <a:r>
              <a:rPr lang="zh-CN" altLang="en-US" sz="1800"/>
              <a:t>Abs() float; // among other things</a:t>
            </a:r>
            <a:endParaRPr lang="zh-CN" altLang="en-US" sz="1800"/>
          </a:p>
          <a:p>
            <a:pPr marL="0" indent="0">
              <a:buNone/>
            </a:pPr>
            <a:r>
              <a:rPr lang="zh-CN" altLang="en-US" sz="1800"/>
              <a:t>}</a:t>
            </a:r>
            <a:endParaRPr lang="zh-CN" altLang="en-US" sz="1800"/>
          </a:p>
          <a:p>
            <a:pPr marL="0" indent="0">
              <a:buNone/>
            </a:pPr>
            <a:r>
              <a:rPr lang="zh-CN" altLang="en-US" sz="1800"/>
              <a:t>var m Magnitude;</a:t>
            </a:r>
            <a:endParaRPr lang="zh-CN" altLang="en-US" sz="1800"/>
          </a:p>
          <a:p>
            <a:pPr marL="0" indent="0">
              <a:buNone/>
            </a:pPr>
            <a:r>
              <a:rPr lang="zh-CN" altLang="en-US" sz="1800"/>
              <a:t>m = x; // x is type *Point, has method Abs()</a:t>
            </a:r>
            <a:endParaRPr lang="zh-CN" altLang="en-US" sz="1800"/>
          </a:p>
          <a:p>
            <a:pPr marL="0" indent="0">
              <a:buNone/>
            </a:pPr>
            <a:r>
              <a:rPr lang="zh-CN" altLang="en-US" sz="1800"/>
              <a:t>mag := m.Abs();</a:t>
            </a:r>
            <a:endParaRPr lang="zh-CN" altLang="en-US" sz="1800"/>
          </a:p>
          <a:p>
            <a:pPr marL="0" indent="0">
              <a:buNone/>
            </a:pPr>
            <a:r>
              <a:rPr lang="zh-CN" altLang="en-US" sz="1800"/>
              <a:t>type Point3 struct { X, Y, Z float }</a:t>
            </a:r>
            <a:endParaRPr lang="zh-CN" altLang="en-US" sz="1800"/>
          </a:p>
          <a:p>
            <a:pPr marL="0" indent="0">
              <a:buNone/>
            </a:pPr>
            <a:r>
              <a:rPr lang="zh-CN" altLang="en-US" sz="1800"/>
              <a:t>func (p *Point3) Abs() float {</a:t>
            </a:r>
            <a:endParaRPr lang="zh-CN" altLang="en-US" sz="1800"/>
          </a:p>
          <a:p>
            <a:pPr marL="0" indent="0">
              <a:buNone/>
            </a:pPr>
            <a:r>
              <a:rPr lang="zh-CN" altLang="en-US" sz="1800"/>
              <a:t>return math.Sqrt(p.X*p.X + p.Y*p.Y + p.Z*p.Z)</a:t>
            </a:r>
            <a:endParaRPr lang="zh-CN" altLang="en-US" sz="1800"/>
          </a:p>
          <a:p>
            <a:pPr marL="0" indent="0">
              <a:buNone/>
            </a:pPr>
            <a:r>
              <a:rPr lang="zh-CN" altLang="en-US" sz="1800"/>
              <a:t>}</a:t>
            </a:r>
            <a:endParaRPr lang="zh-CN" altLang="en-US" sz="1800"/>
          </a:p>
          <a:p>
            <a:pPr marL="0" indent="0">
              <a:buNone/>
            </a:pPr>
            <a:r>
              <a:rPr lang="zh-CN" altLang="en-US" sz="1800"/>
              <a:t>m = &amp;Point3{ 3, 4, 5 };</a:t>
            </a:r>
            <a:endParaRPr lang="zh-CN" altLang="en-US" sz="1800"/>
          </a:p>
          <a:p>
            <a:pPr marL="0" indent="0">
              <a:buNone/>
            </a:pPr>
            <a:r>
              <a:rPr lang="zh-CN" altLang="en-US" sz="1800"/>
              <a:t>mag += m.Abs();</a:t>
            </a:r>
            <a:endParaRPr lang="zh-CN" altLang="en-US" sz="1800">
              <a:solidFill>
                <a:schemeClr val="bg1">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Basics </a:t>
            </a:r>
            <a:r>
              <a:rPr lang="en-US" altLang="zh-CN">
                <a:sym typeface="+mn-ea"/>
              </a:rPr>
              <a:t>-- </a:t>
            </a:r>
            <a:r>
              <a:rPr lang="zh-CN" altLang="en-US"/>
              <a:t>Interfaces for generality</a:t>
            </a:r>
            <a:endParaRPr lang="zh-CN" altLang="en-US"/>
          </a:p>
        </p:txBody>
      </p:sp>
      <p:sp>
        <p:nvSpPr>
          <p:cNvPr id="3" name="内容占位符 2"/>
          <p:cNvSpPr>
            <a:spLocks noGrp="1"/>
          </p:cNvSpPr>
          <p:nvPr>
            <p:ph idx="1"/>
          </p:nvPr>
        </p:nvSpPr>
        <p:spPr/>
        <p:txBody>
          <a:bodyPr>
            <a:noAutofit/>
          </a:bodyPr>
          <a:p>
            <a:pPr marL="0" indent="0">
              <a:buNone/>
            </a:pPr>
            <a:r>
              <a:rPr lang="zh-CN" altLang="en-US" sz="1800">
                <a:solidFill>
                  <a:srgbClr val="FF0000"/>
                </a:solidFill>
              </a:rPr>
              <a:t>Package io defines the Writer interface</a:t>
            </a:r>
            <a:r>
              <a:rPr lang="zh-CN" altLang="en-US" sz="1800"/>
              <a:t>:</a:t>
            </a:r>
            <a:endParaRPr lang="zh-CN" altLang="en-US" sz="1800"/>
          </a:p>
          <a:p>
            <a:pPr marL="0" indent="0">
              <a:buNone/>
            </a:pPr>
            <a:r>
              <a:rPr lang="zh-CN" altLang="en-US" sz="1800"/>
              <a:t>type Writer interface {</a:t>
            </a:r>
            <a:endParaRPr lang="zh-CN" altLang="en-US" sz="1800"/>
          </a:p>
          <a:p>
            <a:pPr marL="0" indent="0">
              <a:buNone/>
            </a:pPr>
            <a:r>
              <a:rPr lang="zh-CN" altLang="en-US" sz="1800"/>
              <a:t>Write(p []byte) (n int, err os.Error)</a:t>
            </a:r>
            <a:endParaRPr lang="zh-CN" altLang="en-US" sz="1800"/>
          </a:p>
          <a:p>
            <a:pPr marL="0" indent="0">
              <a:buNone/>
            </a:pPr>
            <a:r>
              <a:rPr lang="zh-CN" altLang="en-US" sz="1800"/>
              <a:t>}</a:t>
            </a:r>
            <a:endParaRPr lang="zh-CN" altLang="en-US" sz="1800"/>
          </a:p>
          <a:p>
            <a:pPr marL="0" indent="0">
              <a:buNone/>
            </a:pPr>
            <a:r>
              <a:rPr lang="zh-CN" altLang="en-US" sz="1800"/>
              <a:t>Any type with that method can be written to: files,</a:t>
            </a:r>
            <a:endParaRPr lang="zh-CN" altLang="en-US" sz="1800"/>
          </a:p>
          <a:p>
            <a:pPr marL="0" indent="0">
              <a:buNone/>
            </a:pPr>
            <a:r>
              <a:rPr lang="zh-CN" altLang="en-US" sz="1800"/>
              <a:t>pipes, network connections, buffers, ... On the</a:t>
            </a:r>
            <a:endParaRPr lang="zh-CN" altLang="en-US" sz="1800"/>
          </a:p>
          <a:p>
            <a:pPr marL="0" indent="0">
              <a:buNone/>
            </a:pPr>
            <a:r>
              <a:rPr lang="zh-CN" altLang="en-US" sz="1800"/>
              <a:t>other hand, anything that needs to write can just</a:t>
            </a:r>
            <a:endParaRPr lang="zh-CN" altLang="en-US" sz="1800"/>
          </a:p>
          <a:p>
            <a:pPr marL="0" indent="0">
              <a:buNone/>
            </a:pPr>
            <a:r>
              <a:rPr lang="zh-CN" altLang="en-US" sz="1800"/>
              <a:t>specify io.Writer.</a:t>
            </a:r>
            <a:endParaRPr lang="zh-CN" altLang="en-US" sz="1800"/>
          </a:p>
          <a:p>
            <a:pPr marL="0" indent="0">
              <a:buNone/>
            </a:pPr>
            <a:r>
              <a:rPr lang="zh-CN" altLang="en-US" sz="1800"/>
              <a:t>For instance, </a:t>
            </a:r>
            <a:r>
              <a:rPr lang="zh-CN" altLang="en-US" sz="1800">
                <a:solidFill>
                  <a:srgbClr val="FF0000"/>
                </a:solidFill>
              </a:rPr>
              <a:t>fmt.Fprintf takes io.Writer as first</a:t>
            </a:r>
            <a:endParaRPr lang="zh-CN" altLang="en-US" sz="1800">
              <a:solidFill>
                <a:srgbClr val="FF0000"/>
              </a:solidFill>
            </a:endParaRPr>
          </a:p>
          <a:p>
            <a:pPr marL="0" indent="0">
              <a:buNone/>
            </a:pPr>
            <a:r>
              <a:rPr lang="zh-CN" altLang="en-US" sz="1800">
                <a:solidFill>
                  <a:srgbClr val="FF0000"/>
                </a:solidFill>
              </a:rPr>
              <a:t>argument.</a:t>
            </a:r>
            <a:endParaRPr lang="zh-CN" altLang="en-US" sz="1800">
              <a:solidFill>
                <a:srgbClr val="FF0000"/>
              </a:solidFill>
            </a:endParaRPr>
          </a:p>
          <a:p>
            <a:pPr marL="0" indent="0">
              <a:buNone/>
            </a:pPr>
            <a:r>
              <a:rPr lang="zh-CN" altLang="en-US" sz="1800"/>
              <a:t>For instance, </a:t>
            </a:r>
            <a:r>
              <a:rPr lang="zh-CN" altLang="en-US" sz="1800">
                <a:solidFill>
                  <a:srgbClr val="FF0000"/>
                </a:solidFill>
              </a:rPr>
              <a:t>bufio.NewWriter takes an</a:t>
            </a:r>
            <a:endParaRPr lang="zh-CN" altLang="en-US" sz="1800">
              <a:solidFill>
                <a:srgbClr val="FF0000"/>
              </a:solidFill>
            </a:endParaRPr>
          </a:p>
          <a:p>
            <a:pPr marL="0" indent="0">
              <a:buNone/>
            </a:pPr>
            <a:r>
              <a:rPr lang="zh-CN" altLang="en-US" sz="1800">
                <a:solidFill>
                  <a:srgbClr val="FF0000"/>
                </a:solidFill>
              </a:rPr>
              <a:t>io.Writer in, buffers it, satisfies io.Writer out.</a:t>
            </a:r>
            <a:r>
              <a:rPr lang="zh-CN" altLang="en-US" sz="1800"/>
              <a:t>And so on...</a:t>
            </a:r>
            <a:endParaRPr lang="zh-CN" altLang="en-US" sz="1800"/>
          </a:p>
        </p:txBody>
      </p:sp>
      <p:sp>
        <p:nvSpPr>
          <p:cNvPr id="4" name="文本框 3"/>
          <p:cNvSpPr txBox="1"/>
          <p:nvPr/>
        </p:nvSpPr>
        <p:spPr>
          <a:xfrm>
            <a:off x="6446520" y="3039110"/>
            <a:ext cx="5427980" cy="3138170"/>
          </a:xfrm>
          <a:prstGeom prst="rect">
            <a:avLst/>
          </a:prstGeom>
          <a:noFill/>
        </p:spPr>
        <p:txBody>
          <a:bodyPr wrap="square" rtlCol="0" anchor="t">
            <a:spAutoFit/>
          </a:bodyPr>
          <a:p>
            <a:pPr marL="0" indent="0">
              <a:buNone/>
            </a:pPr>
            <a:r>
              <a:rPr lang="zh-CN" altLang="en-US">
                <a:sym typeface="+mn-ea"/>
              </a:rPr>
              <a:t>package main</a:t>
            </a:r>
            <a:endParaRPr lang="zh-CN" altLang="en-US"/>
          </a:p>
          <a:p>
            <a:pPr marL="0" indent="0">
              <a:buNone/>
            </a:pPr>
            <a:r>
              <a:rPr lang="zh-CN" altLang="en-US">
                <a:sym typeface="+mn-ea"/>
              </a:rPr>
              <a:t>import (</a:t>
            </a:r>
            <a:endParaRPr lang="zh-CN" altLang="en-US"/>
          </a:p>
          <a:p>
            <a:pPr marL="0" indent="0">
              <a:buNone/>
            </a:pPr>
            <a:r>
              <a:rPr lang="zh-CN" altLang="en-US">
                <a:sym typeface="+mn-ea"/>
              </a:rPr>
              <a:t>"bufio";</a:t>
            </a:r>
            <a:endParaRPr lang="zh-CN" altLang="en-US"/>
          </a:p>
          <a:p>
            <a:pPr marL="0" indent="0">
              <a:buNone/>
            </a:pPr>
            <a:r>
              <a:rPr lang="zh-CN" altLang="en-US">
                <a:sym typeface="+mn-ea"/>
              </a:rPr>
              <a:t>"fmt";</a:t>
            </a:r>
            <a:endParaRPr lang="zh-CN" altLang="en-US"/>
          </a:p>
          <a:p>
            <a:pPr marL="0" indent="0">
              <a:buNone/>
            </a:pPr>
            <a:r>
              <a:rPr lang="zh-CN" altLang="en-US">
                <a:sym typeface="+mn-ea"/>
              </a:rPr>
              <a:t>"os";)</a:t>
            </a:r>
            <a:endParaRPr lang="zh-CN" altLang="en-US"/>
          </a:p>
          <a:p>
            <a:pPr marL="0" indent="0">
              <a:buNone/>
            </a:pPr>
            <a:r>
              <a:rPr lang="zh-CN" altLang="en-US">
                <a:sym typeface="+mn-ea"/>
              </a:rPr>
              <a:t>func main() {</a:t>
            </a:r>
            <a:endParaRPr lang="zh-CN" altLang="en-US"/>
          </a:p>
          <a:p>
            <a:pPr marL="0" indent="0">
              <a:buNone/>
            </a:pPr>
            <a:r>
              <a:rPr lang="zh-CN" altLang="en-US">
                <a:sym typeface="+mn-ea"/>
              </a:rPr>
              <a:t>    fmt.Fprintf(os.Stdout, "%s, ", "hello");//unbuffered</a:t>
            </a:r>
            <a:endParaRPr lang="zh-CN" altLang="en-US"/>
          </a:p>
          <a:p>
            <a:pPr marL="0" indent="0">
              <a:buNone/>
            </a:pPr>
            <a:r>
              <a:rPr lang="zh-CN" altLang="en-US">
                <a:sym typeface="+mn-ea"/>
              </a:rPr>
              <a:t>    buf :=   </a:t>
            </a:r>
            <a:r>
              <a:rPr lang="zh-CN" altLang="en-US">
                <a:solidFill>
                  <a:srgbClr val="FF0000"/>
                </a:solidFill>
                <a:sym typeface="+mn-ea"/>
              </a:rPr>
              <a:t>bufio.NewWriter</a:t>
            </a:r>
            <a:r>
              <a:rPr lang="zh-CN" altLang="en-US">
                <a:sym typeface="+mn-ea"/>
              </a:rPr>
              <a:t>(os.Stdout);//</a:t>
            </a:r>
            <a:r>
              <a:rPr lang="en-US" altLang="zh-CN">
                <a:sym typeface="+mn-ea"/>
              </a:rPr>
              <a:t>b</a:t>
            </a:r>
            <a:r>
              <a:rPr lang="zh-CN" altLang="en-US">
                <a:sym typeface="+mn-ea"/>
              </a:rPr>
              <a:t>uffered: </a:t>
            </a:r>
            <a:endParaRPr lang="zh-CN" altLang="en-US"/>
          </a:p>
          <a:p>
            <a:pPr marL="0" indent="0">
              <a:buNone/>
            </a:pPr>
            <a:r>
              <a:rPr lang="zh-CN" altLang="en-US">
                <a:sym typeface="+mn-ea"/>
              </a:rPr>
              <a:t>    fmt.Fprintf(buf, "%s\n", "world!");</a:t>
            </a:r>
            <a:endParaRPr lang="zh-CN" altLang="en-US"/>
          </a:p>
          <a:p>
            <a:pPr marL="0" indent="0">
              <a:buNone/>
            </a:pPr>
            <a:r>
              <a:rPr lang="zh-CN" altLang="en-US">
                <a:sym typeface="+mn-ea"/>
              </a:rPr>
              <a:t>    buf.Flush();</a:t>
            </a:r>
            <a:endParaRPr lang="zh-CN" altLang="en-US"/>
          </a:p>
          <a:p>
            <a:pPr marL="0" indent="0">
              <a:buNone/>
            </a:pPr>
            <a:r>
              <a:rPr lang="zh-CN" altLang="en-US">
                <a:sym typeface="+mn-ea"/>
              </a:rPr>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Dependencies</a:t>
            </a:r>
            <a:endParaRPr lang="zh-CN" altLang="en-US"/>
          </a:p>
        </p:txBody>
      </p:sp>
      <p:sp>
        <p:nvSpPr>
          <p:cNvPr id="3" name="内容占位符 2"/>
          <p:cNvSpPr>
            <a:spLocks noGrp="1"/>
          </p:cNvSpPr>
          <p:nvPr>
            <p:ph idx="1"/>
          </p:nvPr>
        </p:nvSpPr>
        <p:spPr/>
        <p:txBody>
          <a:bodyPr>
            <a:noAutofit/>
          </a:bodyPr>
          <a:p>
            <a:pPr marL="0" indent="0">
              <a:buNone/>
            </a:pPr>
            <a:r>
              <a:rPr lang="zh-CN" altLang="en-US" sz="2400"/>
              <a:t>Construction speed depends on managing dependencies. </a:t>
            </a:r>
            <a:r>
              <a:rPr lang="zh-CN" altLang="en-US" sz="2400">
                <a:solidFill>
                  <a:srgbClr val="FF0000"/>
                </a:solidFill>
              </a:rPr>
              <a:t>Explicit dependencies</a:t>
            </a:r>
            <a:r>
              <a:rPr lang="zh-CN" altLang="en-US" sz="2400"/>
              <a:t> in source allow:</a:t>
            </a:r>
            <a:endParaRPr lang="zh-CN" altLang="en-US" sz="2400"/>
          </a:p>
          <a:p>
            <a:pPr marL="0" indent="0">
              <a:buNone/>
            </a:pPr>
            <a:r>
              <a:rPr lang="zh-CN" altLang="en-US" sz="2400"/>
              <a:t>- fast compilation</a:t>
            </a:r>
            <a:endParaRPr lang="zh-CN" altLang="en-US" sz="2400"/>
          </a:p>
          <a:p>
            <a:pPr marL="0" indent="0">
              <a:buNone/>
            </a:pPr>
            <a:r>
              <a:rPr lang="zh-CN" altLang="en-US" sz="2400"/>
              <a:t>- fast linking</a:t>
            </a:r>
            <a:endParaRPr lang="zh-CN" altLang="en-US" sz="2400"/>
          </a:p>
          <a:p>
            <a:pPr marL="0" indent="0">
              <a:buNone/>
            </a:pPr>
            <a:r>
              <a:rPr lang="zh-CN" altLang="en-US" sz="2400"/>
              <a:t>The Go compiler pulls </a:t>
            </a:r>
            <a:r>
              <a:rPr lang="zh-CN" altLang="en-US" sz="2400">
                <a:solidFill>
                  <a:srgbClr val="FF0000"/>
                </a:solidFill>
              </a:rPr>
              <a:t>transitive dependency type</a:t>
            </a:r>
            <a:endParaRPr lang="zh-CN" altLang="en-US" sz="2400">
              <a:solidFill>
                <a:srgbClr val="FF0000"/>
              </a:solidFill>
            </a:endParaRPr>
          </a:p>
          <a:p>
            <a:pPr marL="0" indent="0">
              <a:buNone/>
            </a:pPr>
            <a:r>
              <a:rPr lang="zh-CN" altLang="en-US" sz="2400"/>
              <a:t>info from the object file - but only what it needs.</a:t>
            </a:r>
            <a:endParaRPr lang="zh-CN" altLang="en-US" sz="2400"/>
          </a:p>
          <a:p>
            <a:pPr marL="0" indent="0">
              <a:buNone/>
            </a:pPr>
            <a:r>
              <a:rPr lang="zh-CN" altLang="en-US" sz="2400"/>
              <a:t>If A.go depends on B.go depends on C.go:</a:t>
            </a:r>
            <a:endParaRPr lang="zh-CN" altLang="en-US" sz="2400"/>
          </a:p>
          <a:p>
            <a:pPr marL="0" indent="0">
              <a:buNone/>
            </a:pPr>
            <a:r>
              <a:rPr lang="zh-CN" altLang="en-US" sz="2400"/>
              <a:t>- compile C.go, B.go, then A.go.</a:t>
            </a:r>
            <a:endParaRPr lang="zh-CN" altLang="en-US" sz="2400"/>
          </a:p>
          <a:p>
            <a:pPr marL="0" indent="0">
              <a:buNone/>
            </a:pPr>
            <a:r>
              <a:rPr lang="zh-CN" altLang="en-US" sz="2400"/>
              <a:t>- </a:t>
            </a:r>
            <a:r>
              <a:rPr lang="zh-CN" altLang="en-US" sz="2400">
                <a:solidFill>
                  <a:srgbClr val="FF0000"/>
                </a:solidFill>
              </a:rPr>
              <a:t>to compile A.go, compiler reads B.o </a:t>
            </a:r>
            <a:r>
              <a:rPr lang="zh-CN" altLang="en-US" sz="2400"/>
              <a:t>not C.o.</a:t>
            </a:r>
            <a:endParaRPr lang="zh-CN" altLang="en-US" sz="2400"/>
          </a:p>
          <a:p>
            <a:pPr marL="0" indent="0">
              <a:buNone/>
            </a:pPr>
            <a:r>
              <a:rPr lang="zh-CN" altLang="en-US" sz="2400"/>
              <a:t>At scale, this can be a huge speedup.</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Concurrency</a:t>
            </a:r>
            <a:endParaRPr lang="en-US" altLang="zh-CN"/>
          </a:p>
        </p:txBody>
      </p:sp>
      <p:sp>
        <p:nvSpPr>
          <p:cNvPr id="3" name="内容占位符 2"/>
          <p:cNvSpPr>
            <a:spLocks noGrp="1"/>
          </p:cNvSpPr>
          <p:nvPr>
            <p:ph idx="1"/>
          </p:nvPr>
        </p:nvSpPr>
        <p:spPr/>
        <p:txBody>
          <a:bodyPr>
            <a:noAutofit/>
          </a:bodyPr>
          <a:p>
            <a:pPr marL="0" indent="0">
              <a:buNone/>
            </a:pPr>
            <a:r>
              <a:rPr lang="zh-CN" altLang="en-US" sz="2400"/>
              <a:t>Go provides a way to write systems and servers as concurrent, garbage-collected processes</a:t>
            </a:r>
            <a:r>
              <a:rPr lang="en-US" altLang="zh-CN" sz="2400"/>
              <a:t>(</a:t>
            </a:r>
            <a:r>
              <a:rPr lang="zh-CN" altLang="en-US" sz="2400">
                <a:solidFill>
                  <a:srgbClr val="FF0000"/>
                </a:solidFill>
                <a:sym typeface="+mn-ea"/>
              </a:rPr>
              <a:t>goroutines</a:t>
            </a:r>
            <a:r>
              <a:rPr lang="en-US" altLang="zh-CN" sz="2400"/>
              <a:t>)</a:t>
            </a:r>
            <a:r>
              <a:rPr lang="zh-CN" altLang="en-US" sz="2400"/>
              <a:t> with support from the language and run-time.Language takes care of goroutine management, memory management.</a:t>
            </a:r>
            <a:endParaRPr lang="zh-CN" altLang="en-US" sz="2400"/>
          </a:p>
          <a:p>
            <a:pPr marL="0" indent="0">
              <a:buNone/>
            </a:pPr>
            <a:r>
              <a:rPr lang="zh-CN" altLang="en-US" sz="2400"/>
              <a:t>Growing stacks, multiplexing of goroutines onto threads is done automatically. Concurrency is hard without garbage collection.</a:t>
            </a:r>
            <a:endParaRPr lang="zh-CN" altLang="en-US" sz="2400"/>
          </a:p>
          <a:p>
            <a:pPr marL="0" indent="0">
              <a:buNone/>
            </a:pPr>
            <a:r>
              <a:rPr lang="zh-CN" altLang="en-US" sz="2400"/>
              <a:t>【https://www.zhubert.com/blog/2014/01/12/introduction-to-go-golang-part-1/</a:t>
            </a:r>
            <a:endParaRPr lang="zh-CN" altLang="en-US" sz="2400"/>
          </a:p>
          <a:p>
            <a:pPr marL="0" indent="0">
              <a:buNone/>
            </a:pPr>
            <a:r>
              <a:rPr lang="zh-CN" altLang="en-US" sz="2400"/>
              <a:t>If this is your first foray into CSP, I recommend reading the original CSP paper by Hoare. It’s epic. If a video is more your thing, try Rob Pike’s talk: Concurrency is not Parallelism.】</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Concurrency </a:t>
            </a:r>
            <a:r>
              <a:rPr lang="en-US" altLang="zh-CN">
                <a:sym typeface="+mn-ea"/>
              </a:rPr>
              <a:t>-- </a:t>
            </a:r>
            <a:r>
              <a:rPr lang="zh-CN" altLang="en-US"/>
              <a:t>Goroutines</a:t>
            </a:r>
            <a:endParaRPr lang="zh-CN" altLang="en-US"/>
          </a:p>
        </p:txBody>
      </p:sp>
      <p:sp>
        <p:nvSpPr>
          <p:cNvPr id="3" name="内容占位符 2"/>
          <p:cNvSpPr>
            <a:spLocks noGrp="1"/>
          </p:cNvSpPr>
          <p:nvPr>
            <p:ph idx="1"/>
          </p:nvPr>
        </p:nvSpPr>
        <p:spPr>
          <a:xfrm>
            <a:off x="838200" y="1825625"/>
            <a:ext cx="5855970" cy="4351655"/>
          </a:xfrm>
        </p:spPr>
        <p:txBody>
          <a:bodyPr>
            <a:normAutofit lnSpcReduction="10000"/>
          </a:bodyPr>
          <a:p>
            <a:pPr marL="0" indent="0">
              <a:buNone/>
            </a:pPr>
            <a:r>
              <a:rPr lang="zh-CN" altLang="en-US">
                <a:solidFill>
                  <a:srgbClr val="FF0000"/>
                </a:solidFill>
              </a:rPr>
              <a:t>https://www.zhihu.com/question/20862617</a:t>
            </a:r>
            <a:endParaRPr lang="zh-CN" altLang="en-US">
              <a:solidFill>
                <a:srgbClr val="FF0000"/>
              </a:solidFill>
            </a:endParaRPr>
          </a:p>
          <a:p>
            <a:pPr marL="0" indent="0">
              <a:buNone/>
            </a:pPr>
            <a:r>
              <a:rPr lang="zh-CN" altLang="en-US" sz="1800">
                <a:solidFill>
                  <a:srgbClr val="FF0000"/>
                </a:solidFill>
              </a:rPr>
              <a:t>Go的调度器内部有三个重要的结构：</a:t>
            </a:r>
            <a:endParaRPr lang="zh-CN" altLang="en-US" sz="1800">
              <a:solidFill>
                <a:srgbClr val="FF0000"/>
              </a:solidFill>
            </a:endParaRPr>
          </a:p>
          <a:p>
            <a:pPr marL="0" indent="0">
              <a:buNone/>
            </a:pPr>
            <a:r>
              <a:rPr lang="zh-CN" altLang="en-US" sz="1800">
                <a:solidFill>
                  <a:srgbClr val="FF0000"/>
                </a:solidFill>
              </a:rPr>
              <a:t>M，P，</a:t>
            </a:r>
            <a:r>
              <a:rPr lang="en-US" altLang="zh-CN" sz="1800">
                <a:solidFill>
                  <a:srgbClr val="FF0000"/>
                </a:solidFill>
              </a:rPr>
              <a:t>G</a:t>
            </a:r>
            <a:endParaRPr lang="en-US" altLang="zh-CN" sz="1800">
              <a:solidFill>
                <a:srgbClr val="FF0000"/>
              </a:solidFill>
            </a:endParaRPr>
          </a:p>
          <a:p>
            <a:pPr marL="0" indent="0">
              <a:buNone/>
            </a:pPr>
            <a:r>
              <a:rPr lang="zh-CN" altLang="en-US" sz="1800">
                <a:solidFill>
                  <a:srgbClr val="FF0000"/>
                </a:solidFill>
              </a:rPr>
              <a:t>M:代表真正的内核OS线程，和POSIX里的thread差不多，真正干活的人</a:t>
            </a:r>
            <a:endParaRPr lang="zh-CN" altLang="en-US" sz="1800">
              <a:solidFill>
                <a:srgbClr val="FF0000"/>
              </a:solidFill>
            </a:endParaRPr>
          </a:p>
          <a:p>
            <a:pPr marL="0" indent="0">
              <a:buNone/>
            </a:pPr>
            <a:r>
              <a:rPr lang="zh-CN" altLang="en-US" sz="1800">
                <a:solidFill>
                  <a:srgbClr val="FF0000"/>
                </a:solidFill>
              </a:rPr>
              <a:t>G:代表一个goroutine，它有自己的栈，instruction pointer和其他信息（正在等待的channel等等），用于调度。</a:t>
            </a:r>
            <a:endParaRPr lang="zh-CN" altLang="en-US" sz="1800">
              <a:solidFill>
                <a:srgbClr val="FF0000"/>
              </a:solidFill>
            </a:endParaRPr>
          </a:p>
          <a:p>
            <a:pPr marL="0" indent="0">
              <a:buNone/>
            </a:pPr>
            <a:r>
              <a:rPr lang="zh-CN" altLang="en-US" sz="1800">
                <a:solidFill>
                  <a:srgbClr val="FF0000"/>
                </a:solidFill>
              </a:rPr>
              <a:t>P:代表调度的上下文，可以把它看做一个局部的调度器，使go代码在一个线程上跑，它是实现从N:1到N:M映射的关键</a:t>
            </a:r>
            <a:r>
              <a:rPr lang="zh-CN" altLang="en-US">
                <a:solidFill>
                  <a:srgbClr val="FF0000"/>
                </a:solidFill>
              </a:rPr>
              <a:t>。</a:t>
            </a:r>
            <a:endParaRPr lang="zh-CN" altLang="en-US">
              <a:solidFill>
                <a:srgbClr val="FF0000"/>
              </a:solidFill>
            </a:endParaRPr>
          </a:p>
          <a:p>
            <a:pPr marL="0" indent="0">
              <a:buNone/>
            </a:pPr>
            <a:endParaRPr lang="zh-CN" altLang="en-US">
              <a:solidFill>
                <a:srgbClr val="FF0000"/>
              </a:solidFill>
            </a:endParaRPr>
          </a:p>
          <a:p>
            <a:pPr marL="0" indent="0">
              <a:buNone/>
            </a:pPr>
            <a:endParaRPr lang="zh-CN" altLang="en-US">
              <a:solidFill>
                <a:srgbClr val="FF0000"/>
              </a:solidFill>
            </a:endParaRPr>
          </a:p>
        </p:txBody>
      </p:sp>
      <p:pic>
        <p:nvPicPr>
          <p:cNvPr id="5" name="图片 4"/>
          <p:cNvPicPr>
            <a:picLocks noChangeAspect="1"/>
          </p:cNvPicPr>
          <p:nvPr/>
        </p:nvPicPr>
        <p:blipFill>
          <a:blip r:embed="rId1"/>
          <a:stretch>
            <a:fillRect/>
          </a:stretch>
        </p:blipFill>
        <p:spPr>
          <a:xfrm>
            <a:off x="7390130" y="1567180"/>
            <a:ext cx="3579495" cy="3499485"/>
          </a:xfrm>
          <a:prstGeom prst="rect">
            <a:avLst/>
          </a:prstGeom>
        </p:spPr>
      </p:pic>
      <p:pic>
        <p:nvPicPr>
          <p:cNvPr id="6" name="图片 5"/>
          <p:cNvPicPr>
            <a:picLocks noChangeAspect="1"/>
          </p:cNvPicPr>
          <p:nvPr/>
        </p:nvPicPr>
        <p:blipFill>
          <a:blip r:embed="rId2"/>
          <a:stretch>
            <a:fillRect/>
          </a:stretch>
        </p:blipFill>
        <p:spPr>
          <a:xfrm>
            <a:off x="7390130" y="5066665"/>
            <a:ext cx="1405890" cy="1036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Concurrency </a:t>
            </a:r>
            <a:r>
              <a:rPr lang="en-US" altLang="zh-CN">
                <a:sym typeface="+mn-ea"/>
              </a:rPr>
              <a:t>-- </a:t>
            </a:r>
            <a:r>
              <a:rPr lang="zh-CN" altLang="en-US"/>
              <a:t>Goroutines</a:t>
            </a:r>
            <a:endParaRPr lang="zh-CN" altLang="en-US"/>
          </a:p>
        </p:txBody>
      </p:sp>
      <p:sp>
        <p:nvSpPr>
          <p:cNvPr id="3" name="内容占位符 2"/>
          <p:cNvSpPr>
            <a:spLocks noGrp="1"/>
          </p:cNvSpPr>
          <p:nvPr>
            <p:ph idx="1"/>
          </p:nvPr>
        </p:nvSpPr>
        <p:spPr/>
        <p:txBody>
          <a:bodyPr>
            <a:normAutofit fontScale="50000"/>
          </a:bodyPr>
          <a:p>
            <a:pPr marL="0" indent="0">
              <a:buNone/>
            </a:pPr>
            <a:r>
              <a:rPr lang="zh-CN" altLang="en-US"/>
              <a:t>x := longCalculation(17); // runs too long</a:t>
            </a:r>
            <a:endParaRPr lang="zh-CN" altLang="en-US"/>
          </a:p>
          <a:p>
            <a:pPr marL="0" indent="0">
              <a:buNone/>
            </a:pPr>
            <a:r>
              <a:rPr lang="zh-CN" altLang="en-US"/>
              <a:t>c := make(chan int);</a:t>
            </a:r>
            <a:endParaRPr lang="zh-CN" altLang="en-US"/>
          </a:p>
          <a:p>
            <a:pPr marL="0" indent="0">
              <a:buNone/>
            </a:pPr>
            <a:r>
              <a:rPr lang="zh-CN" altLang="en-US"/>
              <a:t>func wrapper(a int, c chan int) {</a:t>
            </a:r>
            <a:endParaRPr lang="zh-CN" altLang="en-US"/>
          </a:p>
          <a:p>
            <a:pPr marL="0" indent="0">
              <a:buNone/>
            </a:pPr>
            <a:r>
              <a:rPr lang="zh-CN" altLang="en-US"/>
              <a:t>result := longCalculation(a);</a:t>
            </a:r>
            <a:endParaRPr lang="zh-CN" altLang="en-US"/>
          </a:p>
          <a:p>
            <a:pPr marL="0" indent="0">
              <a:buNone/>
            </a:pPr>
            <a:r>
              <a:rPr lang="zh-CN" altLang="en-US"/>
              <a:t>c &lt;- result;</a:t>
            </a:r>
            <a:endParaRPr lang="zh-CN" altLang="en-US"/>
          </a:p>
          <a:p>
            <a:pPr marL="0" indent="0">
              <a:buNone/>
            </a:pPr>
            <a:r>
              <a:rPr lang="zh-CN" altLang="en-US"/>
              <a:t>}</a:t>
            </a:r>
            <a:endParaRPr lang="zh-CN" altLang="en-US"/>
          </a:p>
          <a:p>
            <a:pPr marL="0" indent="0">
              <a:buNone/>
            </a:pPr>
            <a:r>
              <a:rPr lang="zh-CN" altLang="en-US">
                <a:solidFill>
                  <a:srgbClr val="FF0000"/>
                </a:solidFill>
              </a:rPr>
              <a:t>go wrapper(17, c); </a:t>
            </a:r>
            <a:r>
              <a:rPr lang="en-US" altLang="zh-CN">
                <a:solidFill>
                  <a:srgbClr val="FF0000"/>
                </a:solidFill>
              </a:rPr>
              <a:t>//</a:t>
            </a:r>
            <a:r>
              <a:rPr lang="zh-CN" altLang="en-US">
                <a:solidFill>
                  <a:srgbClr val="FF0000"/>
                </a:solidFill>
              </a:rPr>
              <a:t>这里虽然启动了goroutine，但并不意味着它会得到马上调度，关于goroutine的调度我们稍后再探讨。</a:t>
            </a:r>
            <a:endParaRPr lang="zh-CN" altLang="en-US">
              <a:solidFill>
                <a:srgbClr val="FF0000"/>
              </a:solidFill>
            </a:endParaRPr>
          </a:p>
          <a:p>
            <a:pPr marL="0" indent="0">
              <a:buNone/>
            </a:pPr>
            <a:r>
              <a:rPr lang="zh-CN" altLang="en-US"/>
              <a:t>// do something for a while; then...</a:t>
            </a:r>
            <a:endParaRPr lang="zh-CN" altLang="en-US"/>
          </a:p>
          <a:p>
            <a:pPr marL="0" indent="0">
              <a:buNone/>
            </a:pPr>
            <a:r>
              <a:rPr lang="zh-CN" altLang="en-US"/>
              <a:t>x := &lt;-c;【目的是通过在</a:t>
            </a:r>
            <a:r>
              <a:rPr lang="en-US" altLang="zh-CN"/>
              <a:t>goroutine</a:t>
            </a:r>
            <a:r>
              <a:rPr lang="zh-CN" altLang="en-US"/>
              <a:t>中给</a:t>
            </a:r>
            <a:r>
              <a:rPr lang="en-US" altLang="zh-CN"/>
              <a:t>channel</a:t>
            </a:r>
            <a:r>
              <a:rPr lang="zh-CN" altLang="en-US"/>
              <a:t>发送消息，实时获取当前运算结果】</a:t>
            </a:r>
            <a:endParaRPr lang="zh-CN" altLang="en-US"/>
          </a:p>
          <a:p>
            <a:pPr marL="0" indent="0">
              <a:buNone/>
            </a:pPr>
            <a:r>
              <a:rPr lang="en-US" altLang="zh-CN">
                <a:solidFill>
                  <a:srgbClr val="FF0000"/>
                </a:solidFill>
              </a:rPr>
              <a:t>example:</a:t>
            </a:r>
            <a:endParaRPr lang="en-US" altLang="zh-CN">
              <a:solidFill>
                <a:srgbClr val="FF0000"/>
              </a:solidFill>
            </a:endParaRPr>
          </a:p>
          <a:p>
            <a:pPr marL="0" indent="0">
              <a:buNone/>
            </a:pPr>
            <a:r>
              <a:rPr lang="zh-CN" altLang="en-US">
                <a:solidFill>
                  <a:srgbClr val="FF0000"/>
                </a:solidFill>
              </a:rPr>
              <a:t>https://www.zhubert.com/blog/2014/01/12/introduction-to-go-golang-part-1/</a:t>
            </a:r>
            <a:endParaRPr lang="zh-CN" altLang="en-US">
              <a:solidFill>
                <a:srgbClr val="FF0000"/>
              </a:solidFill>
            </a:endParaRPr>
          </a:p>
          <a:p>
            <a:pPr marL="0" indent="0">
              <a:buNone/>
            </a:pPr>
            <a:r>
              <a:rPr lang="zh-CN" altLang="en-US">
                <a:solidFill>
                  <a:srgbClr val="FF0000"/>
                </a:solidFill>
              </a:rPr>
              <a:t>添加图片</a:t>
            </a:r>
            <a:endParaRPr lang="zh-CN" alt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Concurrency </a:t>
            </a:r>
            <a:r>
              <a:rPr lang="en-US" altLang="zh-CN">
                <a:sym typeface="+mn-ea"/>
              </a:rPr>
              <a:t>-- C</a:t>
            </a:r>
            <a:r>
              <a:rPr lang="zh-CN" altLang="en-US"/>
              <a:t>hannels</a:t>
            </a:r>
            <a:endParaRPr lang="zh-CN" altLang="en-US"/>
          </a:p>
        </p:txBody>
      </p:sp>
      <p:sp>
        <p:nvSpPr>
          <p:cNvPr id="3" name="内容占位符 2"/>
          <p:cNvSpPr>
            <a:spLocks noGrp="1"/>
          </p:cNvSpPr>
          <p:nvPr>
            <p:ph idx="1"/>
          </p:nvPr>
        </p:nvSpPr>
        <p:spPr/>
        <p:txBody>
          <a:bodyPr>
            <a:normAutofit/>
          </a:bodyPr>
          <a:p>
            <a:pPr marL="0" indent="0">
              <a:buNone/>
            </a:pPr>
            <a:r>
              <a:rPr lang="zh-CN" altLang="en-US"/>
              <a:t>var c chan string;</a:t>
            </a:r>
            <a:endParaRPr lang="zh-CN" altLang="en-US"/>
          </a:p>
          <a:p>
            <a:pPr marL="0" indent="0">
              <a:buNone/>
            </a:pPr>
            <a:r>
              <a:rPr lang="zh-CN" altLang="en-US"/>
              <a:t>c = make(chan string);</a:t>
            </a:r>
            <a:endParaRPr lang="zh-CN" altLang="en-US"/>
          </a:p>
          <a:p>
            <a:pPr marL="0" indent="0">
              <a:buNone/>
            </a:pPr>
            <a:r>
              <a:rPr lang="zh-CN" altLang="en-US"/>
              <a:t>c &lt;- "Hello"; // </a:t>
            </a:r>
            <a:r>
              <a:rPr lang="zh-CN" altLang="en-US">
                <a:solidFill>
                  <a:srgbClr val="FF0000"/>
                </a:solidFill>
              </a:rPr>
              <a:t>infix send？</a:t>
            </a:r>
            <a:endParaRPr lang="zh-CN" altLang="en-US">
              <a:solidFill>
                <a:srgbClr val="FF0000"/>
              </a:solidFill>
            </a:endParaRPr>
          </a:p>
          <a:p>
            <a:pPr marL="0" indent="0">
              <a:buNone/>
            </a:pPr>
            <a:r>
              <a:rPr lang="zh-CN" altLang="en-US"/>
              <a:t>// in a different goroutine</a:t>
            </a:r>
            <a:endParaRPr lang="zh-CN" altLang="en-US"/>
          </a:p>
          <a:p>
            <a:pPr marL="0" indent="0">
              <a:buNone/>
            </a:pPr>
            <a:r>
              <a:rPr lang="zh-CN" altLang="en-US"/>
              <a:t>greeting := &lt;-c; // prefix receive</a:t>
            </a:r>
            <a:endParaRPr lang="zh-CN" altLang="en-US"/>
          </a:p>
          <a:p>
            <a:pPr marL="0" indent="0">
              <a:buNone/>
            </a:pPr>
            <a:r>
              <a:rPr lang="zh-CN" altLang="en-US"/>
              <a:t>cc := new(chan chan string);</a:t>
            </a:r>
            <a:endParaRPr lang="zh-CN" altLang="en-US"/>
          </a:p>
          <a:p>
            <a:pPr marL="0" indent="0">
              <a:buNone/>
            </a:pPr>
            <a:r>
              <a:rPr lang="zh-CN" altLang="en-US"/>
              <a:t>cc &lt;- c; //</a:t>
            </a:r>
            <a:r>
              <a:rPr lang="zh-CN" altLang="en-US">
                <a:solidFill>
                  <a:schemeClr val="bg1">
                    <a:lumMod val="75000"/>
                  </a:schemeClr>
                </a:solidFill>
              </a:rPr>
              <a:t> handing off a capability</a:t>
            </a:r>
            <a:endParaRPr lang="zh-CN" altLang="en-US">
              <a:solidFill>
                <a:schemeClr val="bg1">
                  <a:lumMod val="75000"/>
                </a:schemeClr>
              </a:solidFill>
            </a:endParaRPr>
          </a:p>
          <a:p>
            <a:pPr marL="0" indent="0">
              <a:buNone/>
            </a:pPr>
            <a:r>
              <a:rPr lang="en-US" altLang="zh-CN">
                <a:solidFill>
                  <a:srgbClr val="FF0000"/>
                </a:solidFill>
              </a:rPr>
              <a:t>CSP?</a:t>
            </a:r>
            <a:endParaRPr lang="en-US" altLang="zh-CN">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Libraries</a:t>
            </a:r>
            <a:endParaRPr lang="zh-CN" altLang="en-US"/>
          </a:p>
        </p:txBody>
      </p:sp>
      <p:sp>
        <p:nvSpPr>
          <p:cNvPr id="3" name="内容占位符 2"/>
          <p:cNvSpPr>
            <a:spLocks noGrp="1"/>
          </p:cNvSpPr>
          <p:nvPr>
            <p:ph idx="1"/>
          </p:nvPr>
        </p:nvSpPr>
        <p:spPr/>
        <p:txBody>
          <a:bodyPr>
            <a:normAutofit fontScale="25000"/>
          </a:bodyPr>
          <a:p>
            <a:pPr marL="0" indent="0">
              <a:buNone/>
            </a:pPr>
            <a:r>
              <a:rPr lang="zh-CN" altLang="en-US" sz="8000"/>
              <a:t>Lots of libraries but plenty still needed.</a:t>
            </a:r>
            <a:endParaRPr lang="zh-CN" altLang="en-US" sz="8000"/>
          </a:p>
          <a:p>
            <a:pPr marL="0" indent="0">
              <a:buNone/>
            </a:pPr>
            <a:r>
              <a:rPr lang="zh-CN" altLang="en-US" sz="8000"/>
              <a:t>Some (e.g. regexp) work fine but are too simple.</a:t>
            </a:r>
            <a:endParaRPr lang="zh-CN" altLang="en-US" sz="8000"/>
          </a:p>
          <a:p>
            <a:pPr marL="0" indent="0">
              <a:buNone/>
            </a:pPr>
            <a:r>
              <a:rPr lang="zh-CN" altLang="en-US" sz="8000"/>
              <a:t>OS, I/O, files</a:t>
            </a:r>
            <a:endParaRPr lang="zh-CN" altLang="en-US" sz="8000"/>
          </a:p>
          <a:p>
            <a:pPr marL="0" indent="0">
              <a:buNone/>
            </a:pPr>
            <a:r>
              <a:rPr lang="zh-CN" altLang="en-US" sz="8000"/>
              <a:t>math (sin(x) etc.)</a:t>
            </a:r>
            <a:endParaRPr lang="zh-CN" altLang="en-US" sz="8000"/>
          </a:p>
          <a:p>
            <a:pPr marL="0" indent="0">
              <a:buNone/>
            </a:pPr>
            <a:r>
              <a:rPr lang="zh-CN" altLang="en-US" sz="8000"/>
              <a:t>strings, Unicode, regular expressions</a:t>
            </a:r>
            <a:endParaRPr lang="zh-CN" altLang="en-US" sz="8000"/>
          </a:p>
          <a:p>
            <a:pPr marL="0" indent="0">
              <a:buNone/>
            </a:pPr>
            <a:r>
              <a:rPr lang="zh-CN" altLang="en-US" sz="8000">
                <a:solidFill>
                  <a:srgbClr val="FF0000"/>
                </a:solidFill>
              </a:rPr>
              <a:t>reflection</a:t>
            </a:r>
            <a:r>
              <a:rPr lang="zh-CN" altLang="en-US" sz="8000"/>
              <a:t>【比如reflect.TypeOf(a) ，</a:t>
            </a:r>
            <a:r>
              <a:rPr lang="zh-CN" altLang="en-US" sz="8000">
                <a:sym typeface="+mn-ea"/>
              </a:rPr>
              <a:t>reflect.</a:t>
            </a:r>
            <a:r>
              <a:rPr lang="en-US" altLang="zh-CN" sz="8000">
                <a:sym typeface="+mn-ea"/>
              </a:rPr>
              <a:t>Value</a:t>
            </a:r>
            <a:r>
              <a:rPr lang="zh-CN" altLang="en-US" sz="8000">
                <a:sym typeface="+mn-ea"/>
              </a:rPr>
              <a:t>Of(a) https://studygolang.com/articles/1256</a:t>
            </a:r>
            <a:r>
              <a:rPr lang="zh-CN" altLang="en-US" sz="8000"/>
              <a:t>】</a:t>
            </a:r>
            <a:endParaRPr lang="zh-CN" altLang="en-US" sz="8000"/>
          </a:p>
          <a:p>
            <a:pPr marL="0" indent="0">
              <a:buNone/>
            </a:pPr>
            <a:r>
              <a:rPr lang="zh-CN" altLang="en-US" sz="8000">
                <a:solidFill>
                  <a:srgbClr val="FF0000"/>
                </a:solidFill>
              </a:rPr>
              <a:t>command-line flags</a:t>
            </a:r>
            <a:r>
              <a:rPr lang="zh-CN" altLang="en-US" sz="8000"/>
              <a:t>, logging</a:t>
            </a:r>
            <a:endParaRPr lang="zh-CN" altLang="en-US" sz="8000"/>
          </a:p>
          <a:p>
            <a:pPr marL="0" indent="0">
              <a:buNone/>
            </a:pPr>
            <a:r>
              <a:rPr lang="zh-CN" altLang="en-US" sz="8000"/>
              <a:t>hashes, crypto</a:t>
            </a:r>
            <a:endParaRPr lang="zh-CN" altLang="en-US" sz="8000"/>
          </a:p>
          <a:p>
            <a:pPr marL="0" indent="0">
              <a:buNone/>
            </a:pPr>
            <a:r>
              <a:rPr lang="zh-CN" altLang="en-US" sz="8000"/>
              <a:t>testing (plus testing tool, gotest)</a:t>
            </a:r>
            <a:endParaRPr lang="zh-CN" altLang="en-US" sz="8000"/>
          </a:p>
          <a:p>
            <a:pPr marL="0" indent="0">
              <a:buNone/>
            </a:pPr>
            <a:r>
              <a:rPr lang="zh-CN" altLang="en-US" sz="8000"/>
              <a:t>networking, HTTP, RPC</a:t>
            </a:r>
            <a:endParaRPr lang="zh-CN" altLang="en-US" sz="8000"/>
          </a:p>
          <a:p>
            <a:pPr marL="0" indent="0">
              <a:buNone/>
            </a:pPr>
            <a:r>
              <a:rPr lang="zh-CN" altLang="en-US" sz="8000"/>
              <a:t>HTML (and more general) templates ...and lots more.</a:t>
            </a:r>
            <a:endParaRPr lang="zh-CN" altLang="en-US" sz="8000"/>
          </a:p>
          <a:p>
            <a:pPr marL="0" indent="0">
              <a:buNone/>
            </a:pPr>
            <a:r>
              <a:rPr lang="zh-CN" altLang="en-US" sz="8000"/>
              <a:t>Standard Library</a:t>
            </a:r>
            <a:endParaRPr lang="zh-CN" altLang="en-US" sz="8000"/>
          </a:p>
          <a:p>
            <a:pPr marL="0" indent="0">
              <a:buNone/>
            </a:pPr>
            <a:r>
              <a:rPr lang="zh-CN" altLang="en-US" sz="8000"/>
              <a:t>https://www.zhubert.com/blog/2014/01/12/introduction-to-go-golang-part-1/</a:t>
            </a:r>
            <a:endParaRPr lang="zh-CN" altLang="en-US" sz="8000"/>
          </a:p>
          <a:p>
            <a:pPr marL="0" indent="0">
              <a:buNone/>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Godoc and Gofmt</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Godoc:</a:t>
            </a:r>
            <a:endParaRPr lang="zh-CN" altLang="en-US"/>
          </a:p>
          <a:p>
            <a:pPr marL="0" indent="0">
              <a:buNone/>
            </a:pPr>
            <a:r>
              <a:rPr lang="zh-CN" altLang="en-US"/>
              <a:t>documentation server, analogous to javadoc</a:t>
            </a:r>
            <a:endParaRPr lang="zh-CN" altLang="en-US"/>
          </a:p>
          <a:p>
            <a:pPr marL="0" indent="0">
              <a:buNone/>
            </a:pPr>
            <a:r>
              <a:rPr lang="zh-CN" altLang="en-US"/>
              <a:t>but easier on the programmer. Can run yourself</a:t>
            </a:r>
            <a:endParaRPr lang="zh-CN" altLang="en-US"/>
          </a:p>
          <a:p>
            <a:pPr marL="0" indent="0">
              <a:buNone/>
            </a:pPr>
            <a:r>
              <a:rPr lang="zh-CN" altLang="en-US"/>
              <a:t>but live at:</a:t>
            </a:r>
            <a:endParaRPr lang="zh-CN" altLang="en-US"/>
          </a:p>
          <a:p>
            <a:pPr marL="0" indent="0">
              <a:buNone/>
            </a:pPr>
            <a:r>
              <a:rPr lang="zh-CN" altLang="en-US"/>
              <a:t>http://golang.org/ (top-level; serves all docs)</a:t>
            </a:r>
            <a:endParaRPr lang="zh-CN" altLang="en-US"/>
          </a:p>
          <a:p>
            <a:pPr marL="0" indent="0">
              <a:buNone/>
            </a:pPr>
            <a:r>
              <a:rPr lang="zh-CN" altLang="en-US"/>
              <a:t>http://golang.org/pkg/ (package docs)</a:t>
            </a:r>
            <a:endParaRPr lang="zh-CN" altLang="en-US"/>
          </a:p>
          <a:p>
            <a:pPr marL="0" indent="0">
              <a:buNone/>
            </a:pPr>
            <a:r>
              <a:rPr lang="zh-CN" altLang="en-US"/>
              <a:t>http://golang.org/src/ (source code)</a:t>
            </a:r>
            <a:endParaRPr lang="zh-CN" altLang="en-US"/>
          </a:p>
          <a:p>
            <a:pPr marL="0" indent="0">
              <a:buNone/>
            </a:pPr>
            <a:r>
              <a:rPr lang="zh-CN" altLang="en-US"/>
              <a:t>Gofmt:</a:t>
            </a:r>
            <a:endParaRPr lang="zh-CN" altLang="en-US"/>
          </a:p>
          <a:p>
            <a:pPr marL="0" indent="0">
              <a:buNone/>
            </a:pPr>
            <a:r>
              <a:rPr lang="zh-CN" altLang="en-US"/>
              <a:t>pretty-printer; all code in the repository has</a:t>
            </a:r>
            <a:endParaRPr lang="zh-CN" altLang="en-US"/>
          </a:p>
          <a:p>
            <a:pPr marL="0" indent="0">
              <a:buNone/>
            </a:pPr>
            <a:r>
              <a:rPr lang="zh-CN" altLang="en-US"/>
              <a:t>been formatted by it.</a:t>
            </a:r>
            <a:endParaRPr lang="zh-CN" altLang="en-US"/>
          </a:p>
          <a:p>
            <a:pPr marL="0" indent="0">
              <a:buNone/>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History</a:t>
            </a:r>
            <a:endParaRPr lang="en-US" altLang="zh-CN"/>
          </a:p>
        </p:txBody>
      </p:sp>
      <p:sp>
        <p:nvSpPr>
          <p:cNvPr id="3" name="内容占位符 2"/>
          <p:cNvSpPr>
            <a:spLocks noGrp="1"/>
          </p:cNvSpPr>
          <p:nvPr>
            <p:ph idx="1"/>
          </p:nvPr>
        </p:nvSpPr>
        <p:spPr/>
        <p:txBody>
          <a:bodyPr>
            <a:normAutofit lnSpcReduction="10000"/>
          </a:bodyPr>
          <a:p>
            <a:pPr marL="0" indent="0">
              <a:buNone/>
            </a:pPr>
            <a:endParaRPr lang="zh-CN" altLang="en-US"/>
          </a:p>
          <a:p>
            <a:r>
              <a:rPr lang="zh-CN" altLang="en-US"/>
              <a:t>The </a:t>
            </a:r>
            <a:r>
              <a:rPr lang="zh-CN" altLang="en-US">
                <a:solidFill>
                  <a:srgbClr val="FF0000"/>
                </a:solidFill>
              </a:rPr>
              <a:t>Baer laboratory </a:t>
            </a:r>
            <a:r>
              <a:rPr lang="zh-CN" altLang="en-US"/>
              <a:t>started a research project called </a:t>
            </a:r>
            <a:r>
              <a:rPr lang="zh-CN" altLang="en-US">
                <a:solidFill>
                  <a:srgbClr val="FF0000"/>
                </a:solidFill>
              </a:rPr>
              <a:t>Plan 9 </a:t>
            </a:r>
            <a:r>
              <a:rPr lang="zh-CN" altLang="en-US"/>
              <a:t>operating system since 1980s, aiming to solve some of the problems in Unix and develop a subsequent replacement system for Unix。Over the next decade, the project has evolved another project called Inferno, and a programming language called </a:t>
            </a:r>
            <a:r>
              <a:rPr lang="zh-CN" altLang="en-US">
                <a:solidFill>
                  <a:srgbClr val="FF0000"/>
                </a:solidFill>
              </a:rPr>
              <a:t>Limbo</a:t>
            </a:r>
            <a:r>
              <a:rPr lang="zh-CN" altLang="en-US"/>
              <a:t>.</a:t>
            </a:r>
            <a:endParaRPr lang="zh-CN" altLang="en-US"/>
          </a:p>
          <a:p>
            <a:r>
              <a:rPr lang="zh-CN" altLang="en-US"/>
              <a:t>Baer laboratory later experienced many times of turmoil, the Plan 9 project team joined </a:t>
            </a:r>
            <a:r>
              <a:rPr lang="zh-CN" altLang="en-US">
                <a:solidFill>
                  <a:srgbClr val="FF0000"/>
                </a:solidFill>
              </a:rPr>
              <a:t>Google</a:t>
            </a:r>
            <a:r>
              <a:rPr lang="zh-CN" altLang="en-US"/>
              <a:t>, in Google, they created Go language.。</a:t>
            </a:r>
            <a:endParaRPr lang="zh-CN" altLang="en-US"/>
          </a:p>
          <a:p>
            <a:r>
              <a:rPr lang="zh-CN" altLang="en-US">
                <a:sym typeface="+mn-ea"/>
              </a:rPr>
              <a:t>The predecessor of the Go language was Limbo, Limbo is used for the development of distributed applications running on small computer programming language</a:t>
            </a:r>
            <a:r>
              <a:rPr lang="en-US" altLang="zh-CN">
                <a:sym typeface="+mn-ea"/>
              </a:rPr>
              <a:t>.</a:t>
            </a:r>
            <a:endParaRPr lang="en-US" altLang="zh-CN">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History</a:t>
            </a:r>
            <a:endParaRPr lang="en-US" altLang="zh-CN"/>
          </a:p>
        </p:txBody>
      </p:sp>
      <p:sp>
        <p:nvSpPr>
          <p:cNvPr id="3" name="内容占位符 2"/>
          <p:cNvSpPr>
            <a:spLocks noGrp="1"/>
          </p:cNvSpPr>
          <p:nvPr>
            <p:ph idx="1"/>
          </p:nvPr>
        </p:nvSpPr>
        <p:spPr/>
        <p:txBody>
          <a:bodyPr>
            <a:normAutofit fontScale="80000"/>
          </a:bodyPr>
          <a:p>
            <a:pPr marL="0" indent="0">
              <a:buNone/>
            </a:pPr>
            <a:r>
              <a:rPr lang="zh-CN" altLang="en-US">
                <a:sym typeface="+mn-ea"/>
              </a:rPr>
              <a:t>Google's "20% time"</a:t>
            </a:r>
            <a:r>
              <a:rPr lang="en-US" altLang="zh-CN">
                <a:sym typeface="+mn-ea"/>
              </a:rPr>
              <a:t>:</a:t>
            </a:r>
            <a:endParaRPr lang="en-US" altLang="zh-CN">
              <a:sym typeface="+mn-ea"/>
            </a:endParaRPr>
          </a:p>
          <a:p>
            <a:r>
              <a:rPr lang="zh-CN" altLang="en-US"/>
              <a:t>Google's "20% time" method allows engineers to spend 20% of their time researching projects they like. Voice service GuGe Now, Google News GuGe News, GuGe Map, GuGe Map, etc., are all products of 20% time.</a:t>
            </a:r>
            <a:endParaRPr lang="zh-CN" altLang="en-US"/>
          </a:p>
          <a:p>
            <a:r>
              <a:rPr lang="zh-CN" altLang="en-US">
                <a:sym typeface="+mn-ea"/>
              </a:rPr>
              <a:t>The Go language is </a:t>
            </a:r>
            <a:r>
              <a:rPr lang="en-US" altLang="zh-CN">
                <a:sym typeface="+mn-ea"/>
              </a:rPr>
              <a:t>also </a:t>
            </a:r>
            <a:r>
              <a:rPr lang="zh-CN" altLang="en-US">
                <a:sym typeface="+mn-ea"/>
              </a:rPr>
              <a:t>a product of 20% of the time.</a:t>
            </a:r>
            <a:endParaRPr lang="zh-CN" altLang="en-US"/>
          </a:p>
          <a:p>
            <a:pPr marL="0" indent="0">
              <a:buNone/>
            </a:pPr>
            <a:endParaRPr lang="zh-CN" altLang="en-US"/>
          </a:p>
          <a:p>
            <a:pPr marL="0" indent="0">
              <a:buNone/>
            </a:pPr>
            <a:r>
              <a:rPr lang="en-US" altLang="zh-CN"/>
              <a:t>Go's origin:</a:t>
            </a:r>
            <a:endParaRPr lang="en-US" altLang="zh-CN"/>
          </a:p>
          <a:p>
            <a:r>
              <a:t>The Go language originated in 2007 and was officially released in 2009. Since 2007, it has been working as a 20% part-time project for Google, which means that the relevant staff will take 20% of the free time to participate in the research and development of the Go language.</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History</a:t>
            </a:r>
            <a:endParaRPr lang="en-US" altLang="zh-CN"/>
          </a:p>
        </p:txBody>
      </p:sp>
      <p:sp>
        <p:nvSpPr>
          <p:cNvPr id="3" name="内容占位符 2"/>
          <p:cNvSpPr>
            <a:spLocks noGrp="1"/>
          </p:cNvSpPr>
          <p:nvPr>
            <p:ph idx="1"/>
          </p:nvPr>
        </p:nvSpPr>
        <p:spPr/>
        <p:txBody>
          <a:bodyPr>
            <a:noAutofit/>
          </a:bodyPr>
          <a:p>
            <a:r>
              <a:rPr lang="zh-CN" altLang="en-US" sz="1600"/>
              <a:t>The three leaders of the project are famous IT engineers：</a:t>
            </a:r>
            <a:endParaRPr lang="zh-CN" altLang="en-US" sz="1600"/>
          </a:p>
          <a:p>
            <a:r>
              <a:rPr lang="zh-CN" altLang="en-US" sz="1600">
                <a:solidFill>
                  <a:srgbClr val="FF0000"/>
                </a:solidFill>
                <a:sym typeface="+mn-ea"/>
              </a:rPr>
              <a:t>Robert Griesemer</a:t>
            </a:r>
            <a:r>
              <a:rPr lang="zh-CN" altLang="en-US" sz="1600">
                <a:solidFill>
                  <a:srgbClr val="FF0000"/>
                </a:solidFill>
              </a:rPr>
              <a:t>(</a:t>
            </a:r>
            <a:r>
              <a:rPr lang="zh-CN" altLang="en-US" sz="1600">
                <a:solidFill>
                  <a:srgbClr val="FF0000"/>
                </a:solidFill>
                <a:sym typeface="+mn-ea"/>
              </a:rPr>
              <a:t>罗伯特·格瑞史莫</a:t>
            </a:r>
            <a:r>
              <a:rPr lang="zh-CN" altLang="en-US" sz="1600">
                <a:solidFill>
                  <a:srgbClr val="FF0000"/>
                </a:solidFill>
              </a:rPr>
              <a:t>) </a:t>
            </a:r>
            <a:endParaRPr lang="zh-CN" altLang="en-US" sz="1600">
              <a:solidFill>
                <a:srgbClr val="FF0000"/>
              </a:solidFill>
            </a:endParaRPr>
          </a:p>
          <a:p>
            <a:r>
              <a:rPr lang="zh-CN" altLang="en-US" sz="1600"/>
              <a:t>Robert Griesemer is an employee of Google and one of</a:t>
            </a:r>
            <a:r>
              <a:rPr lang="zh-CN" altLang="en-US" sz="1600">
                <a:solidFill>
                  <a:srgbClr val="FF0000"/>
                </a:solidFill>
              </a:rPr>
              <a:t> the initial designers of the Go programming language</a:t>
            </a:r>
            <a:r>
              <a:rPr lang="zh-CN" altLang="en-US" sz="1600"/>
              <a:t>. Prior to Go, Robert has worked on code generation for Google’s V8 JavaScript engine and Chubby,[1] a distributed lock manager for Google’s GFS distributed filesystem. He has also worked on the design and implementation of the domain-specific language Sawzall, </a:t>
            </a:r>
            <a:r>
              <a:rPr lang="zh-CN" altLang="en-US" sz="1600">
                <a:solidFill>
                  <a:srgbClr val="FF0000"/>
                </a:solidFill>
              </a:rPr>
              <a:t>the Java HotSpot virtual machine</a:t>
            </a:r>
            <a:r>
              <a:rPr lang="en-US" altLang="zh-CN" sz="1600"/>
              <a:t>.</a:t>
            </a:r>
            <a:endParaRPr lang="en-US" altLang="zh-CN" sz="1600"/>
          </a:p>
          <a:p>
            <a:r>
              <a:rPr lang="zh-CN" altLang="en-US" sz="1600">
                <a:solidFill>
                  <a:srgbClr val="FF0000"/>
                </a:solidFill>
                <a:sym typeface="+mn-ea"/>
              </a:rPr>
              <a:t>Rob Pike</a:t>
            </a:r>
            <a:r>
              <a:rPr lang="zh-CN" altLang="en-US" sz="1600">
                <a:solidFill>
                  <a:srgbClr val="FF0000"/>
                </a:solidFill>
              </a:rPr>
              <a:t>(</a:t>
            </a:r>
            <a:r>
              <a:rPr lang="zh-CN" altLang="en-US" sz="1600">
                <a:solidFill>
                  <a:srgbClr val="FF0000"/>
                </a:solidFill>
                <a:sym typeface="+mn-ea"/>
              </a:rPr>
              <a:t>罗勃特·派克</a:t>
            </a:r>
            <a:r>
              <a:rPr lang="zh-CN" altLang="en-US" sz="1600">
                <a:solidFill>
                  <a:srgbClr val="FF0000"/>
                </a:solidFill>
              </a:rPr>
              <a:t>) </a:t>
            </a:r>
            <a:endParaRPr lang="zh-CN" altLang="en-US" sz="1600">
              <a:solidFill>
                <a:srgbClr val="FF0000"/>
              </a:solidFill>
            </a:endParaRPr>
          </a:p>
          <a:p>
            <a:r>
              <a:rPr lang="zh-CN" altLang="en-US" sz="1600"/>
              <a:t>Rob Pike, a Canadian programmer who once joined bell LABS, is a member of the UNIX team. </a:t>
            </a:r>
            <a:r>
              <a:rPr lang="zh-CN" altLang="en-US" sz="1600">
                <a:solidFill>
                  <a:srgbClr val="FF0000"/>
                </a:solidFill>
              </a:rPr>
              <a:t>Once participated in the development of bell LABS no. 9</a:t>
            </a:r>
            <a:r>
              <a:rPr lang="zh-CN" altLang="en-US" sz="1600"/>
              <a:t>, Inferno, and programming language Limbo. </a:t>
            </a:r>
            <a:r>
              <a:rPr lang="zh-CN" altLang="en-US" sz="1600">
                <a:solidFill>
                  <a:srgbClr val="FF0000"/>
                </a:solidFill>
              </a:rPr>
              <a:t>He co-developed utf-8 with Ken Thompson</a:t>
            </a:r>
            <a:r>
              <a:rPr lang="zh-CN" altLang="en-US" sz="1600"/>
              <a:t>.</a:t>
            </a:r>
            <a:endParaRPr lang="zh-CN" altLang="en-US" sz="1600"/>
          </a:p>
          <a:p>
            <a:r>
              <a:rPr lang="zh-CN" altLang="en-US" sz="1600">
                <a:solidFill>
                  <a:srgbClr val="FF0000"/>
                </a:solidFill>
                <a:sym typeface="+mn-ea"/>
              </a:rPr>
              <a:t>Ken Thompson</a:t>
            </a:r>
            <a:r>
              <a:rPr lang="zh-CN" altLang="en-US" sz="1600">
                <a:solidFill>
                  <a:srgbClr val="FF0000"/>
                </a:solidFill>
              </a:rPr>
              <a:t>(</a:t>
            </a:r>
            <a:r>
              <a:rPr lang="zh-CN" altLang="en-US" sz="1600">
                <a:solidFill>
                  <a:srgbClr val="FF0000"/>
                </a:solidFill>
                <a:sym typeface="+mn-ea"/>
              </a:rPr>
              <a:t>肯尼斯·汤普逊</a:t>
            </a:r>
            <a:r>
              <a:rPr lang="zh-CN" altLang="en-US" sz="1600">
                <a:solidFill>
                  <a:srgbClr val="FF0000"/>
                </a:solidFill>
              </a:rPr>
              <a:t>) </a:t>
            </a:r>
            <a:endParaRPr lang="zh-CN" altLang="en-US" sz="1600">
              <a:solidFill>
                <a:srgbClr val="FF0000"/>
              </a:solidFill>
            </a:endParaRPr>
          </a:p>
          <a:p>
            <a:r>
              <a:rPr lang="zh-CN" altLang="en-US" sz="1600"/>
              <a:t>Ken Thompson is an American computer science scholar and engineer. </a:t>
            </a:r>
            <a:r>
              <a:rPr lang="zh-CN" altLang="en-US" sz="1600">
                <a:solidFill>
                  <a:srgbClr val="FF0000"/>
                </a:solidFill>
              </a:rPr>
              <a:t>During his work at bell LABS</a:t>
            </a:r>
            <a:r>
              <a:rPr lang="zh-CN" altLang="en-US" sz="1600"/>
              <a:t>, Thompson designed and implemented the Unix operating system. </a:t>
            </a:r>
            <a:r>
              <a:rPr lang="zh-CN" altLang="en-US" sz="1600">
                <a:solidFill>
                  <a:srgbClr val="FF0000"/>
                </a:solidFill>
              </a:rPr>
              <a:t>He created the B language, the predecessor of the C language</a:t>
            </a:r>
            <a:r>
              <a:rPr lang="zh-CN" altLang="en-US" sz="1600"/>
              <a:t>, and was one of the creators and developers of the </a:t>
            </a:r>
            <a:r>
              <a:rPr lang="zh-CN" altLang="en-US" sz="1600">
                <a:solidFill>
                  <a:srgbClr val="FF0000"/>
                </a:solidFill>
              </a:rPr>
              <a:t>Plan 9 operating system</a:t>
            </a:r>
            <a:r>
              <a:rPr lang="zh-CN" altLang="en-US" sz="1600"/>
              <a:t>. In 2006, Thompson joined GuGe and co-designed the Go language. He was the winner of the </a:t>
            </a:r>
            <a:r>
              <a:rPr lang="zh-CN" altLang="en-US" sz="1600">
                <a:solidFill>
                  <a:srgbClr val="FF0000"/>
                </a:solidFill>
              </a:rPr>
              <a:t>1983 Turing award </a:t>
            </a:r>
            <a:r>
              <a:rPr lang="zh-CN" altLang="en-US" sz="1600"/>
              <a:t>with Dennis Ritchie. </a:t>
            </a:r>
            <a:endParaRPr lang="zh-CN" altLang="en-US" sz="1600"/>
          </a:p>
          <a:p>
            <a:r>
              <a:rPr lang="zh-CN" altLang="en-US" sz="1600">
                <a:solidFill>
                  <a:srgbClr val="FF0000"/>
                </a:solidFill>
                <a:sym typeface="+mn-ea"/>
              </a:rPr>
              <a:t>Rob Pike </a:t>
            </a:r>
            <a:r>
              <a:rPr lang="en-US" altLang="zh-CN" sz="1600">
                <a:solidFill>
                  <a:srgbClr val="FF0000"/>
                </a:solidFill>
                <a:sym typeface="+mn-ea"/>
              </a:rPr>
              <a:t>is </a:t>
            </a:r>
            <a:r>
              <a:rPr lang="zh-CN" altLang="en-US" sz="1600">
                <a:solidFill>
                  <a:srgbClr val="FF0000"/>
                </a:solidFill>
              </a:rPr>
              <a:t>61</a:t>
            </a:r>
            <a:r>
              <a:rPr lang="en-US" altLang="zh-CN" sz="1600">
                <a:solidFill>
                  <a:srgbClr val="FF0000"/>
                </a:solidFill>
              </a:rPr>
              <a:t>, </a:t>
            </a:r>
            <a:r>
              <a:rPr lang="zh-CN" altLang="en-US" sz="1600">
                <a:solidFill>
                  <a:srgbClr val="FF0000"/>
                </a:solidFill>
              </a:rPr>
              <a:t> </a:t>
            </a:r>
            <a:r>
              <a:rPr lang="zh-CN" altLang="en-US" sz="1600">
                <a:solidFill>
                  <a:srgbClr val="FF0000"/>
                </a:solidFill>
                <a:sym typeface="+mn-ea"/>
              </a:rPr>
              <a:t>Ken Thompson </a:t>
            </a:r>
            <a:r>
              <a:rPr lang="en-US" altLang="zh-CN" sz="1600">
                <a:solidFill>
                  <a:srgbClr val="FF0000"/>
                </a:solidFill>
                <a:sym typeface="+mn-ea"/>
              </a:rPr>
              <a:t>is </a:t>
            </a:r>
            <a:r>
              <a:rPr lang="zh-CN" altLang="en-US" sz="1600">
                <a:solidFill>
                  <a:srgbClr val="FF0000"/>
                </a:solidFill>
              </a:rPr>
              <a:t>74</a:t>
            </a:r>
            <a:endParaRPr lang="zh-CN" altLang="en-US" sz="16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a:t>
            </a:r>
            <a:endParaRPr lang="zh-CN" altLang="en-US"/>
          </a:p>
        </p:txBody>
      </p:sp>
      <p:sp>
        <p:nvSpPr>
          <p:cNvPr id="3" name="内容占位符 2"/>
          <p:cNvSpPr>
            <a:spLocks noGrp="1"/>
          </p:cNvSpPr>
          <p:nvPr>
            <p:ph idx="1"/>
          </p:nvPr>
        </p:nvSpPr>
        <p:spPr/>
        <p:txBody>
          <a:bodyPr/>
          <a:p>
            <a:pPr marL="0" indent="0">
              <a:buNone/>
            </a:pPr>
            <a:r>
              <a:rPr lang="en-US" altLang="zh-CN"/>
              <a:t>C</a:t>
            </a:r>
            <a:r>
              <a:rPr lang="zh-CN" altLang="en-US"/>
              <a:t>oncise</a:t>
            </a:r>
            <a:endParaRPr lang="zh-CN" altLang="en-US"/>
          </a:p>
          <a:p>
            <a:pPr marL="0" indent="0">
              <a:buNone/>
            </a:pPr>
            <a:r>
              <a:rPr lang="zh-CN" altLang="en-US">
                <a:sym typeface="+mn-ea"/>
              </a:rPr>
              <a:t>Systems</a:t>
            </a:r>
            <a:endParaRPr lang="zh-CN" altLang="en-US"/>
          </a:p>
          <a:p>
            <a:pPr marL="0" indent="0">
              <a:buNone/>
            </a:pPr>
            <a:r>
              <a:rPr lang="zh-CN" altLang="en-US"/>
              <a:t>Concurrent</a:t>
            </a:r>
            <a:endParaRPr lang="zh-CN" altLang="en-US"/>
          </a:p>
          <a:p>
            <a:pPr marL="0" indent="0">
              <a:buNone/>
            </a:pPr>
            <a:r>
              <a:rPr lang="zh-CN" altLang="en-US"/>
              <a:t>Garbage-collected </a:t>
            </a:r>
            <a:endParaRPr lang="zh-CN" altLang="en-US"/>
          </a:p>
          <a:p>
            <a:pPr marL="0" indent="0">
              <a:buNone/>
            </a:pPr>
            <a:r>
              <a:rPr lang="en-US" altLang="zh-CN"/>
              <a:t>CGO </a:t>
            </a:r>
            <a:endParaRPr lang="en-US" altLang="zh-CN"/>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choose Go</a:t>
            </a:r>
            <a:endParaRPr lang="en-US" altLang="zh-CN"/>
          </a:p>
        </p:txBody>
      </p:sp>
      <p:sp>
        <p:nvSpPr>
          <p:cNvPr id="3" name="内容占位符 2"/>
          <p:cNvSpPr>
            <a:spLocks noGrp="1"/>
          </p:cNvSpPr>
          <p:nvPr>
            <p:ph idx="1"/>
          </p:nvPr>
        </p:nvSpPr>
        <p:spPr/>
        <p:txBody>
          <a:bodyPr>
            <a:normAutofit lnSpcReduction="10000"/>
          </a:bodyPr>
          <a:p>
            <a:pPr marL="0" indent="0">
              <a:buNone/>
            </a:pPr>
            <a:r>
              <a:rPr lang="en-US" altLang="zh-CN"/>
              <a:t>I</a:t>
            </a:r>
            <a:r>
              <a:rPr lang="zh-CN" altLang="en-US"/>
              <a:t>n a decade</a:t>
            </a:r>
            <a:r>
              <a:rPr lang="en-US" altLang="zh-CN"/>
              <a:t>,</a:t>
            </a:r>
            <a:r>
              <a:rPr lang="zh-CN" altLang="en-US"/>
              <a:t>much has changed:</a:t>
            </a:r>
            <a:endParaRPr lang="zh-CN" altLang="en-US"/>
          </a:p>
          <a:p>
            <a:pPr marL="0" indent="0">
              <a:buNone/>
            </a:pPr>
            <a:r>
              <a:rPr lang="zh-CN" altLang="en-US"/>
              <a:t>- sprawling libraries &amp; dependency chains</a:t>
            </a:r>
            <a:endParaRPr lang="zh-CN" altLang="en-US"/>
          </a:p>
          <a:p>
            <a:pPr marL="0" indent="0">
              <a:buNone/>
            </a:pPr>
            <a:r>
              <a:rPr lang="zh-CN" altLang="en-US"/>
              <a:t>- dominance of networking</a:t>
            </a:r>
            <a:endParaRPr lang="zh-CN" altLang="en-US"/>
          </a:p>
          <a:p>
            <a:pPr marL="0" indent="0">
              <a:buNone/>
            </a:pPr>
            <a:r>
              <a:rPr lang="zh-CN" altLang="en-US"/>
              <a:t>- client/server focus</a:t>
            </a:r>
            <a:endParaRPr lang="zh-CN" altLang="en-US"/>
          </a:p>
          <a:p>
            <a:pPr marL="0" indent="0">
              <a:buNone/>
            </a:pPr>
            <a:r>
              <a:rPr lang="zh-CN" altLang="en-US"/>
              <a:t>- massive clusters</a:t>
            </a:r>
            <a:endParaRPr lang="zh-CN" altLang="en-US"/>
          </a:p>
          <a:p>
            <a:pPr marL="0" indent="0">
              <a:buNone/>
            </a:pPr>
            <a:r>
              <a:rPr lang="zh-CN" altLang="en-US"/>
              <a:t>- the rise of multi-core CPUs</a:t>
            </a:r>
            <a:endParaRPr lang="zh-CN" altLang="en-US"/>
          </a:p>
          <a:p>
            <a:pPr marL="0" indent="0">
              <a:buNone/>
            </a:pPr>
            <a:r>
              <a:rPr lang="zh-CN" altLang="en-US"/>
              <a:t>Major systems languages were not designed</a:t>
            </a:r>
            <a:endParaRPr lang="zh-CN" altLang="en-US"/>
          </a:p>
          <a:p>
            <a:pPr marL="0" indent="0">
              <a:buNone/>
            </a:pPr>
            <a:r>
              <a:rPr lang="zh-CN" altLang="en-US"/>
              <a:t>with all these factors in mind.</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 </a:t>
            </a:r>
            <a:r>
              <a:rPr lang="en-US" altLang="zh-CN"/>
              <a:t>attributes</a:t>
            </a:r>
            <a:endParaRPr lang="en-US" altLang="zh-CN"/>
          </a:p>
        </p:txBody>
      </p:sp>
      <p:sp>
        <p:nvSpPr>
          <p:cNvPr id="3" name="内容占位符 2"/>
          <p:cNvSpPr>
            <a:spLocks noGrp="1"/>
          </p:cNvSpPr>
          <p:nvPr>
            <p:ph idx="1"/>
          </p:nvPr>
        </p:nvSpPr>
        <p:spPr/>
        <p:txBody>
          <a:bodyPr/>
          <a:p>
            <a:pPr marL="0" indent="0">
              <a:buNone/>
            </a:pPr>
            <a:r>
              <a:rPr lang="zh-CN" altLang="en-US"/>
              <a:t>The </a:t>
            </a:r>
            <a:r>
              <a:rPr lang="zh-CN" altLang="en-US">
                <a:solidFill>
                  <a:srgbClr val="FF0000"/>
                </a:solidFill>
              </a:rPr>
              <a:t>efficiency </a:t>
            </a:r>
            <a:r>
              <a:rPr lang="zh-CN" altLang="en-US"/>
              <a:t>of a statically-typed compiled language</a:t>
            </a:r>
            <a:endParaRPr lang="zh-CN" altLang="en-US"/>
          </a:p>
          <a:p>
            <a:pPr marL="0" indent="0">
              <a:buNone/>
            </a:pPr>
            <a:r>
              <a:rPr lang="zh-CN" altLang="en-US"/>
              <a:t>with </a:t>
            </a:r>
            <a:r>
              <a:rPr lang="zh-CN" altLang="en-US">
                <a:solidFill>
                  <a:srgbClr val="FF0000"/>
                </a:solidFill>
              </a:rPr>
              <a:t>the ease</a:t>
            </a:r>
            <a:r>
              <a:rPr lang="zh-CN" altLang="en-US"/>
              <a:t> of programming of a dynamic language.</a:t>
            </a:r>
            <a:endParaRPr lang="zh-CN" altLang="en-US"/>
          </a:p>
          <a:p>
            <a:pPr marL="0" indent="0">
              <a:buNone/>
            </a:pPr>
            <a:r>
              <a:rPr lang="zh-CN" altLang="en-US"/>
              <a:t>Safety: type-safe and memory-safe.</a:t>
            </a:r>
            <a:endParaRPr lang="zh-CN" altLang="en-US"/>
          </a:p>
          <a:p>
            <a:pPr marL="0" indent="0">
              <a:buNone/>
            </a:pPr>
            <a:r>
              <a:rPr lang="zh-CN" altLang="en-US"/>
              <a:t>Good support for </a:t>
            </a:r>
            <a:r>
              <a:rPr lang="zh-CN" altLang="en-US">
                <a:solidFill>
                  <a:srgbClr val="FF0000"/>
                </a:solidFill>
              </a:rPr>
              <a:t>concurrency </a:t>
            </a:r>
            <a:r>
              <a:rPr lang="zh-CN" altLang="en-US"/>
              <a:t>and </a:t>
            </a:r>
            <a:r>
              <a:rPr lang="zh-CN" altLang="en-US">
                <a:solidFill>
                  <a:srgbClr val="FF0000"/>
                </a:solidFill>
              </a:rPr>
              <a:t>communication</a:t>
            </a:r>
            <a:r>
              <a:rPr lang="zh-CN" altLang="en-US"/>
              <a:t>.</a:t>
            </a:r>
            <a:endParaRPr lang="zh-CN" altLang="en-US"/>
          </a:p>
          <a:p>
            <a:pPr marL="0" indent="0">
              <a:buNone/>
            </a:pPr>
            <a:r>
              <a:rPr lang="zh-CN" altLang="en-US"/>
              <a:t>Efficient, latency-free garbage collection.</a:t>
            </a:r>
            <a:endParaRPr lang="zh-CN" altLang="en-US"/>
          </a:p>
          <a:p>
            <a:pPr marL="0" indent="0">
              <a:buNone/>
            </a:pPr>
            <a:r>
              <a:rPr lang="zh-CN" altLang="en-US"/>
              <a:t>High-speed compilation.</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 application</a:t>
            </a:r>
            <a:endParaRPr lang="zh-CN" altLang="zh-CN"/>
          </a:p>
        </p:txBody>
      </p:sp>
      <p:sp>
        <p:nvSpPr>
          <p:cNvPr id="3" name="内容占位符 2"/>
          <p:cNvSpPr>
            <a:spLocks noGrp="1"/>
          </p:cNvSpPr>
          <p:nvPr>
            <p:ph idx="1"/>
          </p:nvPr>
        </p:nvSpPr>
        <p:spPr/>
        <p:txBody>
          <a:bodyPr>
            <a:noAutofit/>
          </a:bodyPr>
          <a:p>
            <a:r>
              <a:rPr lang="en-US" altLang="zh-CN" sz="1900"/>
              <a:t>applications:</a:t>
            </a:r>
            <a:endParaRPr lang="en-US" altLang="zh-CN" sz="1900"/>
          </a:p>
          <a:p>
            <a:r>
              <a:rPr lang="zh-CN" altLang="en-US" sz="1900"/>
              <a:t>Docker, a set of tools for deploying Linux containers</a:t>
            </a:r>
            <a:endParaRPr lang="zh-CN" altLang="en-US" sz="900"/>
          </a:p>
          <a:p>
            <a:r>
              <a:rPr lang="zh-CN" altLang="en-US" sz="1900"/>
              <a:t>Doozer, a lock service by managed hosting provider Heroku</a:t>
            </a:r>
            <a:endParaRPr lang="zh-CN" altLang="en-US" sz="900"/>
          </a:p>
          <a:p>
            <a:r>
              <a:rPr lang="zh-CN" altLang="en-US" sz="1900"/>
              <a:t>InfluxDB, an open source database specifically to handle time series data with high availability and high performance requirements.</a:t>
            </a:r>
            <a:endParaRPr lang="zh-CN" altLang="en-US" sz="900"/>
          </a:p>
          <a:p>
            <a:r>
              <a:rPr lang="zh-CN" altLang="en-US" sz="1900"/>
              <a:t>Syncthing, an open-source file synchronization client/server application</a:t>
            </a:r>
            <a:endParaRPr lang="zh-CN" altLang="en-US" sz="1900"/>
          </a:p>
          <a:p>
            <a:endParaRPr lang="zh-CN" altLang="en-US" sz="1900"/>
          </a:p>
          <a:p>
            <a:r>
              <a:rPr lang="en-US" altLang="zh-CN" sz="1900"/>
              <a:t>Companies:</a:t>
            </a:r>
            <a:endParaRPr lang="en-US" altLang="zh-CN" sz="1900"/>
          </a:p>
          <a:p>
            <a:endParaRPr sz="1900">
              <a:sym typeface="+mn-ea"/>
            </a:endParaRPr>
          </a:p>
        </p:txBody>
      </p:sp>
      <p:pic>
        <p:nvPicPr>
          <p:cNvPr id="5" name="图片 4"/>
          <p:cNvPicPr>
            <a:picLocks noChangeAspect="1"/>
          </p:cNvPicPr>
          <p:nvPr/>
        </p:nvPicPr>
        <p:blipFill>
          <a:blip r:embed="rId1"/>
          <a:stretch>
            <a:fillRect/>
          </a:stretch>
        </p:blipFill>
        <p:spPr>
          <a:xfrm>
            <a:off x="838200" y="4871085"/>
            <a:ext cx="2544445" cy="1306830"/>
          </a:xfrm>
          <a:prstGeom prst="rect">
            <a:avLst/>
          </a:prstGeom>
        </p:spPr>
      </p:pic>
      <p:pic>
        <p:nvPicPr>
          <p:cNvPr id="6" name="图片 5"/>
          <p:cNvPicPr>
            <a:picLocks noChangeAspect="1"/>
          </p:cNvPicPr>
          <p:nvPr/>
        </p:nvPicPr>
        <p:blipFill>
          <a:blip r:embed="rId2"/>
          <a:stretch>
            <a:fillRect/>
          </a:stretch>
        </p:blipFill>
        <p:spPr>
          <a:xfrm>
            <a:off x="5187315" y="4834890"/>
            <a:ext cx="1816735" cy="1365250"/>
          </a:xfrm>
          <a:prstGeom prst="rect">
            <a:avLst/>
          </a:prstGeom>
        </p:spPr>
      </p:pic>
      <p:pic>
        <p:nvPicPr>
          <p:cNvPr id="7" name="图片 6"/>
          <p:cNvPicPr>
            <a:picLocks noChangeAspect="1"/>
          </p:cNvPicPr>
          <p:nvPr/>
        </p:nvPicPr>
        <p:blipFill>
          <a:blip r:embed="rId3"/>
          <a:stretch>
            <a:fillRect/>
          </a:stretch>
        </p:blipFill>
        <p:spPr>
          <a:xfrm>
            <a:off x="3636010" y="4811395"/>
            <a:ext cx="1412875" cy="1412875"/>
          </a:xfrm>
          <a:prstGeom prst="rect">
            <a:avLst/>
          </a:prstGeom>
        </p:spPr>
      </p:pic>
      <p:pic>
        <p:nvPicPr>
          <p:cNvPr id="10" name="图片 9"/>
          <p:cNvPicPr>
            <a:picLocks noChangeAspect="1"/>
          </p:cNvPicPr>
          <p:nvPr/>
        </p:nvPicPr>
        <p:blipFill>
          <a:blip r:embed="rId4"/>
          <a:stretch>
            <a:fillRect/>
          </a:stretch>
        </p:blipFill>
        <p:spPr>
          <a:xfrm>
            <a:off x="6811645" y="4248150"/>
            <a:ext cx="3793490" cy="1812925"/>
          </a:xfrm>
          <a:prstGeom prst="rect">
            <a:avLst/>
          </a:prstGeom>
        </p:spPr>
      </p:pic>
      <p:pic>
        <p:nvPicPr>
          <p:cNvPr id="4" name="图片 3"/>
          <p:cNvPicPr>
            <a:picLocks noChangeAspect="1"/>
          </p:cNvPicPr>
          <p:nvPr/>
        </p:nvPicPr>
        <p:blipFill>
          <a:blip r:embed="rId5"/>
          <a:stretch>
            <a:fillRect/>
          </a:stretch>
        </p:blipFill>
        <p:spPr>
          <a:xfrm>
            <a:off x="6445885" y="718185"/>
            <a:ext cx="5222875" cy="3347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Basics </a:t>
            </a:r>
            <a:r>
              <a:rPr lang="en-US" altLang="zh-CN"/>
              <a:t>-- Grammar</a:t>
            </a:r>
            <a:endParaRPr lang="en-US" altLang="zh-CN"/>
          </a:p>
        </p:txBody>
      </p:sp>
      <p:sp>
        <p:nvSpPr>
          <p:cNvPr id="3" name="内容占位符 2"/>
          <p:cNvSpPr>
            <a:spLocks noGrp="1"/>
          </p:cNvSpPr>
          <p:nvPr>
            <p:ph idx="1"/>
          </p:nvPr>
        </p:nvSpPr>
        <p:spPr/>
        <p:txBody>
          <a:bodyPr>
            <a:noAutofit/>
          </a:bodyPr>
          <a:p>
            <a:pPr marL="0" indent="0">
              <a:buNone/>
            </a:pPr>
            <a:r>
              <a:rPr lang="zh-CN" altLang="en-US" sz="1800"/>
              <a:t>const N = 1024 // just a number</a:t>
            </a:r>
            <a:endParaRPr lang="zh-CN" altLang="en-US" sz="1800"/>
          </a:p>
          <a:p>
            <a:pPr marL="0" indent="0">
              <a:buNone/>
            </a:pPr>
            <a:r>
              <a:rPr lang="zh-CN" altLang="en-US" sz="1800"/>
              <a:t>const str = “this is a </a:t>
            </a:r>
            <a:r>
              <a:rPr lang="en-US" altLang="zh-CN" sz="1800"/>
              <a:t>const </a:t>
            </a:r>
            <a:r>
              <a:rPr lang="zh-CN" altLang="en-US" sz="1800"/>
              <a:t>string\n”</a:t>
            </a:r>
            <a:endParaRPr lang="zh-CN" altLang="en-US" sz="1800"/>
          </a:p>
          <a:p>
            <a:pPr marL="0" indent="0">
              <a:buNone/>
            </a:pPr>
            <a:r>
              <a:rPr lang="zh-CN" altLang="en-US" sz="1800"/>
              <a:t>var x, y *float</a:t>
            </a:r>
            <a:endParaRPr lang="zh-CN" altLang="en-US" sz="1800"/>
          </a:p>
          <a:p>
            <a:pPr marL="0" indent="0">
              <a:buNone/>
            </a:pPr>
            <a:r>
              <a:rPr lang="zh-CN" altLang="en-US" sz="1800"/>
              <a:t>var ch = '\u1234'</a:t>
            </a:r>
            <a:endParaRPr lang="zh-CN" altLang="en-US" sz="1800"/>
          </a:p>
          <a:p>
            <a:pPr marL="0" indent="0">
              <a:buNone/>
            </a:pPr>
            <a:r>
              <a:rPr lang="zh-CN" altLang="en-US" sz="1800"/>
              <a:t>/* Define and use a type, T. */</a:t>
            </a:r>
            <a:endParaRPr lang="zh-CN" altLang="en-US" sz="1800"/>
          </a:p>
          <a:p>
            <a:pPr marL="0" indent="0">
              <a:buNone/>
            </a:pPr>
            <a:r>
              <a:rPr lang="zh-CN" altLang="en-US" sz="1800"/>
              <a:t>type T struct { a, b int }</a:t>
            </a:r>
            <a:endParaRPr lang="zh-CN" altLang="en-US" sz="1800"/>
          </a:p>
          <a:p>
            <a:pPr marL="0" indent="0">
              <a:buNone/>
            </a:pPr>
            <a:r>
              <a:rPr lang="zh-CN" altLang="en-US" sz="1800">
                <a:solidFill>
                  <a:srgbClr val="FF0000"/>
                </a:solidFill>
              </a:rPr>
              <a:t>var t0 *T = new(T);</a:t>
            </a:r>
            <a:endParaRPr lang="zh-CN" altLang="en-US" sz="1800">
              <a:solidFill>
                <a:srgbClr val="FF0000"/>
              </a:solidFill>
            </a:endParaRPr>
          </a:p>
          <a:p>
            <a:pPr marL="0" indent="0">
              <a:buNone/>
            </a:pPr>
            <a:r>
              <a:rPr lang="zh-CN" altLang="en-US" sz="1800">
                <a:solidFill>
                  <a:srgbClr val="FF0000"/>
                </a:solidFill>
              </a:rPr>
              <a:t>t1 := new(T); // type taken from expr</a:t>
            </a:r>
            <a:endParaRPr lang="zh-CN" altLang="en-US" sz="1800">
              <a:solidFill>
                <a:srgbClr val="FF0000"/>
              </a:solidFill>
            </a:endParaRPr>
          </a:p>
          <a:p>
            <a:pPr marL="0" indent="0">
              <a:buNone/>
            </a:pPr>
            <a:r>
              <a:rPr lang="zh-CN" altLang="en-US" sz="1800"/>
              <a:t>// Control structures:</a:t>
            </a:r>
            <a:endParaRPr lang="zh-CN" altLang="en-US" sz="1800"/>
          </a:p>
          <a:p>
            <a:pPr marL="0" indent="0">
              <a:buNone/>
            </a:pPr>
            <a:r>
              <a:rPr lang="zh-CN" altLang="en-US" sz="1800"/>
              <a:t>// (no parens, always braces)</a:t>
            </a:r>
            <a:endParaRPr lang="zh-CN" altLang="en-US" sz="1800"/>
          </a:p>
          <a:p>
            <a:pPr marL="0" indent="0">
              <a:buNone/>
            </a:pPr>
            <a:r>
              <a:rPr lang="zh-CN" altLang="en-US" sz="1800"/>
              <a:t>if len(str) &gt; 0 { ch = str[0] }</a:t>
            </a:r>
            <a:endParaRPr lang="zh-CN" altLang="en-US" sz="1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7615</Words>
  <Application>WPS 演示</Application>
  <PresentationFormat>宽屏</PresentationFormat>
  <Paragraphs>231</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Calibri Light</vt:lpstr>
      <vt:lpstr>Calibri</vt:lpstr>
      <vt:lpstr>微软雅黑</vt:lpstr>
      <vt:lpstr>Arial Unicode MS</vt:lpstr>
      <vt:lpstr>Office 主题</vt:lpstr>
      <vt:lpstr>The Go Programming Language </vt:lpstr>
      <vt:lpstr>History</vt:lpstr>
      <vt:lpstr>History</vt:lpstr>
      <vt:lpstr>History</vt:lpstr>
      <vt:lpstr>Go</vt:lpstr>
      <vt:lpstr>why choose Go</vt:lpstr>
      <vt:lpstr>Go attributes</vt:lpstr>
      <vt:lpstr>Go application</vt:lpstr>
      <vt:lpstr>Basics -- Grammar</vt:lpstr>
      <vt:lpstr>Basics -- Values and types</vt:lpstr>
      <vt:lpstr>Basics -- Interfaces</vt:lpstr>
      <vt:lpstr>Basics -- Interfaces for generality</vt:lpstr>
      <vt:lpstr>Dependencies</vt:lpstr>
      <vt:lpstr>Concurrency</vt:lpstr>
      <vt:lpstr>Concurrency -- Goroutines</vt:lpstr>
      <vt:lpstr>Concurrency -- Goroutines</vt:lpstr>
      <vt:lpstr>Concurrency -- Channels</vt:lpstr>
      <vt:lpstr>Libraries</vt:lpstr>
      <vt:lpstr>Godoc and Gofmt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248</cp:revision>
  <dcterms:created xsi:type="dcterms:W3CDTF">2015-05-05T08:02:00Z</dcterms:created>
  <dcterms:modified xsi:type="dcterms:W3CDTF">2017-10-25T14:50:30Z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