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63" r:id="rId20"/>
    <p:sldId id="26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 语言之父 Google 首席软件工程师 Pike</a:t>
            </a:r>
            <a:endParaRPr lang="zh-CN" altLang="en-US"/>
          </a:p>
          <a:p>
            <a:r>
              <a:rPr lang="zh-CN" altLang="en-US"/>
              <a:t>谷歌首席软件工程师罗布派克</a:t>
            </a:r>
            <a:endParaRPr lang="zh-CN" altLang="en-US"/>
          </a:p>
          <a:p>
            <a:r>
              <a:rPr lang="zh-CN" altLang="en-US"/>
              <a:t>Go语言是谷歌推出的一种全新的编程语言</a:t>
            </a:r>
            <a:r>
              <a:rPr lang="en-US" altLang="zh-CN"/>
              <a:t>	</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let me give you a compilation demo here. this is a directory of go code if you look</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 do this language we had to have some principles on which is built </a:t>
            </a:r>
            <a:endParaRPr lang="zh-CN" altLang="en-US"/>
          </a:p>
          <a:p>
            <a:r>
              <a:rPr lang="zh-CN" altLang="en-US"/>
              <a:t>and t</a:t>
            </a:r>
            <a:endParaRPr lang="zh-CN" altLang="en-US"/>
          </a:p>
          <a:p>
            <a:r>
              <a:rPr lang="zh-CN" altLang="en-US"/>
              <a:t>【here are actually some fundamental principles in here that in some ways ,I think differ from some of the other</a:t>
            </a:r>
            <a:endParaRPr lang="zh-CN" altLang="en-US"/>
          </a:p>
          <a:p>
            <a:r>
              <a:rPr lang="zh-CN" altLang="en-US"/>
              <a:t>languages out there 】</a:t>
            </a:r>
            <a:endParaRPr lang="zh-CN" altLang="en-US"/>
          </a:p>
          <a:p>
            <a:r>
              <a:rPr lang="zh-CN" altLang="en-US"/>
              <a:t>. so i d like to go through them . one of them is that we try as much as possible to keep the concepts</a:t>
            </a:r>
            <a:endParaRPr lang="zh-CN" altLang="en-US"/>
          </a:p>
          <a:p>
            <a:r>
              <a:rPr lang="zh-CN" altLang="en-US"/>
              <a:t>orthogonal, </a:t>
            </a:r>
            <a:endParaRPr lang="zh-CN" altLang="en-US"/>
          </a:p>
          <a:p>
            <a:r>
              <a:rPr lang="zh-CN" altLang="en-US"/>
              <a:t>【for instance, in the interface surface , i ll talk about the concept of implementation versus interface】</a:t>
            </a:r>
            <a:endParaRPr lang="zh-CN" altLang="en-US"/>
          </a:p>
          <a:p>
            <a:r>
              <a:rPr lang="zh-CN" altLang="en-US"/>
              <a:t> or completely </a:t>
            </a:r>
            <a:endParaRPr lang="zh-CN" altLang="en-US"/>
          </a:p>
          <a:p>
            <a:r>
              <a:rPr lang="zh-CN" altLang="en-US"/>
              <a:t>orthogonal ,</a:t>
            </a:r>
            <a:endParaRPr lang="zh-CN" altLang="en-US"/>
          </a:p>
          <a:p>
            <a:r>
              <a:rPr lang="zh-CN" altLang="en-US"/>
              <a:t>【they re two separate things they dont interact and you dont define them together , you define them in </a:t>
            </a:r>
            <a:endParaRPr lang="zh-CN" altLang="en-US"/>
          </a:p>
          <a:p>
            <a:r>
              <a:rPr lang="zh-CN" altLang="en-US"/>
              <a:t>separat objects and that makes a lot of stuff cleaner</a:t>
            </a:r>
            <a:r>
              <a:rPr lang="en-US" altLang="zh-CN"/>
              <a:t>.</a:t>
            </a:r>
            <a:r>
              <a:rPr lang="zh-CN" altLang="en-US"/>
              <a:t>】</a:t>
            </a:r>
            <a:endParaRPr lang="zh-CN" altLang="en-US"/>
          </a:p>
          <a:p>
            <a:r>
              <a:rPr lang="zh-CN" altLang="en-US"/>
              <a:t> and in practice this is because a few orthogonal features that </a:t>
            </a:r>
            <a:endParaRPr lang="zh-CN" altLang="en-US"/>
          </a:p>
          <a:p>
            <a:r>
              <a:rPr lang="zh-CN" altLang="en-US"/>
              <a:t>cover the space work a lot better , in practice than a lot of overlapping lines. thats a principle thats a little vague</a:t>
            </a:r>
            <a:endParaRPr lang="zh-CN" altLang="en-US"/>
          </a:p>
          <a:p>
            <a:r>
              <a:rPr lang="zh-CN" altLang="en-US"/>
              <a:t>but i think , you know what im getting at . the grammar is very regualr  and very simple,</a:t>
            </a:r>
            <a:endParaRPr lang="zh-CN" altLang="en-US"/>
          </a:p>
          <a:p>
            <a:r>
              <a:rPr lang="zh-CN" altLang="en-US"/>
              <a:t>It is actually confict free and can be parsed without a symbol table , there  is no conflicts in it ,that makes it easier</a:t>
            </a:r>
            <a:endParaRPr lang="zh-CN" altLang="en-US"/>
          </a:p>
          <a:p>
            <a:r>
              <a:rPr lang="zh-CN" altLang="en-US"/>
              <a:t>to write tools ,likes IDES or editor plug-ins ,and things like that debuggers because the parsing line is understanding</a:t>
            </a:r>
            <a:endParaRPr lang="zh-CN" altLang="en-US"/>
          </a:p>
          <a:p>
            <a:r>
              <a:rPr lang="zh-CN" altLang="en-US"/>
              <a:t>and the program is actually pretty straight forward , we try to reduce the typing ,what i mean by that is that we want </a:t>
            </a:r>
            <a:endParaRPr lang="zh-CN" altLang="en-US"/>
          </a:p>
          <a:p>
            <a:r>
              <a:rPr lang="zh-CN" altLang="en-US"/>
              <a:t>the language to work things out . you tend to type too much when you re programming in modern object or in languages</a:t>
            </a:r>
            <a:endParaRPr lang="zh-CN" altLang="en-US"/>
          </a:p>
          <a:p>
            <a:r>
              <a:rPr lang="zh-CN" altLang="en-US"/>
              <a:t>you tend to write statements like that ,thats literal ,if you chage foo for a much longer word ,thats an example i found </a:t>
            </a:r>
            <a:endParaRPr lang="zh-CN" altLang="en-US"/>
          </a:p>
          <a:p>
            <a:r>
              <a:rPr lang="zh-CN" altLang="en-US"/>
              <a:t>in some code i want to end ,and i just you know ,foo should just go away , you should nt have to type all those foos </a:t>
            </a:r>
            <a:endParaRPr lang="zh-CN" altLang="en-US"/>
          </a:p>
          <a:p>
            <a:r>
              <a:rPr lang="zh-CN" altLang="en-US"/>
              <a:t>that is crazy.</a:t>
            </a:r>
            <a:endParaRPr lang="zh-CN" altLang="en-US"/>
          </a:p>
          <a:p>
            <a:r>
              <a:rPr lang="zh-CN" altLang="en-US"/>
              <a:t>so you want to get rid of the  bookkeeping ,you want the type system to automatically works the Foo, but you still want </a:t>
            </a:r>
            <a:endParaRPr lang="zh-CN" altLang="en-US"/>
          </a:p>
          <a:p>
            <a:r>
              <a:rPr lang="zh-CN" altLang="en-US"/>
              <a:t>to be safe,you  ant it--you want it tobe type-safe ,but well handled .and also, not only you dont want to reduce typing </a:t>
            </a:r>
            <a:endParaRPr lang="zh-CN" altLang="en-US"/>
          </a:p>
          <a:p>
            <a:r>
              <a:rPr lang="zh-CN" altLang="en-US"/>
              <a:t>you want to reduce typing ,you want to type so sort melt away into the background.you want it to be clear, you dont want </a:t>
            </a:r>
            <a:endParaRPr lang="zh-CN" altLang="en-US"/>
          </a:p>
          <a:p>
            <a:r>
              <a:rPr lang="zh-CN" altLang="en-US"/>
              <a:t>to type hierarchy we dont  want to type hierarchy, and then i ll show you some examples on why that actually helps ,we </a:t>
            </a:r>
            <a:endParaRPr lang="zh-CN" altLang="en-US"/>
          </a:p>
          <a:p>
            <a:r>
              <a:rPr lang="zh-CN" altLang="en-US"/>
              <a:t>just think,</a:t>
            </a:r>
            <a:endParaRPr lang="zh-CN" altLang="en-US"/>
          </a:p>
          <a:p>
            <a:r>
              <a:rPr lang="zh-CN" altLang="en-US"/>
              <a:t>the program by constructing type hierarchies, is not the way to go ,we have an alternate world .</a:t>
            </a:r>
            <a:endParaRPr lang="zh-CN" altLang="en-US"/>
          </a:p>
          <a:p>
            <a:r>
              <a:rPr lang="zh-CN" altLang="en-US"/>
              <a:t>However ,go is a profoundly object-oriented language ,arguably, more object-oriented language--more object-oriented</a:t>
            </a:r>
            <a:endParaRPr lang="zh-CN" altLang="en-US"/>
          </a:p>
          <a:p>
            <a:r>
              <a:rPr lang="zh-CN" altLang="en-US"/>
              <a:t>than say java or c++ and</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 ll show you why ,so the big picture,</a:t>
            </a:r>
            <a:endParaRPr lang="zh-CN" altLang="en-US"/>
          </a:p>
          <a:p>
            <a:r>
              <a:rPr lang="zh-CN" altLang="en-US"/>
              <a:t>there is some fundamentals, web have a </a:t>
            </a:r>
            <a:endParaRPr lang="zh-CN" altLang="en-US"/>
          </a:p>
          <a:p>
            <a:r>
              <a:rPr lang="zh-CN" altLang="en-US">
                <a:solidFill>
                  <a:srgbClr val="FF0000"/>
                </a:solidFill>
              </a:rPr>
              <a:t>【clean concise  syntax. we have very lightweight type system.</a:t>
            </a:r>
            <a:r>
              <a:rPr lang="zh-CN" altLang="en-US"/>
              <a:t> we got rid of implicit </a:t>
            </a:r>
            <a:endParaRPr lang="zh-CN" altLang="en-US"/>
          </a:p>
          <a:p>
            <a:r>
              <a:rPr lang="zh-CN" altLang="en-US"/>
              <a:t>conversions】, because they re all inconvenient. they tend to 【cause a lot of confusion particularly in the old C rules】 for </a:t>
            </a:r>
            <a:endParaRPr lang="zh-CN" altLang="en-US"/>
          </a:p>
          <a:p>
            <a:r>
              <a:rPr lang="zh-CN" altLang="en-US"/>
              <a:t>things like the ,you know, the usual conversions are actually not all that usual and now these got right so everything</a:t>
            </a:r>
            <a:endParaRPr lang="zh-CN" altLang="en-US"/>
          </a:p>
          <a:p>
            <a:r>
              <a:rPr lang="zh-CN" altLang="en-US"/>
              <a:t>is very clear and very clean on what is going on in the page ,【of course ,when you know the conversions. you tend to </a:t>
            </a:r>
            <a:endParaRPr lang="zh-CN" altLang="en-US"/>
          </a:p>
          <a:p>
            <a:r>
              <a:rPr lang="zh-CN" altLang="en-US"/>
              <a:t>do a lot of casting or conversion by hand and that is messy 】,so we address that by changing constants pretty prfoundylly</a:t>
            </a:r>
            <a:endParaRPr lang="zh-CN" altLang="en-US"/>
          </a:p>
          <a:p>
            <a:r>
              <a:rPr lang="zh-CN" altLang="en-US"/>
              <a:t>i ll talk about that in a little bit . you ll never you wont see 【0x80ULL in go program . the ULL is completely pointless】,</a:t>
            </a:r>
            <a:endParaRPr lang="zh-CN" altLang="en-US"/>
          </a:p>
          <a:p>
            <a:r>
              <a:rPr lang="zh-CN" altLang="en-US"/>
              <a:t>you cant even say it ,numbers are just numbers and there is a strict separation berween the interface and</a:t>
            </a:r>
            <a:endParaRPr lang="zh-CN" altLang="en-US"/>
          </a:p>
          <a:p>
            <a:r>
              <a:rPr lang="zh-CN" altLang="en-US"/>
              <a:t>implementation thats part of keeping the concept orthogonal and the type system clean. so there is a runtime , there is</a:t>
            </a:r>
            <a:endParaRPr lang="zh-CN" altLang="en-US"/>
          </a:p>
          <a:p>
            <a:r>
              <a:rPr lang="zh-CN" altLang="en-US"/>
              <a:t>garbage collection,there is a good support for strings ,maps, associate raise ,that kind of thing ,and also the communication</a:t>
            </a:r>
            <a:endParaRPr lang="zh-CN" altLang="en-US"/>
          </a:p>
          <a:p>
            <a:r>
              <a:rPr lang="zh-CN" altLang="en-US"/>
              <a:t>channels which we ll talk about ,and then there really strong support for concurrency .</a:t>
            </a:r>
            <a:endParaRPr lang="zh-CN" altLang="en-US"/>
          </a:p>
          <a:p>
            <a:r>
              <a:rPr lang="zh-CN" altLang="en-US"/>
              <a:t>it is actually some of the best concurrency stuff ,i think,thats out there , its really good ,and then there is a package model, </a:t>
            </a:r>
            <a:endParaRPr lang="zh-CN" altLang="en-US"/>
          </a:p>
          <a:p>
            <a:r>
              <a:rPr lang="zh-CN" altLang="en-US"/>
              <a:t>which i wont talk very much about because its kind of takes  a lot of explaining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but the notion here is that inside the </a:t>
            </a:r>
            <a:endParaRPr lang="zh-CN" altLang="en-US"/>
          </a:p>
          <a:p>
            <a:r>
              <a:rPr lang="zh-CN" altLang="en-US"/>
              <a:t>packages,</a:t>
            </a:r>
            <a:endParaRPr lang="zh-CN" altLang="en-US"/>
          </a:p>
          <a:p>
            <a:r>
              <a:rPr lang="zh-CN" altLang="en-US"/>
              <a:t>【</a:t>
            </a:r>
            <a:r>
              <a:rPr lang="zh-CN" altLang="en-US">
                <a:solidFill>
                  <a:srgbClr val="FF0000"/>
                </a:solidFill>
              </a:rPr>
              <a:t>everyting is explicit . what you depend on is explicit】</a:t>
            </a:r>
            <a:r>
              <a:rPr lang="zh-CN" altLang="en-US"/>
              <a:t> , </a:t>
            </a:r>
            <a:endParaRPr lang="zh-CN" altLang="en-US"/>
          </a:p>
          <a:p>
            <a:r>
              <a:rPr lang="zh-CN" altLang="en-US"/>
              <a:t>【Compiler rejects your program ,if you put in the dependency </a:t>
            </a:r>
            <a:endParaRPr lang="zh-CN" altLang="en-US"/>
          </a:p>
          <a:p>
            <a:r>
              <a:rPr lang="zh-CN" altLang="en-US"/>
              <a:t>you dont need ,it is all very clean and so , it makes tools easy to understand dependencies and then it makes the builds</a:t>
            </a:r>
            <a:endParaRPr lang="zh-CN" altLang="en-US"/>
          </a:p>
          <a:p>
            <a:r>
              <a:rPr lang="zh-CN" altLang="en-US"/>
              <a:t>guaranteed minimal</a:t>
            </a:r>
            <a:r>
              <a:rPr lang="en-US" altLang="zh-CN"/>
              <a:t>.</a:t>
            </a:r>
            <a:r>
              <a:rPr lang="zh-CN" altLang="en-US"/>
              <a:t> 】</a:t>
            </a:r>
            <a:endParaRPr lang="zh-CN" altLang="en-US"/>
          </a:p>
          <a:p>
            <a:r>
              <a:rPr lang="zh-CN" altLang="en-US"/>
              <a:t> so ,that helps enormously . </a:t>
            </a:r>
            <a:endParaRPr lang="zh-CN" altLang="en-US"/>
          </a:p>
          <a:p>
            <a:r>
              <a:rPr lang="zh-CN" altLang="en-US"/>
              <a:t>【regarding the dependencies the linking going faster ,the compilation</a:t>
            </a:r>
            <a:endParaRPr lang="zh-CN" altLang="en-US"/>
          </a:p>
          <a:p>
            <a:r>
              <a:rPr lang="zh-CN" altLang="en-US"/>
              <a:t>can go faster 】but-and there is actually a notion in here that i think is important,</a:t>
            </a:r>
            <a:endParaRPr lang="zh-CN" altLang="en-US"/>
          </a:p>
          <a:p>
            <a:r>
              <a:rPr lang="zh-CN" altLang="en-US"/>
              <a:t>【the compiler actually pulls the transitive dependency（中间依赖） information up the 依赖tree as it is compiling ,simply to reduce the </a:t>
            </a:r>
            <a:endParaRPr lang="zh-CN" altLang="en-US"/>
          </a:p>
          <a:p>
            <a:r>
              <a:rPr lang="zh-CN" altLang="en-US"/>
              <a:t>number of files it has to look at ,which in turn speeds up the compilation proess 】</a:t>
            </a:r>
            <a:endParaRPr lang="zh-CN" altLang="en-US"/>
          </a:p>
          <a:p>
            <a:r>
              <a:rPr lang="zh-CN" altLang="en-US"/>
              <a:t>, so if you have a program, a.go, </a:t>
            </a:r>
            <a:endParaRPr lang="zh-CN" altLang="en-US"/>
          </a:p>
          <a:p>
            <a:r>
              <a:rPr lang="zh-CN" altLang="en-US"/>
              <a:t>that depends on b.go, that depends on c.go, which is pretty standard kind of thing ,you--</a:t>
            </a:r>
            <a:endParaRPr lang="zh-CN" altLang="en-US"/>
          </a:p>
          <a:p>
            <a:r>
              <a:rPr lang="zh-CN" altLang="en-US"/>
              <a:t>in the usual way,you have to </a:t>
            </a:r>
            <a:endParaRPr lang="zh-CN" altLang="en-US"/>
          </a:p>
          <a:p>
            <a:r>
              <a:rPr lang="zh-CN" altLang="en-US"/>
              <a:t>【compile them in </a:t>
            </a:r>
            <a:r>
              <a:rPr lang="en-US" altLang="zh-CN"/>
              <a:t>ewverse</a:t>
            </a:r>
            <a:r>
              <a:rPr lang="zh-CN" altLang="en-US"/>
              <a:t> order 】,because ,you got to build the dependent stuff before the depending stuff ,but the point </a:t>
            </a:r>
            <a:endParaRPr lang="zh-CN" altLang="en-US"/>
          </a:p>
          <a:p>
            <a:r>
              <a:rPr lang="zh-CN" altLang="en-US"/>
              <a:t>is when you go </a:t>
            </a:r>
            <a:endParaRPr lang="zh-CN" altLang="en-US"/>
          </a:p>
          <a:p>
            <a:r>
              <a:rPr lang="zh-CN" altLang="en-US"/>
              <a:t>【to compile ,a.go, it doesnt need to compile C ,it doesnt need to look at c.go at all. it doesnt even need to </a:t>
            </a:r>
            <a:endParaRPr lang="zh-CN" altLang="en-US"/>
          </a:p>
          <a:p>
            <a:r>
              <a:rPr lang="zh-CN" altLang="en-US"/>
              <a:t>look at the object code code for C ,because everything that B need from C has already been pulled up into B.go,</a:t>
            </a:r>
            <a:endParaRPr lang="zh-CN" altLang="en-US"/>
          </a:p>
          <a:p>
            <a:r>
              <a:rPr lang="zh-CN" altLang="en-US"/>
              <a:t>】 and that</a:t>
            </a:r>
            <a:endParaRPr lang="zh-CN" altLang="en-US"/>
          </a:p>
          <a:p>
            <a:r>
              <a:rPr lang="zh-CN" altLang="en-US"/>
              <a:t>doesnt sound like a big deal ,but when you  re 【at scale】 ,it is  literally 【exponenttially faster】 at building software when you</a:t>
            </a:r>
            <a:endParaRPr lang="zh-CN" altLang="en-US"/>
          </a:p>
          <a:p>
            <a:r>
              <a:rPr lang="zh-CN" altLang="en-US"/>
              <a:t>get in to this huge dependents situation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concurrency we sort of have a model , i ll touch on it today, there is a lot </a:t>
            </a:r>
            <a:endParaRPr lang="zh-CN" altLang="en-US"/>
          </a:p>
          <a:p>
            <a:r>
              <a:rPr lang="zh-CN" altLang="en-US"/>
              <a:t>more stuff online about it ,but we have a sugggest for how to </a:t>
            </a:r>
            <a:endParaRPr lang="zh-CN" altLang="en-US"/>
          </a:p>
          <a:p>
            <a:r>
              <a:rPr lang="zh-CN" altLang="en-US"/>
              <a:t>【wirte system and servers as concurrents garbage-collected </a:t>
            </a:r>
            <a:endParaRPr lang="zh-CN" altLang="en-US"/>
          </a:p>
          <a:p>
            <a:r>
              <a:rPr lang="zh-CN" altLang="en-US"/>
              <a:t>processes】 ,which we called ,goroutines . we ll have good support form the language and the run-time we change the name because </a:t>
            </a:r>
            <a:endParaRPr lang="zh-CN" altLang="en-US"/>
          </a:p>
          <a:p>
            <a:r>
              <a:rPr lang="zh-CN" altLang="en-US"/>
              <a:t>they re slightly different from what you re used to . </a:t>
            </a:r>
            <a:endParaRPr lang="zh-CN" altLang="en-US"/>
          </a:p>
          <a:p>
            <a:r>
              <a:rPr lang="zh-CN" altLang="en-US"/>
              <a:t>【if you use the words like thread or process or goroutine】,</a:t>
            </a:r>
            <a:endParaRPr lang="zh-CN" altLang="en-US"/>
          </a:p>
          <a:p>
            <a:r>
              <a:rPr lang="zh-CN" altLang="en-US"/>
              <a:t>thats not quite the same ,so web have our onw word ,</a:t>
            </a:r>
            <a:endParaRPr lang="zh-CN" altLang="en-US"/>
          </a:p>
          <a:p>
            <a:r>
              <a:rPr lang="zh-CN" altLang="en-US"/>
              <a:t>【goroutine ,the language takes care of managing the goroutines and managing the </a:t>
            </a:r>
            <a:endParaRPr lang="zh-CN" altLang="en-US"/>
          </a:p>
          <a:p>
            <a:r>
              <a:rPr lang="zh-CN" altLang="en-US"/>
              <a:t>memory that they use and the communication between them 】</a:t>
            </a:r>
            <a:endParaRPr lang="zh-CN" altLang="en-US"/>
          </a:p>
          <a:p>
            <a:r>
              <a:rPr lang="zh-CN" altLang="en-US"/>
              <a:t>,【</a:t>
            </a:r>
            <a:r>
              <a:rPr lang="zh-CN" altLang="en-US">
                <a:solidFill>
                  <a:srgbClr val="FF0000"/>
                </a:solidFill>
              </a:rPr>
              <a:t>Stacks grow automatically</a:t>
            </a:r>
            <a:r>
              <a:rPr lang="zh-CN" altLang="en-US"/>
              <a:t> ,thats taken care of by the language ,you</a:t>
            </a:r>
            <a:endParaRPr lang="zh-CN" altLang="en-US"/>
          </a:p>
          <a:p>
            <a:r>
              <a:rPr lang="zh-CN" altLang="en-US"/>
              <a:t>dont have to declare how big the stack is going to be 】,if needs a bigger stack ,it gets the bigger stack ,if it needs a smaller stack it</a:t>
            </a:r>
            <a:endParaRPr lang="zh-CN" altLang="en-US"/>
          </a:p>
          <a:p>
            <a:r>
              <a:rPr lang="zh-CN" altLang="en-US"/>
              <a:t>uses lessmemory , and those stacks are multiple -- i m sorry ,</a:t>
            </a:r>
            <a:endParaRPr lang="zh-CN" altLang="en-US"/>
          </a:p>
          <a:p>
            <a:r>
              <a:rPr lang="zh-CN" altLang="en-US"/>
              <a:t>【the gorotines are then multiplexed on the threads ,that is all done </a:t>
            </a:r>
            <a:endParaRPr lang="zh-CN" altLang="en-US"/>
          </a:p>
          <a:p>
            <a:r>
              <a:rPr lang="zh-CN" altLang="en-US"/>
              <a:t>automatically  for you 】and [INDISTINCT] tansparently . and one of the feature -- </a:t>
            </a:r>
            <a:endParaRPr lang="zh-CN" altLang="en-US"/>
          </a:p>
          <a:p>
            <a:r>
              <a:rPr lang="zh-CN" altLang="en-US"/>
              <a:t>【one of the reasons for needing garbage</a:t>
            </a:r>
            <a:endParaRPr lang="zh-CN" altLang="en-US"/>
          </a:p>
          <a:p>
            <a:r>
              <a:rPr lang="zh-CN" altLang="en-US"/>
              <a:t>collection is that concurrent programming is very hard without garbage collection, because as you hand itms aroud between this</a:t>
            </a:r>
            <a:endParaRPr lang="zh-CN" altLang="en-US"/>
          </a:p>
          <a:p>
            <a:r>
              <a:rPr lang="zh-CN" altLang="en-US"/>
              <a:t>concurrent things】 ,who owns the memory ? whose job is it to free it ? and there is a lot of bookkeeping involved that the --if the </a:t>
            </a:r>
            <a:endParaRPr lang="zh-CN" altLang="en-US"/>
          </a:p>
          <a:p>
            <a:r>
              <a:rPr lang="zh-CN" altLang="en-US"/>
              <a:t>language or the system doesnt take care of that for you ,</a:t>
            </a:r>
            <a:endParaRPr lang="zh-CN" altLang="en-US"/>
          </a:p>
          <a:p>
            <a:r>
              <a:rPr lang="zh-CN" altLang="en-US"/>
              <a:t>【so you need garbage collection to make concurrency work well】 ,on the other </a:t>
            </a:r>
            <a:endParaRPr lang="zh-CN" altLang="en-US"/>
          </a:p>
          <a:p>
            <a:r>
              <a:rPr lang="zh-CN" altLang="en-US"/>
              <a:t>hand you need -- to get the garbage collection to work well ,</a:t>
            </a:r>
            <a:endParaRPr lang="zh-CN" altLang="en-US"/>
          </a:p>
          <a:p>
            <a:r>
              <a:rPr lang="zh-CN" altLang="en-US"/>
              <a:t>【you need a language that makes garbage collection a feasible thing to </a:t>
            </a:r>
            <a:endParaRPr lang="zh-CN" altLang="en-US"/>
          </a:p>
          <a:p>
            <a:r>
              <a:rPr lang="zh-CN" altLang="en-US"/>
              <a:t>do】 ,which is anothoer argument for doing a new language , so i dont have time to explain all of go to you </a:t>
            </a:r>
            <a:endParaRPr lang="zh-CN" altLang="en-US"/>
          </a:p>
          <a:p>
            <a:r>
              <a:rPr lang="zh-CN" altLang="en-US"/>
              <a:t>it is bigger than c not as big as c++,</a:t>
            </a:r>
            <a:endParaRPr lang="zh-CN" altLang="en-US"/>
          </a:p>
          <a:p>
            <a:r>
              <a:rPr lang="zh-CN" altLang="en-US"/>
              <a:t>im going to go through about a dozen slides that are -- i hope sort fo representative of the kinds of things that go on ,but ,i m </a:t>
            </a:r>
            <a:endParaRPr lang="zh-CN" altLang="en-US"/>
          </a:p>
          <a:p>
            <a:r>
              <a:rPr lang="zh-CN" altLang="en-US"/>
              <a:t>going to leave out quite a bit </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【it looks a little bit like c actually a little more than like c than this slide 】,we let you beleve ,there is usually a keywords involved ,</a:t>
            </a:r>
            <a:endParaRPr lang="zh-CN" altLang="en-US"/>
          </a:p>
          <a:p>
            <a:r>
              <a:rPr lang="zh-CN" altLang="en-US"/>
              <a:t>introducing things ,you see const and var,const</a:t>
            </a:r>
            <a:endParaRPr lang="zh-CN" altLang="en-US"/>
          </a:p>
          <a:p>
            <a:r>
              <a:rPr lang="zh-CN" altLang="en-US"/>
              <a:t>【Cosnt,taht means it is a constant, not --it is not the const keyword form C , it is completely different meaning ,it just means </a:t>
            </a:r>
            <a:endParaRPr lang="zh-CN" altLang="en-US"/>
          </a:p>
          <a:p>
            <a:r>
              <a:rPr lang="zh-CN" altLang="en-US"/>
              <a:t>,int the first line there ,N is constant 1024,and it is just a number ,it is not an int ,int is not a float, it is not an unsigned int,</a:t>
            </a:r>
            <a:endParaRPr lang="zh-CN" altLang="en-US"/>
          </a:p>
          <a:p>
            <a:r>
              <a:rPr lang="zh-CN" altLang="en-US"/>
              <a:t>it just a number, 】and </a:t>
            </a:r>
            <a:endParaRPr lang="zh-CN" altLang="en-US"/>
          </a:p>
          <a:p>
            <a:r>
              <a:rPr lang="zh-CN" altLang="en-US"/>
              <a:t>【there is a const string,and you can see we support unicode just fine】 , infact the language requires that</a:t>
            </a:r>
            <a:endParaRPr lang="zh-CN" altLang="en-US"/>
          </a:p>
          <a:p>
            <a:r>
              <a:rPr lang="zh-CN" altLang="en-US"/>
              <a:t>the input be UTF-8 encoded ,and then ,</a:t>
            </a:r>
            <a:endParaRPr lang="zh-CN" altLang="en-US"/>
          </a:p>
          <a:p>
            <a:r>
              <a:rPr lang="zh-CN" altLang="en-US"/>
              <a:t>【you can declare variables with the "var"</a:t>
            </a:r>
            <a:endParaRPr lang="zh-CN" altLang="en-US"/>
          </a:p>
          <a:p>
            <a:r>
              <a:rPr lang="zh-CN" altLang="en-US"/>
              <a:t> keyword in the usual way】 ,you ll notice -- </a:t>
            </a:r>
            <a:endParaRPr lang="zh-CN" altLang="en-US"/>
          </a:p>
          <a:p>
            <a:r>
              <a:rPr lang="zh-CN" altLang="en-US"/>
              <a:t>im quite use to it now ,but for c programmers this looks backwards,</a:t>
            </a:r>
            <a:endParaRPr lang="zh-CN" altLang="en-US"/>
          </a:p>
          <a:p>
            <a:r>
              <a:rPr lang="zh-CN" altLang="en-US"/>
              <a:t>because in c ,you put the flout before the X and Y ,but they re reversed ere is a long explanation on the web about why we </a:t>
            </a:r>
            <a:endParaRPr lang="zh-CN" altLang="en-US"/>
          </a:p>
          <a:p>
            <a:r>
              <a:rPr lang="zh-CN" altLang="en-US"/>
              <a:t>did this ,</a:t>
            </a:r>
            <a:endParaRPr lang="zh-CN" altLang="en-US"/>
          </a:p>
          <a:p>
            <a:r>
              <a:rPr lang="zh-CN" altLang="en-US"/>
              <a:t>【but the fundamental reason is it actually has been cleaner because ,for instance, </a:t>
            </a:r>
            <a:endParaRPr lang="zh-CN" altLang="en-US"/>
          </a:p>
          <a:p>
            <a:r>
              <a:rPr lang="zh-CN" altLang="en-US"/>
              <a:t>int that declaration ,X and Y both have type float. Whereas ,if flip it around put the keyword first ,things get a little funnier,</a:t>
            </a:r>
            <a:endParaRPr lang="zh-CN" altLang="en-US"/>
          </a:p>
          <a:p>
            <a:r>
              <a:rPr lang="zh-CN" altLang="en-US"/>
              <a:t>and you can see what the C version of that will look like ,you d have to reproduce the star, so this is simplification you get】,</a:t>
            </a:r>
            <a:endParaRPr lang="zh-CN" altLang="en-US"/>
          </a:p>
          <a:p>
            <a:r>
              <a:rPr lang="zh-CN" altLang="en-US"/>
              <a:t>there is  characters ,unicode supports ,and stuff like taht ,then we in this example  ,was not really an eample ,</a:t>
            </a:r>
            <a:endParaRPr lang="zh-CN" altLang="en-US"/>
          </a:p>
          <a:p>
            <a:r>
              <a:rPr lang="zh-CN" altLang="en-US"/>
              <a:t>【just some lines of code ,there is a type struct ,T ,that is defined ,it is got a couple of fields within if they  re both integers ,then we declare </a:t>
            </a:r>
            <a:endParaRPr lang="zh-CN" altLang="en-US"/>
          </a:p>
          <a:p>
            <a:r>
              <a:rPr lang="zh-CN" altLang="en-US"/>
              <a:t>a ariable ,t0,which  is a new T,that should be pretty familiar what that means 】</a:t>
            </a:r>
            <a:endParaRPr lang="zh-CN" altLang="en-US"/>
          </a:p>
          <a:p>
            <a:r>
              <a:rPr lang="zh-CN" altLang="en-US"/>
              <a:t>.【 Butthere is too much typing going on there ,</a:t>
            </a:r>
            <a:endParaRPr lang="zh-CN" altLang="en-US"/>
          </a:p>
          <a:p>
            <a:r>
              <a:rPr lang="zh-CN" altLang="en-US"/>
              <a:t>so the next line there ,T1 :=new(T), thats  an old notation from some languages that i work with before , whtat taht call and equeals </a:t>
            </a:r>
            <a:endParaRPr lang="zh-CN" altLang="en-US"/>
          </a:p>
          <a:p>
            <a:r>
              <a:rPr lang="zh-CN" altLang="en-US"/>
              <a:t>means  is declaring the initialized . so that --those two lines are equivalent ,var t0 *T= new(T), it has too many Ts in it 】.</a:t>
            </a:r>
            <a:endParaRPr lang="zh-CN" altLang="en-US"/>
          </a:p>
          <a:p>
            <a:r>
              <a:rPr lang="zh-CN" altLang="en-US"/>
              <a:t>we can get rid one of them by jsut having the type of t1 we derive from the expression,thats used to declare and initialize it ,</a:t>
            </a:r>
            <a:endParaRPr lang="zh-CN" altLang="en-US"/>
          </a:p>
          <a:p>
            <a:r>
              <a:rPr lang="zh-CN" altLang="en-US"/>
              <a:t>and you ll see that used a lot in go code. the var doesnt show up nearly as much as the colon equeals notation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their control </a:t>
            </a:r>
            <a:endParaRPr lang="zh-CN" altLang="en-US"/>
          </a:p>
          <a:p>
            <a:r>
              <a:rPr lang="zh-CN" altLang="en-US"/>
              <a:t>structure is they re actually quite interesting control structures --just the first blast through.</a:t>
            </a:r>
            <a:endParaRPr lang="zh-CN" altLang="en-US"/>
          </a:p>
          <a:p>
            <a:r>
              <a:rPr lang="zh-CN" altLang="en-US"/>
              <a:t>pretty the same as C , they re actually quite richer ,ut the basices are the same ,</a:t>
            </a:r>
            <a:endParaRPr lang="zh-CN" altLang="en-US"/>
          </a:p>
          <a:p>
            <a:r>
              <a:rPr lang="zh-CN" altLang="en-US"/>
              <a:t>【the main difference is syntactic .the braces are</a:t>
            </a:r>
            <a:endParaRPr lang="zh-CN" altLang="en-US"/>
          </a:p>
          <a:p>
            <a:r>
              <a:rPr lang="zh-CN" altLang="en-US"/>
              <a:t>required on the blocks and there is no parenthesis on 】for isntance .the conditional expression inside an "if " statement ,thats </a:t>
            </a:r>
            <a:endParaRPr lang="zh-CN" altLang="en-US"/>
          </a:p>
          <a:p>
            <a:r>
              <a:rPr lang="zh-CN" altLang="en-US"/>
              <a:t>just to clean up the gammar, so here is a real program. it's not hello world ,it s echo this time ,but it's got all the parts,the first</a:t>
            </a:r>
            <a:endParaRPr lang="zh-CN" altLang="en-US"/>
          </a:p>
          <a:p>
            <a:r>
              <a:rPr lang="zh-CN" altLang="en-US"/>
              <a:t>time the code says </a:t>
            </a:r>
            <a:endParaRPr lang="zh-CN" altLang="en-US"/>
          </a:p>
          <a:p>
            <a:r>
              <a:rPr lang="zh-CN" altLang="en-US"/>
              <a:t>【"package main ",that has some meaning int the language about me get muted. we re thinking about simplifying </a:t>
            </a:r>
            <a:endParaRPr lang="zh-CN" altLang="en-US"/>
          </a:p>
          <a:p>
            <a:r>
              <a:rPr lang="zh-CN" altLang="en-US"/>
              <a:t>a few things but at least for the monent it is "package main" 】.</a:t>
            </a:r>
            <a:endParaRPr lang="zh-CN" altLang="en-US"/>
          </a:p>
          <a:p>
            <a:r>
              <a:rPr lang="zh-CN" altLang="en-US"/>
              <a:t>【then you can see there's a  fucntion called "main" is declared down</a:t>
            </a:r>
            <a:endParaRPr lang="zh-CN" altLang="en-US"/>
          </a:p>
          <a:p>
            <a:r>
              <a:rPr lang="zh-CN" altLang="en-US"/>
              <a:t>below  and the program begins execution by starting "main.main" intializaiton inside】. there is a declaration of the flag from </a:t>
            </a:r>
            <a:endParaRPr lang="zh-CN" altLang="en-US"/>
          </a:p>
          <a:p>
            <a:r>
              <a:rPr lang="zh-CN" altLang="en-US"/>
              <a:t>the flag's package ,so that makes minus N ,turn off new lines form echo, it is not strictly a UNIX echo because  it is got real </a:t>
            </a:r>
            <a:endParaRPr lang="zh-CN" altLang="en-US"/>
          </a:p>
          <a:p>
            <a:r>
              <a:rPr lang="zh-CN" altLang="en-US"/>
              <a:t>flag parsing ,ut it's essentially the same,those import statements say , "we re going to use package OS",which does some stuff </a:t>
            </a:r>
            <a:endParaRPr lang="zh-CN" altLang="en-US"/>
          </a:p>
          <a:p>
            <a:r>
              <a:rPr lang="zh-CN" altLang="en-US"/>
              <a:t>for us and we re going to use the flag package ,obviously ,now the way the initialization stuff works  ist that in-flag </a:t>
            </a:r>
            <a:endParaRPr lang="zh-CN" altLang="en-US"/>
          </a:p>
          <a:p>
            <a:r>
              <a:rPr lang="zh-CN" altLang="en-US"/>
              <a:t>【variable will be initialized before "main" starts executing . all the golbal variables get initialized by --and they an be initialized by</a:t>
            </a:r>
            <a:endParaRPr lang="zh-CN" altLang="en-US"/>
          </a:p>
          <a:p>
            <a:r>
              <a:rPr lang="zh-CN" altLang="en-US"/>
              <a:t>arbitrary complexx stuff before "main " starts ,】</a:t>
            </a:r>
            <a:endParaRPr lang="zh-CN" altLang="en-US"/>
          </a:p>
          <a:p>
            <a:r>
              <a:rPr lang="zh-CN" altLang="en-US"/>
              <a:t>【so then in "main", we do the flagparts that get the command line pulled apart ,and </a:t>
            </a:r>
            <a:endParaRPr lang="zh-CN" altLang="en-US"/>
          </a:p>
          <a:p>
            <a:r>
              <a:rPr lang="zh-CN" altLang="en-US"/>
              <a:t>then 【we just loop voer the argumnts】 which are now the [INDISTINCT] the flag package , and it's  the obvious loop accumulating】,</a:t>
            </a:r>
            <a:endParaRPr lang="zh-CN" altLang="en-US"/>
          </a:p>
          <a:p>
            <a:r>
              <a:rPr lang="zh-CN" altLang="en-US"/>
              <a:t>you can see 【+= on the string there to append to the string】 ,and stuff like that ,and then at the bottom ,【the flags are actually pointers</a:t>
            </a:r>
            <a:endParaRPr lang="zh-CN" altLang="en-US"/>
          </a:p>
          <a:p>
            <a:r>
              <a:rPr lang="zh-CN" altLang="en-US"/>
              <a:t>in GO ,the package makes them pointers ,so the *nFlag, which is a Boolean】 , is false ,Then you add a new line to the end of it ,and then </a:t>
            </a:r>
            <a:endParaRPr lang="zh-CN" altLang="en-US"/>
          </a:p>
          <a:p>
            <a:r>
              <a:rPr lang="zh-CN" altLang="en-US"/>
              <a:t>finally ,you do a method called "os.stdout " to get the open-up ,so ,although retty much every line in here is different fromwhat you </a:t>
            </a:r>
            <a:endParaRPr lang="zh-CN" altLang="en-US"/>
          </a:p>
          <a:p>
            <a:r>
              <a:rPr lang="zh-CN" altLang="en-US"/>
              <a:t>ve seen before ,it should be perfect and clear what is going on , i dont think you ll find that a mysterious proey re jsut numbersgram.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let's talk about</a:t>
            </a:r>
            <a:endParaRPr lang="zh-CN" altLang="en-US"/>
          </a:p>
          <a:p>
            <a:r>
              <a:rPr lang="zh-CN" altLang="en-US"/>
              <a:t>constants ,i siad they are l little dirrerent constants  in go are what we like to think of as sort of type-less. they have no type .</a:t>
            </a:r>
            <a:endParaRPr lang="zh-CN" altLang="en-US"/>
          </a:p>
          <a:p>
            <a:r>
              <a:rPr lang="zh-CN" altLang="en-US"/>
              <a:t>they have no size. they are just numbers or strings ,you can have constants and stirngs in Booleans, but numbers are the interesting</a:t>
            </a:r>
            <a:endParaRPr lang="zh-CN" altLang="en-US"/>
          </a:p>
          <a:p>
            <a:r>
              <a:rPr lang="zh-CN" altLang="en-US"/>
              <a:t>case, so in this little snippet here is just some constants being used ,we start by defining a type TZ for time Zone ,which is an integer</a:t>
            </a:r>
            <a:endParaRPr lang="zh-CN" altLang="en-US"/>
          </a:p>
          <a:p>
            <a:r>
              <a:rPr lang="zh-CN" altLang="en-US"/>
              <a:t>and then, wedeclare some constants ,UTC and EST ,We declare them to have type TZ and assigned to those initial vlues ,you can clear whats </a:t>
            </a:r>
            <a:endParaRPr lang="zh-CN" altLang="en-US"/>
          </a:p>
          <a:p>
            <a:r>
              <a:rPr lang="zh-CN" altLang="en-US"/>
              <a:t>going on there ,the parenthesis aroud the const is distributingthe const declaration introducting keyword across the elements inside </a:t>
            </a:r>
            <a:endParaRPr lang="zh-CN" altLang="en-US"/>
          </a:p>
          <a:p>
            <a:r>
              <a:rPr lang="zh-CN" altLang="en-US"/>
              <a:t>that declaration ,so that is the same as saying ,"two const declarations with the two variables int them ",you ll see later on th</a:t>
            </a:r>
            <a:endParaRPr lang="zh-CN" altLang="en-US"/>
          </a:p>
          <a:p>
            <a:r>
              <a:rPr lang="zh-CN" altLang="en-US"/>
              <a:t>e next page here that actually matters that you can group them like this ,because there is a thing called iota, which is an enumeratin</a:t>
            </a:r>
            <a:endParaRPr lang="zh-CN" altLang="en-US"/>
          </a:p>
          <a:p>
            <a:r>
              <a:rPr lang="zh-CN" altLang="en-US"/>
              <a:t>constant ,It literally -- for each const declaration counts which element you re on ,at every semicolon ,it increments ,starts at zero on</a:t>
            </a:r>
            <a:endParaRPr lang="zh-CN" altLang="en-US"/>
          </a:p>
          <a:p>
            <a:r>
              <a:rPr lang="zh-CN" altLang="en-US"/>
              <a:t>the next line ,it is one ,the next line is two ,and so ,here you can see ,we re declaring bit0 and mask0 to be uint32s ,and the first one is </a:t>
            </a:r>
            <a:endParaRPr lang="zh-CN" altLang="en-US"/>
          </a:p>
          <a:p>
            <a:r>
              <a:rPr lang="zh-CN" altLang="en-US"/>
              <a:t>set to one shifted up iota, lota starts at zero in every ocnst . so that is one shifted up zero and one shift zero minus one . so thats </a:t>
            </a:r>
            <a:endParaRPr lang="zh-CN" altLang="en-US"/>
          </a:p>
          <a:p>
            <a:r>
              <a:rPr lang="zh-CN" altLang="en-US"/>
              <a:t>a bit and a mask . and then the next line does it again ,but now iota has gone up to one. so we get the next guy in the sequence </a:t>
            </a:r>
            <a:endParaRPr lang="zh-CN" altLang="en-US"/>
          </a:p>
          <a:p>
            <a:r>
              <a:rPr lang="zh-CN" altLang="en-US"/>
              <a:t>,you can see how to use that to build enumerated constants but this is a slightly richer example and again , to reduce typing ,if you want</a:t>
            </a:r>
            <a:endParaRPr lang="zh-CN" altLang="en-US"/>
          </a:p>
          <a:p>
            <a:r>
              <a:rPr lang="zh-CN" altLang="en-US"/>
              <a:t>you can just say ,declaration, like the third line there with the semicolon and what that says is , "just keep doing what i did " take the </a:t>
            </a:r>
            <a:endParaRPr lang="zh-CN" altLang="en-US"/>
          </a:p>
          <a:p>
            <a:r>
              <a:rPr lang="zh-CN" altLang="en-US"/>
              <a:t>declaration initializer form the previous line then pretend that you just type that here , and so if you wnat to declare a new ready constant ,</a:t>
            </a:r>
            <a:endParaRPr lang="zh-CN" altLang="en-US"/>
          </a:p>
          <a:p>
            <a:r>
              <a:rPr lang="zh-CN" altLang="en-US"/>
              <a:t>you can say ,const open parenthesis inum0 equels iota semicolon and then you just go inum1 semicolon, inum2 semicolon and all the way the page </a:t>
            </a:r>
            <a:endParaRPr lang="zh-CN" altLang="en-US"/>
          </a:p>
          <a:p>
            <a:r>
              <a:rPr lang="zh-CN" altLang="en-US"/>
              <a:t>.and all the way down the page , and just have them declare sequential njumbers for theri constants one very important properties of these numeric</a:t>
            </a:r>
            <a:endParaRPr lang="zh-CN" altLang="en-US"/>
          </a:p>
          <a:p>
            <a:r>
              <a:rPr lang="zh-CN" altLang="en-US"/>
              <a:t>constants in go ,is it there are arbitrary precision . so ,here  is a const ,the logarithm of 2, you can see that is got like 40 or 50 decimal places in it ,</a:t>
            </a:r>
            <a:endParaRPr lang="zh-CN" altLang="en-US"/>
          </a:p>
          <a:p>
            <a:r>
              <a:rPr lang="zh-CN" altLang="en-US"/>
              <a:t>which is more than even a float 64 can represent . But that's a valid declaration ,because they re just numbers, and then the next line ,we can actually </a:t>
            </a:r>
            <a:endParaRPr lang="zh-CN" altLang="en-US"/>
          </a:p>
          <a:p>
            <a:r>
              <a:rPr lang="zh-CN" altLang="en-US"/>
              <a:t>compute log2 ,log base 2 of E as one over log of 2 ,and that;s a precise division because it's happening  not in floating point space but in arbitray number </a:t>
            </a:r>
            <a:endParaRPr lang="zh-CN" altLang="en-US"/>
          </a:p>
          <a:p>
            <a:r>
              <a:rPr lang="zh-CN" altLang="en-US"/>
              <a:t>presision space .So that's a very accurate reciprocal .And that kind of stuff is nice too ,because  you dont see cache and conversions and ake tworries about </a:t>
            </a:r>
            <a:endParaRPr lang="zh-CN" altLang="en-US"/>
          </a:p>
          <a:p>
            <a:r>
              <a:rPr lang="zh-CN" altLang="en-US"/>
              <a:t>overflows and underflows.</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Constants just take the job for you ,and </a:t>
            </a:r>
            <a:endParaRPr lang="zh-CN" altLang="en-US"/>
          </a:p>
          <a:p>
            <a:r>
              <a:rPr lang="zh-CN" altLang="en-US"/>
              <a:t>【then we have values ,obviously ,there 's an array like type called the slice, those are arrays </a:t>
            </a:r>
            <a:endParaRPr lang="zh-CN" altLang="en-US"/>
          </a:p>
          <a:p>
            <a:r>
              <a:rPr lang="zh-CN" altLang="en-US"/>
              <a:t>like type called the slice.those are arrays but they're kind o</a:t>
            </a:r>
            <a:r>
              <a:rPr lang="en-US" altLang="zh-CN"/>
              <a:t>f</a:t>
            </a:r>
            <a:r>
              <a:rPr lang="zh-CN" altLang="en-US"/>
              <a:t> preculiar .】 you dont use them much. Instead use a reference type called the slice .</a:t>
            </a:r>
            <a:endParaRPr lang="zh-CN" altLang="en-US"/>
          </a:p>
          <a:p>
            <a:r>
              <a:rPr lang="zh-CN" altLang="en-US"/>
              <a:t>【So we can there , is declared to be a slice of strings with Saturday and Sunday as strings declared inside it 】</a:t>
            </a:r>
            <a:endParaRPr lang="zh-CN" altLang="en-US"/>
          </a:p>
          <a:p>
            <a:r>
              <a:rPr lang="zh-CN" altLang="en-US"/>
              <a:t>.【And then we take the timeZones and make declare timeZones map to be a map form a string to TZ or timeZone. 】and you can see how that works .it's prettystraightforward. </a:t>
            </a:r>
            <a:endParaRPr lang="zh-CN" altLang="en-US"/>
          </a:p>
          <a:p>
            <a:r>
              <a:rPr lang="zh-CN" altLang="en-US"/>
              <a:t>【There's a fucntion declaration to do </a:t>
            </a:r>
            <a:endParaRPr lang="zh-CN" altLang="en-US"/>
          </a:p>
          <a:p>
            <a:r>
              <a:rPr lang="zh-CN" altLang="en-US"/>
              <a:t>an "add" .you can see the function syntax there .】 there's actually a lot of interesting things in how functions deal with return values ,which im not going to </a:t>
            </a:r>
            <a:endParaRPr lang="zh-CN" altLang="en-US"/>
          </a:p>
          <a:p>
            <a:r>
              <a:rPr lang="zh-CN" altLang="en-US"/>
              <a:t>talk about today ,but you should check that out ,</a:t>
            </a:r>
            <a:endParaRPr lang="zh-CN" altLang="en-US"/>
          </a:p>
          <a:p>
            <a:r>
              <a:rPr lang="zh-CN" altLang="en-US"/>
              <a:t>【and  then there's a declaration of function type（</a:t>
            </a:r>
            <a:r>
              <a:rPr lang="en-US" altLang="zh-CN"/>
              <a:t>Op</a:t>
            </a:r>
            <a:r>
              <a:rPr lang="zh-CN" altLang="en-US"/>
              <a:t>） which takes two integers return int ,so "add" is of type Op.】</a:t>
            </a:r>
            <a:endParaRPr lang="zh-CN" altLang="en-US"/>
          </a:p>
          <a:p>
            <a:r>
              <a:rPr lang="zh-CN" altLang="en-US"/>
              <a:t>And then ,</a:t>
            </a:r>
            <a:endParaRPr lang="zh-CN" altLang="en-US"/>
          </a:p>
          <a:p>
            <a:r>
              <a:rPr lang="zh-CN" altLang="en-US"/>
              <a:t>【here we declare an RPC ,which is a structure. i showed that before but it's a example ,it's got A and B integers ,it's got operator ,and it's got a result </a:t>
            </a:r>
            <a:endParaRPr lang="zh-CN" altLang="en-US"/>
          </a:p>
          <a:p>
            <a:r>
              <a:rPr lang="zh-CN" altLang="en-US"/>
              <a:t>which  is a pointer to an integer .】 And all that should be farily straightforward evne if the declarations look backwards to a Cprogrammer, </a:t>
            </a:r>
            <a:endParaRPr lang="zh-CN" altLang="en-US"/>
          </a:p>
          <a:p>
            <a:r>
              <a:rPr lang="zh-CN" altLang="en-US"/>
              <a:t>【and then the last line there, we declare using a structure literal ,an instance of an PRC and again ,it's very simple ,you just say type name ,open brace ,list the elements of the </a:t>
            </a:r>
            <a:endParaRPr lang="zh-CN" altLang="en-US"/>
          </a:p>
          <a:p>
            <a:r>
              <a:rPr lang="zh-CN" altLang="en-US"/>
              <a:t>structure , closing brace and then you got a value 】, </a:t>
            </a:r>
            <a:endParaRPr lang="zh-CN" altLang="en-US"/>
          </a:p>
          <a:p>
            <a:r>
              <a:rPr lang="zh-CN" altLang="en-US"/>
              <a:t>you can assign that to or in this case ,initialize a new variable to that value .</a:t>
            </a:r>
            <a:endParaRPr lang="zh-CN" altLang="en-US"/>
          </a:p>
          <a:p>
            <a:r>
              <a:rPr lang="zh-CN" altLang="en-US"/>
              <a:t>So I said[INDISTINCT] language ,We havent seen much yet ,there was actually one and the other is a method in the echo exmaple where we wrote the os.Stdout. But </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【let's talk about methods ,because they 're kind of different. So here 's a type called point that has X and Y .】</a:t>
            </a:r>
            <a:endParaRPr lang="zh-CN" altLang="en-US">
              <a:sym typeface="+mn-ea"/>
            </a:endParaRPr>
          </a:p>
          <a:p>
            <a:r>
              <a:rPr lang="zh-CN" altLang="en-US">
                <a:sym typeface="+mn-ea"/>
              </a:rPr>
              <a:t>【Now ,those are upper case and the reson is ,in Go ,the complete decison about whether an indentifier is visible outside the package or not ,is whether or not it starts with an uppercase】 </a:t>
            </a:r>
            <a:endParaRPr lang="zh-CN" altLang="en-US"/>
          </a:p>
          <a:p>
            <a:r>
              <a:rPr lang="zh-CN" altLang="en-US">
                <a:sym typeface="+mn-ea"/>
              </a:rPr>
              <a:t>Unicode letter, That's it . </a:t>
            </a:r>
            <a:endParaRPr lang="zh-CN" altLang="en-US">
              <a:sym typeface="+mn-ea"/>
            </a:endParaRPr>
          </a:p>
          <a:p>
            <a:r>
              <a:rPr lang="zh-CN" altLang="en-US">
                <a:sym typeface="+mn-ea"/>
              </a:rPr>
              <a:t>【So if a variable or a type or whatever declared at the top level is uppercase is visible to ehe clients of the package. If it's lower case</a:t>
            </a:r>
            <a:endParaRPr lang="zh-CN" altLang="en-US"/>
          </a:p>
          <a:p>
            <a:r>
              <a:rPr lang="zh-CN" altLang="en-US">
                <a:sym typeface="+mn-ea"/>
              </a:rPr>
              <a:t>,it's not ,Inside the golbal struct ,if a method or field is uppercase, it's visible to the clients of the package , otherwise ,it's not . that's it .It's really simple .】</a:t>
            </a:r>
            <a:endParaRPr lang="zh-CN" altLang="en-US"/>
          </a:p>
          <a:p>
            <a:r>
              <a:rPr lang="zh-CN" altLang="en-US">
                <a:sym typeface="+mn-ea"/>
              </a:rPr>
              <a:t>So,there's that type .</a:t>
            </a:r>
            <a:endParaRPr lang="zh-CN" altLang="en-US">
              <a:sym typeface="+mn-ea"/>
            </a:endParaRPr>
          </a:p>
          <a:p>
            <a:r>
              <a:rPr lang="zh-CN" altLang="en-US">
                <a:sym typeface="+mn-ea"/>
              </a:rPr>
              <a:t>【Now, we're going to define a couple of methods on it , the declaration syntax for a method , you ll notice it's not declared inside the </a:t>
            </a:r>
            <a:endParaRPr lang="zh-CN" altLang="en-US"/>
          </a:p>
          <a:p>
            <a:r>
              <a:rPr lang="zh-CN" altLang="en-US">
                <a:sym typeface="+mn-ea"/>
              </a:rPr>
              <a:t>struct】, </a:t>
            </a:r>
            <a:endParaRPr lang="zh-CN" altLang="en-US">
              <a:sym typeface="+mn-ea"/>
            </a:endParaRPr>
          </a:p>
          <a:p>
            <a:r>
              <a:rPr lang="zh-CN" altLang="en-US">
                <a:sym typeface="+mn-ea"/>
              </a:rPr>
              <a:t>【and the reason ,</a:t>
            </a:r>
            <a:endParaRPr lang="zh-CN" altLang="en-US"/>
          </a:p>
          <a:p>
            <a:r>
              <a:rPr lang="zh-CN" altLang="en-US"/>
              <a:t>we'll see in a minute, is a method and structs are independent ideas,】</a:t>
            </a:r>
            <a:endParaRPr lang="zh-CN" altLang="en-US"/>
          </a:p>
          <a:p>
            <a:r>
              <a:rPr lang="zh-CN" altLang="en-US"/>
              <a:t>【you can have methods on things other than structs ,】so it wouldn't make sense,</a:t>
            </a:r>
            <a:endParaRPr lang="zh-CN" altLang="en-US"/>
          </a:p>
          <a:p>
            <a:r>
              <a:rPr lang="zh-CN" altLang="en-US"/>
              <a:t>【if you put them inside the struct declaration . 】what you do si you say, "Here's a func ." </a:t>
            </a:r>
            <a:endParaRPr lang="zh-CN" altLang="en-US"/>
          </a:p>
          <a:p>
            <a:r>
              <a:rPr lang="zh-CN" altLang="en-US"/>
              <a:t>and then before the name of the method ,</a:t>
            </a:r>
            <a:endParaRPr lang="zh-CN" altLang="en-US"/>
          </a:p>
          <a:p>
            <a:r>
              <a:rPr lang="zh-CN" altLang="en-US"/>
              <a:t>【you write a parenthesis,, kind of like its own little one element parameter list ,】receive a declaration and </a:t>
            </a:r>
            <a:endParaRPr lang="zh-CN" altLang="en-US"/>
          </a:p>
          <a:p>
            <a:r>
              <a:rPr lang="zh-CN" altLang="en-US"/>
              <a:t>receiver is a short hand for that thing that's receiving the method when it's called . </a:t>
            </a:r>
            <a:endParaRPr lang="zh-CN" altLang="en-US"/>
          </a:p>
          <a:p>
            <a:r>
              <a:rPr lang="zh-CN" altLang="en-US"/>
              <a:t>【So this says ,that scale is a method of type star point and it takes a </a:t>
            </a:r>
            <a:endParaRPr lang="zh-CN" altLang="en-US"/>
          </a:p>
          <a:p>
            <a:r>
              <a:rPr lang="zh-CN" altLang="en-US"/>
              <a:t>float argument and then the implementation is inside 】and </a:t>
            </a:r>
            <a:endParaRPr lang="zh-CN" altLang="en-US"/>
          </a:p>
          <a:p>
            <a:r>
              <a:rPr lang="zh-CN" altLang="en-US"/>
              <a:t>【it's just multiplies up the point】 by the usual ,by the scale factor, you'll  notice that the receiver is explicit. there's nothis ,automatic or anything like that.</a:t>
            </a:r>
            <a:endParaRPr lang="zh-CN" altLang="en-US"/>
          </a:p>
          <a:p>
            <a:r>
              <a:rPr lang="zh-CN" altLang="en-US"/>
              <a:t>【you have to actually say ,declare receiver  and use it if you need to access the fields of the struct</a:t>
            </a:r>
            <a:endParaRPr lang="zh-CN" altLang="en-US"/>
          </a:p>
          <a:p>
            <a:r>
              <a:rPr lang="zh-CN" altLang="en-US"/>
              <a:t>insdie the method .】And </a:t>
            </a:r>
            <a:endParaRPr lang="zh-CN" altLang="en-US"/>
          </a:p>
          <a:p>
            <a:r>
              <a:rPr lang="zh-CN" altLang="en-US"/>
              <a:t>【then there's Abs , you can imagine what that is. There's a square root ,which is a cuntion inside the math package computing the hypotenuse ofthe point of the [INDISTINCT] of the vector. 】and then here's --</a:t>
            </a:r>
            <a:endParaRPr lang="zh-CN" altLang="en-US"/>
          </a:p>
          <a:p>
            <a:r>
              <a:rPr lang="zh-CN" altLang="en-US"/>
              <a:t>【we declare an X.】</a:t>
            </a:r>
            <a:endParaRPr lang="zh-CN" altLang="en-US"/>
          </a:p>
          <a:p>
            <a:r>
              <a:rPr lang="zh-CN" altLang="en-US"/>
              <a:t>【Now,this time you notice there's an ampersand before the point, 】word there . Point of three ,four is a value ,Ampersand of point of three ,four allocates. </a:t>
            </a:r>
            <a:endParaRPr lang="zh-CN" altLang="en-US"/>
          </a:p>
          <a:p>
            <a:r>
              <a:rPr lang="zh-CN" altLang="en-US"/>
              <a:t>【It's like a constructor like thing to create a pointer to a new </a:t>
            </a:r>
            <a:endParaRPr lang="zh-CN" altLang="en-US"/>
          </a:p>
          <a:p>
            <a:r>
              <a:rPr lang="zh-CN" altLang="en-US"/>
              <a:t>instance of that】. And that --</a:t>
            </a:r>
            <a:endParaRPr lang="zh-CN" altLang="en-US"/>
          </a:p>
          <a:p>
            <a:r>
              <a:rPr lang="zh-CN" altLang="en-US"/>
              <a:t>【every time you execute taht ,you get a new instance of point】 that initializes the three ,for ,Then you can call x.Scale ,which is assumed you'd expect ot be able to do.Okey .Sothat's pretty simple . the syntax is slightly different but the ideas are pretty simple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4800"/>
              <a:t> The primary distinguishing characteristic of systems programming when compared to application programming is </a:t>
            </a:r>
            <a:r>
              <a:rPr lang="zh-CN" altLang="en-US" sz="4800">
                <a:solidFill>
                  <a:srgbClr val="FF0000"/>
                </a:solidFill>
              </a:rPr>
              <a:t>that application programming aims to produce software which provides services to the user directly </a:t>
            </a:r>
            <a:r>
              <a:rPr lang="zh-CN" altLang="en-US" sz="4800"/>
              <a:t>(e.g. word processor), whereas systems programming aims to produce software and software platforms which provide services to other software, are performance constrained, or both </a:t>
            </a:r>
            <a:endParaRPr lang="zh-CN" altLang="en-US" sz="4800"/>
          </a:p>
          <a:p>
            <a:endParaRPr lang="zh-CN" altLang="en-US" sz="4800"/>
          </a:p>
          <a:p>
            <a:r>
              <a:rPr lang="en-US" altLang="zh-CN" sz="4800"/>
              <a:t>Concise-- </a:t>
            </a:r>
            <a:r>
              <a:rPr lang="zh-CN" altLang="en-US" sz="4800"/>
              <a:t>语言简洁， 没有</a:t>
            </a:r>
            <a:r>
              <a:rPr lang="en-US" altLang="zh-CN" sz="4800"/>
              <a:t>; if </a:t>
            </a:r>
            <a:r>
              <a:rPr lang="zh-CN" altLang="en-US" sz="4800"/>
              <a:t>没有</a:t>
            </a:r>
            <a:r>
              <a:rPr lang="en-US" altLang="zh-CN" sz="4800"/>
              <a:t>()  </a:t>
            </a:r>
            <a:r>
              <a:rPr lang="zh-CN" altLang="en-US" sz="4800"/>
              <a:t>定义变量可以不用申明其类型，由赋值语句自动推断</a:t>
            </a:r>
            <a:endParaRPr lang="zh-CN" altLang="en-US" sz="4800"/>
          </a:p>
          <a:p>
            <a:r>
              <a:rPr lang="zh-CN" altLang="en-US" sz="4800"/>
              <a:t>Systems language -- write things like web servers ， </a:t>
            </a:r>
            <a:r>
              <a:rPr lang="en-US" altLang="zh-CN" sz="4800"/>
              <a:t>python</a:t>
            </a:r>
            <a:r>
              <a:rPr lang="zh-CN" altLang="en-US" sz="4800"/>
              <a:t>就不行</a:t>
            </a:r>
            <a:endParaRPr lang="zh-CN" altLang="en-US" sz="4800"/>
          </a:p>
          <a:p>
            <a:r>
              <a:rPr lang="en-US" altLang="zh-CN" sz="4800"/>
              <a:t>Concurrent-- </a:t>
            </a:r>
            <a:r>
              <a:rPr lang="zh-CN" altLang="en-US" sz="4800"/>
              <a:t>并发支持，</a:t>
            </a:r>
            <a:r>
              <a:rPr lang="en-US" altLang="zh-CN" sz="4800"/>
              <a:t>goroutine, 这类似我们熟知的线程，但是更轻, goroutine </a:t>
            </a:r>
            <a:r>
              <a:rPr lang="zh-CN" altLang="en-US" sz="4800"/>
              <a:t>通过</a:t>
            </a:r>
            <a:r>
              <a:rPr lang="en-US" altLang="zh-CN" sz="4800"/>
              <a:t>channel通讯的东西,做goroutine之间的内存共享</a:t>
            </a:r>
            <a:endParaRPr lang="en-US" altLang="zh-CN" sz="4800"/>
          </a:p>
          <a:p>
            <a:r>
              <a:rPr lang="zh-CN" altLang="en-US" sz="4800">
                <a:sym typeface="+mn-ea"/>
              </a:rPr>
              <a:t>Garbage-collected</a:t>
            </a:r>
            <a:r>
              <a:rPr lang="en-US" altLang="zh-CN" sz="4800">
                <a:sym typeface="+mn-ea"/>
              </a:rPr>
              <a:t>-- </a:t>
            </a:r>
            <a:r>
              <a:rPr lang="zh-CN" altLang="en-US" sz="4800">
                <a:sym typeface="+mn-ea"/>
              </a:rPr>
              <a:t>垃圾回收（标记清除法，便利对象树） ，</a:t>
            </a:r>
            <a:r>
              <a:rPr lang="en-US" altLang="zh-CN" sz="4800">
                <a:sym typeface="+mn-ea"/>
              </a:rPr>
              <a:t>JVM(</a:t>
            </a:r>
            <a:r>
              <a:rPr lang="zh-CN" altLang="en-US" sz="4800">
                <a:sym typeface="+mn-ea"/>
              </a:rPr>
              <a:t>分代回收</a:t>
            </a:r>
            <a:r>
              <a:rPr lang="en-US" altLang="zh-CN" sz="4800">
                <a:sym typeface="+mn-ea"/>
              </a:rPr>
              <a:t>) ,C?</a:t>
            </a:r>
            <a:endParaRPr lang="en-US" altLang="zh-CN" sz="4800">
              <a:sym typeface="+mn-ea"/>
            </a:endParaRPr>
          </a:p>
          <a:p>
            <a:endParaRPr lang="zh-CN" altLang="en-US" sz="4800"/>
          </a:p>
          <a:p>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Now ,it gets more interesting because methods on any type you define .And here's a full example ,</a:t>
            </a:r>
            <a:endParaRPr lang="zh-CN" altLang="en-US"/>
          </a:p>
          <a:p>
            <a:r>
              <a:rPr lang="zh-CN" altLang="en-US"/>
              <a:t>【this is another complete program that actually does something a little different. 】So again, we start with package main and now we import fmt,which ist the formative printing package. It has printf and stuff liek taht in it .And </a:t>
            </a:r>
            <a:endParaRPr lang="zh-CN" altLang="en-US"/>
          </a:p>
          <a:p>
            <a:r>
              <a:rPr lang="zh-CN" altLang="en-US"/>
              <a:t>then here's ourtype TZ int coming back. and now we declare few more of these constants ,we have an Hour which is of type TZ,which </a:t>
            </a:r>
            <a:endParaRPr lang="zh-CN" altLang="en-US"/>
          </a:p>
          <a:p>
            <a:r>
              <a:rPr lang="zh-CN" altLang="en-US"/>
              <a:t>is 60 minutes times 60 seconds .And then we declared ,just to make it short ,two timeZones: Zero hours and minus five hours for UTZ and EST ,okay?</a:t>
            </a:r>
            <a:endParaRPr lang="zh-CN" altLang="en-US"/>
          </a:p>
          <a:p>
            <a:r>
              <a:rPr lang="zh-CN" altLang="en-US"/>
              <a:t>Nodw ,we declare a map from the names to the values of those timeZones. That should be familiar in the timeZones .We actually have that exact the same example before. And now ,we put a method on a timeZone .Now ,timeZone is just an int ,</a:t>
            </a:r>
            <a:endParaRPr lang="zh-CN" altLang="en-US"/>
          </a:p>
          <a:p>
            <a:r>
              <a:rPr lang="zh-CN" altLang="en-US"/>
              <a:t>【but I'm going to put a method on it ,So, I declare a fucntion called capital string that returns a string to receive ts , lower case ,plus a type TZ, upper case ,Notice that it's not a pointer ,that's really important.】</a:t>
            </a:r>
            <a:endParaRPr lang="zh-CN" altLang="en-US"/>
          </a:p>
          <a:p>
            <a:r>
              <a:rPr lang="zh-CN" altLang="en-US"/>
              <a:t> It doesn't have to be a pointer. and then ,using a varint of the for-loop that's arranged over the elements of a collection, I say name comma zone is range of timeZones ,What I'm looking for is the element of the timeZone map whose value is equal to the value of TZ. That's the name of the guy I want. So it's like reversing the map . So I just loop over all the elements looking for the one whose timeZone is equal to the zone of that element of the map and if that's true I return the name .And you can see there's actually quite a bit going on in there . There's the range which is giving you the iterator ,there's a cone [PH ] equals to declare loop variables that work over the elements and thing inside in and all not . But of course you might get a value of the-- of TZ integer that's not an exact timeZone number .And so ,if that happens ,we finish the loop and we return fmt.Sprintf of blah-blah.</a:t>
            </a:r>
            <a:endParaRPr lang="zh-CN" altLang="en-US"/>
          </a:p>
          <a:p>
            <a:r>
              <a:rPr lang="zh-CN" altLang="en-US"/>
              <a:t>【An Sprintf is analogous to the standard C as printf, but actually returns a new string . It doesn't put into a buffer. 】So ,</a:t>
            </a:r>
            <a:endParaRPr lang="zh-CN" altLang="en-US"/>
          </a:p>
          <a:p>
            <a:r>
              <a:rPr lang="zh-CN" altLang="en-US"/>
              <a:t>【that's an implementation of a method that let's you print timeZones in interesting ways .】</a:t>
            </a:r>
            <a:endParaRPr lang="zh-CN" altLang="en-US"/>
          </a:p>
          <a:p>
            <a:r>
              <a:rPr lang="zh-CN" altLang="en-US"/>
              <a:t>So we can use it in our main function by saying ,if we just say,fmt.Println of EST ,Println is a variant of print that doesn't  require a format. It'll work. </a:t>
            </a:r>
            <a:endParaRPr lang="zh-CN" altLang="en-US"/>
          </a:p>
          <a:p>
            <a:r>
              <a:rPr lang="zh-CN" altLang="en-US"/>
              <a:t>【It'll actually printout EST by caching it in the inner loop of the string method】. and notice that Println(EST) knows under the covers by mechanisms that are described the length and the website,how that the timeZone type has a string method and that's how you should pretty print it if you get a value of that type. So , that's all  you need to do make it print itself.</a:t>
            </a:r>
            <a:endParaRPr lang="zh-CN" altLang="en-US"/>
          </a:p>
          <a:p>
            <a:r>
              <a:rPr lang="zh-CN" altLang="en-US"/>
              <a:t>【And then ,there's another example, we can print Println five tiems hour over two and it comes out as plus two colon thirty, because the printf at the bottom works ,】 Sothis is a fairly contrive example ,but you can see to there's a [INDISTINCT] going on here ,Having methods on general types as any small talk programmer will know , a very convenient thing to do ,But by separating them methods away from structural classes, we actually introduce some new ideas that you can play with and that's pretty fun .</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Okay ,So new ,we come to something that Iwill not be able to describle in full in the time available ,but they are pretty interesting and they are arguably the most noble about go and </a:t>
            </a:r>
            <a:endParaRPr lang="zh-CN" altLang="en-US"/>
          </a:p>
          <a:p>
            <a:r>
              <a:rPr lang="zh-CN" altLang="en-US"/>
              <a:t>【that is the concept of an Interface】, an interface is an what's the word ,</a:t>
            </a:r>
            <a:endParaRPr lang="zh-CN" altLang="en-US"/>
          </a:p>
          <a:p>
            <a:r>
              <a:rPr lang="zh-CN" altLang="en-US"/>
              <a:t>【a formalization of the concept of a set of methods ,】</a:t>
            </a:r>
            <a:endParaRPr lang="zh-CN" altLang="en-US"/>
          </a:p>
          <a:p>
            <a:r>
              <a:rPr lang="zh-CN" altLang="en-US"/>
              <a:t>【So ,we can declare an interface type magnitude and say that anything that implements the Magnitude interface is something that implements the Abs method that returns a float. 】and of course there could be lots of other things in there ,but we'll assume for the moment there's just one .</a:t>
            </a:r>
            <a:endParaRPr lang="zh-CN" altLang="en-US"/>
          </a:p>
          <a:p>
            <a:r>
              <a:rPr lang="zh-CN" altLang="en-US"/>
              <a:t>【So ,remember we declared an Abs method for the type star point .So we can -- we had an x from the previous slide ,we go back there ,that x address the point three,four ,that's the same x. we can use it here .】</a:t>
            </a:r>
            <a:endParaRPr lang="zh-CN" altLang="en-US"/>
          </a:p>
          <a:p>
            <a:r>
              <a:rPr lang="zh-CN" altLang="en-US"/>
              <a:t>【We declare a variable with the interface type magnitude and assign it to assign to it the value x. And the reason we can do that is x is an implementation of that interface , and so that's a valid assignment,】 okay? And having done that ,had I typed var m magnitude instead of m magnitude .No, Igot it right .Sorry Iconfused myself. var m magnitude is a variable ,we assign to x and then we declare a newe variable mag that's m.Abs , so it's just the ,the vector length of the point x. </a:t>
            </a:r>
            <a:endParaRPr lang="zh-CN" altLang="en-US"/>
          </a:p>
          <a:p>
            <a:r>
              <a:rPr lang="zh-CN" altLang="en-US"/>
              <a:t>【But now we declare another type point three which has three coordinates to find the Abs method for that ,same idea. 】</a:t>
            </a:r>
            <a:endParaRPr lang="zh-CN" altLang="en-US"/>
          </a:p>
          <a:p>
            <a:r>
              <a:rPr lang="zh-CN" altLang="en-US"/>
              <a:t>【And now ,we can assign m equal to a point threee and that valued still is an interface var ,】 but inside it is an object that has the implementation of the Abs method . And so we can call the Abs method on that and add that to the variable that we've got .And then we can do it again ,and this time just to be fun , we declare a polar object ,which is Rand theta and , of course ,that's a capital theta because a public field. And then ,we declare p Polar. Notice there is not a pointer this time .Why make it a pointer,it doesn't matter .So we just make it a value polar and it returns the radius of the thing which is the definition of the magnitude .And then we design a value that type to m ,and now we can add another thing at the magnitude. Sothe interface variable is letting you define, "I can work with anything that implements these methods and anything at all will do." here ,i use threee different representations of a coordinate ,but they're quite different in character . Under the covers ,it's all very simple. And the key point is that nowhere does point three or polar have to tell you that it implements the magnitude interface. It implemented the fact ,though ,because it satisfies the methods that are defined by the interface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Interfaces for generality【为什么要用</a:t>
            </a:r>
            <a:r>
              <a:rPr lang="en-US" altLang="zh-CN"/>
              <a:t>interface</a:t>
            </a:r>
            <a:r>
              <a:rPr lang="zh-CN" altLang="en-US"/>
              <a:t>】</a:t>
            </a:r>
            <a:endParaRPr lang="zh-CN" altLang="en-US"/>
          </a:p>
          <a:p>
            <a:r>
              <a:rPr lang="zh-CN" altLang="en-US"/>
              <a:t>And there's way more going on there than I have time to talk about ,but Ihave to talk about one and very important concept behind them ,</a:t>
            </a:r>
            <a:endParaRPr lang="zh-CN" altLang="en-US"/>
          </a:p>
          <a:p>
            <a:r>
              <a:rPr lang="zh-CN" altLang="en-US"/>
              <a:t>【which is the generality that they give you ,because any method ,it could be part of an interface ,an interface can be any method ,】I</a:t>
            </a:r>
            <a:endParaRPr lang="zh-CN" altLang="en-US"/>
          </a:p>
          <a:p>
            <a:r>
              <a:rPr lang="zh-CN" altLang="en-US"/>
              <a:t>【t's all sort of ,it's not one to one ,it's many to many ,It's all mixed up ,】</a:t>
            </a:r>
            <a:endParaRPr lang="zh-CN" altLang="en-US"/>
          </a:p>
          <a:p>
            <a:r>
              <a:rPr lang="zh-CN" altLang="en-US"/>
              <a:t>【And so a struct of a given type may implement multiple interfaces depending on what interface you are using .And that gives you the opportunity to define very simple interfaces that define very general properties. 】</a:t>
            </a:r>
            <a:endParaRPr lang="zh-CN" altLang="en-US"/>
          </a:p>
          <a:p>
            <a:r>
              <a:rPr lang="zh-CN" altLang="en-US"/>
              <a:t>【And a really good example of this is in the IO package and it is called the Writer interface】</a:t>
            </a:r>
            <a:endParaRPr lang="zh-CN" altLang="en-US"/>
          </a:p>
          <a:p>
            <a:r>
              <a:rPr lang="zh-CN" altLang="en-US"/>
              <a:t>【 And a Writer is anything that implements a standard write call and that's what we define a standard write call tobe .】The ,you know ,there's a slice of bytes that can -- that is the data you're going to write .It has a length inclusively inside it ,so we dont need a byte count .And it returns ,there's that fucntion that [INDISTINCT] before 【returns a pair ,a count and an error ,】but dont worry about that ,Just think about the writer, </a:t>
            </a:r>
            <a:endParaRPr lang="zh-CN" altLang="en-US"/>
          </a:p>
          <a:p>
            <a:r>
              <a:rPr lang="zh-CN" altLang="en-US"/>
              <a:t>【The writer said anything that implements this standard form of the write call can be used to write it to .It makes sense. 】This is just --it's almost a tautology .But now ,anything you implement write for can be used by anybody that only needs something that implements write. </a:t>
            </a:r>
            <a:endParaRPr lang="zh-CN" altLang="en-US"/>
          </a:p>
          <a:p>
            <a:r>
              <a:rPr lang="zh-CN" altLang="en-US"/>
              <a:t>【It doesn't matter where the properties it has .】</a:t>
            </a:r>
            <a:endParaRPr lang="zh-CN" altLang="en-US"/>
          </a:p>
          <a:p>
            <a:r>
              <a:rPr lang="zh-CN" altLang="en-US"/>
              <a:t>【So for intance ,fmt.Printf which is jsut what it sounds ,fmt.Fprintf,pardon me ,which is product much what it sounds like doesn't take a file as the first argument. It takes an io.Writer as its first argument.】 </a:t>
            </a:r>
            <a:endParaRPr lang="zh-CN" altLang="en-US"/>
          </a:p>
          <a:p>
            <a:r>
              <a:rPr lang="zh-CN" altLang="en-US"/>
              <a:t>【And a result , you can call fmt.Fprintf on a network connection , apipe ,afile descriptor a buffer , all kinds of other things ,anything that implements write ,a cryptography pipeline , And then ,the way buffer io is done in Go is that there is no such thing as buffer io, there's just buffering .And what happens is if you want to create a buffered version of something ,you give it a writer which is anything that implements write into the covers and it gives you back a buffered version of that same thing that you can use where you canuse where you sued it before .</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here's an example that puts that together ,again , acomplete program,Starting with package main ,we import bufio, fmt and os again ,And now ,we wrote the os.Stdout before ,</a:t>
            </a:r>
            <a:endParaRPr lang="zh-CN" altLang="en-US"/>
          </a:p>
          <a:p>
            <a:r>
              <a:rPr lang="zh-CN" altLang="en-US"/>
              <a:t>【but now were going to use Fprintf to write to it to make it explicit. So we say,fmt.Fprintf os.Stdout hello. 】</a:t>
            </a:r>
            <a:endParaRPr lang="zh-CN" altLang="en-US"/>
          </a:p>
          <a:p>
            <a:r>
              <a:rPr lang="zh-CN" altLang="en-US"/>
              <a:t>Then ,we call buffio</a:t>
            </a:r>
            <a:r>
              <a:rPr lang="en-US" altLang="zh-CN"/>
              <a:t>.</a:t>
            </a:r>
            <a:r>
              <a:rPr lang="zh-CN" altLang="en-US"/>
              <a:t>NewWriter.We pass it os.Stdout but NewWriter only --all it cares about os.Stdout is that it implements the right call. </a:t>
            </a:r>
            <a:endParaRPr lang="zh-CN" altLang="en-US"/>
          </a:p>
          <a:p>
            <a:r>
              <a:rPr lang="zh-CN" altLang="en-US"/>
              <a:t>【And the NewWriter function inside bufio returns something else that implements the writer interface】 , </a:t>
            </a:r>
            <a:endParaRPr lang="zh-CN" altLang="en-US"/>
          </a:p>
          <a:p>
            <a:r>
              <a:rPr lang="zh-CN" altLang="en-US"/>
              <a:t>【（还有一个工厂函数</a:t>
            </a:r>
            <a:r>
              <a:rPr lang="zh-CN" altLang="en-US">
                <a:sym typeface="+mn-ea"/>
              </a:rPr>
              <a:t>NewWriter </a:t>
            </a:r>
            <a:r>
              <a:rPr lang="zh-CN" altLang="en-US"/>
              <a:t>：传给它一个 io.Writer 类型的参数，它会返回一个【缓冲的 bufio.Writer 类型】的 io.Writer:</a:t>
            </a:r>
            <a:endParaRPr lang="zh-CN" altLang="en-US"/>
          </a:p>
          <a:p>
            <a:endParaRPr lang="zh-CN" altLang="en-US"/>
          </a:p>
          <a:p>
            <a:r>
              <a:rPr lang="zh-CN" altLang="en-US"/>
              <a:t>func NewWriter(wr io.Writer) (b *Writer)）】</a:t>
            </a:r>
            <a:endParaRPr lang="zh-CN" altLang="en-US"/>
          </a:p>
          <a:p>
            <a:r>
              <a:rPr lang="zh-CN" altLang="en-US"/>
              <a:t>【and so I can write ot it .So ,I can call fmt.Fprintf of buf 】and now I have a buffered write .So Ibetter flush it when  I'm done .</a:t>
            </a:r>
            <a:endParaRPr lang="zh-CN" altLang="en-US"/>
          </a:p>
          <a:p>
            <a:r>
              <a:rPr lang="zh-CN" altLang="en-US"/>
              <a:t>【But you see the Fprintf use two different types in there for its output and it worked 】, because underneath -- </a:t>
            </a:r>
            <a:endParaRPr lang="zh-CN" altLang="en-US"/>
          </a:p>
          <a:p>
            <a:r>
              <a:rPr lang="zh-CN" altLang="en-US"/>
              <a:t>【if you look at the Fprintf declaration ,all it cares about is that the thing that is being passed in implements the write call】, which of course they do and it's type checks ,so you know they do ,So, there's a lot more of that stuff  to talk about to ,but we're trying to skip through the highlights .</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【Communication channels are little as radical than interfaces because they're based on ,worked on in some early language ,going back to a Hoare's CSP ,】</a:t>
            </a:r>
            <a:endParaRPr lang="zh-CN" altLang="en-US"/>
          </a:p>
          <a:p>
            <a:r>
              <a:rPr lang="zh-CN" altLang="en-US"/>
              <a:t>【But unlike Hoare's original CSP ,the communication is donw through first-class values called Channels.】His second round of it donw about 10years later had these .but we'd played with them linguistically by then .</a:t>
            </a:r>
            <a:endParaRPr lang="zh-CN" altLang="en-US"/>
          </a:p>
          <a:p>
            <a:r>
              <a:rPr lang="zh-CN" altLang="en-US"/>
              <a:t>【And ,the ideas,you make a Channel , it has type string （</a:t>
            </a:r>
            <a:r>
              <a:rPr lang="en-US" altLang="zh-CN"/>
              <a:t>input</a:t>
            </a:r>
            <a:r>
              <a:rPr lang="zh-CN" altLang="en-US"/>
              <a:t>）.That means you can send and receive strings on that channel .Just like a pipe that you can send type values through .】And so ,</a:t>
            </a:r>
            <a:endParaRPr lang="zh-CN" altLang="en-US"/>
          </a:p>
          <a:p>
            <a:r>
              <a:rPr lang="zh-CN" altLang="en-US"/>
              <a:t>【that notation with the left facing out it the communication operator when you used infix it means send .So that sends the string ,hello ,down the channel ,】</a:t>
            </a:r>
            <a:endParaRPr lang="zh-CN" altLang="en-US"/>
          </a:p>
          <a:p>
            <a:r>
              <a:rPr lang="zh-CN" altLang="en-US"/>
              <a:t>【And somewhere else ,some other time, some other Goroutine can do read from channel c by doing a prefix operator on c】 of that communications and </a:t>
            </a:r>
            <a:endParaRPr lang="zh-CN" altLang="en-US"/>
          </a:p>
          <a:p>
            <a:r>
              <a:rPr lang="zh-CN" altLang="en-US"/>
              <a:t>【get out the greetings, so it will see greeting as assigned to hello】. </a:t>
            </a:r>
            <a:endParaRPr lang="zh-CN" altLang="en-US"/>
          </a:p>
          <a:p>
            <a:r>
              <a:rPr lang="zh-CN" altLang="en-US"/>
              <a:t>and this haven't done giving goroutine because the channel is synchronized by default hello. you can control thatwehrn you allocate them. </a:t>
            </a:r>
            <a:endParaRPr lang="zh-CN" altLang="en-US"/>
          </a:p>
          <a:p>
            <a:r>
              <a:rPr lang="zh-CN" altLang="en-US"/>
              <a:t>【and one of the cool things about having them is you can make them--</a:t>
            </a:r>
            <a:endParaRPr lang="zh-CN" altLang="en-US"/>
          </a:p>
          <a:p>
            <a:r>
              <a:rPr lang="zh-CN" altLang="en-US"/>
              <a:t>channels 】can actually be first class size. </a:t>
            </a:r>
            <a:endParaRPr lang="zh-CN" altLang="en-US"/>
          </a:p>
          <a:p>
            <a:r>
              <a:rPr lang="zh-CN" altLang="en-US"/>
              <a:t>【that means you can pass a channle on a channel . 】and i ll show you in a miinute to actually give you some interesting capability .so if you have someone else wants to have </a:t>
            </a:r>
            <a:endParaRPr lang="zh-CN" altLang="en-US"/>
          </a:p>
          <a:p>
            <a:r>
              <a:rPr lang="zh-CN" altLang="en-US"/>
              <a:t>this channel that you can send greetings on ,you can pass it to him over channel then he can send you greetings ,all right? </a:t>
            </a:r>
            <a:endParaRPr lang="zh-CN" altLang="en-US"/>
          </a:p>
          <a:p>
            <a:endParaRPr lang="zh-CN" altLang="en-US"/>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【So, to do that ,though,we have to talk a little bit about goroutines,】</a:t>
            </a:r>
            <a:endParaRPr lang="zh-CN" altLang="en-US">
              <a:sym typeface="+mn-ea"/>
            </a:endParaRPr>
          </a:p>
          <a:p>
            <a:r>
              <a:rPr lang="zh-CN" altLang="en-US">
                <a:sym typeface="+mn-ea"/>
              </a:rPr>
              <a:t> so ,I ve mentioned some calculations ,it just takes far too long,right? </a:t>
            </a:r>
            <a:endParaRPr lang="zh-CN" altLang="en-US">
              <a:sym typeface="+mn-ea"/>
            </a:endParaRPr>
          </a:p>
          <a:p>
            <a:r>
              <a:rPr lang="zh-CN" altLang="en-US">
                <a:sym typeface="+mn-ea"/>
              </a:rPr>
              <a:t>【who wants to wait around for that?】 you're going to block foreever waiting for the calculation, but maybe you dont want to. </a:t>
            </a:r>
            <a:endParaRPr lang="zh-CN" altLang="en-US">
              <a:sym typeface="+mn-ea"/>
            </a:endParaRPr>
          </a:p>
          <a:p>
            <a:r>
              <a:rPr lang="zh-CN" altLang="en-US">
                <a:sym typeface="+mn-ea"/>
              </a:rPr>
              <a:t>【what you can do instead is create a channel to get anser back on 】,and then </a:t>
            </a:r>
            <a:endParaRPr lang="zh-CN" altLang="en-US">
              <a:sym typeface="+mn-ea"/>
            </a:endParaRPr>
          </a:p>
          <a:p>
            <a:r>
              <a:rPr lang="zh-CN" altLang="en-US">
                <a:sym typeface="+mn-ea"/>
              </a:rPr>
              <a:t>【declare afucniton ,wrapper ,that takes the value of the parameter for the calculation】</a:t>
            </a:r>
            <a:endParaRPr lang="zh-CN" altLang="en-US">
              <a:sym typeface="+mn-ea"/>
            </a:endParaRPr>
          </a:p>
          <a:p>
            <a:r>
              <a:rPr lang="zh-CN" altLang="en-US">
                <a:sym typeface="+mn-ea"/>
              </a:rPr>
              <a:t>, 【and a channle invokes the calculation and then when it is donw ,sends the result back .】and i broke it in two lines just to make it easier to read . you'd probably jsut write C gets long calcalation of A in a real code ,okay? and then to ru nthe thing .there's a go keword. go is a keyword . go wrapper of 17c  says,"take the fucntion call" , 17 comma C, and run int the backgroud and let me keep going , and then eventually you want to hear what happened , so once you're finished doing your business ,you come back and say,"Okay ,Im rady for the anser now " and you say "Now ,Iwant to receive from C and get the result". So I've taken this calculation and I've solved it off over here and thenit slows back to me by doing a receive on the channle down underneath. that shlould be faily easy to follow. thsi might not be so easy ,but we'll try ,this is a multiplexed server .At least the server side of it ,I'll show you the client ont the next slide. and the idea here ,remember I said you can pass a channle to a channle . what we have is a requst which is a request forthe server to implement .That's trivial ,It just takes a pair of integers in the channel in which it replies ,Very much like what we did before on revious slides ,generalized some what. we defined a binary operator type and we defined a funciton run that takes a binary operator and a request and sends on the reply channel inside the request the value of running the operator on the arguments inside the request.So that's jsut turning to send the operations in the sending of the thing from the previous slide into a funtion ,not very exciting yet .But then ,we defined a server fucniton that takes an perator that is going to serve in a channel of request. And it's just sits in a loop rading request from the service channel and then saying run of Op request, but it puts a Gokeyword at the beginning .So it runs all these requests in parallel in the backgroud . The server is never blocked .It's always ready to receive another call no matter how much is going on ,Obviously there's issues about re=limiting and stuff like that ,but let's not worry about those the key point is that that's ,basically, a server loop ,and then to make it easy to use for the client we defined a public function or an exported funciton by starting with a capital letter ,starts server ,and it says, "Take an operator and start a server for that operator and return the channle on which those requests canbe sent. So. what we do is we allocate the channel ,a channel start a request," we start the server process which in turn is going to start the little implementers of the operator as they come in . and then , we return the channle as the return value from start server .So ,youcall a function you get a channle back, now you got a thing you can talk and that is the fundamental idea on how you use this stuff to build services,So on the client side ,it looks like this ,you say ,server, start server ,here's a function .Now notice that I'm just writing a funcion in line there. Go has four closure,it seems writing down its expressions ,and so now I've got aserver running that's going to add numbers for me .And I've got a channel for that server in the variable server called Lowercase server .I allocated a couple of request in the obvious way and inside the request ,I allocate new channels because I want to do respond to me on separate channles for whaterver reason ,and then Ican send the request to the server ,it doesn't matter what order I send them .It's totally not blocking .I'll just send them anywhere I want. and now  Ican print them out again , print the results as they come back .And I dont have to worry about the order because again ,it's totally parallel ,so in fact , Isend one first but ask her two first ,and iftwo takes forever ,I'll still hang around there waiting forthe response to come back and once it finally does then I'll print the value on one even if one is ready sooner, So thsi one is very rushed through hear, so Iapologize if Ileft you a little be fuddled, but there's examples like this in the tutotial and some other documents,It should make a little clear what's going on if that looses you. Now ,If we go bakc to the server here ,remember I said ,it has a rate limiting issue and also the problem is it runs forever  you want to go and shut it down ,One way to do that is to use a control structure in Go called the Select ,which is quite a rich control structure . But the basic idea is given a set of communications on channels Select let's you choose ,let's you to actually wait for any one of them ot be become ready and once it does become ready ,let that single thing communicate .So it's like a switch statement for communication, So if we repalce the inner loop of server ,which was just ,remember ,get a request and then run Go on it ,With an operator that has a select statement inside it and the second channel called Quit ,that's passed into the server when we create it. Then we can jsut run this normally ,It will just do what it was doing before, but as soon as you want it to goaway , we just send a signal by sending a Boolean of any value ,It doesn't matter what ,on the Quit channel and that branch of the select will fire and this funtion will return ,which is equivalent to exiting the Go routine, So ,that's again pretty quick and I apologize for that ,But Iwant to make sure we hit some of those points. and in fact there's a lot more to talk about ,I havent talk much about package construction .Initialization is actually quite interesting in Go ,It's much -- it's sort of hard ot see ,but it dows a lot for you ,It canhelp you setup things like RPC servers with almost no code and stuff like that .There's fall reflection ,you can reflect from,there,you can reflect on functions ,channels ,maps all kinds of stuff ,It's got interesting some dynamic typing going on if you wanted to ,but you dont have to use it ,There's a thing called Embedding that is a little bit like an inheritance , but some what more simple and yet general There's interators that come out of the way .The reange thing works on fours in our channel's fucntions things like that . And there's some interesting testing software , but Idont have time to talk about any of these right here ,but Ijsut want to make it clear there's a lot more of the language than what I have time to show you ,So let me close his section with another interesting example .This is real communications example .</a:t>
            </a:r>
            <a:endParaRPr lang="zh-CN" altLang="en-US"/>
          </a:p>
          <a:p>
            <a:endParaRPr lang="zh-CN" altLang="en-US"/>
          </a:p>
          <a:p>
            <a:endParaRPr lang="zh-CN" altLang="en-US"/>
          </a:p>
          <a:p>
            <a:endParaRPr lang="zh-CN" altLang="en-US"/>
          </a:p>
          <a:p>
            <a:r>
              <a:rPr lang="zh-CN" altLang="en-US"/>
              <a:t>Goroutines</a:t>
            </a:r>
            <a:endParaRPr lang="zh-CN" altLang="en-US"/>
          </a:p>
          <a:p>
            <a:r>
              <a:rPr lang="zh-CN" altLang="en-US"/>
              <a:t>Rememer, we stared this language because we want to build servers . and one of the problems with building servers in the modren world  is there's this model of a thread per request ,which is quite labor intensive and resource intensive to run and quite diffcult to get right in more languages . and we want to make it easy to think about having tens of thouands or even hundreds of thousands of thereads -- whatever they are -- working on your behalf . and to preve that we got some way towards that .This is an wxample that will create a hundred thousand goroutines and then they can do some thing .and what it dows ,you probably wont be able to decode this in real time ,but what it does is it has little function F there that all it does is read a value from a channel,add one to it and send it out again .So there left gets one plus ,get from right ,It's that thing inside F, It jsut passes its token along but adds one to it ,and inside main ,we declare the left most piece -- to go your direction --and then a couple of variables and then for the number of goroutines youwant to start, we sort of thread a new piece on and walk away along ,but we remember where we started, So we stitch together a bunch of goroutines like this ,each of which is passing a channel value along to the next one ,and os ,we end up constructing ,in this case ,a hundred thousand goroutines off turning together like pearls on a string ,and each end is waiting for the guy upstream to give him a value ,So then right at he bottom these after the loop--once we built this thing -- we say drop a value into the right hand side and it goes pfft and pops out the left .and the value that comes out is of course the numbers of goroutines in the because we've added one for each step ,so you can examine that later if it confuses you ,but let me show it to you astually running ,so --I think it was the wrong file, now  i'll run it </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【在Go 1.4Beta1中，Go语言的stack处理方式由之前的"segmented stacks"改为了"continuous stacks"】</a:t>
            </a:r>
            <a:endParaRPr lang="zh-CN" altLang="en-US"/>
          </a:p>
          <a:p>
            <a:r>
              <a:rPr lang="zh-CN" altLang="en-US"/>
              <a:t>Compilers</a:t>
            </a:r>
            <a:endParaRPr lang="zh-CN" altLang="en-US"/>
          </a:p>
          <a:p>
            <a:r>
              <a:rPr lang="zh-CN" altLang="en-US"/>
              <a:t>Two variants:</a:t>
            </a:r>
            <a:endParaRPr lang="zh-CN" altLang="en-US"/>
          </a:p>
          <a:p>
            <a:r>
              <a:rPr lang="zh-CN" altLang="en-US"/>
              <a:t>6g/8g/5g (Ken Thompson)</a:t>
            </a:r>
            <a:endParaRPr lang="zh-CN" altLang="en-US"/>
          </a:p>
          <a:p>
            <a:r>
              <a:rPr lang="zh-CN" altLang="en-US"/>
              <a:t>more experimental.</a:t>
            </a:r>
            <a:endParaRPr lang="zh-CN" altLang="en-US"/>
          </a:p>
          <a:p>
            <a:r>
              <a:rPr lang="zh-CN" altLang="en-US"/>
              <a:t>generates OK code very quickly.</a:t>
            </a:r>
            <a:endParaRPr lang="zh-CN" altLang="en-US"/>
          </a:p>
          <a:p>
            <a:r>
              <a:rPr lang="zh-CN" altLang="en-US"/>
              <a:t>not GCC-linkable but has FFI support.</a:t>
            </a:r>
            <a:endParaRPr lang="zh-CN" altLang="en-US"/>
          </a:p>
          <a:p>
            <a:r>
              <a:rPr lang="zh-CN" altLang="en-US"/>
              <a:t>gccgo (Ian Taylor)</a:t>
            </a:r>
            <a:endParaRPr lang="zh-CN" altLang="en-US"/>
          </a:p>
          <a:p>
            <a:r>
              <a:rPr lang="zh-CN" altLang="en-US"/>
              <a:t>Go front end for GCC.</a:t>
            </a:r>
            <a:endParaRPr lang="zh-CN" altLang="en-US"/>
          </a:p>
          <a:p>
            <a:r>
              <a:rPr lang="zh-CN" altLang="en-US"/>
              <a:t>generates good code not as quickly.</a:t>
            </a:r>
            <a:endParaRPr lang="zh-CN" altLang="en-US"/>
          </a:p>
          <a:p>
            <a:r>
              <a:rPr lang="zh-CN" altLang="en-US"/>
              <a:t>Both support 32- and 64-bit x86, plus ARM.</a:t>
            </a:r>
            <a:endParaRPr lang="zh-CN" altLang="en-US"/>
          </a:p>
          <a:p>
            <a:r>
              <a:rPr lang="zh-CN" altLang="en-US"/>
              <a:t>Performance: typically within 10-20% of C.</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Garbage collector</a:t>
            </a:r>
            <a:endParaRPr lang="zh-CN" altLang="en-US"/>
          </a:p>
          <a:p>
            <a:r>
              <a:rPr lang="zh-CN" altLang="en-US"/>
              <a:t>The garbage collector , 6g has simple but effective mark-and-sweep collector. And this sounds simple. but work is under the way to do much better job ,with multi-card machines you can actually do concurrent garbage collection with essentially zero latency and very little cost and over head . and IBM has this garbage collector technology taht we think is pretty exciting . we think building  on that stuff ,we can actually make our real goals which are ot avoid a lot of the pitfalls that garbage collector end to have .And we're done work in other language before that indicate this really can be done and now that we have multi-card machines we believe that we can really solve it .GCC Go at the moment has no collector , but ,as I said ,we're working on a common run-time , and I hope by the time this collector is donw is design to run with either compiler ,It's part of the genetal run-time so bot compilers will have real garbage collector s inside of them .</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Libraries</a:t>
            </a:r>
            <a:endParaRPr lang="zh-CN" altLang="en-US"/>
          </a:p>
          <a:p>
            <a:r>
              <a:rPr lang="zh-CN" altLang="en-US"/>
              <a:t>【</a:t>
            </a:r>
            <a:r>
              <a:rPr lang="en-US" altLang="zh-CN"/>
              <a:t>go</a:t>
            </a:r>
            <a:r>
              <a:rPr lang="zh-CN" altLang="en-US"/>
              <a:t>的第三方库</a:t>
            </a:r>
            <a:r>
              <a:rPr lang="zh-CN" altLang="en-US"/>
              <a:t>】</a:t>
            </a:r>
            <a:endParaRPr lang="zh-CN" altLang="en-US"/>
          </a:p>
          <a:p>
            <a:r>
              <a:rPr lang="zh-CN" altLang="en-US"/>
              <a:t>【There's lot of libraries ,there's tons more to do, but we have a pretty good start ,we've got obviously ,OS and I/O stuff .】 I showed you  some of that ,It's got a nice math , asimple math package .It got strings ,good support for unicode ,rudimentary but functional regular expression implementation .It's got run-time reflection ,command-line flags and logging, which are very nice to use . It's got full hashes and crypto and all that kind of stuff .It's got a really good testing tool and a library to support it ,standard networking libraries just like you'd expect , including a native PRC implementations. It's kind of pretty .There's really interesting template library based on some work that Andy did that </a:t>
            </a:r>
            <a:endParaRPr lang="zh-CN" altLang="en-US"/>
          </a:p>
          <a:p>
            <a:r>
              <a:rPr lang="zh-CN" altLang="en-US"/>
              <a:t>【let's you write HTML or ,in fact anything at all using this to generate really simple data driven page generation . </a:t>
            </a:r>
            <a:endParaRPr lang="zh-CN" altLang="en-US"/>
          </a:p>
          <a:p>
            <a:r>
              <a:rPr lang="zh-CN" altLang="en-US"/>
              <a:t>可以基于动态数据产生动态的</a:t>
            </a:r>
            <a:r>
              <a:rPr lang="en-US" altLang="zh-CN"/>
              <a:t>html</a:t>
            </a:r>
            <a:r>
              <a:rPr lang="zh-CN" altLang="en-US"/>
              <a:t>，类似于</a:t>
            </a:r>
            <a:r>
              <a:rPr lang="en-US" altLang="zh-CN"/>
              <a:t>jsp, </a:t>
            </a:r>
            <a:r>
              <a:rPr lang="zh-CN" altLang="en-US"/>
              <a:t>在</a:t>
            </a:r>
            <a:r>
              <a:rPr lang="en-US" altLang="zh-CN"/>
              <a:t>html</a:t>
            </a:r>
            <a:r>
              <a:rPr lang="zh-CN" altLang="en-US"/>
              <a:t>模板中嵌入了</a:t>
            </a:r>
            <a:r>
              <a:rPr lang="en-US" altLang="zh-CN"/>
              <a:t>go</a:t>
            </a:r>
            <a:r>
              <a:rPr lang="zh-CN" altLang="en-US"/>
              <a:t>代码</a:t>
            </a:r>
            <a:endParaRPr lang="zh-CN" altLang="en-US"/>
          </a:p>
          <a:p>
            <a:r>
              <a:rPr lang="zh-CN" altLang="en-US"/>
              <a:t>http://www.01happy.com/golang-html-template/</a:t>
            </a:r>
            <a:endParaRPr lang="zh-CN" altLang="en-US"/>
          </a:p>
          <a:p>
            <a:r>
              <a:rPr lang="zh-CN" altLang="en-US"/>
              <a:t>反射建立在类型系统之上，因此我们从类型基础知识说起。</a:t>
            </a:r>
            <a:endParaRPr lang="zh-CN" altLang="en-US"/>
          </a:p>
          <a:p>
            <a:r>
              <a:rPr lang="zh-CN" altLang="en-US"/>
              <a:t>Go是静态类型语言。每个变量都有且只有一个静态类型，在编译时就已经确定。比如 int、float32、*MyType、[]byte。 如果我们做出如下声明：</a:t>
            </a:r>
            <a:endParaRPr lang="zh-CN" altLang="en-US"/>
          </a:p>
          <a:p>
            <a:r>
              <a:rPr lang="zh-CN" altLang="en-US"/>
              <a:t>type MyInt int</a:t>
            </a:r>
            <a:endParaRPr lang="zh-CN" altLang="en-US"/>
          </a:p>
          <a:p>
            <a:r>
              <a:rPr lang="zh-CN" altLang="en-US"/>
              <a:t> </a:t>
            </a:r>
            <a:endParaRPr lang="zh-CN" altLang="en-US"/>
          </a:p>
          <a:p>
            <a:r>
              <a:rPr lang="zh-CN" altLang="en-US"/>
              <a:t>var i int</a:t>
            </a:r>
            <a:endParaRPr lang="zh-CN" altLang="en-US"/>
          </a:p>
          <a:p>
            <a:r>
              <a:rPr lang="zh-CN" altLang="en-US"/>
              <a:t>var j MyInt</a:t>
            </a:r>
            <a:endParaRPr lang="zh-CN" altLang="en-US"/>
          </a:p>
          <a:p>
            <a:r>
              <a:rPr lang="zh-CN" altLang="en-US"/>
              <a:t>上面的代码中，变量 i 的类型是 int，j 的类型是 MyInt。 所以，尽管变量 i 和 j 具有共同的底层类型 int，但它们的静态类型并不一样。不经过类型转换直接相互赋值时，编译器会报错。</a:t>
            </a:r>
            <a:endParaRPr lang="zh-CN" altLang="en-US"/>
          </a:p>
          <a:p>
            <a:r>
              <a:rPr lang="zh-CN" altLang="en-US"/>
              <a:t>http://www.jb51.net/article/90021.htm</a:t>
            </a:r>
            <a:endParaRPr lang="zh-CN" altLang="en-US"/>
          </a:p>
          <a:p>
            <a:endParaRPr lang="zh-CN" altLang="en-US"/>
          </a:p>
          <a:p>
            <a:endParaRPr lang="zh-CN" altLang="en-US"/>
          </a:p>
          <a:p>
            <a:r>
              <a:rPr lang="zh-CN" altLang="en-US"/>
              <a:t>func TypeOf(i interface{}) Type</a:t>
            </a:r>
            <a:endParaRPr lang="zh-CN" altLang="en-US"/>
          </a:p>
          <a:p>
            <a:r>
              <a:rPr lang="zh-CN" altLang="en-US"/>
              <a:t>func ValueOf(i interface{}) Value</a:t>
            </a:r>
            <a:endParaRPr lang="zh-CN" altLang="en-US"/>
          </a:p>
          <a:p>
            <a:r>
              <a:rPr lang="zh-CN" altLang="en-US"/>
              <a:t>这 两个 反射入口函数，会将任何传入的对象转换为接口类型。</a:t>
            </a:r>
            <a:endParaRPr lang="zh-CN" altLang="en-US"/>
          </a:p>
          <a:p>
            <a:r>
              <a:rPr lang="zh-CN" altLang="en-US"/>
              <a:t>在面对类型时，需要区分 Type 和 Kind。前者表示真实类型（静态类型），后者表示其基础结构（底层类型）【原始类型】类别 -- 基类型。</a:t>
            </a:r>
            <a:endParaRPr lang="zh-CN" altLang="en-US"/>
          </a:p>
          <a:p>
            <a:r>
              <a:rPr lang="zh-CN" altLang="en-US"/>
              <a:t>复制代码 代码如下:</a:t>
            </a:r>
            <a:endParaRPr lang="zh-CN" altLang="en-US"/>
          </a:p>
          <a:p>
            <a:r>
              <a:rPr lang="zh-CN" altLang="en-US"/>
              <a:t>type X int</a:t>
            </a:r>
            <a:endParaRPr lang="zh-CN" altLang="en-US"/>
          </a:p>
          <a:p>
            <a:r>
              <a:rPr lang="zh-CN" altLang="en-US"/>
              <a:t>func main() {</a:t>
            </a:r>
            <a:endParaRPr lang="zh-CN" altLang="en-US"/>
          </a:p>
          <a:p>
            <a:r>
              <a:rPr lang="zh-CN" altLang="en-US"/>
              <a:t>    var a X = 100</a:t>
            </a:r>
            <a:endParaRPr lang="zh-CN" altLang="en-US"/>
          </a:p>
          <a:p>
            <a:r>
              <a:rPr lang="zh-CN" altLang="en-US"/>
              <a:t>    t := reflect.TypeOf(a)</a:t>
            </a:r>
            <a:endParaRPr lang="zh-CN" altLang="en-US"/>
          </a:p>
          <a:p>
            <a:r>
              <a:rPr lang="zh-CN" altLang="en-US"/>
              <a:t>    fmt.Println(t)</a:t>
            </a:r>
            <a:endParaRPr lang="zh-CN" altLang="en-US"/>
          </a:p>
          <a:p>
            <a:r>
              <a:rPr lang="zh-CN" altLang="en-US"/>
              <a:t>    fmt.Println(t.Name(), t.Kind())</a:t>
            </a:r>
            <a:endParaRPr lang="zh-CN" altLang="en-US"/>
          </a:p>
          <a:p>
            <a:r>
              <a:rPr lang="zh-CN" altLang="en-US"/>
              <a:t>}</a:t>
            </a:r>
            <a:endParaRPr lang="zh-CN" altLang="en-US"/>
          </a:p>
          <a:p>
            <a:r>
              <a:rPr lang="zh-CN" altLang="en-US"/>
              <a:t>输出：</a:t>
            </a:r>
            <a:endParaRPr lang="zh-CN" altLang="en-US"/>
          </a:p>
          <a:p>
            <a:endParaRPr lang="zh-CN" altLang="en-US"/>
          </a:p>
          <a:p>
            <a:r>
              <a:rPr lang="zh-CN" altLang="en-US"/>
              <a:t>X int</a:t>
            </a:r>
            <a:endParaRPr lang="zh-CN" altLang="en-US"/>
          </a:p>
          <a:p>
            <a:endParaRPr lang="zh-CN" altLang="en-US"/>
          </a:p>
          <a:p>
            <a:r>
              <a:rPr lang="zh-CN" altLang="en-US"/>
              <a:t>二、值(Value)</a:t>
            </a:r>
            <a:endParaRPr lang="zh-CN" altLang="en-US"/>
          </a:p>
          <a:p>
            <a:r>
              <a:rPr lang="zh-CN" altLang="en-US"/>
              <a:t>和 Type 获取类型信息不同，Value 专注于对象实例数据读写。</a:t>
            </a:r>
            <a:endParaRPr lang="zh-CN" altLang="en-US"/>
          </a:p>
          <a:p>
            <a:endParaRPr lang="zh-CN" altLang="en-US"/>
          </a:p>
          <a:p>
            <a:r>
              <a:rPr lang="zh-CN" altLang="en-US"/>
              <a:t>虽然Go是静态语言，然而还是提供了reflect机制，并且定义了reflect包来辅助反射处理。在reflect包中，最重要的两个类型就是Type和Value，分别从类型、值的角度来描述一个Go对象。</a:t>
            </a:r>
            <a:endParaRPr lang="zh-CN" altLang="en-US"/>
          </a:p>
          <a:p>
            <a:endParaRPr lang="zh-CN" altLang="en-US"/>
          </a:p>
          <a:p>
            <a:r>
              <a:rPr lang="zh-CN" altLang="en-US"/>
              <a:t>Type类型是一个接口，这个接口实现了String() string方法。Value类型是一个结构，但是并未定义任何导出字段，同样定义了String() string方法。</a:t>
            </a:r>
            <a:endParaRPr lang="zh-CN" altLang="en-US"/>
          </a:p>
          <a:p>
            <a:r>
              <a:rPr lang="zh-CN" altLang="en-US"/>
              <a:t>https://studygolang.com/articles/1256</a:t>
            </a:r>
            <a:endParaRPr lang="zh-CN" altLang="en-US"/>
          </a:p>
          <a:p>
            <a:endParaRPr lang="zh-CN" altLang="en-US"/>
          </a:p>
          <a:p>
            <a:r>
              <a:rPr lang="zh-CN" altLang="en-US"/>
              <a:t>】It's really quite nice .Andy gets most of the credit for that .There's  a lot more, but you can see there's actually quite a bit in place already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it looks vaguely C like although</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Godoc and Gofmt</a:t>
            </a:r>
            <a:endParaRPr lang="zh-CN" altLang="en-US"/>
          </a:p>
          <a:p>
            <a:r>
              <a:rPr lang="zh-CN" altLang="en-US"/>
              <a:t>So one of the most interesting programs written in Go is a pair of things that are related-- they share a lot of code -- called Godoc and Gofmt. Godoc is analogous to Javadoc.It serves documents  to request to look up , what this package does or what taht funciton does.And there's a set of links listed there . Golang.org is a top-level guide that's running Godoc. It servers the landing page .And underneath that ,youcan find all the other documents specifications ,editorials and FAQs, and stuff like that ,But if you dig down into the package subdirectory , that's really interesting ,automatically generate the package documentation is especially quite rich .And then under the source directory , the source gets served but ,of cource ,you can get out of this code repository , too ,The difference is that the source is processed by the coding Gofmt. The Gofmt is a pretty printer and all of the coding repository has been formatted by Gofmt .So rather than set a bunch of style rules ,we have a program that says this is what a code looks like , and you just run through Gofmt when you check it in and that's ,just settles all those arguments ,If you want debate ,we got to debate by changing Gofmt ,You cant debate by changing a document ,and I think it's actually , it does an amazingly good job .Actually ,</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have a debugger ,it's not quite ready , but it's pretty close ,</a:t>
            </a:r>
            <a:endParaRPr lang="zh-CN" altLang="en-US"/>
          </a:p>
          <a:p>
            <a:r>
              <a:rPr lang="zh-CN" altLang="en-US"/>
              <a:t>Gccgo users can of course use gdb ,Gdb doesnt understand the symbols tables. </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about generics范型</a:t>
            </a:r>
            <a:endParaRPr lang="zh-CN" altLang="en-US"/>
          </a:p>
          <a:p>
            <a:endParaRPr lang="zh-CN" altLang="en-US"/>
          </a:p>
          <a:p>
            <a:r>
              <a:rPr lang="zh-CN" altLang="en-US"/>
              <a:t>go doesnt have them yet , we dont understand exactly what they do in Go's world .They're quite subtle. The easy examples are easy to write down. It's obvious what the easy examples do ,but the complete ,correct definition is going to be quite complicated. we want to make sure we get it right . In some ways ,Go makes it simpler because there's no type inheritance ,and that eliminates one branch of complexity in generics . But on the other hand ,you can put methods on things that are values of arbitrary size , so ,that's a consequence ,and the other directions are complicates and simplifies at the same time. and we jsut dont think we understand it well enough to do them yet .Also ,in the current world ,although that would be definitely useful and dould solve a lot of problems , the map and slice implementations and the interfaces themselves actually cover a lot of the sort of obvoous examples ofr generics, which is not to say they wouldnt cover a lot of others if they came along ,but the need isn't quite as acute as it is in the language , It doesn have those features ,you can in fact build collections fairly nicely using what's called the MT interface ,which is just interface open close ,That's an interface that implements no methods because everything in hte world satisfies the MT interface . It's kind of a little bit like it but in a completely different meaning the object in Java, And you can build collections that use . There's quite a few checked in ,but they have the disadvantage that they 're not type safe since you have to unbox manually and stuff like that .They're not really what we would propose to do instead . It's just what we're using for now ,why we struggle at this question. So generics ,not yet btu they're very subtle. It's interesting in the codes workbook, josh Black has long discussion about them , </a:t>
            </a:r>
            <a:endParaRPr lang="zh-CN" altLang="en-US"/>
          </a:p>
          <a:p>
            <a:endParaRPr lang="zh-CN" altLang="en-US"/>
          </a:p>
          <a:p>
            <a:r>
              <a:rPr lang="zh-CN" altLang="en-US"/>
              <a:t>I think most people think that Java generics works really well including Josh , but he points out they're actually quite a bit harder to get right than you think ,and then maybe it's time to think really hard before you put them in . So ,they may come but they're not there now ,And of course ,there's a million of other thing .Where's my feature ? everybody who programs has a feature they want ,and chances are that some of the things you really think are important are missing ,or thry might be there but not in the way you're used to . Areally good example in inum but there is no iota. And iota's an interesting thing, but it's not an inum ,It's different. So it may not be there ,but there mya be some </a:t>
            </a:r>
            <a:endParaRPr lang="zh-CN" altLang="en-US"/>
          </a:p>
          <a:p>
            <a:endParaRPr lang="zh-CN" altLang="en-US"/>
          </a:p>
          <a:p>
            <a:r>
              <a:rPr lang="zh-CN" altLang="en-US"/>
              <a:t>union types is another one we've think about , not done yet </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Lots of documents on the web:</a:t>
            </a:r>
            <a:endParaRPr lang="zh-CN" altLang="en-US"/>
          </a:p>
          <a:p>
            <a:r>
              <a:rPr lang="zh-CN" altLang="en-US"/>
              <a:t>specification, tutorial, "Effective Go", FAQs, more</a:t>
            </a:r>
            <a:endParaRPr lang="zh-CN" altLang="en-US"/>
          </a:p>
          <a:p>
            <a:r>
              <a:rPr lang="zh-CN" altLang="en-US"/>
              <a:t>Full open-source implementations.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s</a:t>
            </a:r>
            <a:r>
              <a:rPr lang="zh-CN" altLang="en-US">
                <a:sym typeface="+mn-ea"/>
              </a:rPr>
              <a:t>prawling libraries &amp; dependency chains</a:t>
            </a:r>
            <a:r>
              <a:rPr lang="en-US" altLang="zh-CN">
                <a:sym typeface="+mn-ea"/>
              </a:rPr>
              <a:t>-- </a:t>
            </a:r>
            <a:r>
              <a:rPr lang="zh-CN" altLang="en-US">
                <a:sym typeface="+mn-ea"/>
              </a:rPr>
              <a:t>各种各样杂乱的库依赖关系</a:t>
            </a:r>
            <a:r>
              <a:rPr lang="en-US" altLang="zh-CN">
                <a:sym typeface="+mn-ea"/>
              </a:rPr>
              <a:t>,</a:t>
            </a:r>
            <a:endParaRPr lang="en-US" altLang="zh-CN">
              <a:sym typeface="+mn-ea"/>
            </a:endParaRPr>
          </a:p>
          <a:p>
            <a:r>
              <a:rPr lang="en-US" altLang="zh-CN">
                <a:sym typeface="+mn-ea"/>
              </a:rPr>
              <a:t>the libraries have gotten bigger</a:t>
            </a:r>
            <a:endParaRPr lang="en-US" altLang="zh-CN">
              <a:sym typeface="+mn-ea"/>
            </a:endParaRPr>
          </a:p>
          <a:p>
            <a:r>
              <a:rPr lang="en-US" altLang="zh-CN">
                <a:sym typeface="+mn-ea"/>
              </a:rPr>
              <a:t>使用maven最烦人的可能就是类包之间的版本冲突引发的问题了，类包冲突的一个很大的原因即产类包之间的间接依赖引起的。每个显式声明的类包都会依赖于一些其它的隐式类包，这些隐式的类包会被maven间接引入进来，因而可能造成一个我们不想要的类包的载入，严重的甚至会引起类包之间的冲突。 </a:t>
            </a:r>
            <a:endParaRPr lang="en-US" altLang="zh-CN">
              <a:sym typeface="+mn-ea"/>
            </a:endParaRPr>
          </a:p>
          <a:p>
            <a:endParaRPr lang="en-US" altLang="zh-CN">
              <a:sym typeface="+mn-ea"/>
            </a:endParaRPr>
          </a:p>
          <a:p>
            <a:r>
              <a:rPr lang="en-US" altLang="zh-CN">
                <a:sym typeface="+mn-ea"/>
              </a:rPr>
              <a:t>要解决这个问题，首先就是要查看pom.xml显式和隐式的依赖类包，然后通过这个类包树找出我们不想要的依赖类包，手工将其排除在外就可以了。 </a:t>
            </a:r>
            <a:endParaRPr lang="en-US" altLang="zh-CN">
              <a:sym typeface="+mn-ea"/>
            </a:endParaRPr>
          </a:p>
          <a:p>
            <a:endParaRPr lang="en-US" altLang="zh-CN">
              <a:sym typeface="+mn-ea"/>
            </a:endParaRPr>
          </a:p>
          <a:p>
            <a:r>
              <a:rPr lang="en-US" altLang="zh-CN">
                <a:sym typeface="+mn-ea"/>
              </a:rPr>
              <a:t>GO</a:t>
            </a:r>
            <a:r>
              <a:rPr lang="zh-CN" altLang="en-US">
                <a:sym typeface="+mn-ea"/>
              </a:rPr>
              <a:t>库依赖</a:t>
            </a:r>
            <a:r>
              <a:rPr lang="en-US" altLang="zh-CN">
                <a:sym typeface="+mn-ea"/>
              </a:rPr>
              <a:t>:</a:t>
            </a:r>
            <a:endParaRPr lang="en-US" altLang="zh-CN">
              <a:sym typeface="+mn-ea"/>
            </a:endParaRPr>
          </a:p>
          <a:p>
            <a:r>
              <a:rPr lang="en-US" altLang="zh-CN">
                <a:sym typeface="+mn-ea"/>
              </a:rPr>
              <a:t>依赖GOPATH来解决go import有个很严重的问题：如果项目依赖的包做了修改，或者干脆删掉了，会影响我的项目</a:t>
            </a:r>
            <a:endParaRPr lang="en-US" altLang="zh-CN">
              <a:sym typeface="+mn-ea"/>
            </a:endParaRPr>
          </a:p>
          <a:p>
            <a:r>
              <a:rPr lang="en-US" altLang="zh-CN">
                <a:sym typeface="+mn-ea"/>
              </a:rPr>
              <a:t>并在1.6版本中默认开启了vendor属性。</a:t>
            </a:r>
            <a:endParaRPr lang="en-US" altLang="zh-CN">
              <a:sym typeface="+mn-ea"/>
            </a:endParaRPr>
          </a:p>
          <a:p>
            <a:r>
              <a:rPr lang="en-US" altLang="zh-CN">
                <a:sym typeface="+mn-ea"/>
              </a:rPr>
              <a:t>简单来说，vendor属性就是让go编译时，优先从项目源码树根目录下的vendor目录查找代码(可以理解为切了一次GOPATH)，如果vendor中有，则不再去GOPATH中去查找</a:t>
            </a:r>
            <a:endParaRPr lang="en-US" altLang="zh-CN">
              <a:sym typeface="+mn-ea"/>
            </a:endParaRPr>
          </a:p>
          <a:p>
            <a:r>
              <a:rPr lang="en-US" altLang="zh-CN">
                <a:sym typeface="+mn-ea"/>
              </a:rPr>
              <a:t>vendor</a:t>
            </a:r>
            <a:r>
              <a:rPr lang="zh-CN" altLang="en-US">
                <a:sym typeface="+mn-ea"/>
              </a:rPr>
              <a:t>时本地化的</a:t>
            </a:r>
            <a:r>
              <a:rPr lang="en-US" altLang="zh-CN">
                <a:sym typeface="+mn-ea"/>
              </a:rPr>
              <a:t>GOpath</a:t>
            </a:r>
            <a:endParaRPr lang="en-US" altLang="zh-CN">
              <a:sym typeface="+mn-ea"/>
            </a:endParaRPr>
          </a:p>
          <a:p>
            <a:endParaRPr lang="en-US" altLang="zh-CN">
              <a:sym typeface="+mn-ea"/>
            </a:endParaRPr>
          </a:p>
          <a:p>
            <a:r>
              <a:rPr lang="en-US" altLang="zh-CN">
                <a:sym typeface="+mn-ea"/>
              </a:rPr>
              <a:t>networking has pretty much taken over the world that the way to think about computing</a:t>
            </a:r>
            <a:endParaRPr lang="en-US" altLang="zh-CN">
              <a:sym typeface="+mn-ea"/>
            </a:endParaRPr>
          </a:p>
          <a:p>
            <a:r>
              <a:rPr lang="zh-CN" altLang="en-US">
                <a:sym typeface="+mn-ea"/>
              </a:rPr>
              <a:t>网络编程的支持</a:t>
            </a:r>
            <a:r>
              <a:rPr lang="en-US" altLang="zh-CN">
                <a:sym typeface="+mn-ea"/>
              </a:rPr>
              <a:t>, net/http</a:t>
            </a:r>
            <a:r>
              <a:rPr lang="zh-CN" altLang="en-US">
                <a:sym typeface="+mn-ea"/>
              </a:rPr>
              <a:t>库</a:t>
            </a:r>
            <a:endParaRPr lang="zh-CN" altLang="en-US">
              <a:sym typeface="+mn-ea"/>
            </a:endParaRPr>
          </a:p>
          <a:p>
            <a:r>
              <a:rPr lang="zh-CN" altLang="en-US">
                <a:sym typeface="+mn-ea"/>
              </a:rPr>
              <a:t>    http.Handle("/css/", http.FileServer(http.Dir("template")))</a:t>
            </a:r>
            <a:endParaRPr lang="zh-CN" altLang="en-US">
              <a:sym typeface="+mn-ea"/>
            </a:endParaRPr>
          </a:p>
          <a:p>
            <a:r>
              <a:rPr lang="zh-CN" altLang="en-US">
                <a:sym typeface="+mn-ea"/>
              </a:rPr>
              <a:t>    http.Handle("/js/", http.FileServer(http.Dir("template")))</a:t>
            </a:r>
            <a:endParaRPr lang="zh-CN" altLang="en-US">
              <a:sym typeface="+mn-ea"/>
            </a:endParaRPr>
          </a:p>
          <a:p>
            <a:r>
              <a:rPr lang="zh-CN" altLang="en-US">
                <a:sym typeface="+mn-ea"/>
              </a:rPr>
              <a:t>    http.HandleFunc("/admin/", adminHandler)</a:t>
            </a:r>
            <a:endParaRPr lang="zh-CN" altLang="en-US">
              <a:sym typeface="+mn-ea"/>
            </a:endParaRPr>
          </a:p>
          <a:p>
            <a:r>
              <a:rPr lang="zh-CN" altLang="en-US">
                <a:sym typeface="+mn-ea"/>
              </a:rPr>
              <a:t>    http.ListenAndServe(":8888", nil)</a:t>
            </a:r>
            <a:endParaRPr lang="zh-CN" altLang="en-US">
              <a:sym typeface="+mn-ea"/>
            </a:endParaRPr>
          </a:p>
          <a:p>
            <a:endParaRPr lang="en-US" altLang="zh-CN">
              <a:sym typeface="+mn-ea"/>
            </a:endParaRPr>
          </a:p>
          <a:p>
            <a:endParaRPr lang="en-US" altLang="zh-CN">
              <a:sym typeface="+mn-ea"/>
            </a:endParaRPr>
          </a:p>
          <a:p>
            <a:r>
              <a:rPr lang="en-US" altLang="zh-CN">
                <a:sym typeface="+mn-ea"/>
              </a:rPr>
              <a:t>CS</a:t>
            </a:r>
            <a:r>
              <a:rPr lang="zh-CN" altLang="en-US">
                <a:sym typeface="+mn-ea"/>
              </a:rPr>
              <a:t>编程</a:t>
            </a:r>
            <a:endParaRPr lang="zh-CN" altLang="en-US">
              <a:sym typeface="+mn-ea"/>
            </a:endParaRPr>
          </a:p>
          <a:p>
            <a:r>
              <a:rPr lang="zh-CN" altLang="en-US">
                <a:sym typeface="+mn-ea"/>
              </a:rPr>
              <a:t>抛除Go语言里面10行代码有5行error的蛋疼之处,你可以看到，Server想要建立并接受一个Socket，其核心流程就是</a:t>
            </a:r>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netListen, err := net.Listen("tcp", "localhost:1024")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netListen.Accept()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 err := conn.Read(buffer) </a:t>
            </a:r>
            <a:endParaRPr lang="zh-CN" altLang="en-US">
              <a:sym typeface="+mn-ea"/>
            </a:endParaRPr>
          </a:p>
          <a:p>
            <a:endParaRPr lang="zh-CN" altLang="en-US">
              <a:sym typeface="+mn-ea"/>
            </a:endParaRPr>
          </a:p>
          <a:p>
            <a:r>
              <a:rPr lang="zh-CN" altLang="en-US">
                <a:sym typeface="+mn-ea"/>
              </a:rPr>
              <a:t>Client这里的关键在于</a:t>
            </a:r>
            <a:endParaRPr lang="zh-CN" altLang="en-US">
              <a:sym typeface="+mn-ea"/>
            </a:endParaRPr>
          </a:p>
          <a:p>
            <a:r>
              <a:rPr lang="zh-CN" altLang="en-US">
                <a:sym typeface="+mn-ea"/>
              </a:rPr>
              <a:t>server := "127.0.0.1:1024"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tcpAddr, err := net.ResolveTCPAddr("tcp4", server)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net.DialTCP("tcp", nil, tcpAddr)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en-US" altLang="zh-CN">
              <a:sym typeface="+mn-ea"/>
            </a:endParaRPr>
          </a:p>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 is too slow to build software, the tools are slow, they have a hard problem todo but they stil--</a:t>
            </a:r>
            <a:endParaRPr lang="zh-CN" altLang="en-US"/>
          </a:p>
          <a:p>
            <a:r>
              <a:rPr lang="zh-CN" altLang="en-US"/>
              <a:t>they re tend to be slow and they re getting slower,The computers have speed up enormously but the software</a:t>
            </a:r>
            <a:endParaRPr lang="zh-CN" altLang="en-US"/>
          </a:p>
          <a:p>
            <a:r>
              <a:rPr lang="zh-CN" altLang="en-US"/>
              <a:t>developent process ,if anyting has gotten slower over the last ten years </a:t>
            </a:r>
            <a:endParaRPr lang="zh-CN" altLang="en-US"/>
          </a:p>
          <a:p>
            <a:endParaRPr lang="zh-CN" altLang="en-US"/>
          </a:p>
          <a:p>
            <a:r>
              <a:rPr lang="en-US" altLang="zh-CN"/>
              <a:t>------------</a:t>
            </a:r>
            <a:endParaRPr lang="en-US" altLang="zh-CN"/>
          </a:p>
          <a:p>
            <a:endParaRPr lang="en-US" altLang="zh-CN"/>
          </a:p>
          <a:p>
            <a:r>
              <a:rPr lang="en-US" altLang="zh-CN"/>
              <a:t>the dependencies are uncontrolled and the languages dont help you control them .so you spend a lot of time </a:t>
            </a:r>
            <a:endParaRPr lang="en-US" altLang="zh-CN"/>
          </a:p>
          <a:p>
            <a:r>
              <a:rPr lang="en-US" altLang="zh-CN"/>
              <a:t>maybe building things you dont even need but you dont konw it cnat prove it the machines have also stopped getting </a:t>
            </a:r>
            <a:endParaRPr lang="en-US" altLang="zh-CN"/>
          </a:p>
          <a:p>
            <a:r>
              <a:rPr lang="en-US" altLang="zh-CN"/>
              <a:t>faster, they ve gotten more but they havent gotten faster there are more processors ,there are more of them</a:t>
            </a:r>
            <a:endParaRPr lang="en-US" altLang="zh-CN"/>
          </a:p>
          <a:p>
            <a:r>
              <a:rPr lang="en-US" altLang="zh-CN"/>
              <a:t>but the actual clock speed has ardly changed in the fast few years  and Moores law, to some extent is peering out </a:t>
            </a:r>
            <a:endParaRPr lang="en-US" altLang="zh-CN"/>
          </a:p>
          <a:p>
            <a:r>
              <a:rPr lang="en-US" altLang="zh-CN"/>
              <a:t>and yet the softwre gets bigger and bigger and bigger, and somehow it feel ike if web dont do something then software</a:t>
            </a:r>
            <a:endParaRPr lang="en-US" altLang="zh-CN"/>
          </a:p>
          <a:p>
            <a:r>
              <a:rPr lang="en-US" altLang="zh-CN"/>
              <a:t>contruction is just going to become unbeatable slower and we need to think about the process of making it fast again</a:t>
            </a:r>
            <a:endParaRPr lang="en-US" altLang="zh-CN"/>
          </a:p>
          <a:p>
            <a:endParaRPr lang="zh-CN" altLang="en-US"/>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动态的强类型语言</a:t>
            </a:r>
            <a:endParaRPr lang="zh-CN" altLang="en-US">
              <a:sym typeface="+mn-ea"/>
            </a:endParaRPr>
          </a:p>
          <a:p>
            <a:r>
              <a:rPr lang="zh-CN" altLang="en-US">
                <a:sym typeface="+mn-ea"/>
              </a:rPr>
              <a:t>Go语言是门强类型语言，因此也导致了非常多的问题, interface{} 任意类型 不能随意的转换为其他类型</a:t>
            </a:r>
            <a:endParaRPr lang="zh-CN" altLang="en-US">
              <a:sym typeface="+mn-ea"/>
            </a:endParaRPr>
          </a:p>
          <a:p>
            <a:r>
              <a:rPr lang="zh-CN" altLang="en-US">
                <a:sym typeface="+mn-ea"/>
              </a:rPr>
              <a:t>若要进行类型转换,需要进行类型的断言</a:t>
            </a:r>
            <a:endParaRPr lang="zh-CN" altLang="en-US">
              <a:sym typeface="+mn-ea"/>
            </a:endParaRPr>
          </a:p>
          <a:p>
            <a:r>
              <a:rPr lang="zh-CN" altLang="en-US">
                <a:sym typeface="+mn-ea"/>
              </a:rPr>
              <a:t>C C++ ,JAVA are finding the clamp the type systems are very sort of </a:t>
            </a:r>
            <a:endParaRPr lang="zh-CN" altLang="en-US">
              <a:sym typeface="+mn-ea"/>
            </a:endParaRPr>
          </a:p>
          <a:p>
            <a:r>
              <a:rPr lang="zh-CN" altLang="en-US">
                <a:sym typeface="+mn-ea"/>
              </a:rPr>
              <a:t>clumsy or hard to work with . and </a:t>
            </a:r>
            <a:r>
              <a:rPr lang="zh-CN" altLang="en-US">
                <a:solidFill>
                  <a:srgbClr val="FF0000"/>
                </a:solidFill>
                <a:sym typeface="+mn-ea"/>
              </a:rPr>
              <a:t>as thye go to eht dynamic languages</a:t>
            </a:r>
            <a:r>
              <a:rPr lang="zh-CN" altLang="en-US">
                <a:sym typeface="+mn-ea"/>
              </a:rPr>
              <a:t>: the pythons the rubys,enen the javascript</a:t>
            </a:r>
            <a:endParaRPr lang="zh-CN" altLang="en-US">
              <a:sym typeface="+mn-ea"/>
            </a:endParaRPr>
          </a:p>
          <a:p>
            <a:r>
              <a:rPr lang="en-US" altLang="zh-CN">
                <a:sym typeface="+mn-ea"/>
              </a:rPr>
              <a:t>JAVA</a:t>
            </a:r>
            <a:r>
              <a:rPr lang="zh-CN" altLang="en-US">
                <a:sym typeface="+mn-ea"/>
              </a:rPr>
              <a:t>可以通过继承体现动态性，但是本身是静态语言</a:t>
            </a:r>
            <a:endParaRPr lang="zh-CN" altLang="en-US">
              <a:sym typeface="+mn-ea"/>
            </a:endParaRPr>
          </a:p>
          <a:p>
            <a:endParaRPr lang="zh-CN" altLang="en-US">
              <a:sym typeface="+mn-ea"/>
            </a:endParaRPr>
          </a:p>
          <a:p>
            <a:r>
              <a:rPr lang="en-US" altLang="zh-CN">
                <a:sym typeface="+mn-ea"/>
              </a:rPr>
              <a:t>只有interface 有动态类型</a:t>
            </a:r>
            <a:endParaRPr lang="en-US" altLang="zh-CN">
              <a:sym typeface="+mn-ea"/>
            </a:endParaRPr>
          </a:p>
          <a:p>
            <a:r>
              <a:rPr lang="en-US" altLang="zh-CN">
                <a:sym typeface="+mn-ea"/>
              </a:rPr>
              <a:t>接口类型变量有dynamic type,接口的动态类型是其在运行时绑定值的类型</a:t>
            </a:r>
            <a:endParaRPr lang="zh-CN" altLang="en-US">
              <a:sym typeface="+mn-ea"/>
            </a:endParaRPr>
          </a:p>
          <a:p>
            <a:endParaRPr lang="zh-CN" altLang="en-US">
              <a:sym typeface="+mn-ea"/>
            </a:endParaRPr>
          </a:p>
          <a:p>
            <a:r>
              <a:rPr lang="zh-CN" altLang="en-US">
                <a:sym typeface="+mn-ea"/>
              </a:rPr>
              <a:t>弱/强类型指的是语言类型系统的类型检查的严格程度。</a:t>
            </a:r>
            <a:endParaRPr lang="zh-CN" altLang="en-US">
              <a:sym typeface="+mn-ea"/>
            </a:endParaRPr>
          </a:p>
          <a:p>
            <a:r>
              <a:rPr lang="zh-CN" altLang="en-US">
                <a:sym typeface="+mn-ea"/>
              </a:rPr>
              <a:t>弱类型相对于强类型来说类型检查更不严格，比如说允许变量类型的隐式转换，允许强制类型转换等等。强类型语言一般不允许这么做</a:t>
            </a:r>
            <a:endParaRPr lang="zh-CN" altLang="en-US">
              <a:sym typeface="+mn-ea"/>
            </a:endParaRPr>
          </a:p>
          <a:p>
            <a:r>
              <a:rPr lang="zh-CN" altLang="en-US">
                <a:sym typeface="+mn-ea"/>
              </a:rPr>
              <a:t>弱类型语言，类型检查更不严格，如偏向于容忍隐式类型转换。譬如说C语言的int可以变成double</a:t>
            </a:r>
            <a:endParaRPr lang="zh-CN" altLang="en-US">
              <a:sym typeface="+mn-ea"/>
            </a:endParaRPr>
          </a:p>
          <a:p>
            <a:r>
              <a:rPr lang="zh-CN" altLang="en-US">
                <a:sym typeface="+mn-ea"/>
              </a:rPr>
              <a:t>弱类型：&gt; "1"+2</a:t>
            </a:r>
            <a:endParaRPr lang="zh-CN" altLang="en-US">
              <a:sym typeface="+mn-ea"/>
            </a:endParaRPr>
          </a:p>
          <a:p>
            <a:r>
              <a:rPr lang="zh-CN" altLang="en-US">
                <a:sym typeface="+mn-ea"/>
              </a:rPr>
              <a:t>'12'</a:t>
            </a:r>
            <a:endParaRPr lang="zh-CN" altLang="en-US">
              <a:sym typeface="+mn-ea"/>
            </a:endParaRPr>
          </a:p>
          <a:p>
            <a:r>
              <a:rPr lang="zh-CN" altLang="en-US">
                <a:sym typeface="+mn-ea"/>
              </a:rPr>
              <a:t>强类型：&gt;&gt;&gt; "1"+2</a:t>
            </a:r>
            <a:endParaRPr lang="zh-CN" altLang="en-US">
              <a:sym typeface="+mn-ea"/>
            </a:endParaRPr>
          </a:p>
          <a:p>
            <a:r>
              <a:rPr lang="zh-CN" altLang="en-US">
                <a:sym typeface="+mn-ea"/>
              </a:rPr>
              <a:t>Traceback (most recent call last):</a:t>
            </a:r>
            <a:endParaRPr lang="zh-CN" altLang="en-US">
              <a:sym typeface="+mn-ea"/>
            </a:endParaRPr>
          </a:p>
          <a:p>
            <a:r>
              <a:rPr lang="zh-CN" altLang="en-US">
                <a:sym typeface="+mn-ea"/>
              </a:rPr>
              <a:t>  File "&lt;stdin&gt;", line 1, in &lt;module&gt;</a:t>
            </a:r>
            <a:endParaRPr lang="zh-CN" altLang="en-US">
              <a:sym typeface="+mn-ea"/>
            </a:endParaRPr>
          </a:p>
          <a:p>
            <a:r>
              <a:rPr lang="zh-CN" altLang="en-US">
                <a:sym typeface="+mn-ea"/>
              </a:rPr>
              <a:t>TypeError: cannot concatenate 'str' and 'int' objects</a:t>
            </a:r>
            <a:endParaRPr lang="zh-CN" altLang="en-US">
              <a:sym typeface="+mn-ea"/>
            </a:endParaRPr>
          </a:p>
          <a:p>
            <a:endParaRPr lang="zh-CN" altLang="en-US">
              <a:sym typeface="+mn-ea"/>
            </a:endParaRPr>
          </a:p>
          <a:p>
            <a:r>
              <a:rPr lang="zh-CN" altLang="en-US">
                <a:sym typeface="+mn-ea"/>
              </a:rPr>
              <a:t>作者：夏雨婷</a:t>
            </a:r>
            <a:endParaRPr lang="zh-CN" altLang="en-US">
              <a:sym typeface="+mn-ea"/>
            </a:endParaRPr>
          </a:p>
          <a:p>
            <a:r>
              <a:rPr lang="zh-CN" altLang="en-US">
                <a:sym typeface="+mn-ea"/>
              </a:rPr>
              <a:t>链接：https://www.zhihu.com/question/19918532/answer/58538334</a:t>
            </a:r>
            <a:endParaRPr lang="zh-CN" altLang="en-US">
              <a:sym typeface="+mn-ea"/>
            </a:endParaRPr>
          </a:p>
          <a:p>
            <a:r>
              <a:rPr lang="zh-CN" altLang="en-US">
                <a:sym typeface="+mn-ea"/>
              </a:rPr>
              <a:t>来源：知乎</a:t>
            </a:r>
            <a:endParaRPr lang="zh-CN" altLang="en-US">
              <a:sym typeface="+mn-ea"/>
            </a:endParaRPr>
          </a:p>
          <a:p>
            <a:r>
              <a:rPr lang="zh-CN" altLang="en-US">
                <a:sym typeface="+mn-ea"/>
              </a:rPr>
              <a:t>著作权归作者所有。商业转载请联系作者获得授权，非商业转载请注明出处。</a:t>
            </a:r>
            <a:endParaRPr lang="zh-CN" altLang="en-US">
              <a:sym typeface="+mn-ea"/>
            </a:endParaRPr>
          </a:p>
          <a:p>
            <a:endParaRPr lang="zh-CN" altLang="en-US">
              <a:sym typeface="+mn-ea"/>
            </a:endParaRPr>
          </a:p>
          <a:p>
            <a:endParaRPr lang="zh-CN" altLang="en-US">
              <a:sym typeface="+mn-ea"/>
            </a:endParaRPr>
          </a:p>
          <a:p>
            <a:r>
              <a:rPr lang="en-US" altLang="zh-CN">
                <a:sym typeface="+mn-ea"/>
              </a:rPr>
              <a:t>static type就是变量定义声明是的类型，</a:t>
            </a:r>
            <a:endParaRPr lang="en-US" altLang="zh-CN">
              <a:sym typeface="+mn-ea"/>
            </a:endParaRPr>
          </a:p>
          <a:p>
            <a:endParaRPr lang="zh-CN" altLang="en-US">
              <a:sym typeface="+mn-ea"/>
            </a:endParaRPr>
          </a:p>
          <a:p>
            <a:endParaRPr lang="zh-CN" altLang="en-US">
              <a:sym typeface="+mn-ea"/>
            </a:endParaRPr>
          </a:p>
          <a:p>
            <a:r>
              <a:rPr lang="zh-CN" altLang="en-US">
                <a:sym typeface="+mn-ea"/>
              </a:rPr>
              <a:t>C and C++ ,which was very well intentioned and seem to address the real need in making program </a:t>
            </a:r>
            <a:endParaRPr lang="zh-CN" altLang="en-US">
              <a:sym typeface="+mn-ea"/>
            </a:endParaRPr>
          </a:p>
          <a:p>
            <a:r>
              <a:rPr lang="zh-CN" altLang="en-US">
                <a:sym typeface="+mn-ea"/>
              </a:rPr>
              <a:t>safer but it tends to make proramging awkward（静态类型语言笨拙但是安全） in a lot of ways ,so this isnt worth the benefit you gt back from using </a:t>
            </a:r>
            <a:endParaRPr lang="zh-CN" altLang="en-US">
              <a:sym typeface="+mn-ea"/>
            </a:endParaRPr>
          </a:p>
          <a:p>
            <a:r>
              <a:rPr lang="zh-CN" altLang="en-US">
                <a:sym typeface="+mn-ea"/>
              </a:rPr>
              <a:t>also there is this notion of everything being a type hierarchy in objet-oriented programming and yet he types in large program</a:t>
            </a:r>
            <a:endParaRPr lang="zh-CN" altLang="en-US">
              <a:sym typeface="+mn-ea"/>
            </a:endParaRPr>
          </a:p>
          <a:p>
            <a:r>
              <a:rPr lang="zh-CN" altLang="en-US">
                <a:sym typeface="+mn-ea"/>
              </a:rPr>
              <a:t>dont really natually fall into hierarchies（一些问题在静态编译时，编译器检查不出来，对程序员要求较高，要有面向对象思想）</a:t>
            </a:r>
            <a:endParaRPr lang="zh-CN" altLang="en-US">
              <a:sym typeface="+mn-ea"/>
            </a:endParaRPr>
          </a:p>
          <a:p>
            <a:endParaRPr lang="zh-CN" altLang="en-US">
              <a:sym typeface="+mn-ea"/>
            </a:endParaRPr>
          </a:p>
          <a:p>
            <a:endParaRPr lang="zh-CN" altLang="en-US">
              <a:sym typeface="+mn-ea"/>
            </a:endParaRPr>
          </a:p>
          <a:p>
            <a:r>
              <a:rPr lang="zh-CN" altLang="en-US">
                <a:sym typeface="+mn-ea"/>
              </a:rPr>
              <a:t>Robert observes that a lot of eht interesting work in languares in the last few years is been because a lot of the people </a:t>
            </a:r>
            <a:endParaRPr lang="zh-CN" altLang="en-US">
              <a:sym typeface="+mn-ea"/>
            </a:endParaRPr>
          </a:p>
          <a:p>
            <a:r>
              <a:rPr lang="zh-CN" altLang="en-US">
                <a:sym typeface="+mn-ea"/>
              </a:rPr>
              <a:t>using these standards systems languages like C C++ ,JAVA are finding the clamp the type systems are very sort of </a:t>
            </a:r>
            <a:endParaRPr lang="zh-CN" altLang="en-US">
              <a:sym typeface="+mn-ea"/>
            </a:endParaRPr>
          </a:p>
          <a:p>
            <a:r>
              <a:rPr lang="zh-CN" altLang="en-US">
                <a:sym typeface="+mn-ea"/>
              </a:rPr>
              <a:t>clumsy or hard to work with . and </a:t>
            </a:r>
            <a:r>
              <a:rPr lang="zh-CN" altLang="en-US">
                <a:solidFill>
                  <a:srgbClr val="FF0000"/>
                </a:solidFill>
                <a:sym typeface="+mn-ea"/>
              </a:rPr>
              <a:t>as thye go to eht dynamic languages</a:t>
            </a:r>
            <a:r>
              <a:rPr lang="zh-CN" altLang="en-US">
                <a:sym typeface="+mn-ea"/>
              </a:rPr>
              <a:t>: the pythons the rubys,enen the javascript</a:t>
            </a:r>
            <a:endParaRPr lang="zh-CN" altLang="en-US">
              <a:sym typeface="+mn-ea"/>
            </a:endParaRPr>
          </a:p>
          <a:p>
            <a:r>
              <a:rPr lang="zh-CN" altLang="en-US">
                <a:sym typeface="+mn-ea"/>
              </a:rPr>
              <a:t>of the world ,they have a lot more fun because the type systems dont get in the way so much at least as long as the</a:t>
            </a:r>
            <a:endParaRPr lang="zh-CN" altLang="en-US">
              <a:sym typeface="+mn-ea"/>
            </a:endParaRPr>
          </a:p>
          <a:p>
            <a:r>
              <a:rPr lang="zh-CN" altLang="en-US">
                <a:sym typeface="+mn-ea"/>
              </a:rPr>
              <a:t>program keeps runnig, and so the challenge is to try to deal with this ,you want typing ,you want a good typing because </a:t>
            </a:r>
            <a:endParaRPr lang="zh-CN" altLang="en-US">
              <a:sym typeface="+mn-ea"/>
            </a:endParaRPr>
          </a:p>
          <a:p>
            <a:r>
              <a:rPr lang="zh-CN" altLang="en-US">
                <a:sym typeface="+mn-ea"/>
              </a:rPr>
              <a:t>it makes programs robust but it can be donw badly and we are given in some ways there is-- if no done badly ,it should </a:t>
            </a:r>
            <a:endParaRPr lang="zh-CN" altLang="en-US">
              <a:sym typeface="+mn-ea"/>
            </a:endParaRPr>
          </a:p>
          <a:p>
            <a:r>
              <a:rPr lang="zh-CN" altLang="en-US">
                <a:sym typeface="+mn-ea"/>
              </a:rPr>
              <a:t>at least be done the differnet way ,Sometimes good ideas in principle make bad practice  and a good example of that is </a:t>
            </a:r>
            <a:endParaRPr lang="zh-CN" altLang="en-US">
              <a:sym typeface="+mn-ea"/>
            </a:endParaRPr>
          </a:p>
          <a:p>
            <a:r>
              <a:rPr lang="zh-CN" altLang="en-US">
                <a:sym typeface="+mn-ea"/>
              </a:rPr>
              <a:t>the const keyword in C and C++ ,which was very well intentioned and seem to address the real need in making program </a:t>
            </a:r>
            <a:endParaRPr lang="zh-CN" altLang="en-US">
              <a:sym typeface="+mn-ea"/>
            </a:endParaRPr>
          </a:p>
          <a:p>
            <a:r>
              <a:rPr lang="zh-CN" altLang="en-US">
                <a:sym typeface="+mn-ea"/>
              </a:rPr>
              <a:t>safer but it tends to make proramging awkward in a lot of ways ,so this isnt worth the benefit you gt back from using </a:t>
            </a:r>
            <a:endParaRPr lang="zh-CN" altLang="en-US">
              <a:sym typeface="+mn-ea"/>
            </a:endParaRPr>
          </a:p>
          <a:p>
            <a:r>
              <a:rPr lang="zh-CN" altLang="en-US">
                <a:sym typeface="+mn-ea"/>
              </a:rPr>
              <a:t>also there is this notion of everything being a type hierarchy in objet-oriented programming and yet he types in large program</a:t>
            </a:r>
            <a:endParaRPr lang="zh-CN" altLang="en-US">
              <a:sym typeface="+mn-ea"/>
            </a:endParaRPr>
          </a:p>
          <a:p>
            <a:r>
              <a:rPr lang="zh-CN" altLang="en-US">
                <a:sym typeface="+mn-ea"/>
              </a:rPr>
              <a:t>dont really natually fall into hierarchies .we find the way to make them fit but it is a bit of a struggle ,In program web </a:t>
            </a:r>
            <a:endParaRPr lang="zh-CN" altLang="en-US">
              <a:sym typeface="+mn-ea"/>
            </a:endParaRPr>
          </a:p>
          <a:p>
            <a:r>
              <a:rPr lang="zh-CN" altLang="en-US">
                <a:sym typeface="+mn-ea"/>
              </a:rPr>
              <a:t>spend so much time re=factoring a code ,juggling,type trees aroud , and that has very little to do with the implementtation and lot </a:t>
            </a:r>
            <a:endParaRPr lang="zh-CN" altLang="en-US">
              <a:sym typeface="+mn-ea"/>
            </a:endParaRPr>
          </a:p>
          <a:p>
            <a:r>
              <a:rPr lang="zh-CN" altLang="en-US">
                <a:sym typeface="+mn-ea"/>
              </a:rPr>
              <a:t>to do with he way the language is forcing you to think .web d like to be --we,d like to sort</a:t>
            </a:r>
            <a:endParaRPr lang="zh-CN" altLang="en-US">
              <a:sym typeface="+mn-ea"/>
            </a:endParaRPr>
          </a:p>
          <a:p>
            <a:r>
              <a:rPr lang="zh-CN" altLang="en-US">
                <a:sym typeface="+mn-ea"/>
              </a:rPr>
              <a:t> of step back from that model . and in short , therefore ,with the way type systems work today you can be productive </a:t>
            </a:r>
            <a:endParaRPr lang="zh-CN" altLang="en-US">
              <a:sym typeface="+mn-ea"/>
            </a:endParaRPr>
          </a:p>
          <a:p>
            <a:r>
              <a:rPr lang="zh-CN" altLang="en-US">
                <a:sym typeface="+mn-ea"/>
              </a:rPr>
              <a:t>or you can safe but you cant reallly be both ,and that seems like a shame ; we should be able to fix that so</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a new </a:t>
            </a:r>
            <a:endParaRPr lang="zh-CN" altLang="en-US"/>
          </a:p>
          <a:p>
            <a:r>
              <a:rPr lang="zh-CN" altLang="en-US"/>
              <a:t>language , why dont  web just , the languages are thinking ,the way the type systems work the way they re compiled</a:t>
            </a:r>
            <a:endParaRPr lang="zh-CN" altLang="en-US"/>
          </a:p>
          <a:p>
            <a:r>
              <a:rPr lang="zh-CN" altLang="en-US"/>
              <a:t>the way dependencies are managed .the languages themselves have these problems endemic in them and to fix them </a:t>
            </a:r>
            <a:endParaRPr lang="zh-CN" altLang="en-US"/>
          </a:p>
          <a:p>
            <a:r>
              <a:rPr lang="zh-CN" altLang="en-US"/>
              <a:t>you have to rethink the languares itselft, for instance the libraries cant help you because adding anything  to try to fix </a:t>
            </a:r>
            <a:endParaRPr lang="zh-CN" altLang="en-US"/>
          </a:p>
          <a:p>
            <a:r>
              <a:rPr lang="zh-CN" altLang="en-US"/>
              <a:t>some of these probelm is going in the wrong direction. there is too much already . web need to trim down ,cut the fat</a:t>
            </a:r>
            <a:endParaRPr lang="zh-CN" altLang="en-US"/>
          </a:p>
          <a:p>
            <a:r>
              <a:rPr lang="zh-CN" altLang="en-US"/>
              <a:t>and make things cleaner ,fixing it by adding software isnt going to do it. you have to sort of step aside and do</a:t>
            </a:r>
            <a:endParaRPr lang="zh-CN" altLang="en-US"/>
          </a:p>
          <a:p>
            <a:r>
              <a:rPr lang="zh-CN" altLang="en-US"/>
              <a:t>something separate and so we decided ,just take a step away and think about the way programs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is the goal of the language, </a:t>
            </a:r>
            <a:endParaRPr lang="zh-CN" altLang="en-US"/>
          </a:p>
          <a:p>
            <a:r>
              <a:rPr lang="zh-CN" altLang="en-US"/>
              <a:t>of the story is we want the efficiency of a statically compiled language ; 【that means truly compiled language】, </a:t>
            </a:r>
            <a:endParaRPr lang="zh-CN" altLang="en-US"/>
          </a:p>
          <a:p>
            <a:r>
              <a:rPr lang="zh-CN" altLang="en-US"/>
              <a:t>【编译型语言在程序执行之前，有一个单独的编译过程，将程序翻译成机器语言，以后执行这个程序的时候，就不用再进行翻译了。</a:t>
            </a:r>
            <a:endParaRPr lang="zh-CN" altLang="en-US"/>
          </a:p>
          <a:p>
            <a:endParaRPr lang="zh-CN" altLang="en-US"/>
          </a:p>
          <a:p>
            <a:r>
              <a:rPr lang="zh-CN" altLang="en-US"/>
              <a:t>解释型语言，是在运行的时候将程序翻译成机器语言，所以运行速度相对于编译型语言要慢。</a:t>
            </a:r>
            <a:endParaRPr lang="zh-CN" altLang="en-US"/>
          </a:p>
          <a:p>
            <a:endParaRPr lang="zh-CN" altLang="en-US"/>
          </a:p>
          <a:p>
            <a:r>
              <a:rPr lang="zh-CN" altLang="en-US"/>
              <a:t>编译型语言，执行速度快、效率高；依赖编译器、跨平台性差些。如C、C++、Delphi、Pascal，Fortran，</a:t>
            </a:r>
            <a:r>
              <a:rPr lang="en-US" altLang="zh-CN"/>
              <a:t>java</a:t>
            </a:r>
            <a:endParaRPr lang="en-US" altLang="zh-CN"/>
          </a:p>
          <a:p>
            <a:r>
              <a:rPr lang="zh-CN" altLang="en-US"/>
              <a:t>解释型语言，执行速度慢、效率低；依赖解释器、跨平台性好。如Java、Basic.</a:t>
            </a:r>
            <a:endParaRPr lang="zh-CN" altLang="en-US"/>
          </a:p>
          <a:p>
            <a:r>
              <a:rPr lang="zh-CN" altLang="en-US"/>
              <a:t> </a:t>
            </a:r>
            <a:endParaRPr lang="zh-CN" altLang="en-US"/>
          </a:p>
          <a:p>
            <a:r>
              <a:rPr lang="zh-CN" altLang="en-US"/>
              <a:t>通俗的讲，编译语言是在编译后可以直接运行，而解释语言的执行需要一个解释环境。</a:t>
            </a:r>
            <a:endParaRPr lang="zh-CN" altLang="en-US"/>
          </a:p>
          <a:p>
            <a:r>
              <a:rPr lang="zh-CN" altLang="en-US"/>
              <a:t> java很特殊，java程序也需要编译，但是没有直接编译称为机器语言，而是编译称为字节码，然后用解释方式执行字节码。</a:t>
            </a:r>
            <a:endParaRPr lang="zh-CN" altLang="en-US"/>
          </a:p>
          <a:p>
            <a:endParaRPr lang="zh-CN" altLang="en-US"/>
          </a:p>
          <a:p>
            <a:r>
              <a:rPr lang="zh-CN" altLang="en-US"/>
              <a:t>】</a:t>
            </a:r>
            <a:endParaRPr lang="zh-CN" altLang="en-US"/>
          </a:p>
          <a:p>
            <a:r>
              <a:rPr lang="zh-CN" altLang="en-US"/>
              <a:t>but the</a:t>
            </a:r>
            <a:endParaRPr lang="zh-CN" altLang="en-US"/>
          </a:p>
          <a:p>
            <a:r>
              <a:rPr lang="zh-CN" altLang="en-US"/>
              <a:t>ease of programming of a dynamic language . and i think we have come pretty close to achieving that . </a:t>
            </a:r>
            <a:endParaRPr lang="zh-CN" altLang="en-US"/>
          </a:p>
          <a:p>
            <a:r>
              <a:rPr lang="zh-CN" altLang="en-US"/>
              <a:t>you can decide for yourself as we go on . safety is critical. It is critical to the language , the type-safe and then</a:t>
            </a:r>
            <a:endParaRPr lang="zh-CN" altLang="en-US"/>
          </a:p>
          <a:p>
            <a:r>
              <a:rPr lang="zh-CN" altLang="en-US"/>
              <a:t>the memory-safe, it is important that a program not be able to derive a bad address and just use it ,that a program</a:t>
            </a:r>
            <a:endParaRPr lang="zh-CN" altLang="en-US"/>
          </a:p>
          <a:p>
            <a:r>
              <a:rPr lang="zh-CN" altLang="en-US"/>
              <a:t>that compiles is </a:t>
            </a:r>
            <a:endParaRPr lang="zh-CN" altLang="en-US"/>
          </a:p>
          <a:p>
            <a:r>
              <a:rPr lang="zh-CN" altLang="en-US"/>
              <a:t>【type -safe Type safety means that the compiler will validate types while compiling, and throw an error if you try to assign the wrong type to a variable.</a:t>
            </a:r>
            <a:endParaRPr lang="zh-CN" altLang="en-US"/>
          </a:p>
          <a:p>
            <a:endParaRPr lang="zh-CN" altLang="en-US"/>
          </a:p>
          <a:p>
            <a:r>
              <a:rPr lang="zh-CN" altLang="en-US"/>
              <a:t>Some simple examples:</a:t>
            </a:r>
            <a:endParaRPr lang="zh-CN" altLang="en-US"/>
          </a:p>
          <a:p>
            <a:endParaRPr lang="zh-CN" altLang="en-US"/>
          </a:p>
          <a:p>
            <a:r>
              <a:rPr lang="zh-CN" altLang="en-US"/>
              <a:t>// Fails, Trying to put an integer in a string</a:t>
            </a:r>
            <a:endParaRPr lang="zh-CN" altLang="en-US"/>
          </a:p>
          <a:p>
            <a:r>
              <a:rPr lang="zh-CN" altLang="en-US"/>
              <a:t>String one = 1;</a:t>
            </a:r>
            <a:endParaRPr lang="zh-CN" altLang="en-US"/>
          </a:p>
          <a:p>
            <a:r>
              <a:rPr lang="zh-CN" altLang="en-US"/>
              <a:t>// Also fails.</a:t>
            </a:r>
            <a:endParaRPr lang="zh-CN" altLang="en-US"/>
          </a:p>
          <a:p>
            <a:r>
              <a:rPr lang="zh-CN" altLang="en-US"/>
              <a:t>int foo = "bar";</a:t>
            </a:r>
            <a:endParaRPr lang="zh-CN" altLang="en-US"/>
          </a:p>
          <a:p>
            <a:r>
              <a:rPr lang="en-US" altLang="zh-CN"/>
              <a:t>IDE</a:t>
            </a:r>
            <a:r>
              <a:rPr lang="zh-CN" altLang="en-US"/>
              <a:t>可直接报错</a:t>
            </a:r>
            <a:endParaRPr lang="zh-CN" altLang="en-US"/>
          </a:p>
          <a:p>
            <a:r>
              <a:rPr lang="zh-CN" altLang="en-US"/>
              <a:t>】</a:t>
            </a:r>
            <a:endParaRPr lang="zh-CN" altLang="en-US"/>
          </a:p>
          <a:p>
            <a:r>
              <a:rPr lang="zh-CN" altLang="en-US"/>
              <a:t>and </a:t>
            </a:r>
            <a:endParaRPr lang="zh-CN" altLang="en-US"/>
          </a:p>
          <a:p>
            <a:r>
              <a:rPr lang="zh-CN" altLang="en-US"/>
              <a:t>【memory-safe</a:t>
            </a:r>
            <a:endParaRPr lang="zh-CN" altLang="en-US"/>
          </a:p>
          <a:p>
            <a:r>
              <a:rPr lang="zh-CN" altLang="en-US"/>
              <a:t>Memory safety is the state of being protected from various software bugs and security vulnerabilities when dealing with memory access, such as buffer overflows and dangling pointers.[1] For example, Java is said to be memory-safe because its runtime error detection checks array bounds and pointer dereferences.[1] In contrast, C and C++ support arbitrary pointer arithmetic, with no provision for bounds checking,[2] and thus are termed memory-unsafe</a:t>
            </a:r>
            <a:endParaRPr lang="zh-CN" altLang="en-US"/>
          </a:p>
          <a:p>
            <a:r>
              <a:rPr lang="zh-CN" altLang="en-US"/>
              <a:t>】.</a:t>
            </a:r>
            <a:endParaRPr lang="zh-CN" altLang="en-US"/>
          </a:p>
          <a:p>
            <a:r>
              <a:rPr lang="zh-CN" altLang="en-US"/>
              <a:t> that is critical part of making robust softsare and we just --that </a:t>
            </a:r>
            <a:r>
              <a:rPr lang="zh-CN" altLang="en-US">
                <a:solidFill>
                  <a:srgbClr val="FF0000"/>
                </a:solidFill>
              </a:rPr>
              <a:t>is </a:t>
            </a:r>
            <a:endParaRPr lang="zh-CN" altLang="en-US">
              <a:solidFill>
                <a:srgbClr val="FF0000"/>
              </a:solidFill>
            </a:endParaRPr>
          </a:p>
          <a:p>
            <a:r>
              <a:rPr lang="zh-CN" altLang="en-US"/>
              <a:t>just fundamental web want good support for </a:t>
            </a:r>
            <a:endParaRPr lang="zh-CN" altLang="en-US"/>
          </a:p>
          <a:p>
            <a:r>
              <a:rPr lang="zh-CN" altLang="en-US"/>
              <a:t>【concurrency】 . </a:t>
            </a:r>
            <a:endParaRPr lang="zh-CN" altLang="en-US"/>
          </a:p>
          <a:p>
            <a:r>
              <a:rPr lang="zh-CN" altLang="en-US"/>
              <a:t>I ll talk a little bit about that . </a:t>
            </a:r>
            <a:endParaRPr lang="zh-CN" altLang="en-US"/>
          </a:p>
          <a:p>
            <a:r>
              <a:rPr lang="zh-CN" altLang="en-US"/>
              <a:t>【Communication】</a:t>
            </a:r>
            <a:endParaRPr lang="zh-CN" altLang="en-US"/>
          </a:p>
          <a:p>
            <a:r>
              <a:rPr lang="zh-CN" altLang="en-US"/>
              <a:t> ,I ll talk about that too ,【Those are tools,that can help you build software that</a:t>
            </a:r>
            <a:endParaRPr lang="zh-CN" altLang="en-US"/>
          </a:p>
          <a:p>
            <a:r>
              <a:rPr lang="zh-CN" altLang="en-US"/>
              <a:t>runs in the network or in multi-core CPUS 】.we want to buld -- we re going to garbage like to think because a lot of the</a:t>
            </a:r>
            <a:endParaRPr lang="zh-CN" altLang="en-US"/>
          </a:p>
          <a:p>
            <a:r>
              <a:rPr lang="zh-CN" altLang="en-US"/>
              <a:t>bookkeeping that goes on inside modern programming ,especially in </a:t>
            </a:r>
            <a:endParaRPr lang="zh-CN" altLang="en-US"/>
          </a:p>
          <a:p>
            <a:r>
              <a:rPr lang="zh-CN" altLang="en-US"/>
              <a:t>【C,C++ ,has to do with memory management </a:t>
            </a:r>
            <a:endParaRPr lang="zh-CN" altLang="en-US"/>
          </a:p>
          <a:p>
            <a:r>
              <a:rPr lang="zh-CN" altLang="en-US"/>
              <a:t>and that can be totally automated 】. and we believe is the word ,that you can do that 【efficiently and essentially ,latency</a:t>
            </a:r>
            <a:endParaRPr lang="zh-CN" altLang="en-US"/>
          </a:p>
          <a:p>
            <a:r>
              <a:rPr lang="zh-CN" altLang="en-US"/>
              <a:t>-free】 that the garbage collection tchonlogy is advance to the point where a garbage collected systems language actually</a:t>
            </a:r>
            <a:endParaRPr lang="zh-CN" altLang="en-US"/>
          </a:p>
          <a:p>
            <a:r>
              <a:rPr lang="zh-CN" altLang="en-US"/>
              <a:t>makes a lot of sense.</a:t>
            </a:r>
            <a:endParaRPr lang="zh-CN" altLang="en-US"/>
          </a:p>
          <a:p>
            <a:r>
              <a:rPr lang="zh-CN" altLang="en-US"/>
              <a:t>and os we d like to do that ,and also ,we d like the compiler to just run fast,eveyone knows this slide and there s some </a:t>
            </a:r>
            <a:endParaRPr lang="zh-CN" altLang="en-US"/>
          </a:p>
          <a:p>
            <a:r>
              <a:rPr lang="zh-CN" altLang="en-US"/>
              <a:t>truth to it </a:t>
            </a:r>
            <a:r>
              <a:rPr lang="en-US" altLang="zh-CN"/>
              <a:t>.</a:t>
            </a:r>
            <a:r>
              <a:rPr lang="zh-CN" altLang="en-US"/>
              <a:t>【you know you spent too much time waiting</a:t>
            </a:r>
            <a:endParaRPr lang="zh-CN" altLang="en-US"/>
          </a:p>
          <a:p>
            <a:r>
              <a:rPr lang="zh-CN" altLang="en-US"/>
              <a:t>for compilers</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The Go Programming Language</a:t>
            </a:r>
            <a:br>
              <a:rPr lang="zh-CN" altLang="en-US"/>
            </a:br>
            <a:endParaRPr lang="zh-CN" altLang="en-US"/>
          </a:p>
        </p:txBody>
      </p:sp>
      <p:sp>
        <p:nvSpPr>
          <p:cNvPr id="3" name="副标题 2"/>
          <p:cNvSpPr>
            <a:spLocks noGrp="1"/>
          </p:cNvSpPr>
          <p:nvPr>
            <p:ph type="subTitle" idx="1"/>
          </p:nvPr>
        </p:nvSpPr>
        <p:spPr/>
        <p:txBody>
          <a:bodyPr>
            <a:normAutofit lnSpcReduction="20000"/>
          </a:bodyPr>
          <a:p>
            <a:r>
              <a:rPr lang="zh-CN" altLang="en-US"/>
              <a:t>Rob Pike</a:t>
            </a:r>
            <a:endParaRPr lang="zh-CN" altLang="en-US"/>
          </a:p>
          <a:p>
            <a:r>
              <a:rPr lang="zh-CN" altLang="en-US"/>
              <a:t>golang.org</a:t>
            </a:r>
            <a:endParaRPr lang="zh-CN" altLang="en-US"/>
          </a:p>
          <a:p>
            <a:r>
              <a:rPr lang="zh-CN" altLang="en-US"/>
              <a:t>Oct 30, 2009</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As xkcd observes...</a:t>
            </a:r>
            <a:endParaRPr lang="zh-CN" altLang="en-US"/>
          </a:p>
        </p:txBody>
      </p:sp>
      <p:pic>
        <p:nvPicPr>
          <p:cNvPr id="5" name="内容占位符 4" descr="go1"/>
          <p:cNvPicPr>
            <a:picLocks noChangeAspect="1"/>
          </p:cNvPicPr>
          <p:nvPr>
            <p:ph idx="1"/>
          </p:nvPr>
        </p:nvPicPr>
        <p:blipFill>
          <a:blip r:embed="rId1"/>
          <a:stretch>
            <a:fillRect/>
          </a:stretch>
        </p:blipFill>
        <p:spPr>
          <a:xfrm>
            <a:off x="3193415" y="1771650"/>
            <a:ext cx="5224780" cy="45675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Design principles</a:t>
            </a:r>
            <a:endParaRPr lang="zh-CN" altLang="en-US"/>
          </a:p>
        </p:txBody>
      </p:sp>
      <p:sp>
        <p:nvSpPr>
          <p:cNvPr id="3" name="内容占位符 2"/>
          <p:cNvSpPr>
            <a:spLocks noGrp="1"/>
          </p:cNvSpPr>
          <p:nvPr>
            <p:ph idx="1"/>
          </p:nvPr>
        </p:nvSpPr>
        <p:spPr/>
        <p:txBody>
          <a:bodyPr>
            <a:noAutofit/>
          </a:bodyPr>
          <a:p>
            <a:pPr marL="0" indent="0">
              <a:buNone/>
            </a:pPr>
            <a:r>
              <a:rPr lang="zh-CN" altLang="en-US" sz="3200"/>
              <a:t>Keep concepts orthogonal.</a:t>
            </a:r>
            <a:endParaRPr lang="zh-CN" altLang="en-US" sz="3200"/>
          </a:p>
          <a:p>
            <a:pPr marL="0" indent="0">
              <a:buNone/>
            </a:pPr>
            <a:r>
              <a:rPr lang="zh-CN" altLang="en-US" sz="3200"/>
              <a:t>A few orthogonal features work better than a lot</a:t>
            </a:r>
            <a:endParaRPr lang="zh-CN" altLang="en-US" sz="3200"/>
          </a:p>
          <a:p>
            <a:pPr marL="0" indent="0">
              <a:buNone/>
            </a:pPr>
            <a:r>
              <a:rPr lang="zh-CN" altLang="en-US" sz="3200"/>
              <a:t>of overlapping ones.</a:t>
            </a:r>
            <a:endParaRPr lang="zh-CN" altLang="en-US" sz="3200"/>
          </a:p>
          <a:p>
            <a:pPr marL="0" indent="0">
              <a:buNone/>
            </a:pPr>
            <a:r>
              <a:rPr lang="zh-CN" altLang="en-US" sz="3200"/>
              <a:t>Keep the grammar regular and simple.</a:t>
            </a:r>
            <a:endParaRPr lang="zh-CN" altLang="en-US" sz="3200"/>
          </a:p>
          <a:p>
            <a:pPr marL="0" indent="0">
              <a:buNone/>
            </a:pPr>
            <a:r>
              <a:rPr lang="zh-CN" altLang="en-US" sz="3200"/>
              <a:t>Few keywords, parsable without a symbol table.</a:t>
            </a:r>
            <a:endParaRPr lang="zh-CN" altLang="en-US" sz="3200"/>
          </a:p>
          <a:p>
            <a:pPr marL="0" indent="0">
              <a:buNone/>
            </a:pPr>
            <a:r>
              <a:rPr lang="zh-CN" altLang="en-US" sz="3200"/>
              <a:t>Reduce typing. Let the language work things out.</a:t>
            </a:r>
            <a:endParaRPr lang="zh-CN" altLang="en-US" sz="3200"/>
          </a:p>
          <a:p>
            <a:pPr marL="0" indent="0">
              <a:buNone/>
            </a:pPr>
            <a:r>
              <a:rPr lang="zh-CN" altLang="en-US" sz="3200"/>
              <a:t>No stuttering; don't want to see</a:t>
            </a:r>
            <a:endParaRPr lang="zh-CN" altLang="en-US" sz="3200"/>
          </a:p>
          <a:p>
            <a:pPr marL="0" indent="0">
              <a:buNone/>
            </a:pPr>
            <a:r>
              <a:rPr lang="zh-CN" altLang="en-US" sz="3200"/>
              <a:t>foo.Foo *myFoo = new foo.Foo(foo.FOO_INIT)</a:t>
            </a:r>
            <a:endParaRPr lang="zh-CN" altLang="en-US" sz="3200"/>
          </a:p>
          <a:p>
            <a:pPr marL="0" indent="0">
              <a:buNone/>
            </a:pPr>
            <a:r>
              <a:rPr lang="zh-CN" altLang="en-US" sz="3200"/>
              <a:t>Avoid bookkeeping.</a:t>
            </a:r>
            <a:endParaRPr lang="zh-CN" altLang="en-US" sz="3200"/>
          </a:p>
          <a:p>
            <a:pPr marL="0" indent="0">
              <a:buNone/>
            </a:pPr>
            <a:r>
              <a:rPr lang="zh-CN" altLang="en-US" sz="3200"/>
              <a:t>But keep things safe.</a:t>
            </a:r>
            <a:endParaRPr lang="zh-CN" altLang="en-US" sz="3200"/>
          </a:p>
          <a:p>
            <a:pPr marL="0" indent="0">
              <a:buNone/>
            </a:pPr>
            <a:r>
              <a:rPr lang="zh-CN" altLang="en-US" sz="3200"/>
              <a:t>Reduce typing. Keep the type system clear.</a:t>
            </a:r>
            <a:endParaRPr lang="zh-CN" altLang="en-US" sz="3200"/>
          </a:p>
          <a:p>
            <a:pPr marL="0" indent="0">
              <a:buNone/>
            </a:pPr>
            <a:r>
              <a:rPr lang="zh-CN" altLang="en-US" sz="3200"/>
              <a:t>No type hierarchy.</a:t>
            </a:r>
            <a:r>
              <a:rPr lang="zh-CN" altLang="en-US" sz="3200">
                <a:solidFill>
                  <a:srgbClr val="FF0000"/>
                </a:solidFill>
              </a:rPr>
              <a:t> Too clumsy to write code by</a:t>
            </a:r>
            <a:endParaRPr lang="zh-CN" altLang="en-US" sz="3200">
              <a:solidFill>
                <a:srgbClr val="FF0000"/>
              </a:solidFill>
            </a:endParaRPr>
          </a:p>
          <a:p>
            <a:pPr marL="0" indent="0">
              <a:buNone/>
            </a:pPr>
            <a:r>
              <a:rPr lang="zh-CN" altLang="en-US" sz="3200">
                <a:solidFill>
                  <a:srgbClr val="FF0000"/>
                </a:solidFill>
              </a:rPr>
              <a:t>constructing type hierarchies.</a:t>
            </a:r>
            <a:endParaRPr lang="zh-CN" altLang="en-US" sz="3200">
              <a:solidFill>
                <a:srgbClr val="FF0000"/>
              </a:solidFill>
            </a:endParaRPr>
          </a:p>
          <a:p>
            <a:pPr marL="0" indent="0">
              <a:buNone/>
            </a:pPr>
            <a:r>
              <a:rPr lang="zh-CN" altLang="en-US" sz="3200"/>
              <a:t>It can still be object-oriented.</a:t>
            </a:r>
            <a:endParaRPr lang="zh-CN" alt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85000"/>
                  </a:schemeClr>
                </a:solidFill>
              </a:rPr>
              <a:t>The big picture</a:t>
            </a:r>
            <a:endParaRPr lang="zh-CN" altLang="en-US">
              <a:solidFill>
                <a:schemeClr val="bg1">
                  <a:lumMod val="85000"/>
                </a:schemeClr>
              </a:solidFill>
            </a:endParaRPr>
          </a:p>
        </p:txBody>
      </p:sp>
      <p:sp>
        <p:nvSpPr>
          <p:cNvPr id="3" name="内容占位符 2"/>
          <p:cNvSpPr>
            <a:spLocks noGrp="1"/>
          </p:cNvSpPr>
          <p:nvPr>
            <p:ph idx="1"/>
          </p:nvPr>
        </p:nvSpPr>
        <p:spPr/>
        <p:txBody>
          <a:bodyPr>
            <a:noAutofit/>
          </a:bodyPr>
          <a:p>
            <a:pPr marL="0" indent="0">
              <a:buNone/>
            </a:pPr>
            <a:r>
              <a:rPr lang="zh-CN" altLang="en-US" sz="3600">
                <a:solidFill>
                  <a:schemeClr val="bg1">
                    <a:lumMod val="85000"/>
                  </a:schemeClr>
                </a:solidFill>
              </a:rPr>
              <a:t>Fundamentals:Clean, concise syntax.Lightweight type system.No implicit conversions: keep things explicit.</a:t>
            </a:r>
            <a:endParaRPr lang="zh-CN" altLang="en-US" sz="3600">
              <a:solidFill>
                <a:schemeClr val="bg1">
                  <a:lumMod val="85000"/>
                </a:schemeClr>
              </a:solidFill>
            </a:endParaRPr>
          </a:p>
          <a:p>
            <a:pPr marL="0" indent="0">
              <a:buNone/>
            </a:pPr>
            <a:r>
              <a:rPr lang="zh-CN" altLang="en-US" sz="3600">
                <a:solidFill>
                  <a:schemeClr val="bg1">
                    <a:lumMod val="85000"/>
                  </a:schemeClr>
                </a:solidFill>
              </a:rPr>
              <a:t>Untyped unsized constants: no more 0x80ULL.Strict separation of interface and implementation.Run-time:</a:t>
            </a:r>
            <a:endParaRPr lang="zh-CN" altLang="en-US" sz="3600">
              <a:solidFill>
                <a:schemeClr val="bg1">
                  <a:lumMod val="85000"/>
                </a:schemeClr>
              </a:solidFill>
            </a:endParaRPr>
          </a:p>
          <a:p>
            <a:pPr marL="0" indent="0">
              <a:buNone/>
            </a:pPr>
            <a:r>
              <a:rPr lang="zh-CN" altLang="en-US" sz="3600">
                <a:solidFill>
                  <a:schemeClr val="bg1">
                    <a:lumMod val="85000"/>
                  </a:schemeClr>
                </a:solidFill>
              </a:rPr>
              <a:t>Garbage collection.Strings, maps, communication channels.Concurrency.Package model:</a:t>
            </a:r>
            <a:endParaRPr lang="zh-CN" altLang="en-US" sz="3600">
              <a:solidFill>
                <a:schemeClr val="bg1">
                  <a:lumMod val="85000"/>
                </a:schemeClr>
              </a:solidFill>
            </a:endParaRPr>
          </a:p>
          <a:p>
            <a:pPr marL="0" indent="0">
              <a:buNone/>
            </a:pPr>
            <a:r>
              <a:rPr lang="zh-CN" altLang="en-US" sz="3600">
                <a:solidFill>
                  <a:schemeClr val="bg1">
                    <a:lumMod val="85000"/>
                  </a:schemeClr>
                </a:solidFill>
              </a:rPr>
              <a:t>Explicit dependencies to enable faster builds.</a:t>
            </a:r>
            <a:endParaRPr lang="zh-CN" altLang="en-US" sz="3600">
              <a:solidFill>
                <a:schemeClr val="bg1">
                  <a:lumMod val="8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New approach: Dependencies</a:t>
            </a:r>
            <a:endParaRPr lang="zh-CN" altLang="en-US"/>
          </a:p>
        </p:txBody>
      </p:sp>
      <p:sp>
        <p:nvSpPr>
          <p:cNvPr id="3" name="内容占位符 2"/>
          <p:cNvSpPr>
            <a:spLocks noGrp="1"/>
          </p:cNvSpPr>
          <p:nvPr>
            <p:ph idx="1"/>
          </p:nvPr>
        </p:nvSpPr>
        <p:spPr/>
        <p:txBody>
          <a:bodyPr>
            <a:noAutofit/>
          </a:bodyPr>
          <a:p>
            <a:pPr marL="0" indent="0">
              <a:buNone/>
            </a:pPr>
            <a:r>
              <a:rPr lang="zh-CN" altLang="en-US" sz="3200"/>
              <a:t>Construction speed depends on managing dependencies. </a:t>
            </a:r>
            <a:r>
              <a:rPr lang="zh-CN" altLang="en-US" sz="3200">
                <a:solidFill>
                  <a:srgbClr val="FF0000"/>
                </a:solidFill>
              </a:rPr>
              <a:t>Explicit dependencies</a:t>
            </a:r>
            <a:r>
              <a:rPr lang="zh-CN" altLang="en-US" sz="3200"/>
              <a:t> in source allow:</a:t>
            </a:r>
            <a:endParaRPr lang="zh-CN" altLang="en-US" sz="3200"/>
          </a:p>
          <a:p>
            <a:pPr marL="0" indent="0">
              <a:buNone/>
            </a:pPr>
            <a:r>
              <a:rPr lang="zh-CN" altLang="en-US" sz="3200"/>
              <a:t>- fast compilation</a:t>
            </a:r>
            <a:endParaRPr lang="zh-CN" altLang="en-US" sz="3200"/>
          </a:p>
          <a:p>
            <a:pPr marL="0" indent="0">
              <a:buNone/>
            </a:pPr>
            <a:r>
              <a:rPr lang="zh-CN" altLang="en-US" sz="3200"/>
              <a:t>- fast linking</a:t>
            </a:r>
            <a:endParaRPr lang="zh-CN" altLang="en-US" sz="3200"/>
          </a:p>
          <a:p>
            <a:pPr marL="0" indent="0">
              <a:buNone/>
            </a:pPr>
            <a:r>
              <a:rPr lang="zh-CN" altLang="en-US" sz="3200"/>
              <a:t>The Go compiler pulls </a:t>
            </a:r>
            <a:r>
              <a:rPr lang="zh-CN" altLang="en-US" sz="3200">
                <a:solidFill>
                  <a:srgbClr val="FF0000"/>
                </a:solidFill>
              </a:rPr>
              <a:t>transitive dependency type</a:t>
            </a:r>
            <a:endParaRPr lang="zh-CN" altLang="en-US" sz="3200">
              <a:solidFill>
                <a:srgbClr val="FF0000"/>
              </a:solidFill>
            </a:endParaRPr>
          </a:p>
          <a:p>
            <a:pPr marL="0" indent="0">
              <a:buNone/>
            </a:pPr>
            <a:r>
              <a:rPr lang="zh-CN" altLang="en-US" sz="3200"/>
              <a:t>info from the object file - but only what it needs.</a:t>
            </a:r>
            <a:endParaRPr lang="zh-CN" altLang="en-US" sz="3200"/>
          </a:p>
          <a:p>
            <a:pPr marL="0" indent="0">
              <a:buNone/>
            </a:pPr>
            <a:r>
              <a:rPr lang="zh-CN" altLang="en-US" sz="3200"/>
              <a:t>If A.go depends on B.go depends on C.go:</a:t>
            </a:r>
            <a:endParaRPr lang="zh-CN" altLang="en-US" sz="3200"/>
          </a:p>
          <a:p>
            <a:pPr marL="0" indent="0">
              <a:buNone/>
            </a:pPr>
            <a:r>
              <a:rPr lang="zh-CN" altLang="en-US" sz="3200"/>
              <a:t>- compile C.go, B.go, then A.go.</a:t>
            </a:r>
            <a:endParaRPr lang="zh-CN" altLang="en-US" sz="3200"/>
          </a:p>
          <a:p>
            <a:pPr marL="0" indent="0">
              <a:buNone/>
            </a:pPr>
            <a:r>
              <a:rPr lang="zh-CN" altLang="en-US" sz="3200"/>
              <a:t>- </a:t>
            </a:r>
            <a:r>
              <a:rPr lang="zh-CN" altLang="en-US" sz="3200">
                <a:solidFill>
                  <a:srgbClr val="FF0000"/>
                </a:solidFill>
              </a:rPr>
              <a:t>to compile A.go, compiler reads B.o </a:t>
            </a:r>
            <a:r>
              <a:rPr lang="zh-CN" altLang="en-US" sz="3200"/>
              <a:t>not C.o.</a:t>
            </a:r>
            <a:endParaRPr lang="zh-CN" altLang="en-US" sz="3200"/>
          </a:p>
          <a:p>
            <a:pPr marL="0" indent="0">
              <a:buNone/>
            </a:pPr>
            <a:r>
              <a:rPr lang="zh-CN" altLang="en-US" sz="3200"/>
              <a:t>At scale, this can be a huge speedup.</a:t>
            </a:r>
            <a:endParaRPr lang="zh-CN" alt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New approach: Concurrency</a:t>
            </a:r>
            <a:endParaRPr lang="zh-CN" altLang="en-US"/>
          </a:p>
        </p:txBody>
      </p:sp>
      <p:sp>
        <p:nvSpPr>
          <p:cNvPr id="3" name="内容占位符 2"/>
          <p:cNvSpPr>
            <a:spLocks noGrp="1"/>
          </p:cNvSpPr>
          <p:nvPr>
            <p:ph idx="1"/>
          </p:nvPr>
        </p:nvSpPr>
        <p:spPr/>
        <p:txBody>
          <a:bodyPr>
            <a:noAutofit/>
          </a:bodyPr>
          <a:p>
            <a:pPr marL="0" indent="0">
              <a:buNone/>
            </a:pPr>
            <a:r>
              <a:rPr lang="zh-CN" altLang="en-US" sz="3600"/>
              <a:t>Go provides a way to write systems and servers as concurrent, garbage-collected processes</a:t>
            </a:r>
            <a:endParaRPr lang="zh-CN" altLang="en-US" sz="3600"/>
          </a:p>
          <a:p>
            <a:pPr marL="0" indent="0">
              <a:buNone/>
            </a:pPr>
            <a:r>
              <a:rPr lang="zh-CN" altLang="en-US" sz="3600"/>
              <a:t>(</a:t>
            </a:r>
            <a:r>
              <a:rPr lang="zh-CN" altLang="en-US" sz="3600">
                <a:solidFill>
                  <a:srgbClr val="FF0000"/>
                </a:solidFill>
              </a:rPr>
              <a:t>goroutines</a:t>
            </a:r>
            <a:r>
              <a:rPr lang="zh-CN" altLang="en-US" sz="3600"/>
              <a:t>) with support from the language and run-time.Language takes care of goroutine management, memory management.</a:t>
            </a:r>
            <a:endParaRPr lang="zh-CN" altLang="en-US" sz="3600"/>
          </a:p>
          <a:p>
            <a:pPr marL="0" indent="0">
              <a:buNone/>
            </a:pPr>
            <a:r>
              <a:rPr lang="zh-CN" altLang="en-US" sz="3600"/>
              <a:t>Growing stacks, multiplexing of goroutines onto threads is done automatically. Concurrency is hard without garbage collection.</a:t>
            </a:r>
            <a:endParaRPr lang="zh-CN" altLang="en-US" sz="3600"/>
          </a:p>
          <a:p>
            <a:pPr marL="0" indent="0">
              <a:buNone/>
            </a:pPr>
            <a:r>
              <a:rPr lang="zh-CN" altLang="en-US" sz="3600">
                <a:solidFill>
                  <a:srgbClr val="FF0000"/>
                </a:solidFill>
              </a:rPr>
              <a:t>Garbage collection is hard without the right language</a:t>
            </a:r>
            <a:r>
              <a:rPr lang="zh-CN" altLang="en-US" sz="3600"/>
              <a:t>.</a:t>
            </a:r>
            <a:endParaRPr lang="zh-CN" altLang="en-US"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Basics</a:t>
            </a:r>
            <a:endParaRPr lang="zh-CN" altLang="en-US"/>
          </a:p>
        </p:txBody>
      </p:sp>
      <p:sp>
        <p:nvSpPr>
          <p:cNvPr id="3" name="内容占位符 2"/>
          <p:cNvSpPr>
            <a:spLocks noGrp="1"/>
          </p:cNvSpPr>
          <p:nvPr>
            <p:ph idx="1"/>
          </p:nvPr>
        </p:nvSpPr>
        <p:spPr/>
        <p:txBody>
          <a:bodyPr>
            <a:noAutofit/>
          </a:bodyPr>
          <a:p>
            <a:pPr marL="0" indent="0">
              <a:buNone/>
            </a:pPr>
            <a:r>
              <a:rPr lang="zh-CN" altLang="en-US" sz="3200"/>
              <a:t>const N = 1024 // just a number</a:t>
            </a:r>
            <a:endParaRPr lang="zh-CN" altLang="en-US" sz="3200"/>
          </a:p>
          <a:p>
            <a:pPr marL="0" indent="0">
              <a:buNone/>
            </a:pPr>
            <a:r>
              <a:rPr lang="zh-CN" altLang="en-US" sz="3200"/>
              <a:t>const str = “this is a 􀳔􀺊􀞠 string\n”</a:t>
            </a:r>
            <a:endParaRPr lang="zh-CN" altLang="en-US" sz="3200"/>
          </a:p>
          <a:p>
            <a:pPr marL="0" indent="0">
              <a:buNone/>
            </a:pPr>
            <a:r>
              <a:rPr lang="zh-CN" altLang="en-US" sz="3200"/>
              <a:t>var x, y *float</a:t>
            </a:r>
            <a:endParaRPr lang="zh-CN" altLang="en-US" sz="3200"/>
          </a:p>
          <a:p>
            <a:pPr marL="0" indent="0">
              <a:buNone/>
            </a:pPr>
            <a:r>
              <a:rPr lang="zh-CN" altLang="en-US" sz="3200"/>
              <a:t>var ch = '\u1234'</a:t>
            </a:r>
            <a:endParaRPr lang="zh-CN" altLang="en-US" sz="3200"/>
          </a:p>
          <a:p>
            <a:pPr marL="0" indent="0">
              <a:buNone/>
            </a:pPr>
            <a:r>
              <a:rPr lang="zh-CN" altLang="en-US" sz="3200"/>
              <a:t>/* Define and use a type, T. */</a:t>
            </a:r>
            <a:endParaRPr lang="zh-CN" altLang="en-US" sz="3200"/>
          </a:p>
          <a:p>
            <a:pPr marL="0" indent="0">
              <a:buNone/>
            </a:pPr>
            <a:r>
              <a:rPr lang="zh-CN" altLang="en-US" sz="3200"/>
              <a:t>type T struct { a, b int }</a:t>
            </a:r>
            <a:endParaRPr lang="zh-CN" altLang="en-US" sz="3200"/>
          </a:p>
          <a:p>
            <a:pPr marL="0" indent="0">
              <a:buNone/>
            </a:pPr>
            <a:r>
              <a:rPr lang="zh-CN" altLang="en-US" sz="3200">
                <a:solidFill>
                  <a:srgbClr val="FF0000"/>
                </a:solidFill>
              </a:rPr>
              <a:t>var t0 *T = new(T);</a:t>
            </a:r>
            <a:endParaRPr lang="zh-CN" altLang="en-US" sz="3200">
              <a:solidFill>
                <a:srgbClr val="FF0000"/>
              </a:solidFill>
            </a:endParaRPr>
          </a:p>
          <a:p>
            <a:pPr marL="0" indent="0">
              <a:buNone/>
            </a:pPr>
            <a:r>
              <a:rPr lang="zh-CN" altLang="en-US" sz="3200">
                <a:solidFill>
                  <a:srgbClr val="FF0000"/>
                </a:solidFill>
              </a:rPr>
              <a:t>t1 := new(T); // type taken from expr</a:t>
            </a:r>
            <a:endParaRPr lang="zh-CN" altLang="en-US" sz="3200">
              <a:solidFill>
                <a:srgbClr val="FF0000"/>
              </a:solidFill>
            </a:endParaRPr>
          </a:p>
          <a:p>
            <a:pPr marL="0" indent="0">
              <a:buNone/>
            </a:pPr>
            <a:r>
              <a:rPr lang="zh-CN" altLang="en-US" sz="3200"/>
              <a:t>// Control structures:</a:t>
            </a:r>
            <a:endParaRPr lang="zh-CN" altLang="en-US" sz="3200"/>
          </a:p>
          <a:p>
            <a:pPr marL="0" indent="0">
              <a:buNone/>
            </a:pPr>
            <a:r>
              <a:rPr lang="zh-CN" altLang="en-US" sz="3200"/>
              <a:t>// (no parens, always braces)</a:t>
            </a:r>
            <a:endParaRPr lang="zh-CN" altLang="en-US" sz="3200"/>
          </a:p>
          <a:p>
            <a:pPr marL="0" indent="0">
              <a:buNone/>
            </a:pPr>
            <a:r>
              <a:rPr lang="zh-CN" altLang="en-US" sz="3200"/>
              <a:t>if len(str) &gt; 0 { ch = str[0] }</a:t>
            </a:r>
            <a:endParaRPr lang="zh-CN" altLang="en-US" sz="3200"/>
          </a:p>
          <a:p>
            <a:pPr marL="0" indent="0">
              <a:buNone/>
            </a:pPr>
            <a:r>
              <a:rPr lang="zh-CN" altLang="en-US" sz="3200"/>
              <a:t>Monday, November</a:t>
            </a:r>
            <a:endParaRPr lang="zh-CN" altLang="en-US"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Program structure</a:t>
            </a:r>
            <a:endParaRPr lang="zh-CN" altLang="en-US"/>
          </a:p>
        </p:txBody>
      </p:sp>
      <p:sp>
        <p:nvSpPr>
          <p:cNvPr id="3" name="内容占位符 2"/>
          <p:cNvSpPr>
            <a:spLocks noGrp="1"/>
          </p:cNvSpPr>
          <p:nvPr>
            <p:ph idx="1"/>
          </p:nvPr>
        </p:nvSpPr>
        <p:spPr/>
        <p:txBody>
          <a:bodyPr>
            <a:noAutofit/>
          </a:bodyPr>
          <a:p>
            <a:pPr marL="0" indent="0">
              <a:buNone/>
            </a:pPr>
            <a:r>
              <a:rPr lang="zh-CN" altLang="en-US" sz="4000"/>
              <a:t>package main</a:t>
            </a:r>
            <a:endParaRPr lang="zh-CN" altLang="en-US" sz="4000"/>
          </a:p>
          <a:p>
            <a:pPr marL="0" indent="0">
              <a:buNone/>
            </a:pPr>
            <a:r>
              <a:rPr lang="zh-CN" altLang="en-US" sz="4000"/>
              <a:t>import "os"</a:t>
            </a:r>
            <a:endParaRPr lang="zh-CN" altLang="en-US" sz="4000"/>
          </a:p>
          <a:p>
            <a:pPr marL="0" indent="0">
              <a:buNone/>
            </a:pPr>
            <a:r>
              <a:rPr lang="zh-CN" altLang="en-US" sz="4000"/>
              <a:t>import "flag"</a:t>
            </a:r>
            <a:endParaRPr lang="zh-CN" altLang="en-US" sz="4000"/>
          </a:p>
          <a:p>
            <a:pPr marL="0" indent="0">
              <a:buNone/>
            </a:pPr>
            <a:r>
              <a:rPr lang="zh-CN" altLang="en-US" sz="4000"/>
              <a:t>var nFlag = flag.Bool("n", false, `no \n`)</a:t>
            </a:r>
            <a:endParaRPr lang="zh-CN" altLang="en-US" sz="4000"/>
          </a:p>
          <a:p>
            <a:pPr marL="0" indent="0">
              <a:buNone/>
            </a:pPr>
            <a:r>
              <a:rPr lang="zh-CN" altLang="en-US" sz="4000"/>
              <a:t>func main() {</a:t>
            </a:r>
            <a:endParaRPr lang="zh-CN" altLang="en-US" sz="4000"/>
          </a:p>
          <a:p>
            <a:pPr marL="0" indent="0">
              <a:buNone/>
            </a:pPr>
            <a:r>
              <a:rPr lang="zh-CN" altLang="en-US" sz="4000"/>
              <a:t>   flag.Parse();</a:t>
            </a:r>
            <a:endParaRPr lang="zh-CN" altLang="en-US" sz="4000"/>
          </a:p>
          <a:p>
            <a:pPr marL="0" indent="0">
              <a:buNone/>
            </a:pPr>
            <a:r>
              <a:rPr lang="zh-CN" altLang="en-US" sz="4000"/>
              <a:t>   s := "";</a:t>
            </a:r>
            <a:endParaRPr lang="zh-CN" altLang="en-US" sz="4000"/>
          </a:p>
          <a:p>
            <a:pPr marL="0" indent="0">
              <a:buNone/>
            </a:pPr>
            <a:r>
              <a:rPr lang="zh-CN" altLang="en-US" sz="4000"/>
              <a:t>  for i := 0; i &lt; flag.NArg(); i++ {</a:t>
            </a:r>
            <a:endParaRPr lang="zh-CN" altLang="en-US" sz="4000"/>
          </a:p>
          <a:p>
            <a:pPr marL="0" indent="0">
              <a:buNone/>
            </a:pPr>
            <a:r>
              <a:rPr lang="zh-CN" altLang="en-US" sz="4000"/>
              <a:t>    if i &gt; 0 { s += " " }</a:t>
            </a:r>
            <a:endParaRPr lang="zh-CN" altLang="en-US" sz="4000"/>
          </a:p>
          <a:p>
            <a:pPr marL="0" indent="0">
              <a:buNone/>
            </a:pPr>
            <a:r>
              <a:rPr lang="zh-CN" altLang="en-US" sz="4000"/>
              <a:t>    s += flag.Arg(i)</a:t>
            </a:r>
            <a:endParaRPr lang="zh-CN" altLang="en-US" sz="4000"/>
          </a:p>
          <a:p>
            <a:pPr marL="0" indent="0">
              <a:buNone/>
            </a:pPr>
            <a:r>
              <a:rPr lang="zh-CN" altLang="en-US" sz="4000"/>
              <a:t>}</a:t>
            </a:r>
            <a:endParaRPr lang="zh-CN" altLang="en-US" sz="4000"/>
          </a:p>
          <a:p>
            <a:pPr marL="0" indent="0">
              <a:buNone/>
            </a:pPr>
            <a:r>
              <a:rPr lang="zh-CN" altLang="en-US" sz="4000"/>
              <a:t>if </a:t>
            </a:r>
            <a:r>
              <a:rPr lang="en-US" altLang="zh-CN" sz="4000"/>
              <a:t>!</a:t>
            </a:r>
            <a:r>
              <a:rPr lang="zh-CN" altLang="en-US" sz="4000"/>
              <a:t>*nFlag { s += "\n" }</a:t>
            </a:r>
            <a:endParaRPr lang="zh-CN" altLang="en-US" sz="4000"/>
          </a:p>
          <a:p>
            <a:pPr marL="0" indent="0">
              <a:buNone/>
            </a:pPr>
            <a:r>
              <a:rPr lang="zh-CN" altLang="en-US" sz="4000"/>
              <a:t>    os.Stdout.WriteString(s);</a:t>
            </a:r>
            <a:endParaRPr lang="zh-CN" altLang="en-US" sz="4000"/>
          </a:p>
          <a:p>
            <a:pPr marL="0" indent="0">
              <a:buNone/>
            </a:pPr>
            <a:r>
              <a:rPr lang="zh-CN" altLang="en-US" sz="4000"/>
              <a:t>}</a:t>
            </a:r>
            <a:endParaRPr lang="zh-CN" alt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Constants</a:t>
            </a:r>
            <a:endParaRPr lang="zh-CN" altLang="en-US">
              <a:solidFill>
                <a:schemeClr val="bg1">
                  <a:lumMod val="75000"/>
                </a:schemeClr>
              </a:solidFill>
            </a:endParaRPr>
          </a:p>
        </p:txBody>
      </p:sp>
      <p:sp>
        <p:nvSpPr>
          <p:cNvPr id="3" name="内容占位符 2"/>
          <p:cNvSpPr>
            <a:spLocks noGrp="1"/>
          </p:cNvSpPr>
          <p:nvPr>
            <p:ph idx="1"/>
          </p:nvPr>
        </p:nvSpPr>
        <p:spPr/>
        <p:txBody>
          <a:bodyPr>
            <a:noAutofit/>
          </a:bodyPr>
          <a:p>
            <a:pPr marL="0" indent="0">
              <a:buNone/>
            </a:pPr>
            <a:r>
              <a:rPr lang="zh-CN" altLang="en-US" sz="1900">
                <a:solidFill>
                  <a:schemeClr val="bg1">
                    <a:lumMod val="75000"/>
                  </a:schemeClr>
                </a:solidFill>
              </a:rPr>
              <a:t>type TZ int</a:t>
            </a:r>
            <a:endParaRPr lang="zh-CN" altLang="en-US" sz="1900">
              <a:solidFill>
                <a:schemeClr val="bg1">
                  <a:lumMod val="75000"/>
                </a:schemeClr>
              </a:solidFill>
            </a:endParaRPr>
          </a:p>
          <a:p>
            <a:pPr marL="0" indent="0">
              <a:buNone/>
            </a:pPr>
            <a:r>
              <a:rPr lang="zh-CN" altLang="en-US" sz="1900">
                <a:solidFill>
                  <a:schemeClr val="bg1">
                    <a:lumMod val="75000"/>
                  </a:schemeClr>
                </a:solidFill>
              </a:rPr>
              <a:t>const (</a:t>
            </a:r>
            <a:endParaRPr lang="zh-CN" altLang="en-US" sz="1900">
              <a:solidFill>
                <a:schemeClr val="bg1">
                  <a:lumMod val="75000"/>
                </a:schemeClr>
              </a:solidFill>
            </a:endParaRPr>
          </a:p>
          <a:p>
            <a:pPr marL="0" indent="0">
              <a:buNone/>
            </a:pPr>
            <a:r>
              <a:rPr lang="zh-CN" altLang="en-US" sz="1900">
                <a:solidFill>
                  <a:schemeClr val="bg1">
                    <a:lumMod val="75000"/>
                  </a:schemeClr>
                </a:solidFill>
              </a:rPr>
              <a:t>UTC TZ = 0*60*60;</a:t>
            </a:r>
            <a:endParaRPr lang="zh-CN" altLang="en-US" sz="1900">
              <a:solidFill>
                <a:schemeClr val="bg1">
                  <a:lumMod val="75000"/>
                </a:schemeClr>
              </a:solidFill>
            </a:endParaRPr>
          </a:p>
          <a:p>
            <a:pPr marL="0" indent="0">
              <a:buNone/>
            </a:pPr>
            <a:r>
              <a:rPr lang="zh-CN" altLang="en-US" sz="1900">
                <a:solidFill>
                  <a:schemeClr val="bg1">
                    <a:lumMod val="75000"/>
                  </a:schemeClr>
                </a:solidFill>
              </a:rPr>
              <a:t>EST TZ = -5*60*60; // and so on</a:t>
            </a:r>
            <a:endParaRPr lang="zh-CN" altLang="en-US" sz="1900">
              <a:solidFill>
                <a:schemeClr val="bg1">
                  <a:lumMod val="75000"/>
                </a:schemeClr>
              </a:solidFill>
            </a:endParaRPr>
          </a:p>
          <a:p>
            <a:pPr marL="0" indent="0">
              <a:buNone/>
            </a:pPr>
            <a:r>
              <a:rPr lang="zh-CN" altLang="en-US" sz="1900">
                <a:solidFill>
                  <a:schemeClr val="bg1">
                    <a:lumMod val="75000"/>
                  </a:schemeClr>
                </a:solidFill>
              </a:rPr>
              <a:t>)</a:t>
            </a:r>
            <a:endParaRPr lang="zh-CN" altLang="en-US" sz="1900">
              <a:solidFill>
                <a:schemeClr val="bg1">
                  <a:lumMod val="75000"/>
                </a:schemeClr>
              </a:solidFill>
            </a:endParaRPr>
          </a:p>
          <a:p>
            <a:pPr marL="0" indent="0">
              <a:buNone/>
            </a:pPr>
            <a:r>
              <a:rPr lang="zh-CN" altLang="en-US" sz="1900">
                <a:solidFill>
                  <a:schemeClr val="bg1">
                    <a:lumMod val="75000"/>
                  </a:schemeClr>
                </a:solidFill>
              </a:rPr>
              <a:t>// iota enumerates:</a:t>
            </a:r>
            <a:endParaRPr lang="zh-CN" altLang="en-US" sz="1900">
              <a:solidFill>
                <a:schemeClr val="bg1">
                  <a:lumMod val="75000"/>
                </a:schemeClr>
              </a:solidFill>
            </a:endParaRPr>
          </a:p>
          <a:p>
            <a:pPr marL="0" indent="0">
              <a:buNone/>
            </a:pPr>
            <a:r>
              <a:rPr lang="zh-CN" altLang="en-US" sz="1900">
                <a:solidFill>
                  <a:schemeClr val="bg1">
                    <a:lumMod val="75000"/>
                  </a:schemeClr>
                </a:solidFill>
              </a:rPr>
              <a:t>const (</a:t>
            </a:r>
            <a:endParaRPr lang="zh-CN" altLang="en-US" sz="1900">
              <a:solidFill>
                <a:schemeClr val="bg1">
                  <a:lumMod val="75000"/>
                </a:schemeClr>
              </a:solidFill>
            </a:endParaRPr>
          </a:p>
          <a:p>
            <a:pPr marL="0" indent="0">
              <a:buNone/>
            </a:pPr>
            <a:r>
              <a:rPr lang="zh-CN" altLang="en-US" sz="1900">
                <a:solidFill>
                  <a:schemeClr val="bg1">
                    <a:lumMod val="75000"/>
                  </a:schemeClr>
                </a:solidFill>
              </a:rPr>
              <a:t>bit0, mask0 uint32 = 1&lt;&lt;iota, 1&lt;&lt;iota - 1;</a:t>
            </a:r>
            <a:endParaRPr lang="zh-CN" altLang="en-US" sz="1900">
              <a:solidFill>
                <a:schemeClr val="bg1">
                  <a:lumMod val="75000"/>
                </a:schemeClr>
              </a:solidFill>
            </a:endParaRPr>
          </a:p>
          <a:p>
            <a:pPr marL="0" indent="0">
              <a:buNone/>
            </a:pPr>
            <a:r>
              <a:rPr lang="zh-CN" altLang="en-US" sz="1900">
                <a:solidFill>
                  <a:schemeClr val="bg1">
                    <a:lumMod val="75000"/>
                  </a:schemeClr>
                </a:solidFill>
              </a:rPr>
              <a:t>bit1, mask1 uint32 = 1&lt;&lt;iota, 1&lt;&lt;iota - 1;</a:t>
            </a:r>
            <a:endParaRPr lang="zh-CN" altLang="en-US" sz="1900">
              <a:solidFill>
                <a:schemeClr val="bg1">
                  <a:lumMod val="75000"/>
                </a:schemeClr>
              </a:solidFill>
            </a:endParaRPr>
          </a:p>
          <a:p>
            <a:pPr marL="0" indent="0">
              <a:buNone/>
            </a:pPr>
            <a:r>
              <a:rPr lang="zh-CN" altLang="en-US" sz="1900">
                <a:solidFill>
                  <a:schemeClr val="bg1">
                    <a:lumMod val="75000"/>
                  </a:schemeClr>
                </a:solidFill>
              </a:rPr>
              <a:t>bit2, mask2; // implicitly same text</a:t>
            </a:r>
            <a:endParaRPr lang="zh-CN" altLang="en-US" sz="1900">
              <a:solidFill>
                <a:schemeClr val="bg1">
                  <a:lumMod val="75000"/>
                </a:schemeClr>
              </a:solidFill>
            </a:endParaRPr>
          </a:p>
          <a:p>
            <a:pPr marL="0" indent="0">
              <a:buNone/>
            </a:pPr>
            <a:r>
              <a:rPr lang="zh-CN" altLang="en-US" sz="1900">
                <a:solidFill>
                  <a:schemeClr val="bg1">
                    <a:lumMod val="75000"/>
                  </a:schemeClr>
                </a:solidFill>
              </a:rPr>
              <a:t>)</a:t>
            </a:r>
            <a:endParaRPr lang="zh-CN" altLang="en-US" sz="1900">
              <a:solidFill>
                <a:schemeClr val="bg1">
                  <a:lumMod val="75000"/>
                </a:schemeClr>
              </a:solidFill>
            </a:endParaRPr>
          </a:p>
          <a:p>
            <a:pPr marL="0" indent="0">
              <a:buNone/>
            </a:pPr>
            <a:r>
              <a:rPr lang="zh-CN" altLang="en-US" sz="1900">
                <a:solidFill>
                  <a:schemeClr val="bg1">
                    <a:lumMod val="75000"/>
                  </a:schemeClr>
                </a:solidFill>
              </a:rPr>
              <a:t>// high precision:</a:t>
            </a:r>
            <a:endParaRPr lang="zh-CN" altLang="en-US" sz="1900">
              <a:solidFill>
                <a:schemeClr val="bg1">
                  <a:lumMod val="75000"/>
                </a:schemeClr>
              </a:solidFill>
            </a:endParaRPr>
          </a:p>
          <a:p>
            <a:pPr marL="0" indent="0">
              <a:buNone/>
            </a:pPr>
            <a:r>
              <a:rPr lang="zh-CN" altLang="en-US" sz="1900">
                <a:solidFill>
                  <a:schemeClr val="bg1">
                    <a:lumMod val="75000"/>
                  </a:schemeClr>
                </a:solidFill>
              </a:rPr>
              <a:t>const Ln2= 0.693147180559945309417232121458\</a:t>
            </a:r>
            <a:endParaRPr lang="zh-CN" altLang="en-US" sz="1900">
              <a:solidFill>
                <a:schemeClr val="bg1">
                  <a:lumMod val="75000"/>
                </a:schemeClr>
              </a:solidFill>
            </a:endParaRPr>
          </a:p>
          <a:p>
            <a:pPr marL="0" indent="0">
              <a:buNone/>
            </a:pPr>
            <a:r>
              <a:rPr lang="zh-CN" altLang="en-US" sz="1900">
                <a:solidFill>
                  <a:schemeClr val="bg1">
                    <a:lumMod val="75000"/>
                  </a:schemeClr>
                </a:solidFill>
              </a:rPr>
              <a:t>176568075500134360255254120680009</a:t>
            </a:r>
            <a:endParaRPr lang="zh-CN" altLang="en-US" sz="1900">
              <a:solidFill>
                <a:schemeClr val="bg1">
                  <a:lumMod val="75000"/>
                </a:schemeClr>
              </a:solidFill>
            </a:endParaRPr>
          </a:p>
          <a:p>
            <a:pPr marL="0" indent="0">
              <a:buNone/>
            </a:pPr>
            <a:r>
              <a:rPr lang="zh-CN" altLang="en-US" sz="1900">
                <a:solidFill>
                  <a:schemeClr val="bg1">
                    <a:lumMod val="75000"/>
                  </a:schemeClr>
                </a:solidFill>
              </a:rPr>
              <a:t>const Log2E= 1/Ln2 // precise reciprocal</a:t>
            </a:r>
            <a:endParaRPr lang="zh-CN" altLang="en-US" sz="1900">
              <a:solidFill>
                <a:schemeClr val="bg1">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Values and types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weekend := []string{ "Saturday", "Sunday" }</a:t>
            </a:r>
            <a:endParaRPr lang="zh-CN" altLang="en-US"/>
          </a:p>
          <a:p>
            <a:pPr marL="0" indent="0">
              <a:buNone/>
            </a:pPr>
            <a:r>
              <a:rPr lang="zh-CN" altLang="en-US"/>
              <a:t>timeZones := map[string]TZ {</a:t>
            </a:r>
            <a:endParaRPr lang="zh-CN" altLang="en-US"/>
          </a:p>
          <a:p>
            <a:pPr marL="0" indent="0">
              <a:buNone/>
            </a:pPr>
            <a:r>
              <a:rPr lang="zh-CN" altLang="en-US"/>
              <a:t>"UTC":UTC, "EST":EST, "CST":CST, //...</a:t>
            </a:r>
            <a:endParaRPr lang="zh-CN" altLang="en-US"/>
          </a:p>
          <a:p>
            <a:pPr marL="0" indent="0">
              <a:buNone/>
            </a:pPr>
            <a:r>
              <a:rPr lang="zh-CN" altLang="en-US"/>
              <a:t>}</a:t>
            </a:r>
            <a:endParaRPr lang="zh-CN" altLang="en-US"/>
          </a:p>
          <a:p>
            <a:pPr marL="0" indent="0">
              <a:buNone/>
            </a:pPr>
            <a:r>
              <a:rPr lang="zh-CN" altLang="en-US"/>
              <a:t>func add(a, b int) int { return a+b }</a:t>
            </a:r>
            <a:endParaRPr lang="zh-CN" altLang="en-US"/>
          </a:p>
          <a:p>
            <a:pPr marL="0" indent="0">
              <a:buNone/>
            </a:pPr>
            <a:r>
              <a:rPr lang="zh-CN" altLang="en-US"/>
              <a:t>type Op func (int, int) int</a:t>
            </a:r>
            <a:endParaRPr lang="zh-CN" altLang="en-US"/>
          </a:p>
          <a:p>
            <a:pPr marL="0" indent="0">
              <a:buNone/>
            </a:pPr>
            <a:r>
              <a:rPr lang="zh-CN" altLang="en-US"/>
              <a:t>type RPC struct {</a:t>
            </a:r>
            <a:endParaRPr lang="zh-CN" altLang="en-US"/>
          </a:p>
          <a:p>
            <a:pPr marL="0" indent="0">
              <a:buNone/>
            </a:pPr>
            <a:r>
              <a:rPr lang="zh-CN" altLang="en-US"/>
              <a:t>a, b int;</a:t>
            </a:r>
            <a:endParaRPr lang="zh-CN" altLang="en-US"/>
          </a:p>
          <a:p>
            <a:pPr marL="0" indent="0">
              <a:buNone/>
            </a:pPr>
            <a:r>
              <a:rPr lang="zh-CN" altLang="en-US"/>
              <a:t>op Op;</a:t>
            </a:r>
            <a:endParaRPr lang="zh-CN" altLang="en-US"/>
          </a:p>
          <a:p>
            <a:pPr marL="0" indent="0">
              <a:buNone/>
            </a:pPr>
            <a:r>
              <a:rPr lang="zh-CN" altLang="en-US"/>
              <a:t>result *int;</a:t>
            </a:r>
            <a:endParaRPr lang="zh-CN" altLang="en-US"/>
          </a:p>
          <a:p>
            <a:pPr marL="0" indent="0">
              <a:buNone/>
            </a:pPr>
            <a:r>
              <a:rPr lang="zh-CN" altLang="en-US"/>
              <a:t>}</a:t>
            </a:r>
            <a:endParaRPr lang="zh-CN" altLang="en-US"/>
          </a:p>
          <a:p>
            <a:pPr marL="0" indent="0">
              <a:buNone/>
            </a:pPr>
            <a:r>
              <a:rPr lang="zh-CN" altLang="en-US"/>
              <a:t>rpc := RPC{ 1, 2, add, new(int) };</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Methods</a:t>
            </a:r>
            <a:endParaRPr lang="zh-CN" altLang="en-US"/>
          </a:p>
        </p:txBody>
      </p:sp>
      <p:sp>
        <p:nvSpPr>
          <p:cNvPr id="3" name="内容占位符 2"/>
          <p:cNvSpPr>
            <a:spLocks noGrp="1"/>
          </p:cNvSpPr>
          <p:nvPr>
            <p:ph idx="1"/>
          </p:nvPr>
        </p:nvSpPr>
        <p:spPr/>
        <p:txBody>
          <a:bodyPr>
            <a:noAutofit/>
          </a:bodyPr>
          <a:p>
            <a:pPr marL="0" indent="0">
              <a:buNone/>
            </a:pPr>
            <a:r>
              <a:rPr lang="zh-CN" altLang="en-US" sz="3200"/>
              <a:t>type Point struct {</a:t>
            </a:r>
            <a:endParaRPr lang="zh-CN" altLang="en-US" sz="3200"/>
          </a:p>
          <a:p>
            <a:pPr marL="0" indent="0">
              <a:buNone/>
            </a:pPr>
            <a:r>
              <a:rPr lang="zh-CN" altLang="en-US" sz="3200"/>
              <a:t>X, Y float // Upper case means exported</a:t>
            </a:r>
            <a:endParaRPr lang="zh-CN" altLang="en-US" sz="3200"/>
          </a:p>
          <a:p>
            <a:pPr marL="0" indent="0">
              <a:buNone/>
            </a:pPr>
            <a:r>
              <a:rPr lang="zh-CN" altLang="en-US" sz="3200"/>
              <a:t>}</a:t>
            </a:r>
            <a:endParaRPr lang="zh-CN" altLang="en-US" sz="3200"/>
          </a:p>
          <a:p>
            <a:pPr marL="0" indent="0">
              <a:buNone/>
            </a:pPr>
            <a:r>
              <a:rPr lang="zh-CN" altLang="en-US" sz="3200"/>
              <a:t>func (p *Point) Scale(s float) {</a:t>
            </a:r>
            <a:endParaRPr lang="zh-CN" altLang="en-US" sz="3200"/>
          </a:p>
          <a:p>
            <a:pPr marL="0" indent="0">
              <a:buNone/>
            </a:pPr>
            <a:r>
              <a:rPr lang="zh-CN" altLang="en-US" sz="3200"/>
              <a:t>p.X *= s; p.Y *= s; // p is explicit</a:t>
            </a:r>
            <a:endParaRPr lang="zh-CN" altLang="en-US" sz="3200"/>
          </a:p>
          <a:p>
            <a:pPr marL="0" indent="0">
              <a:buNone/>
            </a:pPr>
            <a:r>
              <a:rPr lang="zh-CN" altLang="en-US" sz="3200"/>
              <a:t>}</a:t>
            </a:r>
            <a:endParaRPr lang="zh-CN" altLang="en-US" sz="3200"/>
          </a:p>
          <a:p>
            <a:pPr marL="0" indent="0">
              <a:buNone/>
            </a:pPr>
            <a:r>
              <a:rPr lang="zh-CN" altLang="en-US" sz="3200"/>
              <a:t>func (p *Point) Abs() float {</a:t>
            </a:r>
            <a:endParaRPr lang="zh-CN" altLang="en-US" sz="3200"/>
          </a:p>
          <a:p>
            <a:pPr marL="0" indent="0">
              <a:buNone/>
            </a:pPr>
            <a:r>
              <a:rPr lang="zh-CN" altLang="en-US" sz="3200"/>
              <a:t>return math.Sqrt(p.X*p.X + p.Y*p.Y)</a:t>
            </a:r>
            <a:endParaRPr lang="zh-CN" altLang="en-US" sz="3200"/>
          </a:p>
          <a:p>
            <a:pPr marL="0" indent="0">
              <a:buNone/>
            </a:pPr>
            <a:r>
              <a:rPr lang="zh-CN" altLang="en-US" sz="3200"/>
              <a:t>}</a:t>
            </a:r>
            <a:endParaRPr lang="zh-CN" altLang="en-US" sz="3200"/>
          </a:p>
          <a:p>
            <a:pPr marL="0" indent="0">
              <a:buNone/>
            </a:pPr>
            <a:r>
              <a:rPr lang="zh-CN" altLang="en-US" sz="3200"/>
              <a:t>x := &amp;Point{ 3, 4 };</a:t>
            </a:r>
            <a:endParaRPr lang="zh-CN" altLang="en-US" sz="3200"/>
          </a:p>
          <a:p>
            <a:pPr marL="0" indent="0">
              <a:buNone/>
            </a:pPr>
            <a:r>
              <a:rPr lang="zh-CN" altLang="en-US" sz="3200"/>
              <a:t>x.Scale(5);</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a:t>
            </a:r>
            <a:endParaRPr lang="zh-CN" altLang="en-US"/>
          </a:p>
        </p:txBody>
      </p:sp>
      <p:sp>
        <p:nvSpPr>
          <p:cNvPr id="3" name="内容占位符 2"/>
          <p:cNvSpPr>
            <a:spLocks noGrp="1"/>
          </p:cNvSpPr>
          <p:nvPr>
            <p:ph idx="1"/>
          </p:nvPr>
        </p:nvSpPr>
        <p:spPr/>
        <p:txBody>
          <a:bodyPr/>
          <a:p>
            <a:pPr marL="0" indent="0">
              <a:buNone/>
            </a:pPr>
            <a:r>
              <a:rPr lang="en-US" altLang="zh-CN" sz="4000"/>
              <a:t>C</a:t>
            </a:r>
            <a:r>
              <a:rPr lang="zh-CN" altLang="en-US" sz="4000"/>
              <a:t>oncise</a:t>
            </a:r>
            <a:endParaRPr lang="zh-CN" altLang="en-US" sz="4000"/>
          </a:p>
          <a:p>
            <a:pPr marL="0" indent="0">
              <a:buNone/>
            </a:pPr>
            <a:r>
              <a:rPr lang="zh-CN" altLang="en-US" sz="4000">
                <a:sym typeface="+mn-ea"/>
              </a:rPr>
              <a:t>Systems</a:t>
            </a:r>
            <a:endParaRPr lang="zh-CN" altLang="en-US" sz="4000"/>
          </a:p>
          <a:p>
            <a:pPr marL="0" indent="0">
              <a:buNone/>
            </a:pPr>
            <a:r>
              <a:rPr lang="zh-CN" altLang="en-US" sz="4000"/>
              <a:t>Concurrent</a:t>
            </a:r>
            <a:endParaRPr lang="zh-CN" altLang="en-US" sz="4000"/>
          </a:p>
          <a:p>
            <a:pPr marL="0" indent="0">
              <a:buNone/>
            </a:pPr>
            <a:r>
              <a:rPr lang="zh-CN" altLang="en-US" sz="4000"/>
              <a:t>Garbage-collected</a:t>
            </a:r>
            <a:endParaRPr lang="zh-CN" altLang="en-US" sz="4000"/>
          </a:p>
          <a:p>
            <a:pPr marL="0" indent="0">
              <a:buNone/>
            </a:pPr>
            <a:r>
              <a:rPr lang="en-US" altLang="zh-CN" sz="4000"/>
              <a:t>CGO</a:t>
            </a:r>
            <a:endParaRPr lang="en-US" altLang="zh-CN"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Methods for any user type</a:t>
            </a:r>
            <a:endParaRPr lang="zh-CN" altLang="en-US"/>
          </a:p>
        </p:txBody>
      </p:sp>
      <p:sp>
        <p:nvSpPr>
          <p:cNvPr id="3" name="内容占位符 2"/>
          <p:cNvSpPr>
            <a:spLocks noGrp="1"/>
          </p:cNvSpPr>
          <p:nvPr>
            <p:ph idx="1"/>
          </p:nvPr>
        </p:nvSpPr>
        <p:spPr/>
        <p:txBody>
          <a:bodyPr>
            <a:noAutofit/>
          </a:bodyPr>
          <a:p>
            <a:pPr marL="0" indent="0">
              <a:buNone/>
            </a:pPr>
            <a:r>
              <a:rPr lang="zh-CN" altLang="en-US" sz="2400"/>
              <a:t>package main</a:t>
            </a:r>
            <a:endParaRPr lang="zh-CN" altLang="en-US" sz="2400"/>
          </a:p>
          <a:p>
            <a:pPr marL="0" indent="0">
              <a:buNone/>
            </a:pPr>
            <a:r>
              <a:rPr lang="zh-CN" altLang="en-US" sz="2400"/>
              <a:t>import "fmt"</a:t>
            </a:r>
            <a:endParaRPr lang="zh-CN" altLang="en-US" sz="2400"/>
          </a:p>
          <a:p>
            <a:pPr marL="0" indent="0">
              <a:buNone/>
            </a:pPr>
            <a:r>
              <a:rPr lang="zh-CN" altLang="en-US" sz="2400"/>
              <a:t>type TZ int</a:t>
            </a:r>
            <a:endParaRPr lang="zh-CN" altLang="en-US" sz="2400"/>
          </a:p>
          <a:p>
            <a:pPr marL="0" indent="0">
              <a:buNone/>
            </a:pPr>
            <a:r>
              <a:rPr lang="zh-CN" altLang="en-US" sz="2400"/>
              <a:t>const (</a:t>
            </a:r>
            <a:endParaRPr lang="zh-CN" altLang="en-US" sz="2400"/>
          </a:p>
          <a:p>
            <a:pPr marL="0" indent="0">
              <a:buNone/>
            </a:pPr>
            <a:r>
              <a:rPr lang="zh-CN" altLang="en-US" sz="2400"/>
              <a:t>HOUR TZ = 60*60; UTC TZ = 0*HOUR; EST TZ = -5*HOUR; //...</a:t>
            </a:r>
            <a:endParaRPr lang="zh-CN" altLang="en-US" sz="2400"/>
          </a:p>
          <a:p>
            <a:pPr marL="0" indent="0">
              <a:buNone/>
            </a:pPr>
            <a:r>
              <a:rPr lang="zh-CN" altLang="en-US" sz="2400"/>
              <a:t>)</a:t>
            </a:r>
            <a:endParaRPr lang="zh-CN" altLang="en-US" sz="2400"/>
          </a:p>
          <a:p>
            <a:pPr marL="0" indent="0">
              <a:buNone/>
            </a:pPr>
            <a:r>
              <a:rPr lang="zh-CN" altLang="en-US" sz="2400"/>
              <a:t>var timeZones = map[string]TZ { "UTC": UTC, "EST": EST, }</a:t>
            </a:r>
            <a:endParaRPr lang="zh-CN" altLang="en-US" sz="2400"/>
          </a:p>
          <a:p>
            <a:pPr marL="0" indent="0">
              <a:buNone/>
            </a:pPr>
            <a:r>
              <a:rPr lang="zh-CN" altLang="en-US" sz="2400"/>
              <a:t>func (tz TZ) String() string { // Method on TZ (not ptr)</a:t>
            </a:r>
            <a:endParaRPr lang="zh-CN" altLang="en-US" sz="2400"/>
          </a:p>
          <a:p>
            <a:pPr marL="0" indent="0">
              <a:buNone/>
            </a:pPr>
            <a:r>
              <a:rPr lang="zh-CN" altLang="en-US" sz="2400"/>
              <a:t>for name, zone := range timeZones {</a:t>
            </a:r>
            <a:endParaRPr lang="zh-CN" altLang="en-US" sz="2400"/>
          </a:p>
          <a:p>
            <a:pPr marL="0" indent="0">
              <a:buNone/>
            </a:pPr>
            <a:r>
              <a:rPr lang="zh-CN" altLang="en-US" sz="2400"/>
              <a:t>if tz == zone { return name }</a:t>
            </a:r>
            <a:endParaRPr lang="zh-CN" altLang="en-US" sz="2400"/>
          </a:p>
          <a:p>
            <a:pPr marL="0" indent="0">
              <a:buNone/>
            </a:pPr>
            <a:r>
              <a:rPr lang="zh-CN" altLang="en-US" sz="2400"/>
              <a:t>}</a:t>
            </a:r>
            <a:endParaRPr lang="zh-CN" altLang="en-US" sz="2400"/>
          </a:p>
          <a:p>
            <a:pPr marL="0" indent="0">
              <a:buNone/>
            </a:pPr>
            <a:r>
              <a:rPr lang="zh-CN" altLang="en-US" sz="2400"/>
              <a:t>return fmt.Sprintf("%+d:%02d", tz/3600, (tz%3600)/60);</a:t>
            </a:r>
            <a:endParaRPr lang="zh-CN" altLang="en-US" sz="2400"/>
          </a:p>
          <a:p>
            <a:pPr marL="0" indent="0">
              <a:buNone/>
            </a:pPr>
            <a:r>
              <a:rPr lang="zh-CN" altLang="en-US" sz="2400"/>
              <a:t>}</a:t>
            </a:r>
            <a:endParaRPr lang="zh-CN" altLang="en-US" sz="2400"/>
          </a:p>
          <a:p>
            <a:pPr marL="0" indent="0">
              <a:buNone/>
            </a:pPr>
            <a:r>
              <a:rPr lang="zh-CN" altLang="en-US" sz="2400"/>
              <a:t>func main() {</a:t>
            </a:r>
            <a:endParaRPr lang="zh-CN" altLang="en-US" sz="2400"/>
          </a:p>
          <a:p>
            <a:pPr marL="0" indent="0">
              <a:buNone/>
            </a:pPr>
            <a:r>
              <a:rPr lang="zh-CN" altLang="en-US" sz="2400"/>
              <a:t>fmt.Println(EST); // </a:t>
            </a:r>
            <a:r>
              <a:rPr lang="zh-CN" altLang="en-US" sz="2400">
                <a:solidFill>
                  <a:srgbClr val="FF0000"/>
                </a:solidFill>
              </a:rPr>
              <a:t>Print* know about method String()</a:t>
            </a:r>
            <a:endParaRPr lang="zh-CN" altLang="en-US" sz="2400">
              <a:solidFill>
                <a:srgbClr val="FF0000"/>
              </a:solidFill>
            </a:endParaRPr>
          </a:p>
          <a:p>
            <a:pPr marL="0" indent="0">
              <a:buNone/>
            </a:pPr>
            <a:r>
              <a:rPr lang="zh-CN" altLang="en-US" sz="2400"/>
              <a:t>fmt.Println(5*HOUR/2);</a:t>
            </a:r>
            <a:endParaRPr lang="zh-CN" altLang="en-US" sz="2400"/>
          </a:p>
          <a:p>
            <a:pPr marL="0" indent="0">
              <a:buNone/>
            </a:pPr>
            <a:r>
              <a:rPr lang="zh-CN" altLang="en-US" sz="2400"/>
              <a:t>}</a:t>
            </a:r>
            <a:endParaRPr lang="zh-CN" altLang="en-US" sz="2400"/>
          </a:p>
          <a:p>
            <a:pPr marL="0" indent="0">
              <a:buNone/>
            </a:pPr>
            <a:r>
              <a:rPr lang="zh-CN" altLang="en-US" sz="2400"/>
              <a:t>// Output (two lines) EST +2:30</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Interfaces</a:t>
            </a:r>
            <a:endParaRPr lang="zh-CN" altLang="en-US"/>
          </a:p>
        </p:txBody>
      </p:sp>
      <p:sp>
        <p:nvSpPr>
          <p:cNvPr id="3" name="内容占位符 2"/>
          <p:cNvSpPr>
            <a:spLocks noGrp="1"/>
          </p:cNvSpPr>
          <p:nvPr>
            <p:ph idx="1"/>
          </p:nvPr>
        </p:nvSpPr>
        <p:spPr/>
        <p:txBody>
          <a:bodyPr>
            <a:noAutofit/>
          </a:bodyPr>
          <a:p>
            <a:pPr marL="0" indent="0">
              <a:buNone/>
            </a:pPr>
            <a:r>
              <a:rPr lang="zh-CN" altLang="en-US" sz="3600"/>
              <a:t>type Magnitude interface {</a:t>
            </a:r>
            <a:endParaRPr lang="zh-CN" altLang="en-US" sz="3600"/>
          </a:p>
          <a:p>
            <a:pPr marL="0" indent="0">
              <a:buNone/>
            </a:pPr>
            <a:r>
              <a:rPr lang="zh-CN" altLang="en-US" sz="3600"/>
              <a:t>Abs() float; // among other things</a:t>
            </a:r>
            <a:endParaRPr lang="zh-CN" altLang="en-US" sz="3600"/>
          </a:p>
          <a:p>
            <a:pPr marL="0" indent="0">
              <a:buNone/>
            </a:pPr>
            <a:r>
              <a:rPr lang="zh-CN" altLang="en-US" sz="3600"/>
              <a:t>}</a:t>
            </a:r>
            <a:endParaRPr lang="zh-CN" altLang="en-US" sz="3600"/>
          </a:p>
          <a:p>
            <a:pPr marL="0" indent="0">
              <a:buNone/>
            </a:pPr>
            <a:r>
              <a:rPr lang="zh-CN" altLang="en-US" sz="3600"/>
              <a:t>var m Magnitude;</a:t>
            </a:r>
            <a:endParaRPr lang="zh-CN" altLang="en-US" sz="3600"/>
          </a:p>
          <a:p>
            <a:pPr marL="0" indent="0">
              <a:buNone/>
            </a:pPr>
            <a:r>
              <a:rPr lang="zh-CN" altLang="en-US" sz="3600"/>
              <a:t>m = x; // x is type *Point, has method Abs()</a:t>
            </a:r>
            <a:endParaRPr lang="zh-CN" altLang="en-US" sz="3600"/>
          </a:p>
          <a:p>
            <a:pPr marL="0" indent="0">
              <a:buNone/>
            </a:pPr>
            <a:r>
              <a:rPr lang="zh-CN" altLang="en-US" sz="3600"/>
              <a:t>mag := m.Abs();</a:t>
            </a:r>
            <a:endParaRPr lang="zh-CN" altLang="en-US" sz="3600"/>
          </a:p>
          <a:p>
            <a:pPr marL="0" indent="0">
              <a:buNone/>
            </a:pPr>
            <a:r>
              <a:rPr lang="zh-CN" altLang="en-US" sz="3600"/>
              <a:t>type Point3 struct { X, Y, Z float }</a:t>
            </a:r>
            <a:endParaRPr lang="zh-CN" altLang="en-US" sz="3600"/>
          </a:p>
          <a:p>
            <a:pPr marL="0" indent="0">
              <a:buNone/>
            </a:pPr>
            <a:r>
              <a:rPr lang="zh-CN" altLang="en-US" sz="3600"/>
              <a:t>func (p *Point3) Abs() float {</a:t>
            </a:r>
            <a:endParaRPr lang="zh-CN" altLang="en-US" sz="3600"/>
          </a:p>
          <a:p>
            <a:pPr marL="0" indent="0">
              <a:buNone/>
            </a:pPr>
            <a:r>
              <a:rPr lang="zh-CN" altLang="en-US" sz="3600"/>
              <a:t>return math.Sqrt(p.X*p.X + p.Y*p.Y + p.Z*p.Z)</a:t>
            </a:r>
            <a:endParaRPr lang="zh-CN" altLang="en-US" sz="3600"/>
          </a:p>
          <a:p>
            <a:pPr marL="0" indent="0">
              <a:buNone/>
            </a:pPr>
            <a:r>
              <a:rPr lang="zh-CN" altLang="en-US" sz="3600"/>
              <a:t>}</a:t>
            </a:r>
            <a:endParaRPr lang="zh-CN" altLang="en-US" sz="3600"/>
          </a:p>
          <a:p>
            <a:pPr marL="0" indent="0">
              <a:buNone/>
            </a:pPr>
            <a:r>
              <a:rPr lang="zh-CN" altLang="en-US" sz="3600"/>
              <a:t>m = &amp;Point3{ 3, 4, 5 };</a:t>
            </a:r>
            <a:endParaRPr lang="zh-CN" altLang="en-US" sz="3600"/>
          </a:p>
          <a:p>
            <a:pPr marL="0" indent="0">
              <a:buNone/>
            </a:pPr>
            <a:r>
              <a:rPr lang="zh-CN" altLang="en-US" sz="3600"/>
              <a:t>mag += m.Abs();</a:t>
            </a:r>
            <a:endParaRPr lang="zh-CN" altLang="en-US" sz="3600"/>
          </a:p>
          <a:p>
            <a:pPr marL="0" indent="0">
              <a:buNone/>
            </a:pPr>
            <a:r>
              <a:rPr lang="zh-CN" altLang="en-US" sz="3600">
                <a:solidFill>
                  <a:schemeClr val="bg1">
                    <a:lumMod val="50000"/>
                  </a:schemeClr>
                </a:solidFill>
              </a:rPr>
              <a:t>type Polar struct { R, ! float }</a:t>
            </a:r>
            <a:endParaRPr lang="zh-CN" altLang="en-US" sz="3600">
              <a:solidFill>
                <a:schemeClr val="bg1">
                  <a:lumMod val="50000"/>
                </a:schemeClr>
              </a:solidFill>
            </a:endParaRPr>
          </a:p>
          <a:p>
            <a:pPr marL="0" indent="0">
              <a:buNone/>
            </a:pPr>
            <a:r>
              <a:rPr lang="zh-CN" altLang="en-US" sz="3600">
                <a:solidFill>
                  <a:schemeClr val="bg1">
                    <a:lumMod val="50000"/>
                  </a:schemeClr>
                </a:solidFill>
              </a:rPr>
              <a:t>func (p Polar) Abs() float { return p.R }</a:t>
            </a:r>
            <a:endParaRPr lang="zh-CN" altLang="en-US" sz="3600">
              <a:solidFill>
                <a:schemeClr val="bg1">
                  <a:lumMod val="50000"/>
                </a:schemeClr>
              </a:solidFill>
            </a:endParaRPr>
          </a:p>
          <a:p>
            <a:pPr marL="0" indent="0">
              <a:buNone/>
            </a:pPr>
            <a:r>
              <a:rPr lang="zh-CN" altLang="en-US" sz="3600">
                <a:solidFill>
                  <a:schemeClr val="bg1">
                    <a:lumMod val="50000"/>
                  </a:schemeClr>
                </a:solidFill>
              </a:rPr>
              <a:t>m = Polar{ 2.0, PI/2 };</a:t>
            </a:r>
            <a:endParaRPr lang="zh-CN" altLang="en-US" sz="3600">
              <a:solidFill>
                <a:schemeClr val="bg1">
                  <a:lumMod val="50000"/>
                </a:schemeClr>
              </a:solidFill>
            </a:endParaRPr>
          </a:p>
          <a:p>
            <a:pPr marL="0" indent="0">
              <a:buNone/>
            </a:pPr>
            <a:r>
              <a:rPr lang="zh-CN" altLang="en-US" sz="3600">
                <a:solidFill>
                  <a:schemeClr val="bg1">
                    <a:lumMod val="50000"/>
                  </a:schemeClr>
                </a:solidFill>
              </a:rPr>
              <a:t>mag += m.Abs();</a:t>
            </a:r>
            <a:endParaRPr lang="zh-CN" altLang="en-US" sz="3600">
              <a:solidFill>
                <a:schemeClr val="bg1">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Interfaces for generality</a:t>
            </a:r>
            <a:endParaRPr lang="zh-CN" altLang="en-US"/>
          </a:p>
        </p:txBody>
      </p:sp>
      <p:sp>
        <p:nvSpPr>
          <p:cNvPr id="3" name="内容占位符 2"/>
          <p:cNvSpPr>
            <a:spLocks noGrp="1"/>
          </p:cNvSpPr>
          <p:nvPr>
            <p:ph idx="1"/>
          </p:nvPr>
        </p:nvSpPr>
        <p:spPr/>
        <p:txBody>
          <a:bodyPr>
            <a:noAutofit/>
          </a:bodyPr>
          <a:p>
            <a:pPr marL="0" indent="0">
              <a:buNone/>
            </a:pPr>
            <a:r>
              <a:rPr lang="zh-CN" altLang="en-US" sz="2400">
                <a:solidFill>
                  <a:srgbClr val="FF0000"/>
                </a:solidFill>
              </a:rPr>
              <a:t>Package io defines the Writer interface</a:t>
            </a:r>
            <a:r>
              <a:rPr lang="zh-CN" altLang="en-US" sz="2400"/>
              <a:t>:</a:t>
            </a:r>
            <a:endParaRPr lang="zh-CN" altLang="en-US" sz="2400"/>
          </a:p>
          <a:p>
            <a:pPr marL="0" indent="0">
              <a:buNone/>
            </a:pPr>
            <a:r>
              <a:rPr lang="zh-CN" altLang="en-US" sz="2400"/>
              <a:t>type Writer interface {</a:t>
            </a:r>
            <a:endParaRPr lang="zh-CN" altLang="en-US" sz="2400"/>
          </a:p>
          <a:p>
            <a:pPr marL="0" indent="0">
              <a:buNone/>
            </a:pPr>
            <a:r>
              <a:rPr lang="zh-CN" altLang="en-US" sz="2400"/>
              <a:t>Write(p []byte) (n int, err os.Error)</a:t>
            </a:r>
            <a:endParaRPr lang="zh-CN" altLang="en-US" sz="2400"/>
          </a:p>
          <a:p>
            <a:pPr marL="0" indent="0">
              <a:buNone/>
            </a:pPr>
            <a:r>
              <a:rPr lang="zh-CN" altLang="en-US" sz="2400"/>
              <a:t>}</a:t>
            </a:r>
            <a:endParaRPr lang="zh-CN" altLang="en-US" sz="2400"/>
          </a:p>
          <a:p>
            <a:pPr marL="0" indent="0">
              <a:buNone/>
            </a:pPr>
            <a:r>
              <a:rPr lang="zh-CN" altLang="en-US" sz="2400"/>
              <a:t>Any type with that method can be written to: files,</a:t>
            </a:r>
            <a:endParaRPr lang="zh-CN" altLang="en-US" sz="2400"/>
          </a:p>
          <a:p>
            <a:pPr marL="0" indent="0">
              <a:buNone/>
            </a:pPr>
            <a:r>
              <a:rPr lang="zh-CN" altLang="en-US" sz="2400"/>
              <a:t>pipes, network connections, buffers, ... On the</a:t>
            </a:r>
            <a:endParaRPr lang="zh-CN" altLang="en-US" sz="2400"/>
          </a:p>
          <a:p>
            <a:pPr marL="0" indent="0">
              <a:buNone/>
            </a:pPr>
            <a:r>
              <a:rPr lang="zh-CN" altLang="en-US" sz="2400"/>
              <a:t>other hand, anything that needs to write can just</a:t>
            </a:r>
            <a:endParaRPr lang="zh-CN" altLang="en-US" sz="2400"/>
          </a:p>
          <a:p>
            <a:pPr marL="0" indent="0">
              <a:buNone/>
            </a:pPr>
            <a:r>
              <a:rPr lang="zh-CN" altLang="en-US" sz="2400"/>
              <a:t>specify io.Writer.</a:t>
            </a:r>
            <a:endParaRPr lang="zh-CN" altLang="en-US" sz="2400"/>
          </a:p>
          <a:p>
            <a:pPr marL="0" indent="0">
              <a:buNone/>
            </a:pPr>
            <a:r>
              <a:rPr lang="zh-CN" altLang="en-US" sz="2400"/>
              <a:t>For instance, </a:t>
            </a:r>
            <a:r>
              <a:rPr lang="zh-CN" altLang="en-US" sz="2400">
                <a:solidFill>
                  <a:srgbClr val="FF0000"/>
                </a:solidFill>
              </a:rPr>
              <a:t>fmt.Fprintf takes io.Writer as first</a:t>
            </a:r>
            <a:endParaRPr lang="zh-CN" altLang="en-US" sz="2400">
              <a:solidFill>
                <a:srgbClr val="FF0000"/>
              </a:solidFill>
            </a:endParaRPr>
          </a:p>
          <a:p>
            <a:pPr marL="0" indent="0">
              <a:buNone/>
            </a:pPr>
            <a:r>
              <a:rPr lang="zh-CN" altLang="en-US" sz="2400">
                <a:solidFill>
                  <a:srgbClr val="FF0000"/>
                </a:solidFill>
              </a:rPr>
              <a:t>argument.</a:t>
            </a:r>
            <a:endParaRPr lang="zh-CN" altLang="en-US" sz="2400">
              <a:solidFill>
                <a:srgbClr val="FF0000"/>
              </a:solidFill>
            </a:endParaRPr>
          </a:p>
          <a:p>
            <a:pPr marL="0" indent="0">
              <a:buNone/>
            </a:pPr>
            <a:r>
              <a:rPr lang="zh-CN" altLang="en-US" sz="2400"/>
              <a:t>For instance, </a:t>
            </a:r>
            <a:r>
              <a:rPr lang="zh-CN" altLang="en-US" sz="2400">
                <a:solidFill>
                  <a:srgbClr val="FF0000"/>
                </a:solidFill>
              </a:rPr>
              <a:t>bufio.NewWriter takes an</a:t>
            </a:r>
            <a:endParaRPr lang="zh-CN" altLang="en-US" sz="2400">
              <a:solidFill>
                <a:srgbClr val="FF0000"/>
              </a:solidFill>
            </a:endParaRPr>
          </a:p>
          <a:p>
            <a:pPr marL="0" indent="0">
              <a:buNone/>
            </a:pPr>
            <a:r>
              <a:rPr lang="zh-CN" altLang="en-US" sz="2400">
                <a:solidFill>
                  <a:srgbClr val="FF0000"/>
                </a:solidFill>
              </a:rPr>
              <a:t>io.Writer in, buffers it, satisfies io.Writer out.</a:t>
            </a:r>
            <a:endParaRPr lang="zh-CN" altLang="en-US" sz="2400">
              <a:solidFill>
                <a:srgbClr val="FF0000"/>
              </a:solidFill>
            </a:endParaRPr>
          </a:p>
          <a:p>
            <a:pPr marL="0" indent="0">
              <a:buNone/>
            </a:pPr>
            <a:r>
              <a:rPr lang="zh-CN" altLang="en-US" sz="2400"/>
              <a:t>And so on...</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Putting it together</a:t>
            </a:r>
            <a:endParaRPr lang="zh-CN" altLang="en-US"/>
          </a:p>
        </p:txBody>
      </p:sp>
      <p:sp>
        <p:nvSpPr>
          <p:cNvPr id="3" name="内容占位符 2"/>
          <p:cNvSpPr>
            <a:spLocks noGrp="1"/>
          </p:cNvSpPr>
          <p:nvPr>
            <p:ph idx="1"/>
          </p:nvPr>
        </p:nvSpPr>
        <p:spPr/>
        <p:txBody>
          <a:bodyPr>
            <a:noAutofit/>
          </a:bodyPr>
          <a:p>
            <a:pPr marL="0" indent="0">
              <a:buNone/>
            </a:pPr>
            <a:r>
              <a:rPr lang="zh-CN" altLang="en-US" sz="2400"/>
              <a:t>package main</a:t>
            </a:r>
            <a:endParaRPr lang="zh-CN" altLang="en-US" sz="2400"/>
          </a:p>
          <a:p>
            <a:pPr marL="0" indent="0">
              <a:buNone/>
            </a:pPr>
            <a:r>
              <a:rPr lang="zh-CN" altLang="en-US" sz="2400"/>
              <a:t>import (</a:t>
            </a:r>
            <a:endParaRPr lang="zh-CN" altLang="en-US" sz="2400"/>
          </a:p>
          <a:p>
            <a:pPr marL="0" indent="0">
              <a:buNone/>
            </a:pPr>
            <a:r>
              <a:rPr lang="zh-CN" altLang="en-US" sz="2400"/>
              <a:t>"bufio";</a:t>
            </a:r>
            <a:endParaRPr lang="zh-CN" altLang="en-US" sz="2400"/>
          </a:p>
          <a:p>
            <a:pPr marL="0" indent="0">
              <a:buNone/>
            </a:pPr>
            <a:r>
              <a:rPr lang="zh-CN" altLang="en-US" sz="2400"/>
              <a:t>"fmt";</a:t>
            </a:r>
            <a:endParaRPr lang="zh-CN" altLang="en-US" sz="2400"/>
          </a:p>
          <a:p>
            <a:pPr marL="0" indent="0">
              <a:buNone/>
            </a:pPr>
            <a:r>
              <a:rPr lang="zh-CN" altLang="en-US" sz="2400"/>
              <a:t>"os";</a:t>
            </a:r>
            <a:endParaRPr lang="zh-CN" altLang="en-US" sz="2400"/>
          </a:p>
          <a:p>
            <a:pPr marL="0" indent="0">
              <a:buNone/>
            </a:pPr>
            <a:r>
              <a:rPr lang="zh-CN" altLang="en-US" sz="2400"/>
              <a:t>)</a:t>
            </a:r>
            <a:endParaRPr lang="zh-CN" altLang="en-US" sz="2400"/>
          </a:p>
          <a:p>
            <a:pPr marL="0" indent="0">
              <a:buNone/>
            </a:pPr>
            <a:r>
              <a:rPr lang="zh-CN" altLang="en-US" sz="2400"/>
              <a:t>func main() {</a:t>
            </a:r>
            <a:endParaRPr lang="zh-CN" altLang="en-US" sz="2400"/>
          </a:p>
          <a:p>
            <a:pPr marL="0" indent="0">
              <a:buNone/>
            </a:pPr>
            <a:r>
              <a:rPr lang="zh-CN" altLang="en-US" sz="2400"/>
              <a:t>// unbuffered</a:t>
            </a:r>
            <a:endParaRPr lang="zh-CN" altLang="en-US" sz="2400"/>
          </a:p>
          <a:p>
            <a:pPr marL="0" indent="0">
              <a:buNone/>
            </a:pPr>
            <a:r>
              <a:rPr lang="zh-CN" altLang="en-US" sz="2400"/>
              <a:t>fmt.Fprintf(os.Stdout, "%s, ", "hello");</a:t>
            </a:r>
            <a:endParaRPr lang="zh-CN" altLang="en-US" sz="2400"/>
          </a:p>
          <a:p>
            <a:pPr marL="0" indent="0">
              <a:buNone/>
            </a:pPr>
            <a:r>
              <a:rPr lang="zh-CN" altLang="en-US" sz="2400"/>
              <a:t>// buffered: os.Stdout implements io.Writer</a:t>
            </a:r>
            <a:endParaRPr lang="zh-CN" altLang="en-US" sz="2400"/>
          </a:p>
          <a:p>
            <a:pPr marL="0" indent="0">
              <a:buNone/>
            </a:pPr>
            <a:r>
              <a:rPr lang="zh-CN" altLang="en-US" sz="2400"/>
              <a:t>buf := </a:t>
            </a:r>
            <a:r>
              <a:rPr lang="zh-CN" altLang="en-US" sz="2400">
                <a:solidFill>
                  <a:srgbClr val="FF0000"/>
                </a:solidFill>
              </a:rPr>
              <a:t>bufio.NewWriter？</a:t>
            </a:r>
            <a:r>
              <a:rPr lang="zh-CN" altLang="en-US" sz="2400"/>
              <a:t>(os.Stdout);</a:t>
            </a:r>
            <a:endParaRPr lang="zh-CN" altLang="en-US" sz="2400"/>
          </a:p>
          <a:p>
            <a:pPr marL="0" indent="0">
              <a:buNone/>
            </a:pPr>
            <a:r>
              <a:rPr lang="zh-CN" altLang="en-US" sz="2400"/>
              <a:t>// and now so does buf.</a:t>
            </a:r>
            <a:endParaRPr lang="zh-CN" altLang="en-US" sz="2400"/>
          </a:p>
          <a:p>
            <a:pPr marL="0" indent="0">
              <a:buNone/>
            </a:pPr>
            <a:r>
              <a:rPr lang="zh-CN" altLang="en-US" sz="2400"/>
              <a:t>fmt.Fprintf(buf, "%s\n", "world!");</a:t>
            </a:r>
            <a:endParaRPr lang="zh-CN" altLang="en-US" sz="2400"/>
          </a:p>
          <a:p>
            <a:pPr marL="0" indent="0">
              <a:buNone/>
            </a:pPr>
            <a:r>
              <a:rPr lang="zh-CN" altLang="en-US" sz="2400"/>
              <a:t>buf.Flush();</a:t>
            </a:r>
            <a:endParaRPr lang="zh-CN" altLang="en-US" sz="2400"/>
          </a:p>
          <a:p>
            <a:pPr marL="0" indent="0">
              <a:buNone/>
            </a:pPr>
            <a:r>
              <a:rPr lang="zh-CN" altLang="en-US" sz="2400"/>
              <a:t>}</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Communication channels</a:t>
            </a:r>
            <a:endParaRPr lang="zh-CN" altLang="en-US"/>
          </a:p>
        </p:txBody>
      </p:sp>
      <p:sp>
        <p:nvSpPr>
          <p:cNvPr id="3" name="内容占位符 2"/>
          <p:cNvSpPr>
            <a:spLocks noGrp="1"/>
          </p:cNvSpPr>
          <p:nvPr>
            <p:ph idx="1"/>
          </p:nvPr>
        </p:nvSpPr>
        <p:spPr/>
        <p:txBody>
          <a:bodyPr>
            <a:normAutofit/>
          </a:bodyPr>
          <a:p>
            <a:pPr marL="0" indent="0">
              <a:buNone/>
            </a:pPr>
            <a:r>
              <a:rPr lang="zh-CN" altLang="en-US"/>
              <a:t>var c chan string;</a:t>
            </a:r>
            <a:endParaRPr lang="zh-CN" altLang="en-US"/>
          </a:p>
          <a:p>
            <a:pPr marL="0" indent="0">
              <a:buNone/>
            </a:pPr>
            <a:r>
              <a:rPr lang="zh-CN" altLang="en-US"/>
              <a:t>c = make(chan string);</a:t>
            </a:r>
            <a:endParaRPr lang="zh-CN" altLang="en-US"/>
          </a:p>
          <a:p>
            <a:pPr marL="0" indent="0">
              <a:buNone/>
            </a:pPr>
            <a:r>
              <a:rPr lang="zh-CN" altLang="en-US"/>
              <a:t>c &lt;- "Hello"; // </a:t>
            </a:r>
            <a:r>
              <a:rPr lang="zh-CN" altLang="en-US">
                <a:solidFill>
                  <a:srgbClr val="FF0000"/>
                </a:solidFill>
              </a:rPr>
              <a:t>infix send？</a:t>
            </a:r>
            <a:endParaRPr lang="zh-CN" altLang="en-US">
              <a:solidFill>
                <a:srgbClr val="FF0000"/>
              </a:solidFill>
            </a:endParaRPr>
          </a:p>
          <a:p>
            <a:pPr marL="0" indent="0">
              <a:buNone/>
            </a:pPr>
            <a:r>
              <a:rPr lang="zh-CN" altLang="en-US"/>
              <a:t>// in a different goroutine</a:t>
            </a:r>
            <a:endParaRPr lang="zh-CN" altLang="en-US"/>
          </a:p>
          <a:p>
            <a:pPr marL="0" indent="0">
              <a:buNone/>
            </a:pPr>
            <a:r>
              <a:rPr lang="zh-CN" altLang="en-US"/>
              <a:t>greeting := &lt;-c; // prefix receive</a:t>
            </a:r>
            <a:endParaRPr lang="zh-CN" altLang="en-US"/>
          </a:p>
          <a:p>
            <a:pPr marL="0" indent="0">
              <a:buNone/>
            </a:pPr>
            <a:r>
              <a:rPr lang="zh-CN" altLang="en-US"/>
              <a:t>cc := new(chan chan string);</a:t>
            </a:r>
            <a:endParaRPr lang="zh-CN" altLang="en-US"/>
          </a:p>
          <a:p>
            <a:pPr marL="0" indent="0">
              <a:buNone/>
            </a:pPr>
            <a:r>
              <a:rPr lang="zh-CN" altLang="en-US"/>
              <a:t>cc &lt;- c; //</a:t>
            </a:r>
            <a:r>
              <a:rPr lang="zh-CN" altLang="en-US">
                <a:solidFill>
                  <a:schemeClr val="bg1">
                    <a:lumMod val="75000"/>
                  </a:schemeClr>
                </a:solidFill>
              </a:rPr>
              <a:t> handing off a capability</a:t>
            </a:r>
            <a:endParaRPr lang="zh-CN" altLang="en-US">
              <a:solidFill>
                <a:schemeClr val="bg1">
                  <a:lumMod val="75000"/>
                </a:schemeClr>
              </a:solidFill>
            </a:endParaRPr>
          </a:p>
          <a:p>
            <a:pPr marL="0" indent="0">
              <a:buNone/>
            </a:pPr>
            <a:r>
              <a:rPr lang="en-US" altLang="zh-CN">
                <a:solidFill>
                  <a:srgbClr val="FF0000"/>
                </a:solidFill>
              </a:rPr>
              <a:t>CSP?</a:t>
            </a:r>
            <a:endParaRPr lang="en-US" altLang="zh-CN">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Goroutines</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x := longCalculation(17); // runs too long</a:t>
            </a:r>
            <a:endParaRPr lang="zh-CN" altLang="en-US"/>
          </a:p>
          <a:p>
            <a:pPr marL="0" indent="0">
              <a:buNone/>
            </a:pPr>
            <a:r>
              <a:rPr lang="zh-CN" altLang="en-US"/>
              <a:t>c := make(chan int);</a:t>
            </a:r>
            <a:endParaRPr lang="zh-CN" altLang="en-US"/>
          </a:p>
          <a:p>
            <a:pPr marL="0" indent="0">
              <a:buNone/>
            </a:pPr>
            <a:r>
              <a:rPr lang="zh-CN" altLang="en-US"/>
              <a:t>func wrapper(a int, c chan int) {</a:t>
            </a:r>
            <a:endParaRPr lang="zh-CN" altLang="en-US"/>
          </a:p>
          <a:p>
            <a:pPr marL="0" indent="0">
              <a:buNone/>
            </a:pPr>
            <a:r>
              <a:rPr lang="zh-CN" altLang="en-US"/>
              <a:t>result := longCalculation(a);</a:t>
            </a:r>
            <a:endParaRPr lang="zh-CN" altLang="en-US"/>
          </a:p>
          <a:p>
            <a:pPr marL="0" indent="0">
              <a:buNone/>
            </a:pPr>
            <a:r>
              <a:rPr lang="zh-CN" altLang="en-US"/>
              <a:t>c &lt;- result;</a:t>
            </a:r>
            <a:endParaRPr lang="zh-CN" altLang="en-US"/>
          </a:p>
          <a:p>
            <a:pPr marL="0" indent="0">
              <a:buNone/>
            </a:pPr>
            <a:r>
              <a:rPr lang="zh-CN" altLang="en-US"/>
              <a:t>}</a:t>
            </a:r>
            <a:endParaRPr lang="zh-CN" altLang="en-US"/>
          </a:p>
          <a:p>
            <a:pPr marL="0" indent="0">
              <a:buNone/>
            </a:pPr>
            <a:r>
              <a:rPr lang="zh-CN" altLang="en-US"/>
              <a:t>go wrapper(17, c);</a:t>
            </a:r>
            <a:endParaRPr lang="zh-CN" altLang="en-US"/>
          </a:p>
          <a:p>
            <a:pPr marL="0" indent="0">
              <a:buNone/>
            </a:pPr>
            <a:r>
              <a:rPr lang="zh-CN" altLang="en-US"/>
              <a:t>// do something for a while; then...</a:t>
            </a:r>
            <a:endParaRPr lang="zh-CN" altLang="en-US"/>
          </a:p>
          <a:p>
            <a:pPr marL="0" indent="0">
              <a:buNone/>
            </a:pPr>
            <a:r>
              <a:rPr lang="zh-CN" altLang="en-US"/>
              <a:t>x := &lt;-c;【目的是通过在</a:t>
            </a:r>
            <a:r>
              <a:rPr lang="en-US" altLang="zh-CN"/>
              <a:t>goroutine</a:t>
            </a:r>
            <a:r>
              <a:rPr lang="zh-CN" altLang="en-US"/>
              <a:t>中给</a:t>
            </a:r>
            <a:r>
              <a:rPr lang="en-US" altLang="zh-CN"/>
              <a:t>channel</a:t>
            </a:r>
            <a:r>
              <a:rPr lang="zh-CN" altLang="en-US"/>
              <a:t>发送消息，实时获取当前运算结果】</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65000"/>
                  </a:schemeClr>
                </a:solidFill>
              </a:rPr>
              <a:t>A multiplexed server</a:t>
            </a:r>
            <a:endParaRPr lang="zh-CN" altLang="en-US">
              <a:solidFill>
                <a:schemeClr val="bg1">
                  <a:lumMod val="65000"/>
                </a:schemeClr>
              </a:solidFill>
            </a:endParaRPr>
          </a:p>
        </p:txBody>
      </p:sp>
      <p:sp>
        <p:nvSpPr>
          <p:cNvPr id="3" name="内容占位符 2"/>
          <p:cNvSpPr>
            <a:spLocks noGrp="1"/>
          </p:cNvSpPr>
          <p:nvPr>
            <p:ph idx="1"/>
          </p:nvPr>
        </p:nvSpPr>
        <p:spPr/>
        <p:txBody>
          <a:bodyPr>
            <a:normAutofit fontScale="25000"/>
          </a:bodyPr>
          <a:p>
            <a:pPr marL="0" indent="0">
              <a:buNone/>
            </a:pPr>
            <a:r>
              <a:rPr lang="zh-CN" altLang="en-US" sz="8000">
                <a:solidFill>
                  <a:schemeClr val="bg1">
                    <a:lumMod val="65000"/>
                  </a:schemeClr>
                </a:solidFill>
              </a:rPr>
              <a:t>type Request struct {</a:t>
            </a:r>
            <a:endParaRPr lang="zh-CN" altLang="en-US" sz="8000">
              <a:solidFill>
                <a:schemeClr val="bg1">
                  <a:lumMod val="65000"/>
                </a:schemeClr>
              </a:solidFill>
            </a:endParaRPr>
          </a:p>
          <a:p>
            <a:pPr marL="0" indent="0">
              <a:buNone/>
            </a:pPr>
            <a:r>
              <a:rPr lang="zh-CN" altLang="en-US" sz="8000">
                <a:solidFill>
                  <a:schemeClr val="bg1">
                    <a:lumMod val="65000"/>
                  </a:schemeClr>
                </a:solidFill>
              </a:rPr>
              <a:t>a, b int;</a:t>
            </a:r>
            <a:endParaRPr lang="zh-CN" altLang="en-US" sz="8000">
              <a:solidFill>
                <a:schemeClr val="bg1">
                  <a:lumMod val="65000"/>
                </a:schemeClr>
              </a:solidFill>
            </a:endParaRPr>
          </a:p>
          <a:p>
            <a:pPr marL="0" indent="0">
              <a:buNone/>
            </a:pPr>
            <a:r>
              <a:rPr lang="zh-CN" altLang="en-US" sz="8000">
                <a:solidFill>
                  <a:schemeClr val="bg1">
                    <a:lumMod val="65000"/>
                  </a:schemeClr>
                </a:solidFill>
              </a:rPr>
              <a:t>replyc chan int; // reply channel inside the Request</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a:p>
            <a:pPr marL="0" indent="0">
              <a:buNone/>
            </a:pPr>
            <a:r>
              <a:rPr lang="zh-CN" altLang="en-US" sz="8000">
                <a:solidFill>
                  <a:schemeClr val="bg1">
                    <a:lumMod val="65000"/>
                  </a:schemeClr>
                </a:solidFill>
              </a:rPr>
              <a:t>type binOp func(a, b int) int</a:t>
            </a:r>
            <a:endParaRPr lang="zh-CN" altLang="en-US" sz="8000">
              <a:solidFill>
                <a:schemeClr val="bg1">
                  <a:lumMod val="65000"/>
                </a:schemeClr>
              </a:solidFill>
            </a:endParaRPr>
          </a:p>
          <a:p>
            <a:pPr marL="0" indent="0">
              <a:buNone/>
            </a:pPr>
            <a:r>
              <a:rPr lang="zh-CN" altLang="en-US" sz="8000">
                <a:solidFill>
                  <a:schemeClr val="bg1">
                    <a:lumMod val="65000"/>
                  </a:schemeClr>
                </a:solidFill>
              </a:rPr>
              <a:t>func run(op binOp, req *request) {</a:t>
            </a:r>
            <a:endParaRPr lang="zh-CN" altLang="en-US" sz="8000">
              <a:solidFill>
                <a:schemeClr val="bg1">
                  <a:lumMod val="65000"/>
                </a:schemeClr>
              </a:solidFill>
            </a:endParaRPr>
          </a:p>
          <a:p>
            <a:pPr marL="0" indent="0">
              <a:buNone/>
            </a:pPr>
            <a:r>
              <a:rPr lang="zh-CN" altLang="en-US" sz="8000">
                <a:solidFill>
                  <a:schemeClr val="bg1">
                    <a:lumMod val="65000"/>
                  </a:schemeClr>
                </a:solidFill>
              </a:rPr>
              <a:t>req.replyc &lt;- op(req.a, req.b)</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a:p>
            <a:pPr marL="0" indent="0">
              <a:buNone/>
            </a:pPr>
            <a:r>
              <a:rPr lang="zh-CN" altLang="en-US" sz="8000">
                <a:solidFill>
                  <a:schemeClr val="bg1">
                    <a:lumMod val="65000"/>
                  </a:schemeClr>
                </a:solidFill>
              </a:rPr>
              <a:t>func server(op binOp, service chan *request) {</a:t>
            </a:r>
            <a:endParaRPr lang="zh-CN" altLang="en-US" sz="8000">
              <a:solidFill>
                <a:schemeClr val="bg1">
                  <a:lumMod val="65000"/>
                </a:schemeClr>
              </a:solidFill>
            </a:endParaRPr>
          </a:p>
          <a:p>
            <a:pPr marL="0" indent="0">
              <a:buNone/>
            </a:pPr>
            <a:r>
              <a:rPr lang="zh-CN" altLang="en-US" sz="8000">
                <a:solidFill>
                  <a:schemeClr val="bg1">
                    <a:lumMod val="65000"/>
                  </a:schemeClr>
                </a:solidFill>
              </a:rPr>
              <a:t>for {</a:t>
            </a:r>
            <a:endParaRPr lang="zh-CN" altLang="en-US" sz="8000">
              <a:solidFill>
                <a:schemeClr val="bg1">
                  <a:lumMod val="65000"/>
                </a:schemeClr>
              </a:solidFill>
            </a:endParaRPr>
          </a:p>
          <a:p>
            <a:pPr marL="0" indent="0">
              <a:buNone/>
            </a:pPr>
            <a:r>
              <a:rPr lang="zh-CN" altLang="en-US" sz="8000">
                <a:solidFill>
                  <a:schemeClr val="bg1">
                    <a:lumMod val="65000"/>
                  </a:schemeClr>
                </a:solidFill>
              </a:rPr>
              <a:t>req := &lt;-service; // requests arrive here</a:t>
            </a:r>
            <a:endParaRPr lang="zh-CN" altLang="en-US" sz="8000">
              <a:solidFill>
                <a:schemeClr val="bg1">
                  <a:lumMod val="65000"/>
                </a:schemeClr>
              </a:solidFill>
            </a:endParaRPr>
          </a:p>
          <a:p>
            <a:pPr marL="0" indent="0">
              <a:buNone/>
            </a:pPr>
            <a:r>
              <a:rPr lang="zh-CN" altLang="en-US" sz="8000">
                <a:solidFill>
                  <a:schemeClr val="bg1">
                    <a:lumMod val="65000"/>
                  </a:schemeClr>
                </a:solidFill>
              </a:rPr>
              <a:t>go run(op, req); // don't wait for op</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a:p>
            <a:pPr marL="0" indent="0">
              <a:buNone/>
            </a:pPr>
            <a:r>
              <a:rPr lang="zh-CN" altLang="en-US" sz="8000">
                <a:solidFill>
                  <a:schemeClr val="bg1">
                    <a:lumMod val="65000"/>
                  </a:schemeClr>
                </a:solidFill>
              </a:rPr>
              <a:t>func StartServer(op binOp) chan *request {</a:t>
            </a:r>
            <a:endParaRPr lang="zh-CN" altLang="en-US" sz="8000">
              <a:solidFill>
                <a:schemeClr val="bg1">
                  <a:lumMod val="65000"/>
                </a:schemeClr>
              </a:solidFill>
            </a:endParaRPr>
          </a:p>
          <a:p>
            <a:pPr marL="0" indent="0">
              <a:buNone/>
            </a:pPr>
            <a:r>
              <a:rPr lang="zh-CN" altLang="en-US" sz="8000">
                <a:solidFill>
                  <a:schemeClr val="bg1">
                    <a:lumMod val="65000"/>
                  </a:schemeClr>
                </a:solidFill>
              </a:rPr>
              <a:t>reqChan := make(chan *request);</a:t>
            </a:r>
            <a:endParaRPr lang="zh-CN" altLang="en-US" sz="8000">
              <a:solidFill>
                <a:schemeClr val="bg1">
                  <a:lumMod val="65000"/>
                </a:schemeClr>
              </a:solidFill>
            </a:endParaRPr>
          </a:p>
          <a:p>
            <a:pPr marL="0" indent="0">
              <a:buNone/>
            </a:pPr>
            <a:r>
              <a:rPr lang="zh-CN" altLang="en-US" sz="8000">
                <a:solidFill>
                  <a:schemeClr val="bg1">
                    <a:lumMod val="65000"/>
                  </a:schemeClr>
                </a:solidFill>
              </a:rPr>
              <a:t>go server(op, reqChan);</a:t>
            </a:r>
            <a:endParaRPr lang="zh-CN" altLang="en-US" sz="8000">
              <a:solidFill>
                <a:schemeClr val="bg1">
                  <a:lumMod val="65000"/>
                </a:schemeClr>
              </a:solidFill>
            </a:endParaRPr>
          </a:p>
          <a:p>
            <a:pPr marL="0" indent="0">
              <a:buNone/>
            </a:pPr>
            <a:r>
              <a:rPr lang="zh-CN" altLang="en-US" sz="8000">
                <a:solidFill>
                  <a:schemeClr val="bg1">
                    <a:lumMod val="65000"/>
                  </a:schemeClr>
                </a:solidFill>
              </a:rPr>
              <a:t>return reqChan;</a:t>
            </a:r>
            <a:endParaRPr lang="zh-CN" altLang="en-US" sz="8000">
              <a:solidFill>
                <a:schemeClr val="bg1">
                  <a:lumMod val="65000"/>
                </a:schemeClr>
              </a:solidFill>
            </a:endParaRPr>
          </a:p>
          <a:p>
            <a:pPr marL="0" indent="0">
              <a:buNone/>
            </a:pPr>
            <a:r>
              <a:rPr lang="zh-CN" altLang="en-US" sz="8000">
                <a:solidFill>
                  <a:schemeClr val="bg1">
                    <a:lumMod val="65000"/>
                  </a:schemeClr>
                </a:solidFill>
              </a:rPr>
              <a:t>}</a:t>
            </a:r>
            <a:endParaRPr lang="zh-CN" altLang="en-US" sz="8000">
              <a:solidFill>
                <a:schemeClr val="bg1">
                  <a:lumMod val="6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65000"/>
                  </a:schemeClr>
                </a:solidFill>
              </a:rPr>
              <a:t>The client</a:t>
            </a:r>
            <a:endParaRPr lang="zh-CN" altLang="en-US">
              <a:solidFill>
                <a:schemeClr val="bg1">
                  <a:lumMod val="65000"/>
                </a:schemeClr>
              </a:solidFill>
            </a:endParaRPr>
          </a:p>
        </p:txBody>
      </p:sp>
      <p:sp>
        <p:nvSpPr>
          <p:cNvPr id="3" name="内容占位符 2"/>
          <p:cNvSpPr>
            <a:spLocks noGrp="1"/>
          </p:cNvSpPr>
          <p:nvPr>
            <p:ph idx="1"/>
          </p:nvPr>
        </p:nvSpPr>
        <p:spPr/>
        <p:txBody>
          <a:bodyPr>
            <a:normAutofit fontScale="25000"/>
          </a:bodyPr>
          <a:p>
            <a:pPr marL="0" indent="0">
              <a:buNone/>
            </a:pPr>
            <a:r>
              <a:rPr lang="zh-CN" altLang="en-US" sz="7200">
                <a:solidFill>
                  <a:schemeClr val="bg1">
                    <a:lumMod val="65000"/>
                  </a:schemeClr>
                </a:solidFill>
              </a:rPr>
              <a:t>// Start server; receive a channel on which</a:t>
            </a:r>
            <a:endParaRPr lang="zh-CN" altLang="en-US" sz="7200">
              <a:solidFill>
                <a:schemeClr val="bg1">
                  <a:lumMod val="65000"/>
                </a:schemeClr>
              </a:solidFill>
            </a:endParaRPr>
          </a:p>
          <a:p>
            <a:pPr marL="0" indent="0">
              <a:buNone/>
            </a:pPr>
            <a:r>
              <a:rPr lang="zh-CN" altLang="en-US" sz="7200">
                <a:solidFill>
                  <a:schemeClr val="bg1">
                    <a:lumMod val="65000"/>
                  </a:schemeClr>
                </a:solidFill>
              </a:rPr>
              <a:t>// to send requests.</a:t>
            </a:r>
            <a:endParaRPr lang="zh-CN" altLang="en-US" sz="7200">
              <a:solidFill>
                <a:schemeClr val="bg1">
                  <a:lumMod val="65000"/>
                </a:schemeClr>
              </a:solidFill>
            </a:endParaRPr>
          </a:p>
          <a:p>
            <a:pPr marL="0" indent="0">
              <a:buNone/>
            </a:pPr>
            <a:r>
              <a:rPr lang="zh-CN" altLang="en-US" sz="7200">
                <a:solidFill>
                  <a:schemeClr val="bg1">
                    <a:lumMod val="65000"/>
                  </a:schemeClr>
                </a:solidFill>
              </a:rPr>
              <a:t>server := StartServer(</a:t>
            </a:r>
            <a:endParaRPr lang="zh-CN" altLang="en-US" sz="7200">
              <a:solidFill>
                <a:schemeClr val="bg1">
                  <a:lumMod val="65000"/>
                </a:schemeClr>
              </a:solidFill>
            </a:endParaRPr>
          </a:p>
          <a:p>
            <a:pPr marL="0" indent="0">
              <a:buNone/>
            </a:pPr>
            <a:r>
              <a:rPr lang="zh-CN" altLang="en-US" sz="7200">
                <a:solidFill>
                  <a:schemeClr val="bg1">
                    <a:lumMod val="65000"/>
                  </a:schemeClr>
                </a:solidFill>
              </a:rPr>
              <a:t>func(a, b int) int {return a+b});</a:t>
            </a:r>
            <a:endParaRPr lang="zh-CN" altLang="en-US" sz="7200">
              <a:solidFill>
                <a:schemeClr val="bg1">
                  <a:lumMod val="65000"/>
                </a:schemeClr>
              </a:solidFill>
            </a:endParaRPr>
          </a:p>
          <a:p>
            <a:pPr marL="0" indent="0">
              <a:buNone/>
            </a:pPr>
            <a:r>
              <a:rPr lang="zh-CN" altLang="en-US" sz="7200">
                <a:solidFill>
                  <a:schemeClr val="bg1">
                    <a:lumMod val="65000"/>
                  </a:schemeClr>
                </a:solidFill>
              </a:rPr>
              <a:t>// Create requests</a:t>
            </a:r>
            <a:endParaRPr lang="zh-CN" altLang="en-US" sz="7200">
              <a:solidFill>
                <a:schemeClr val="bg1">
                  <a:lumMod val="65000"/>
                </a:schemeClr>
              </a:solidFill>
            </a:endParaRPr>
          </a:p>
          <a:p>
            <a:pPr marL="0" indent="0">
              <a:buNone/>
            </a:pPr>
            <a:r>
              <a:rPr lang="zh-CN" altLang="en-US" sz="7200">
                <a:solidFill>
                  <a:schemeClr val="bg1">
                    <a:lumMod val="65000"/>
                  </a:schemeClr>
                </a:solidFill>
              </a:rPr>
              <a:t>req1 := &amp;Request{23,45, make(chan int)};</a:t>
            </a:r>
            <a:endParaRPr lang="zh-CN" altLang="en-US" sz="7200">
              <a:solidFill>
                <a:schemeClr val="bg1">
                  <a:lumMod val="65000"/>
                </a:schemeClr>
              </a:solidFill>
            </a:endParaRPr>
          </a:p>
          <a:p>
            <a:pPr marL="0" indent="0">
              <a:buNone/>
            </a:pPr>
            <a:r>
              <a:rPr lang="zh-CN" altLang="en-US" sz="7200">
                <a:solidFill>
                  <a:schemeClr val="bg1">
                    <a:lumMod val="65000"/>
                  </a:schemeClr>
                </a:solidFill>
              </a:rPr>
              <a:t>req2 := &amp;Request{-17,1&lt;&lt;4, make(chan int)};</a:t>
            </a:r>
            <a:endParaRPr lang="zh-CN" altLang="en-US" sz="7200">
              <a:solidFill>
                <a:schemeClr val="bg1">
                  <a:lumMod val="65000"/>
                </a:schemeClr>
              </a:solidFill>
            </a:endParaRPr>
          </a:p>
          <a:p>
            <a:pPr marL="0" indent="0">
              <a:buNone/>
            </a:pPr>
            <a:r>
              <a:rPr lang="zh-CN" altLang="en-US" sz="7200">
                <a:solidFill>
                  <a:schemeClr val="bg1">
                    <a:lumMod val="65000"/>
                  </a:schemeClr>
                </a:solidFill>
              </a:rPr>
              <a:t>// Send them in arbitrary order</a:t>
            </a:r>
            <a:endParaRPr lang="zh-CN" altLang="en-US" sz="7200">
              <a:solidFill>
                <a:schemeClr val="bg1">
                  <a:lumMod val="65000"/>
                </a:schemeClr>
              </a:solidFill>
            </a:endParaRPr>
          </a:p>
          <a:p>
            <a:pPr marL="0" indent="0">
              <a:buNone/>
            </a:pPr>
            <a:r>
              <a:rPr lang="zh-CN" altLang="en-US" sz="7200">
                <a:solidFill>
                  <a:schemeClr val="bg1">
                    <a:lumMod val="65000"/>
                  </a:schemeClr>
                </a:solidFill>
              </a:rPr>
              <a:t>server &lt;- req1; server &lt;- req2;</a:t>
            </a:r>
            <a:endParaRPr lang="zh-CN" altLang="en-US" sz="7200">
              <a:solidFill>
                <a:schemeClr val="bg1">
                  <a:lumMod val="65000"/>
                </a:schemeClr>
              </a:solidFill>
            </a:endParaRPr>
          </a:p>
          <a:p>
            <a:pPr marL="0" indent="0">
              <a:buNone/>
            </a:pPr>
            <a:r>
              <a:rPr lang="zh-CN" altLang="en-US" sz="7200">
                <a:solidFill>
                  <a:schemeClr val="bg1">
                    <a:lumMod val="65000"/>
                  </a:schemeClr>
                </a:solidFill>
              </a:rPr>
              <a:t>// Wait for the answers in arbitrary order</a:t>
            </a:r>
            <a:endParaRPr lang="zh-CN" altLang="en-US" sz="7200">
              <a:solidFill>
                <a:schemeClr val="bg1">
                  <a:lumMod val="65000"/>
                </a:schemeClr>
              </a:solidFill>
            </a:endParaRPr>
          </a:p>
          <a:p>
            <a:pPr marL="0" indent="0">
              <a:buNone/>
            </a:pPr>
            <a:r>
              <a:rPr lang="zh-CN" altLang="en-US" sz="7200">
                <a:solidFill>
                  <a:schemeClr val="bg1">
                    <a:lumMod val="65000"/>
                  </a:schemeClr>
                </a:solidFill>
              </a:rPr>
              <a:t>fmt.Printf("Answer2: %d\n", &lt;-req2.replyc);</a:t>
            </a:r>
            <a:endParaRPr lang="zh-CN" altLang="en-US" sz="7200">
              <a:solidFill>
                <a:schemeClr val="bg1">
                  <a:lumMod val="65000"/>
                </a:schemeClr>
              </a:solidFill>
            </a:endParaRPr>
          </a:p>
          <a:p>
            <a:pPr marL="0" indent="0">
              <a:buNone/>
            </a:pPr>
            <a:r>
              <a:rPr lang="zh-CN" altLang="en-US" sz="7200">
                <a:solidFill>
                  <a:schemeClr val="bg1">
                    <a:lumMod val="65000"/>
                  </a:schemeClr>
                </a:solidFill>
              </a:rPr>
              <a:t>fmt.Printf("Answer1: %d\n", &lt;-req1.replyc);</a:t>
            </a:r>
            <a:endParaRPr lang="zh-CN" altLang="en-US" sz="7200">
              <a:solidFill>
                <a:schemeClr val="bg1">
                  <a:lumMod val="65000"/>
                </a:schemeClr>
              </a:solidFill>
            </a:endParaRPr>
          </a:p>
          <a:p>
            <a:pPr marL="0" indent="0">
              <a:buNone/>
            </a:pPr>
            <a:endParaRPr lang="zh-CN" altLang="en-US" sz="7200">
              <a:solidFill>
                <a:schemeClr val="bg1">
                  <a:lumMod val="6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65000"/>
                  </a:schemeClr>
                </a:solidFill>
              </a:rPr>
              <a:t>Select</a:t>
            </a:r>
            <a:endParaRPr lang="zh-CN" altLang="en-US">
              <a:solidFill>
                <a:schemeClr val="bg1">
                  <a:lumMod val="65000"/>
                </a:schemeClr>
              </a:solidFill>
            </a:endParaRPr>
          </a:p>
        </p:txBody>
      </p:sp>
      <p:sp>
        <p:nvSpPr>
          <p:cNvPr id="3" name="内容占位符 2"/>
          <p:cNvSpPr>
            <a:spLocks noGrp="1"/>
          </p:cNvSpPr>
          <p:nvPr>
            <p:ph idx="1"/>
          </p:nvPr>
        </p:nvSpPr>
        <p:spPr/>
        <p:txBody>
          <a:bodyPr>
            <a:noAutofit/>
          </a:bodyPr>
          <a:p>
            <a:pPr marL="0" indent="0">
              <a:buNone/>
            </a:pPr>
            <a:r>
              <a:rPr lang="zh-CN" altLang="en-US" sz="3200">
                <a:solidFill>
                  <a:schemeClr val="bg1">
                    <a:lumMod val="65000"/>
                  </a:schemeClr>
                </a:solidFill>
              </a:rPr>
              <a:t>A select is like a switch statement in which the</a:t>
            </a:r>
            <a:endParaRPr lang="zh-CN" altLang="en-US" sz="3200">
              <a:solidFill>
                <a:schemeClr val="bg1">
                  <a:lumMod val="65000"/>
                </a:schemeClr>
              </a:solidFill>
            </a:endParaRPr>
          </a:p>
          <a:p>
            <a:pPr marL="0" indent="0">
              <a:buNone/>
            </a:pPr>
            <a:r>
              <a:rPr lang="zh-CN" altLang="en-US" sz="3200">
                <a:solidFill>
                  <a:schemeClr val="bg1">
                    <a:lumMod val="65000"/>
                  </a:schemeClr>
                </a:solidFill>
              </a:rPr>
              <a:t>cases are communications. A simple example uses a</a:t>
            </a:r>
            <a:endParaRPr lang="zh-CN" altLang="en-US" sz="3200">
              <a:solidFill>
                <a:schemeClr val="bg1">
                  <a:lumMod val="65000"/>
                </a:schemeClr>
              </a:solidFill>
            </a:endParaRPr>
          </a:p>
          <a:p>
            <a:pPr marL="0" indent="0">
              <a:buNone/>
            </a:pPr>
            <a:r>
              <a:rPr lang="zh-CN" altLang="en-US" sz="3200">
                <a:solidFill>
                  <a:schemeClr val="bg1">
                    <a:lumMod val="65000"/>
                  </a:schemeClr>
                </a:solidFill>
              </a:rPr>
              <a:t>second channel to tear down the server.</a:t>
            </a:r>
            <a:endParaRPr lang="zh-CN" altLang="en-US" sz="3200">
              <a:solidFill>
                <a:schemeClr val="bg1">
                  <a:lumMod val="65000"/>
                </a:schemeClr>
              </a:solidFill>
            </a:endParaRPr>
          </a:p>
          <a:p>
            <a:pPr marL="0" indent="0">
              <a:buNone/>
            </a:pPr>
            <a:r>
              <a:rPr lang="zh-CN" altLang="en-US" sz="3200">
                <a:solidFill>
                  <a:schemeClr val="bg1">
                    <a:lumMod val="65000"/>
                  </a:schemeClr>
                </a:solidFill>
              </a:rPr>
              <a:t>func server(op binOp, service chan *request,</a:t>
            </a:r>
            <a:endParaRPr lang="zh-CN" altLang="en-US" sz="3200">
              <a:solidFill>
                <a:schemeClr val="bg1">
                  <a:lumMod val="65000"/>
                </a:schemeClr>
              </a:solidFill>
            </a:endParaRPr>
          </a:p>
          <a:p>
            <a:pPr marL="0" indent="0">
              <a:buNone/>
            </a:pPr>
            <a:r>
              <a:rPr lang="zh-CN" altLang="en-US" sz="3200">
                <a:solidFill>
                  <a:schemeClr val="bg1">
                    <a:lumMod val="65000"/>
                  </a:schemeClr>
                </a:solidFill>
              </a:rPr>
              <a:t>quit chan bool) {</a:t>
            </a:r>
            <a:endParaRPr lang="zh-CN" altLang="en-US" sz="3200">
              <a:solidFill>
                <a:schemeClr val="bg1">
                  <a:lumMod val="65000"/>
                </a:schemeClr>
              </a:solidFill>
            </a:endParaRPr>
          </a:p>
          <a:p>
            <a:pPr marL="0" indent="0">
              <a:buNone/>
            </a:pPr>
            <a:r>
              <a:rPr lang="zh-CN" altLang="en-US" sz="3200">
                <a:solidFill>
                  <a:schemeClr val="bg1">
                    <a:lumMod val="65000"/>
                  </a:schemeClr>
                </a:solidFill>
              </a:rPr>
              <a:t>for {</a:t>
            </a:r>
            <a:endParaRPr lang="zh-CN" altLang="en-US" sz="3200">
              <a:solidFill>
                <a:schemeClr val="bg1">
                  <a:lumMod val="65000"/>
                </a:schemeClr>
              </a:solidFill>
            </a:endParaRPr>
          </a:p>
          <a:p>
            <a:pPr marL="0" indent="0">
              <a:buNone/>
            </a:pPr>
            <a:r>
              <a:rPr lang="zh-CN" altLang="en-US" sz="3200">
                <a:solidFill>
                  <a:schemeClr val="bg1">
                    <a:lumMod val="65000"/>
                  </a:schemeClr>
                </a:solidFill>
              </a:rPr>
              <a:t>select {</a:t>
            </a:r>
            <a:endParaRPr lang="zh-CN" altLang="en-US" sz="3200">
              <a:solidFill>
                <a:schemeClr val="bg1">
                  <a:lumMod val="65000"/>
                </a:schemeClr>
              </a:solidFill>
            </a:endParaRPr>
          </a:p>
          <a:p>
            <a:pPr marL="0" indent="0">
              <a:buNone/>
            </a:pPr>
            <a:r>
              <a:rPr lang="zh-CN" altLang="en-US" sz="3200">
                <a:solidFill>
                  <a:schemeClr val="bg1">
                    <a:lumMod val="65000"/>
                  </a:schemeClr>
                </a:solidFill>
              </a:rPr>
              <a:t>case req := &lt;-service:</a:t>
            </a:r>
            <a:endParaRPr lang="zh-CN" altLang="en-US" sz="3200">
              <a:solidFill>
                <a:schemeClr val="bg1">
                  <a:lumMod val="65000"/>
                </a:schemeClr>
              </a:solidFill>
            </a:endParaRPr>
          </a:p>
          <a:p>
            <a:pPr marL="0" indent="0">
              <a:buNone/>
            </a:pPr>
            <a:r>
              <a:rPr lang="zh-CN" altLang="en-US" sz="3200">
                <a:solidFill>
                  <a:schemeClr val="bg1">
                    <a:lumMod val="65000"/>
                  </a:schemeClr>
                </a:solidFill>
              </a:rPr>
              <a:t>go run(op, req); // don't wait</a:t>
            </a:r>
            <a:endParaRPr lang="zh-CN" altLang="en-US" sz="3200">
              <a:solidFill>
                <a:schemeClr val="bg1">
                  <a:lumMod val="65000"/>
                </a:schemeClr>
              </a:solidFill>
            </a:endParaRPr>
          </a:p>
          <a:p>
            <a:pPr marL="0" indent="0">
              <a:buNone/>
            </a:pPr>
            <a:r>
              <a:rPr lang="zh-CN" altLang="en-US" sz="3200">
                <a:solidFill>
                  <a:schemeClr val="bg1">
                    <a:lumMod val="65000"/>
                  </a:schemeClr>
                </a:solidFill>
              </a:rPr>
              <a:t>case &lt;-quit:</a:t>
            </a:r>
            <a:endParaRPr lang="zh-CN" altLang="en-US" sz="3200">
              <a:solidFill>
                <a:schemeClr val="bg1">
                  <a:lumMod val="65000"/>
                </a:schemeClr>
              </a:solidFill>
            </a:endParaRPr>
          </a:p>
          <a:p>
            <a:pPr marL="0" indent="0">
              <a:buNone/>
            </a:pPr>
            <a:r>
              <a:rPr lang="zh-CN" altLang="en-US" sz="3200">
                <a:solidFill>
                  <a:schemeClr val="bg1">
                    <a:lumMod val="65000"/>
                  </a:schemeClr>
                </a:solidFill>
              </a:rPr>
              <a:t>return;</a:t>
            </a:r>
            <a:endParaRPr lang="zh-CN" altLang="en-US" sz="3200">
              <a:solidFill>
                <a:schemeClr val="bg1">
                  <a:lumMod val="65000"/>
                </a:schemeClr>
              </a:solidFill>
            </a:endParaRPr>
          </a:p>
          <a:p>
            <a:pPr marL="0" indent="0">
              <a:buNone/>
            </a:pPr>
            <a:r>
              <a:rPr lang="zh-CN" altLang="en-US" sz="3200">
                <a:solidFill>
                  <a:schemeClr val="bg1">
                    <a:lumMod val="65000"/>
                  </a:schemeClr>
                </a:solidFill>
              </a:rPr>
              <a:t>}</a:t>
            </a:r>
            <a:endParaRPr lang="zh-CN" altLang="en-US" sz="3200">
              <a:solidFill>
                <a:schemeClr val="bg1">
                  <a:lumMod val="65000"/>
                </a:schemeClr>
              </a:solidFill>
            </a:endParaRPr>
          </a:p>
          <a:p>
            <a:pPr marL="0" indent="0">
              <a:buNone/>
            </a:pPr>
            <a:r>
              <a:rPr lang="zh-CN" altLang="en-US" sz="3200">
                <a:solidFill>
                  <a:schemeClr val="bg1">
                    <a:lumMod val="65000"/>
                  </a:schemeClr>
                </a:solidFill>
              </a:rPr>
              <a:t>}</a:t>
            </a:r>
            <a:endParaRPr lang="zh-CN" altLang="en-US" sz="3200">
              <a:solidFill>
                <a:schemeClr val="bg1">
                  <a:lumMod val="65000"/>
                </a:schemeClr>
              </a:solidFill>
            </a:endParaRPr>
          </a:p>
          <a:p>
            <a:pPr marL="0" indent="0">
              <a:buNone/>
            </a:pPr>
            <a:r>
              <a:rPr lang="zh-CN" altLang="en-US" sz="3200">
                <a:solidFill>
                  <a:schemeClr val="bg1">
                    <a:lumMod val="65000"/>
                  </a:schemeClr>
                </a:solidFill>
              </a:rPr>
              <a:t>}</a:t>
            </a:r>
            <a:endParaRPr lang="zh-CN" altLang="en-US" sz="3200">
              <a:solidFill>
                <a:schemeClr val="bg1">
                  <a:lumMod val="6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And more...</a:t>
            </a:r>
            <a:endParaRPr lang="zh-CN" altLang="en-US"/>
          </a:p>
        </p:txBody>
      </p:sp>
      <p:sp>
        <p:nvSpPr>
          <p:cNvPr id="3" name="内容占位符 2"/>
          <p:cNvSpPr>
            <a:spLocks noGrp="1"/>
          </p:cNvSpPr>
          <p:nvPr>
            <p:ph idx="1"/>
          </p:nvPr>
        </p:nvSpPr>
        <p:spPr/>
        <p:txBody>
          <a:bodyPr>
            <a:normAutofit/>
          </a:bodyPr>
          <a:p>
            <a:pPr marL="0" indent="0">
              <a:buNone/>
            </a:pPr>
            <a:r>
              <a:rPr lang="zh-CN" altLang="en-US"/>
              <a:t>No time to talk about:</a:t>
            </a:r>
            <a:endParaRPr lang="zh-CN" altLang="en-US"/>
          </a:p>
          <a:p>
            <a:pPr marL="0" indent="0">
              <a:buNone/>
            </a:pPr>
            <a:r>
              <a:rPr lang="zh-CN" altLang="en-US"/>
              <a:t>- package construction</a:t>
            </a:r>
            <a:endParaRPr lang="zh-CN" altLang="en-US"/>
          </a:p>
          <a:p>
            <a:pPr marL="0" indent="0">
              <a:buNone/>
            </a:pPr>
            <a:r>
              <a:rPr lang="zh-CN" altLang="en-US"/>
              <a:t>- initialization</a:t>
            </a:r>
            <a:endParaRPr lang="zh-CN" altLang="en-US"/>
          </a:p>
          <a:p>
            <a:pPr marL="0" indent="0">
              <a:buNone/>
            </a:pPr>
            <a:r>
              <a:rPr lang="zh-CN" altLang="en-US"/>
              <a:t>- reflection</a:t>
            </a:r>
            <a:endParaRPr lang="zh-CN" altLang="en-US"/>
          </a:p>
          <a:p>
            <a:pPr marL="0" indent="0">
              <a:buNone/>
            </a:pPr>
            <a:r>
              <a:rPr lang="zh-CN" altLang="en-US"/>
              <a:t>- dynamic types</a:t>
            </a:r>
            <a:endParaRPr lang="zh-CN" altLang="en-US"/>
          </a:p>
          <a:p>
            <a:pPr marL="0" indent="0">
              <a:buNone/>
            </a:pPr>
            <a:r>
              <a:rPr lang="zh-CN" altLang="en-US"/>
              <a:t>- embedding</a:t>
            </a:r>
            <a:endParaRPr lang="zh-CN" altLang="en-US"/>
          </a:p>
          <a:p>
            <a:pPr marL="0" indent="0">
              <a:buNone/>
            </a:pPr>
            <a:r>
              <a:rPr lang="zh-CN" altLang="en-US"/>
              <a:t>- iterators</a:t>
            </a:r>
            <a:endParaRPr lang="zh-CN" altLang="en-US"/>
          </a:p>
          <a:p>
            <a:pPr marL="0" indent="0">
              <a:buNone/>
            </a:pPr>
            <a:r>
              <a:rPr lang="zh-CN" altLang="en-US"/>
              <a:t>- testing</a:t>
            </a:r>
            <a:endParaRPr lang="zh-CN" altLang="en-US"/>
          </a:p>
          <a:p>
            <a:pPr marL="0" indent="0">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Hello, world</a:t>
            </a:r>
            <a:endParaRPr lang="zh-CN" altLang="en-US"/>
          </a:p>
        </p:txBody>
      </p:sp>
      <p:sp>
        <p:nvSpPr>
          <p:cNvPr id="3" name="内容占位符 2"/>
          <p:cNvSpPr>
            <a:spLocks noGrp="1"/>
          </p:cNvSpPr>
          <p:nvPr>
            <p:ph idx="1"/>
          </p:nvPr>
        </p:nvSpPr>
        <p:spPr/>
        <p:txBody>
          <a:bodyPr/>
          <a:p>
            <a:pPr marL="0" indent="0">
              <a:buNone/>
            </a:pPr>
            <a:r>
              <a:rPr lang="zh-CN" altLang="en-US"/>
              <a:t>package main</a:t>
            </a:r>
            <a:endParaRPr lang="zh-CN" altLang="en-US"/>
          </a:p>
          <a:p>
            <a:pPr marL="0" indent="0">
              <a:buNone/>
            </a:pPr>
            <a:r>
              <a:rPr lang="zh-CN" altLang="en-US"/>
              <a:t>import "fmt"</a:t>
            </a:r>
            <a:endParaRPr lang="zh-CN" altLang="en-US"/>
          </a:p>
          <a:p>
            <a:pPr marL="0" indent="0">
              <a:buNone/>
            </a:pPr>
            <a:r>
              <a:rPr lang="zh-CN" altLang="en-US"/>
              <a:t>func main() {</a:t>
            </a:r>
            <a:endParaRPr lang="zh-CN" altLang="en-US"/>
          </a:p>
          <a:p>
            <a:pPr marL="0" indent="0">
              <a:buNone/>
            </a:pPr>
            <a:r>
              <a:rPr lang="en-US" altLang="zh-CN"/>
              <a:t>	</a:t>
            </a:r>
            <a:r>
              <a:rPr lang="zh-CN" altLang="en-US"/>
              <a:t>fmt.Printf("Hello, 􀩈􀖄\n");</a:t>
            </a:r>
            <a:endParaRPr lang="zh-CN" altLang="en-US"/>
          </a:p>
          <a:p>
            <a:pPr marL="0" indent="0">
              <a:buNone/>
            </a:pPr>
            <a:r>
              <a:rPr lang="zh-CN" altLang="en-US"/>
              <a:t>}</a:t>
            </a:r>
            <a:endParaRPr lang="zh-CN" altLang="en-US"/>
          </a:p>
          <a:p>
            <a:pPr marL="0" indent="0">
              <a:buNone/>
            </a:pP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65000"/>
                  </a:schemeClr>
                </a:solidFill>
              </a:rPr>
              <a:t>Chaining</a:t>
            </a:r>
            <a:endParaRPr lang="zh-CN" altLang="en-US">
              <a:solidFill>
                <a:schemeClr val="bg1">
                  <a:lumMod val="65000"/>
                </a:schemeClr>
              </a:solidFill>
            </a:endParaRPr>
          </a:p>
        </p:txBody>
      </p:sp>
      <p:sp>
        <p:nvSpPr>
          <p:cNvPr id="3" name="内容占位符 2"/>
          <p:cNvSpPr>
            <a:spLocks noGrp="1"/>
          </p:cNvSpPr>
          <p:nvPr>
            <p:ph idx="1"/>
          </p:nvPr>
        </p:nvSpPr>
        <p:spPr/>
        <p:txBody>
          <a:bodyPr>
            <a:noAutofit/>
          </a:bodyPr>
          <a:p>
            <a:pPr marL="0" indent="0">
              <a:buNone/>
            </a:pPr>
            <a:r>
              <a:rPr lang="zh-CN" altLang="en-US" sz="2400">
                <a:solidFill>
                  <a:schemeClr val="bg1">
                    <a:lumMod val="65000"/>
                  </a:schemeClr>
                </a:solidFill>
              </a:rPr>
              <a:t>package main</a:t>
            </a:r>
            <a:endParaRPr lang="zh-CN" altLang="en-US" sz="2400">
              <a:solidFill>
                <a:schemeClr val="bg1">
                  <a:lumMod val="65000"/>
                </a:schemeClr>
              </a:solidFill>
            </a:endParaRPr>
          </a:p>
          <a:p>
            <a:pPr marL="0" indent="0">
              <a:buNone/>
            </a:pPr>
            <a:r>
              <a:rPr lang="zh-CN" altLang="en-US" sz="2400">
                <a:solidFill>
                  <a:schemeClr val="bg1">
                    <a:lumMod val="65000"/>
                  </a:schemeClr>
                </a:solidFill>
              </a:rPr>
              <a:t>import ("flag"; "fmt")</a:t>
            </a:r>
            <a:endParaRPr lang="zh-CN" altLang="en-US" sz="2400">
              <a:solidFill>
                <a:schemeClr val="bg1">
                  <a:lumMod val="65000"/>
                </a:schemeClr>
              </a:solidFill>
            </a:endParaRPr>
          </a:p>
          <a:p>
            <a:pPr marL="0" indent="0">
              <a:buNone/>
            </a:pPr>
            <a:r>
              <a:rPr lang="zh-CN" altLang="en-US" sz="2400">
                <a:solidFill>
                  <a:schemeClr val="bg1">
                    <a:lumMod val="65000"/>
                  </a:schemeClr>
                </a:solidFill>
              </a:rPr>
              <a:t>var ngoroutine = flag.Int("n", 100000, "how many")</a:t>
            </a:r>
            <a:endParaRPr lang="zh-CN" altLang="en-US" sz="2400">
              <a:solidFill>
                <a:schemeClr val="bg1">
                  <a:lumMod val="65000"/>
                </a:schemeClr>
              </a:solidFill>
            </a:endParaRPr>
          </a:p>
          <a:p>
            <a:pPr marL="0" indent="0">
              <a:buNone/>
            </a:pPr>
            <a:r>
              <a:rPr lang="zh-CN" altLang="en-US" sz="2400">
                <a:solidFill>
                  <a:schemeClr val="bg1">
                    <a:lumMod val="65000"/>
                  </a:schemeClr>
                </a:solidFill>
              </a:rPr>
              <a:t>func f(left, right chan int) { left &lt;- 1 + &lt;-right }</a:t>
            </a:r>
            <a:endParaRPr lang="zh-CN" altLang="en-US" sz="2400">
              <a:solidFill>
                <a:schemeClr val="bg1">
                  <a:lumMod val="65000"/>
                </a:schemeClr>
              </a:solidFill>
            </a:endParaRPr>
          </a:p>
          <a:p>
            <a:pPr marL="0" indent="0">
              <a:buNone/>
            </a:pPr>
            <a:r>
              <a:rPr lang="zh-CN" altLang="en-US" sz="2400">
                <a:solidFill>
                  <a:schemeClr val="bg1">
                    <a:lumMod val="65000"/>
                  </a:schemeClr>
                </a:solidFill>
              </a:rPr>
              <a:t>func main() {</a:t>
            </a:r>
            <a:endParaRPr lang="zh-CN" altLang="en-US" sz="2400">
              <a:solidFill>
                <a:schemeClr val="bg1">
                  <a:lumMod val="65000"/>
                </a:schemeClr>
              </a:solidFill>
            </a:endParaRPr>
          </a:p>
          <a:p>
            <a:pPr marL="0" indent="0">
              <a:buNone/>
            </a:pPr>
            <a:r>
              <a:rPr lang="zh-CN" altLang="en-US" sz="2400">
                <a:solidFill>
                  <a:schemeClr val="bg1">
                    <a:lumMod val="65000"/>
                  </a:schemeClr>
                </a:solidFill>
              </a:rPr>
              <a:t>flag.Parse();</a:t>
            </a:r>
            <a:endParaRPr lang="zh-CN" altLang="en-US" sz="2400">
              <a:solidFill>
                <a:schemeClr val="bg1">
                  <a:lumMod val="65000"/>
                </a:schemeClr>
              </a:solidFill>
            </a:endParaRPr>
          </a:p>
          <a:p>
            <a:pPr marL="0" indent="0">
              <a:buNone/>
            </a:pPr>
            <a:r>
              <a:rPr lang="zh-CN" altLang="en-US" sz="2400">
                <a:solidFill>
                  <a:schemeClr val="bg1">
                    <a:lumMod val="65000"/>
                  </a:schemeClr>
                </a:solidFill>
              </a:rPr>
              <a:t>leftmost := make(chan int);</a:t>
            </a:r>
            <a:endParaRPr lang="zh-CN" altLang="en-US" sz="2400">
              <a:solidFill>
                <a:schemeClr val="bg1">
                  <a:lumMod val="65000"/>
                </a:schemeClr>
              </a:solidFill>
            </a:endParaRPr>
          </a:p>
          <a:p>
            <a:pPr marL="0" indent="0">
              <a:buNone/>
            </a:pPr>
            <a:r>
              <a:rPr lang="zh-CN" altLang="en-US" sz="2400">
                <a:solidFill>
                  <a:schemeClr val="bg1">
                    <a:lumMod val="65000"/>
                  </a:schemeClr>
                </a:solidFill>
              </a:rPr>
              <a:t>var left, right chan int = nil, leftmost;</a:t>
            </a:r>
            <a:endParaRPr lang="zh-CN" altLang="en-US" sz="2400">
              <a:solidFill>
                <a:schemeClr val="bg1">
                  <a:lumMod val="65000"/>
                </a:schemeClr>
              </a:solidFill>
            </a:endParaRPr>
          </a:p>
          <a:p>
            <a:pPr marL="0" indent="0">
              <a:buNone/>
            </a:pPr>
            <a:r>
              <a:rPr lang="zh-CN" altLang="en-US" sz="2400">
                <a:solidFill>
                  <a:schemeClr val="bg1">
                    <a:lumMod val="65000"/>
                  </a:schemeClr>
                </a:solidFill>
              </a:rPr>
              <a:t>for i := 0; i &lt; *ngoroutine; i++ {</a:t>
            </a:r>
            <a:endParaRPr lang="zh-CN" altLang="en-US" sz="2400">
              <a:solidFill>
                <a:schemeClr val="bg1">
                  <a:lumMod val="65000"/>
                </a:schemeClr>
              </a:solidFill>
            </a:endParaRPr>
          </a:p>
          <a:p>
            <a:pPr marL="0" indent="0">
              <a:buNone/>
            </a:pPr>
            <a:r>
              <a:rPr lang="zh-CN" altLang="en-US" sz="2400">
                <a:solidFill>
                  <a:schemeClr val="bg1">
                    <a:lumMod val="65000"/>
                  </a:schemeClr>
                </a:solidFill>
              </a:rPr>
              <a:t>left, right = right, make(chan int);</a:t>
            </a:r>
            <a:endParaRPr lang="zh-CN" altLang="en-US" sz="2400">
              <a:solidFill>
                <a:schemeClr val="bg1">
                  <a:lumMod val="65000"/>
                </a:schemeClr>
              </a:solidFill>
            </a:endParaRPr>
          </a:p>
          <a:p>
            <a:pPr marL="0" indent="0">
              <a:buNone/>
            </a:pPr>
            <a:r>
              <a:rPr lang="zh-CN" altLang="en-US" sz="2400">
                <a:solidFill>
                  <a:schemeClr val="bg1">
                    <a:lumMod val="65000"/>
                  </a:schemeClr>
                </a:solidFill>
              </a:rPr>
              <a:t>go f(left, right);</a:t>
            </a:r>
            <a:endParaRPr lang="zh-CN" altLang="en-US" sz="2400">
              <a:solidFill>
                <a:schemeClr val="bg1">
                  <a:lumMod val="65000"/>
                </a:schemeClr>
              </a:solidFill>
            </a:endParaRPr>
          </a:p>
          <a:p>
            <a:pPr marL="0" indent="0">
              <a:buNone/>
            </a:pPr>
            <a:r>
              <a:rPr lang="zh-CN" altLang="en-US" sz="2400">
                <a:solidFill>
                  <a:schemeClr val="bg1">
                    <a:lumMod val="65000"/>
                  </a:schemeClr>
                </a:solidFill>
              </a:rPr>
              <a:t>}</a:t>
            </a:r>
            <a:endParaRPr lang="zh-CN" altLang="en-US" sz="2400">
              <a:solidFill>
                <a:schemeClr val="bg1">
                  <a:lumMod val="65000"/>
                </a:schemeClr>
              </a:solidFill>
            </a:endParaRPr>
          </a:p>
          <a:p>
            <a:pPr marL="0" indent="0">
              <a:buNone/>
            </a:pPr>
            <a:r>
              <a:rPr lang="zh-CN" altLang="en-US" sz="2400">
                <a:solidFill>
                  <a:schemeClr val="bg1">
                    <a:lumMod val="65000"/>
                  </a:schemeClr>
                </a:solidFill>
              </a:rPr>
              <a:t>right &lt;- 0; // bang!</a:t>
            </a:r>
            <a:endParaRPr lang="zh-CN" altLang="en-US" sz="2400">
              <a:solidFill>
                <a:schemeClr val="bg1">
                  <a:lumMod val="65000"/>
                </a:schemeClr>
              </a:solidFill>
            </a:endParaRPr>
          </a:p>
          <a:p>
            <a:pPr marL="0" indent="0">
              <a:buNone/>
            </a:pPr>
            <a:r>
              <a:rPr lang="zh-CN" altLang="en-US" sz="2400">
                <a:solidFill>
                  <a:schemeClr val="bg1">
                    <a:lumMod val="65000"/>
                  </a:schemeClr>
                </a:solidFill>
              </a:rPr>
              <a:t>x := &lt;-leftmost; // wait for completion</a:t>
            </a:r>
            <a:endParaRPr lang="zh-CN" altLang="en-US" sz="2400">
              <a:solidFill>
                <a:schemeClr val="bg1">
                  <a:lumMod val="65000"/>
                </a:schemeClr>
              </a:solidFill>
            </a:endParaRPr>
          </a:p>
          <a:p>
            <a:pPr marL="0" indent="0">
              <a:buNone/>
            </a:pPr>
            <a:r>
              <a:rPr lang="zh-CN" altLang="en-US" sz="2400">
                <a:solidFill>
                  <a:schemeClr val="bg1">
                    <a:lumMod val="65000"/>
                  </a:schemeClr>
                </a:solidFill>
              </a:rPr>
              <a:t>fmt.Println(x); // 100000</a:t>
            </a:r>
            <a:endParaRPr lang="zh-CN" altLang="en-US" sz="2400">
              <a:solidFill>
                <a:schemeClr val="bg1">
                  <a:lumMod val="65000"/>
                </a:schemeClr>
              </a:solidFill>
            </a:endParaRPr>
          </a:p>
          <a:p>
            <a:pPr marL="0" indent="0">
              <a:buNone/>
            </a:pPr>
            <a:r>
              <a:rPr lang="zh-CN" altLang="en-US" sz="2400">
                <a:solidFill>
                  <a:schemeClr val="bg1">
                    <a:lumMod val="65000"/>
                  </a:schemeClr>
                </a:solidFill>
              </a:rPr>
              <a:t>}</a:t>
            </a:r>
            <a:endParaRPr lang="zh-CN" altLang="en-US" sz="2400">
              <a:solidFill>
                <a:schemeClr val="bg1">
                  <a:lumMod val="65000"/>
                </a:schemeClr>
              </a:solidFill>
            </a:endParaRPr>
          </a:p>
          <a:p>
            <a:pPr marL="0" indent="0">
              <a:buNone/>
            </a:pPr>
            <a:endParaRPr lang="zh-CN" altLang="en-US" sz="2400">
              <a:solidFill>
                <a:schemeClr val="bg1">
                  <a:lumMod val="6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Run-time</a:t>
            </a:r>
            <a:endParaRPr lang="zh-CN" altLang="en-US">
              <a:solidFill>
                <a:schemeClr val="bg1">
                  <a:lumMod val="75000"/>
                </a:schemeClr>
              </a:solidFill>
            </a:endParaRPr>
          </a:p>
        </p:txBody>
      </p:sp>
      <p:sp>
        <p:nvSpPr>
          <p:cNvPr id="3" name="内容占位符 2"/>
          <p:cNvSpPr>
            <a:spLocks noGrp="1"/>
          </p:cNvSpPr>
          <p:nvPr>
            <p:ph idx="1"/>
          </p:nvPr>
        </p:nvSpPr>
        <p:spPr/>
        <p:txBody>
          <a:bodyPr>
            <a:normAutofit lnSpcReduction="10000"/>
          </a:bodyPr>
          <a:p>
            <a:pPr marL="0" indent="0">
              <a:buNone/>
            </a:pPr>
            <a:r>
              <a:rPr lang="zh-CN" altLang="en-US">
                <a:solidFill>
                  <a:schemeClr val="bg1">
                    <a:lumMod val="75000"/>
                  </a:schemeClr>
                </a:solidFill>
              </a:rPr>
              <a:t>Run-time handles memory allocation and</a:t>
            </a:r>
            <a:endParaRPr lang="zh-CN" altLang="en-US">
              <a:solidFill>
                <a:schemeClr val="bg1">
                  <a:lumMod val="75000"/>
                </a:schemeClr>
              </a:solidFill>
            </a:endParaRPr>
          </a:p>
          <a:p>
            <a:pPr marL="0" indent="0">
              <a:buNone/>
            </a:pPr>
            <a:r>
              <a:rPr lang="zh-CN" altLang="en-US">
                <a:solidFill>
                  <a:schemeClr val="bg1">
                    <a:lumMod val="75000"/>
                  </a:schemeClr>
                </a:solidFill>
              </a:rPr>
              <a:t>collection, stack handling, goroutines,</a:t>
            </a:r>
            <a:endParaRPr lang="zh-CN" altLang="en-US">
              <a:solidFill>
                <a:schemeClr val="bg1">
                  <a:lumMod val="75000"/>
                </a:schemeClr>
              </a:solidFill>
            </a:endParaRPr>
          </a:p>
          <a:p>
            <a:pPr marL="0" indent="0">
              <a:buNone/>
            </a:pPr>
            <a:r>
              <a:rPr lang="zh-CN" altLang="en-US">
                <a:solidFill>
                  <a:schemeClr val="bg1">
                    <a:lumMod val="75000"/>
                  </a:schemeClr>
                </a:solidFill>
              </a:rPr>
              <a:t>channels, slices, maps, reflection, and more.</a:t>
            </a:r>
            <a:endParaRPr lang="zh-CN" altLang="en-US">
              <a:solidFill>
                <a:schemeClr val="bg1">
                  <a:lumMod val="75000"/>
                </a:schemeClr>
              </a:solidFill>
            </a:endParaRPr>
          </a:p>
          <a:p>
            <a:pPr marL="0" indent="0">
              <a:buNone/>
            </a:pPr>
            <a:r>
              <a:rPr lang="zh-CN" altLang="en-US">
                <a:solidFill>
                  <a:schemeClr val="bg1">
                    <a:lumMod val="75000"/>
                  </a:schemeClr>
                </a:solidFill>
              </a:rPr>
              <a:t>Solid but improving.</a:t>
            </a:r>
            <a:endParaRPr lang="zh-CN" altLang="en-US">
              <a:solidFill>
                <a:schemeClr val="bg1">
                  <a:lumMod val="75000"/>
                </a:schemeClr>
              </a:solidFill>
            </a:endParaRPr>
          </a:p>
          <a:p>
            <a:pPr marL="0" indent="0">
              <a:buNone/>
            </a:pPr>
            <a:r>
              <a:rPr lang="zh-CN" altLang="en-US">
                <a:solidFill>
                  <a:schemeClr val="bg1">
                    <a:lumMod val="75000"/>
                  </a:schemeClr>
                </a:solidFill>
              </a:rPr>
              <a:t>6g has good goroutine support, muxes them</a:t>
            </a:r>
            <a:endParaRPr lang="zh-CN" altLang="en-US">
              <a:solidFill>
                <a:schemeClr val="bg1">
                  <a:lumMod val="75000"/>
                </a:schemeClr>
              </a:solidFill>
            </a:endParaRPr>
          </a:p>
          <a:p>
            <a:pPr marL="0" indent="0">
              <a:buNone/>
            </a:pPr>
            <a:r>
              <a:rPr lang="zh-CN" altLang="en-US">
                <a:solidFill>
                  <a:schemeClr val="bg1">
                    <a:lumMod val="75000"/>
                  </a:schemeClr>
                </a:solidFill>
              </a:rPr>
              <a:t>onto threads, implements segmented stacks.</a:t>
            </a:r>
            <a:endParaRPr lang="zh-CN" altLang="en-US">
              <a:solidFill>
                <a:schemeClr val="bg1">
                  <a:lumMod val="75000"/>
                </a:schemeClr>
              </a:solidFill>
            </a:endParaRPr>
          </a:p>
          <a:p>
            <a:pPr marL="0" indent="0">
              <a:buNone/>
            </a:pPr>
            <a:r>
              <a:rPr lang="zh-CN" altLang="en-US">
                <a:solidFill>
                  <a:schemeClr val="bg1">
                    <a:lumMod val="75000"/>
                  </a:schemeClr>
                </a:solidFill>
              </a:rPr>
              <a:t>Gccgo is (for a little while yet) lacking</a:t>
            </a:r>
            <a:endParaRPr lang="zh-CN" altLang="en-US">
              <a:solidFill>
                <a:schemeClr val="bg1">
                  <a:lumMod val="75000"/>
                </a:schemeClr>
              </a:solidFill>
            </a:endParaRPr>
          </a:p>
          <a:p>
            <a:pPr marL="0" indent="0">
              <a:buNone/>
            </a:pPr>
            <a:r>
              <a:rPr lang="zh-CN" altLang="en-US">
                <a:solidFill>
                  <a:schemeClr val="bg1">
                    <a:lumMod val="75000"/>
                  </a:schemeClr>
                </a:solidFill>
              </a:rPr>
              <a:t>segmented stacks, allocates one goroutine</a:t>
            </a:r>
            <a:endParaRPr lang="zh-CN" altLang="en-US">
              <a:solidFill>
                <a:schemeClr val="bg1">
                  <a:lumMod val="75000"/>
                </a:schemeClr>
              </a:solidFill>
            </a:endParaRPr>
          </a:p>
          <a:p>
            <a:pPr marL="0" indent="0">
              <a:buNone/>
            </a:pPr>
            <a:r>
              <a:rPr lang="zh-CN" altLang="en-US">
                <a:solidFill>
                  <a:schemeClr val="bg1">
                    <a:lumMod val="75000"/>
                  </a:schemeClr>
                </a:solidFill>
              </a:rPr>
              <a:t>per thread.</a:t>
            </a:r>
            <a:endParaRPr lang="zh-CN" altLang="en-US">
              <a:solidFill>
                <a:schemeClr val="bg1">
                  <a:lumMod val="75000"/>
                </a:schemeClr>
              </a:solidFill>
            </a:endParaRPr>
          </a:p>
          <a:p>
            <a:pPr marL="0" indent="0">
              <a:buNone/>
            </a:pP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Garbage collector</a:t>
            </a:r>
            <a:endParaRPr lang="zh-CN" altLang="en-US">
              <a:solidFill>
                <a:schemeClr val="bg1">
                  <a:lumMod val="75000"/>
                </a:schemeClr>
              </a:solidFill>
            </a:endParaRPr>
          </a:p>
        </p:txBody>
      </p:sp>
      <p:sp>
        <p:nvSpPr>
          <p:cNvPr id="3" name="内容占位符 2"/>
          <p:cNvSpPr>
            <a:spLocks noGrp="1"/>
          </p:cNvSpPr>
          <p:nvPr>
            <p:ph idx="1"/>
          </p:nvPr>
        </p:nvSpPr>
        <p:spPr/>
        <p:txBody>
          <a:bodyPr>
            <a:normAutofit lnSpcReduction="10000"/>
          </a:bodyPr>
          <a:p>
            <a:pPr marL="0" indent="0">
              <a:buNone/>
            </a:pPr>
            <a:r>
              <a:rPr lang="zh-CN" altLang="en-US">
                <a:solidFill>
                  <a:schemeClr val="bg1">
                    <a:lumMod val="75000"/>
                  </a:schemeClr>
                </a:solidFill>
              </a:rPr>
              <a:t>6g has a simple but effective mark-and-sweep</a:t>
            </a:r>
            <a:endParaRPr lang="zh-CN" altLang="en-US">
              <a:solidFill>
                <a:schemeClr val="bg1">
                  <a:lumMod val="75000"/>
                </a:schemeClr>
              </a:solidFill>
            </a:endParaRPr>
          </a:p>
          <a:p>
            <a:pPr marL="0" indent="0">
              <a:buNone/>
            </a:pPr>
            <a:r>
              <a:rPr lang="zh-CN" altLang="en-US">
                <a:solidFill>
                  <a:schemeClr val="bg1">
                    <a:lumMod val="75000"/>
                  </a:schemeClr>
                </a:solidFill>
              </a:rPr>
              <a:t>collector. Work is underway to develop the</a:t>
            </a:r>
            <a:endParaRPr lang="zh-CN" altLang="en-US">
              <a:solidFill>
                <a:schemeClr val="bg1">
                  <a:lumMod val="75000"/>
                </a:schemeClr>
              </a:solidFill>
            </a:endParaRPr>
          </a:p>
          <a:p>
            <a:pPr marL="0" indent="0">
              <a:buNone/>
            </a:pPr>
            <a:r>
              <a:rPr lang="zh-CN" altLang="en-US">
                <a:solidFill>
                  <a:schemeClr val="bg1">
                    <a:lumMod val="75000"/>
                  </a:schemeClr>
                </a:solidFill>
              </a:rPr>
              <a:t>ideas in IBM's Recycler garbage collector* to</a:t>
            </a:r>
            <a:endParaRPr lang="zh-CN" altLang="en-US">
              <a:solidFill>
                <a:schemeClr val="bg1">
                  <a:lumMod val="75000"/>
                </a:schemeClr>
              </a:solidFill>
            </a:endParaRPr>
          </a:p>
          <a:p>
            <a:pPr marL="0" indent="0">
              <a:buNone/>
            </a:pPr>
            <a:r>
              <a:rPr lang="zh-CN" altLang="en-US">
                <a:solidFill>
                  <a:schemeClr val="bg1">
                    <a:lumMod val="75000"/>
                  </a:schemeClr>
                </a:solidFill>
              </a:rPr>
              <a:t>build a very efficient, low-latency concurrent</a:t>
            </a:r>
            <a:endParaRPr lang="zh-CN" altLang="en-US">
              <a:solidFill>
                <a:schemeClr val="bg1">
                  <a:lumMod val="75000"/>
                </a:schemeClr>
              </a:solidFill>
            </a:endParaRPr>
          </a:p>
          <a:p>
            <a:pPr marL="0" indent="0">
              <a:buNone/>
            </a:pPr>
            <a:r>
              <a:rPr lang="zh-CN" altLang="en-US">
                <a:solidFill>
                  <a:schemeClr val="bg1">
                    <a:lumMod val="75000"/>
                  </a:schemeClr>
                </a:solidFill>
              </a:rPr>
              <a:t>collector.</a:t>
            </a:r>
            <a:endParaRPr lang="zh-CN" altLang="en-US">
              <a:solidFill>
                <a:schemeClr val="bg1">
                  <a:lumMod val="75000"/>
                </a:schemeClr>
              </a:solidFill>
            </a:endParaRPr>
          </a:p>
          <a:p>
            <a:pPr marL="0" indent="0">
              <a:buNone/>
            </a:pPr>
            <a:r>
              <a:rPr lang="zh-CN" altLang="en-US">
                <a:solidFill>
                  <a:schemeClr val="bg1">
                    <a:lumMod val="75000"/>
                  </a:schemeClr>
                </a:solidFill>
              </a:rPr>
              <a:t>Gccgo at the moment has no collector; the new</a:t>
            </a:r>
            <a:endParaRPr lang="zh-CN" altLang="en-US">
              <a:solidFill>
                <a:schemeClr val="bg1">
                  <a:lumMod val="75000"/>
                </a:schemeClr>
              </a:solidFill>
            </a:endParaRPr>
          </a:p>
          <a:p>
            <a:pPr marL="0" indent="0">
              <a:buNone/>
            </a:pPr>
            <a:r>
              <a:rPr lang="zh-CN" altLang="en-US">
                <a:solidFill>
                  <a:schemeClr val="bg1">
                    <a:lumMod val="75000"/>
                  </a:schemeClr>
                </a:solidFill>
              </a:rPr>
              <a:t>collector is being developed for both compilers.</a:t>
            </a:r>
            <a:endParaRPr lang="zh-CN" altLang="en-US">
              <a:solidFill>
                <a:schemeClr val="bg1">
                  <a:lumMod val="75000"/>
                </a:schemeClr>
              </a:solidFill>
            </a:endParaRPr>
          </a:p>
          <a:p>
            <a:pPr marL="0" indent="0">
              <a:buNone/>
            </a:pPr>
            <a:endParaRPr lang="zh-CN" altLang="en-US"/>
          </a:p>
          <a:p>
            <a:pPr marL="0" indent="0">
              <a:buNone/>
            </a:pPr>
            <a:r>
              <a:rPr lang="zh-CN" altLang="en-US"/>
              <a:t>http://www.research.ibm.com/people/d/dfb/papers.html</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Libraries</a:t>
            </a:r>
            <a:endParaRPr lang="zh-CN" altLang="en-US"/>
          </a:p>
        </p:txBody>
      </p:sp>
      <p:sp>
        <p:nvSpPr>
          <p:cNvPr id="3" name="内容占位符 2"/>
          <p:cNvSpPr>
            <a:spLocks noGrp="1"/>
          </p:cNvSpPr>
          <p:nvPr>
            <p:ph idx="1"/>
          </p:nvPr>
        </p:nvSpPr>
        <p:spPr/>
        <p:txBody>
          <a:bodyPr>
            <a:normAutofit fontScale="25000"/>
          </a:bodyPr>
          <a:p>
            <a:pPr marL="0" indent="0">
              <a:buNone/>
            </a:pPr>
            <a:r>
              <a:rPr lang="zh-CN" altLang="en-US" sz="8000"/>
              <a:t>Lots of libraries but plenty still needed.</a:t>
            </a:r>
            <a:endParaRPr lang="zh-CN" altLang="en-US" sz="8000"/>
          </a:p>
          <a:p>
            <a:pPr marL="0" indent="0">
              <a:buNone/>
            </a:pPr>
            <a:r>
              <a:rPr lang="zh-CN" altLang="en-US" sz="8000"/>
              <a:t>Some (e.g. regexp) work fine but are too simple.</a:t>
            </a:r>
            <a:endParaRPr lang="zh-CN" altLang="en-US" sz="8000"/>
          </a:p>
          <a:p>
            <a:pPr marL="0" indent="0">
              <a:buNone/>
            </a:pPr>
            <a:r>
              <a:rPr lang="zh-CN" altLang="en-US" sz="8000"/>
              <a:t>OS, I/O, files</a:t>
            </a:r>
            <a:endParaRPr lang="zh-CN" altLang="en-US" sz="8000"/>
          </a:p>
          <a:p>
            <a:pPr marL="0" indent="0">
              <a:buNone/>
            </a:pPr>
            <a:r>
              <a:rPr lang="zh-CN" altLang="en-US" sz="8000"/>
              <a:t>math (sin(x) etc.)</a:t>
            </a:r>
            <a:endParaRPr lang="zh-CN" altLang="en-US" sz="8000"/>
          </a:p>
          <a:p>
            <a:pPr marL="0" indent="0">
              <a:buNone/>
            </a:pPr>
            <a:r>
              <a:rPr lang="zh-CN" altLang="en-US" sz="8000"/>
              <a:t>strings, Unicode, regular expressions</a:t>
            </a:r>
            <a:endParaRPr lang="zh-CN" altLang="en-US" sz="8000"/>
          </a:p>
          <a:p>
            <a:pPr marL="0" indent="0">
              <a:buNone/>
            </a:pPr>
            <a:r>
              <a:rPr lang="zh-CN" altLang="en-US" sz="8000">
                <a:solidFill>
                  <a:srgbClr val="FF0000"/>
                </a:solidFill>
              </a:rPr>
              <a:t>reflection？</a:t>
            </a:r>
            <a:r>
              <a:rPr lang="zh-CN" altLang="en-US" sz="8000"/>
              <a:t>【比如reflect.TypeOf(a) ，</a:t>
            </a:r>
            <a:r>
              <a:rPr lang="zh-CN" altLang="en-US" sz="8000">
                <a:sym typeface="+mn-ea"/>
              </a:rPr>
              <a:t>reflect.</a:t>
            </a:r>
            <a:r>
              <a:rPr lang="en-US" altLang="zh-CN" sz="8000">
                <a:sym typeface="+mn-ea"/>
              </a:rPr>
              <a:t>Value</a:t>
            </a:r>
            <a:r>
              <a:rPr lang="zh-CN" altLang="en-US" sz="8000">
                <a:sym typeface="+mn-ea"/>
              </a:rPr>
              <a:t>Of(a) https://studygolang.com/articles/1256</a:t>
            </a:r>
            <a:r>
              <a:rPr lang="zh-CN" altLang="en-US" sz="8000"/>
              <a:t>】</a:t>
            </a:r>
            <a:endParaRPr lang="zh-CN" altLang="en-US" sz="8000"/>
          </a:p>
          <a:p>
            <a:pPr marL="0" indent="0">
              <a:buNone/>
            </a:pPr>
            <a:r>
              <a:rPr lang="zh-CN" altLang="en-US" sz="8000">
                <a:solidFill>
                  <a:srgbClr val="FF0000"/>
                </a:solidFill>
              </a:rPr>
              <a:t>command-line flags</a:t>
            </a:r>
            <a:r>
              <a:rPr lang="zh-CN" altLang="en-US" sz="8000"/>
              <a:t>, logging</a:t>
            </a:r>
            <a:endParaRPr lang="zh-CN" altLang="en-US" sz="8000"/>
          </a:p>
          <a:p>
            <a:pPr marL="0" indent="0">
              <a:buNone/>
            </a:pPr>
            <a:r>
              <a:rPr lang="zh-CN" altLang="en-US" sz="8000"/>
              <a:t>hashes, crypto</a:t>
            </a:r>
            <a:endParaRPr lang="zh-CN" altLang="en-US" sz="8000"/>
          </a:p>
          <a:p>
            <a:pPr marL="0" indent="0">
              <a:buNone/>
            </a:pPr>
            <a:r>
              <a:rPr lang="zh-CN" altLang="en-US" sz="8000"/>
              <a:t>testing (plus testing tool, gotest)</a:t>
            </a:r>
            <a:endParaRPr lang="zh-CN" altLang="en-US" sz="8000"/>
          </a:p>
          <a:p>
            <a:pPr marL="0" indent="0">
              <a:buNone/>
            </a:pPr>
            <a:r>
              <a:rPr lang="zh-CN" altLang="en-US" sz="8000"/>
              <a:t>networking, HTTP, RPC</a:t>
            </a:r>
            <a:endParaRPr lang="zh-CN" altLang="en-US" sz="8000"/>
          </a:p>
          <a:p>
            <a:pPr marL="0" indent="0">
              <a:buNone/>
            </a:pPr>
            <a:r>
              <a:rPr lang="zh-CN" altLang="en-US" sz="8000"/>
              <a:t>HTML (and more general) templates</a:t>
            </a:r>
            <a:endParaRPr lang="zh-CN" altLang="en-US" sz="8000"/>
          </a:p>
          <a:p>
            <a:pPr marL="0" indent="0">
              <a:buNone/>
            </a:pPr>
            <a:r>
              <a:rPr lang="zh-CN" altLang="en-US" sz="8000"/>
              <a:t>...and lots more.</a:t>
            </a:r>
            <a:endParaRPr lang="zh-CN" altLang="en-US" sz="8000"/>
          </a:p>
          <a:p>
            <a:pPr marL="0" indent="0">
              <a:buNone/>
            </a:pP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Godoc and Gofmt</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Godoc:</a:t>
            </a:r>
            <a:endParaRPr lang="zh-CN" altLang="en-US"/>
          </a:p>
          <a:p>
            <a:pPr marL="0" indent="0">
              <a:buNone/>
            </a:pPr>
            <a:r>
              <a:rPr lang="zh-CN" altLang="en-US"/>
              <a:t>documentation server, analogous to javadoc</a:t>
            </a:r>
            <a:endParaRPr lang="zh-CN" altLang="en-US"/>
          </a:p>
          <a:p>
            <a:pPr marL="0" indent="0">
              <a:buNone/>
            </a:pPr>
            <a:r>
              <a:rPr lang="zh-CN" altLang="en-US"/>
              <a:t>but easier on the programmer. Can run yourself</a:t>
            </a:r>
            <a:endParaRPr lang="zh-CN" altLang="en-US"/>
          </a:p>
          <a:p>
            <a:pPr marL="0" indent="0">
              <a:buNone/>
            </a:pPr>
            <a:r>
              <a:rPr lang="zh-CN" altLang="en-US"/>
              <a:t>but live at:</a:t>
            </a:r>
            <a:endParaRPr lang="zh-CN" altLang="en-US"/>
          </a:p>
          <a:p>
            <a:pPr marL="0" indent="0">
              <a:buNone/>
            </a:pPr>
            <a:r>
              <a:rPr lang="zh-CN" altLang="en-US"/>
              <a:t>http://golang.org/ (top-level; serves all docs)</a:t>
            </a:r>
            <a:endParaRPr lang="zh-CN" altLang="en-US"/>
          </a:p>
          <a:p>
            <a:pPr marL="0" indent="0">
              <a:buNone/>
            </a:pPr>
            <a:r>
              <a:rPr lang="zh-CN" altLang="en-US"/>
              <a:t>http://golang.org/pkg/ (package docs)</a:t>
            </a:r>
            <a:endParaRPr lang="zh-CN" altLang="en-US"/>
          </a:p>
          <a:p>
            <a:pPr marL="0" indent="0">
              <a:buNone/>
            </a:pPr>
            <a:r>
              <a:rPr lang="zh-CN" altLang="en-US"/>
              <a:t>http://golang.org/src/ (source code)</a:t>
            </a:r>
            <a:endParaRPr lang="zh-CN" altLang="en-US"/>
          </a:p>
          <a:p>
            <a:pPr marL="0" indent="0">
              <a:buNone/>
            </a:pPr>
            <a:r>
              <a:rPr lang="zh-CN" altLang="en-US"/>
              <a:t>Gofmt:</a:t>
            </a:r>
            <a:endParaRPr lang="zh-CN" altLang="en-US"/>
          </a:p>
          <a:p>
            <a:pPr marL="0" indent="0">
              <a:buNone/>
            </a:pPr>
            <a:r>
              <a:rPr lang="zh-CN" altLang="en-US"/>
              <a:t>pretty-printer; all code in the repository has</a:t>
            </a:r>
            <a:endParaRPr lang="zh-CN" altLang="en-US"/>
          </a:p>
          <a:p>
            <a:pPr marL="0" indent="0">
              <a:buNone/>
            </a:pPr>
            <a:r>
              <a:rPr lang="zh-CN" altLang="en-US"/>
              <a:t>been formatted by it.</a:t>
            </a:r>
            <a:endParaRPr lang="zh-CN" altLang="en-US"/>
          </a:p>
          <a:p>
            <a:pPr marL="0" indent="0">
              <a:buNone/>
            </a:pP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Debugger</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A custom debugger is underway; not quite ready</a:t>
            </a:r>
            <a:endParaRPr lang="zh-CN" altLang="en-US"/>
          </a:p>
          <a:p>
            <a:pPr marL="0" indent="0">
              <a:buNone/>
            </a:pPr>
            <a:r>
              <a:rPr lang="zh-CN" altLang="en-US"/>
              <a:t>yet (but close).</a:t>
            </a:r>
            <a:endParaRPr lang="zh-CN" altLang="en-US"/>
          </a:p>
          <a:p>
            <a:pPr marL="0" indent="0">
              <a:buNone/>
            </a:pPr>
            <a:r>
              <a:rPr lang="zh-CN" altLang="en-US"/>
              <a:t>Gccgo users can invoke gdb but the symbol table</a:t>
            </a:r>
            <a:endParaRPr lang="zh-CN" altLang="en-US"/>
          </a:p>
          <a:p>
            <a:pPr marL="0" indent="0">
              <a:buNone/>
            </a:pPr>
            <a:r>
              <a:rPr lang="zh-CN" altLang="en-US"/>
              <a:t>makes it look like C and there's no knowledge of</a:t>
            </a:r>
            <a:endParaRPr lang="zh-CN" altLang="en-US"/>
          </a:p>
          <a:p>
            <a:pPr marL="0" indent="0">
              <a:buNone/>
            </a:pPr>
            <a:r>
              <a:rPr lang="zh-CN" altLang="en-US"/>
              <a:t>the run-time.</a:t>
            </a:r>
            <a:endParaRPr lang="zh-CN" altLang="en-US"/>
          </a:p>
          <a:p>
            <a:pPr marL="0" indent="0">
              <a:buNone/>
            </a:pP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about </a:t>
            </a:r>
            <a:r>
              <a:rPr lang="zh-CN" altLang="en-US">
                <a:solidFill>
                  <a:srgbClr val="FF0000"/>
                </a:solidFill>
              </a:rPr>
              <a:t>generics</a:t>
            </a:r>
            <a:r>
              <a:rPr lang="zh-CN" altLang="en-US"/>
              <a:t>?</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 does not have generic types, etc.</a:t>
            </a:r>
            <a:endParaRPr lang="zh-CN" altLang="en-US"/>
          </a:p>
          <a:p>
            <a:pPr marL="0" indent="0">
              <a:buNone/>
            </a:pPr>
            <a:r>
              <a:rPr lang="zh-CN" altLang="en-US"/>
              <a:t>We don't yet understand the right semantics for</a:t>
            </a:r>
            <a:endParaRPr lang="zh-CN" altLang="en-US"/>
          </a:p>
          <a:p>
            <a:pPr marL="0" indent="0">
              <a:buNone/>
            </a:pPr>
            <a:r>
              <a:rPr lang="zh-CN" altLang="en-US"/>
              <a:t>them given Go's type system but we're still thinking.</a:t>
            </a:r>
            <a:endParaRPr lang="zh-CN" altLang="en-US"/>
          </a:p>
          <a:p>
            <a:pPr marL="0" indent="0">
              <a:buNone/>
            </a:pPr>
            <a:r>
              <a:rPr lang="zh-CN" altLang="en-US"/>
              <a:t>They will add complexity so must be done right.</a:t>
            </a:r>
            <a:endParaRPr lang="zh-CN" altLang="en-US"/>
          </a:p>
          <a:p>
            <a:pPr marL="0" indent="0">
              <a:buNone/>
            </a:pPr>
            <a:r>
              <a:rPr lang="zh-CN" altLang="en-US">
                <a:solidFill>
                  <a:srgbClr val="FF0000"/>
                </a:solidFill>
              </a:rPr>
              <a:t>Generics would definitely be useful, though maps,</a:t>
            </a:r>
            <a:endParaRPr lang="zh-CN" altLang="en-US">
              <a:solidFill>
                <a:srgbClr val="FF0000"/>
              </a:solidFill>
            </a:endParaRPr>
          </a:p>
          <a:p>
            <a:pPr marL="0" indent="0">
              <a:buNone/>
            </a:pPr>
            <a:r>
              <a:rPr lang="zh-CN" altLang="en-US">
                <a:solidFill>
                  <a:srgbClr val="FF0000"/>
                </a:solidFill>
              </a:rPr>
              <a:t>slices, and interfaces address many common use</a:t>
            </a:r>
            <a:endParaRPr lang="zh-CN" altLang="en-US">
              <a:solidFill>
                <a:srgbClr val="FF0000"/>
              </a:solidFill>
            </a:endParaRPr>
          </a:p>
          <a:p>
            <a:pPr marL="0" indent="0">
              <a:buNone/>
            </a:pPr>
            <a:r>
              <a:rPr lang="zh-CN" altLang="en-US">
                <a:solidFill>
                  <a:srgbClr val="FF0000"/>
                </a:solidFill>
              </a:rPr>
              <a:t>cases</a:t>
            </a:r>
            <a:r>
              <a:rPr lang="zh-CN" altLang="en-US"/>
              <a:t>.</a:t>
            </a:r>
            <a:endParaRPr lang="zh-CN" altLang="en-US"/>
          </a:p>
          <a:p>
            <a:pPr marL="0" indent="0">
              <a:buNone/>
            </a:pPr>
            <a:r>
              <a:rPr lang="zh-CN" altLang="en-US"/>
              <a:t>Collections can be built using the empty interface,</a:t>
            </a:r>
            <a:endParaRPr lang="zh-CN" altLang="en-US"/>
          </a:p>
          <a:p>
            <a:pPr marL="0" indent="0">
              <a:buNone/>
            </a:pPr>
            <a:r>
              <a:rPr lang="zh-CN" altLang="en-US"/>
              <a:t>at the cost of manual unboxing.</a:t>
            </a:r>
            <a:endParaRPr lang="zh-CN" altLang="en-US"/>
          </a:p>
          <a:p>
            <a:pPr marL="0" indent="0">
              <a:buNone/>
            </a:pPr>
            <a:r>
              <a:rPr lang="zh-CN" altLang="en-US"/>
              <a:t>In short: not yet.</a:t>
            </a:r>
            <a:endParaRPr lang="zh-CN" altLang="en-US"/>
          </a:p>
          <a:p>
            <a:pPr marL="0" indent="0">
              <a:buNone/>
            </a:pP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about ...?</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Your favorite feature may be missing (or present in a</a:t>
            </a:r>
            <a:endParaRPr lang="zh-CN" altLang="en-US"/>
          </a:p>
          <a:p>
            <a:pPr marL="0" indent="0">
              <a:buNone/>
            </a:pPr>
            <a:r>
              <a:rPr lang="zh-CN" altLang="en-US"/>
              <a:t>different form, such as enum vs. iota).</a:t>
            </a:r>
            <a:endParaRPr lang="zh-CN" altLang="en-US"/>
          </a:p>
          <a:p>
            <a:pPr marL="0" indent="0">
              <a:buNone/>
            </a:pPr>
            <a:r>
              <a:rPr lang="zh-CN" altLang="en-US"/>
              <a:t>Perhaps it's not a good fit for the kind of language</a:t>
            </a:r>
            <a:endParaRPr lang="zh-CN" altLang="en-US"/>
          </a:p>
          <a:p>
            <a:pPr marL="0" indent="0">
              <a:buNone/>
            </a:pPr>
            <a:r>
              <a:rPr lang="zh-CN" altLang="en-US"/>
              <a:t>Go aims to be or contradicts Go's design goals.</a:t>
            </a:r>
            <a:endParaRPr lang="zh-CN" altLang="en-US"/>
          </a:p>
          <a:p>
            <a:pPr marL="0" indent="0">
              <a:buNone/>
            </a:pPr>
            <a:r>
              <a:rPr lang="zh-CN" altLang="en-US"/>
              <a:t>Perhaps it hasn't been a priority for us while we</a:t>
            </a:r>
            <a:endParaRPr lang="zh-CN" altLang="en-US"/>
          </a:p>
          <a:p>
            <a:pPr marL="0" indent="0">
              <a:buNone/>
            </a:pPr>
            <a:r>
              <a:rPr lang="zh-CN" altLang="en-US"/>
              <a:t>explore other areas of the language.</a:t>
            </a:r>
            <a:endParaRPr lang="zh-CN" altLang="en-US"/>
          </a:p>
          <a:p>
            <a:pPr marL="0" indent="0">
              <a:buNone/>
            </a:pPr>
            <a:r>
              <a:rPr lang="zh-CN" altLang="en-US"/>
              <a:t>We expect people to notice missing features. Don't</a:t>
            </a:r>
            <a:endParaRPr lang="zh-CN" altLang="en-US"/>
          </a:p>
          <a:p>
            <a:pPr marL="0" indent="0">
              <a:buNone/>
            </a:pPr>
            <a:r>
              <a:rPr lang="zh-CN" altLang="en-US"/>
              <a:t>let that stop you from exploring the features that Go</a:t>
            </a:r>
            <a:endParaRPr lang="zh-CN" altLang="en-US"/>
          </a:p>
          <a:p>
            <a:pPr marL="0" indent="0">
              <a:buNone/>
            </a:pPr>
            <a:r>
              <a:rPr lang="zh-CN" altLang="en-US"/>
              <a:t>does have.</a:t>
            </a:r>
            <a:endParaRPr lang="zh-CN" altLang="en-US"/>
          </a:p>
          <a:p>
            <a:pPr marL="0" indent="0">
              <a:buNone/>
            </a:pPr>
            <a:r>
              <a:rPr lang="zh-CN" altLang="en-US"/>
              <a:t>For more info, there's a language design FAQ on the</a:t>
            </a:r>
            <a:endParaRPr lang="zh-CN" altLang="en-US"/>
          </a:p>
          <a:p>
            <a:pPr marL="0" indent="0">
              <a:buNone/>
            </a:pPr>
            <a:r>
              <a:rPr lang="zh-CN" altLang="en-US"/>
              <a:t>web site.</a:t>
            </a: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Why</a:t>
            </a:r>
            <a:endParaRPr lang="zh-CN" altLang="en-US"/>
          </a:p>
        </p:txBody>
      </p:sp>
      <p:sp>
        <p:nvSpPr>
          <p:cNvPr id="3" name="内容占位符 2"/>
          <p:cNvSpPr>
            <a:spLocks noGrp="1"/>
          </p:cNvSpPr>
          <p:nvPr>
            <p:ph idx="1"/>
          </p:nvPr>
        </p:nvSpPr>
        <p:spPr/>
        <p:txBody>
          <a:bodyPr/>
          <a:p>
            <a:pPr marL="0" indent="0">
              <a:buNone/>
            </a:pPr>
            <a:r>
              <a:rPr lang="zh-CN" altLang="en-US"/>
              <a:t>Go fast!</a:t>
            </a:r>
            <a:endParaRPr lang="zh-CN" altLang="en-US"/>
          </a:p>
          <a:p>
            <a:pPr marL="0" indent="0">
              <a:buNone/>
            </a:pPr>
            <a:r>
              <a:rPr lang="zh-CN" altLang="en-US"/>
              <a:t>Make programming fun again.</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Our changing world</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solidFill>
                  <a:schemeClr val="bg2">
                    <a:lumMod val="75000"/>
                  </a:schemeClr>
                </a:solidFill>
              </a:rPr>
              <a:t>No new major systems language</a:t>
            </a:r>
            <a:r>
              <a:rPr lang="zh-CN" altLang="en-US"/>
              <a:t> in a decade.</a:t>
            </a:r>
            <a:endParaRPr lang="zh-CN" altLang="en-US"/>
          </a:p>
          <a:p>
            <a:pPr marL="0" indent="0">
              <a:buNone/>
            </a:pPr>
            <a:r>
              <a:rPr lang="zh-CN" altLang="en-US"/>
              <a:t>But much has changed:</a:t>
            </a:r>
            <a:endParaRPr lang="zh-CN" altLang="en-US"/>
          </a:p>
          <a:p>
            <a:pPr marL="0" indent="0">
              <a:buNone/>
            </a:pPr>
            <a:r>
              <a:rPr lang="zh-CN" altLang="en-US"/>
              <a:t>- sprawling libraries &amp; dependency chains</a:t>
            </a:r>
            <a:endParaRPr lang="zh-CN" altLang="en-US"/>
          </a:p>
          <a:p>
            <a:pPr marL="0" indent="0">
              <a:buNone/>
            </a:pPr>
            <a:r>
              <a:rPr lang="zh-CN" altLang="en-US"/>
              <a:t>- dominance of networking</a:t>
            </a:r>
            <a:endParaRPr lang="zh-CN" altLang="en-US"/>
          </a:p>
          <a:p>
            <a:pPr marL="0" indent="0">
              <a:buNone/>
            </a:pPr>
            <a:r>
              <a:rPr lang="zh-CN" altLang="en-US"/>
              <a:t>- client/server focus</a:t>
            </a:r>
            <a:endParaRPr lang="zh-CN" altLang="en-US"/>
          </a:p>
          <a:p>
            <a:pPr marL="0" indent="0">
              <a:buNone/>
            </a:pPr>
            <a:r>
              <a:rPr lang="zh-CN" altLang="en-US"/>
              <a:t>- massive clusters</a:t>
            </a:r>
            <a:endParaRPr lang="zh-CN" altLang="en-US"/>
          </a:p>
          <a:p>
            <a:pPr marL="0" indent="0">
              <a:buNone/>
            </a:pPr>
            <a:r>
              <a:rPr lang="zh-CN" altLang="en-US"/>
              <a:t>- the rise of multi-core CPUs</a:t>
            </a:r>
            <a:endParaRPr lang="zh-CN" altLang="en-US"/>
          </a:p>
          <a:p>
            <a:pPr marL="0" indent="0">
              <a:buNone/>
            </a:pPr>
            <a:r>
              <a:rPr lang="zh-CN" altLang="en-US"/>
              <a:t>Major systems languages were not designed</a:t>
            </a:r>
            <a:endParaRPr lang="zh-CN" altLang="en-US"/>
          </a:p>
          <a:p>
            <a:pPr marL="0" indent="0">
              <a:buNone/>
            </a:pPr>
            <a:r>
              <a:rPr lang="zh-CN" altLang="en-US"/>
              <a:t>with all these factors in mind.</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2">
                    <a:lumMod val="75000"/>
                  </a:schemeClr>
                </a:solidFill>
              </a:rPr>
              <a:t>Construction speed</a:t>
            </a:r>
            <a:endParaRPr lang="zh-CN" altLang="en-US">
              <a:solidFill>
                <a:schemeClr val="bg2">
                  <a:lumMod val="75000"/>
                </a:schemeClr>
              </a:solidFill>
            </a:endParaRPr>
          </a:p>
        </p:txBody>
      </p:sp>
      <p:sp>
        <p:nvSpPr>
          <p:cNvPr id="3" name="内容占位符 2"/>
          <p:cNvSpPr>
            <a:spLocks noGrp="1"/>
          </p:cNvSpPr>
          <p:nvPr>
            <p:ph idx="1"/>
          </p:nvPr>
        </p:nvSpPr>
        <p:spPr/>
        <p:txBody>
          <a:bodyPr/>
          <a:p>
            <a:pPr marL="0" indent="0">
              <a:buNone/>
            </a:pPr>
            <a:r>
              <a:rPr lang="en-US" altLang="zh-CN">
                <a:solidFill>
                  <a:schemeClr val="bg2">
                    <a:lumMod val="75000"/>
                  </a:schemeClr>
                </a:solidFill>
              </a:rPr>
              <a:t>1. </a:t>
            </a:r>
            <a:r>
              <a:rPr lang="zh-CN" altLang="en-US">
                <a:solidFill>
                  <a:schemeClr val="bg2">
                    <a:lumMod val="75000"/>
                  </a:schemeClr>
                </a:solidFill>
              </a:rPr>
              <a:t>It takes too long to build software.</a:t>
            </a:r>
            <a:endParaRPr lang="zh-CN" altLang="en-US">
              <a:solidFill>
                <a:schemeClr val="bg2">
                  <a:lumMod val="75000"/>
                </a:schemeClr>
              </a:solidFill>
            </a:endParaRPr>
          </a:p>
          <a:p>
            <a:pPr marL="0" indent="0">
              <a:buNone/>
            </a:pPr>
            <a:r>
              <a:rPr lang="zh-CN" altLang="en-US">
                <a:solidFill>
                  <a:schemeClr val="bg2">
                    <a:lumMod val="75000"/>
                  </a:schemeClr>
                </a:solidFill>
              </a:rPr>
              <a:t>The tools are slow and are getting slower.</a:t>
            </a:r>
            <a:endParaRPr lang="zh-CN" altLang="en-US">
              <a:solidFill>
                <a:schemeClr val="bg2">
                  <a:lumMod val="75000"/>
                </a:schemeClr>
              </a:solidFill>
            </a:endParaRPr>
          </a:p>
          <a:p>
            <a:pPr marL="0" indent="0">
              <a:buNone/>
            </a:pPr>
            <a:r>
              <a:rPr lang="en-US" altLang="zh-CN">
                <a:solidFill>
                  <a:schemeClr val="bg2">
                    <a:lumMod val="75000"/>
                  </a:schemeClr>
                </a:solidFill>
              </a:rPr>
              <a:t>2. </a:t>
            </a:r>
            <a:r>
              <a:rPr lang="zh-CN" altLang="en-US">
                <a:solidFill>
                  <a:schemeClr val="bg2">
                    <a:lumMod val="75000"/>
                  </a:schemeClr>
                </a:solidFill>
              </a:rPr>
              <a:t>Dependencies are uncontrolled.</a:t>
            </a:r>
            <a:endParaRPr lang="zh-CN" altLang="en-US">
              <a:solidFill>
                <a:schemeClr val="bg2">
                  <a:lumMod val="75000"/>
                </a:schemeClr>
              </a:solidFill>
            </a:endParaRPr>
          </a:p>
          <a:p>
            <a:pPr marL="0" indent="0">
              <a:buNone/>
            </a:pPr>
            <a:r>
              <a:rPr lang="en-US" altLang="zh-CN">
                <a:solidFill>
                  <a:schemeClr val="bg2">
                    <a:lumMod val="75000"/>
                  </a:schemeClr>
                </a:solidFill>
              </a:rPr>
              <a:t>3. </a:t>
            </a:r>
            <a:r>
              <a:rPr lang="zh-CN" altLang="en-US">
                <a:solidFill>
                  <a:schemeClr val="bg2">
                    <a:lumMod val="75000"/>
                  </a:schemeClr>
                </a:solidFill>
              </a:rPr>
              <a:t>Machines have stopped getting faster.</a:t>
            </a:r>
            <a:endParaRPr lang="zh-CN" altLang="en-US">
              <a:solidFill>
                <a:schemeClr val="bg2">
                  <a:lumMod val="75000"/>
                </a:schemeClr>
              </a:solidFill>
            </a:endParaRPr>
          </a:p>
          <a:p>
            <a:pPr marL="0" indent="0">
              <a:buNone/>
            </a:pPr>
            <a:r>
              <a:rPr lang="zh-CN" altLang="en-US">
                <a:solidFill>
                  <a:schemeClr val="bg2">
                    <a:lumMod val="75000"/>
                  </a:schemeClr>
                </a:solidFill>
              </a:rPr>
              <a:t>Yet software still grows and grows.</a:t>
            </a:r>
            <a:endParaRPr lang="zh-CN" altLang="en-US">
              <a:solidFill>
                <a:schemeClr val="bg2">
                  <a:lumMod val="75000"/>
                </a:schemeClr>
              </a:solidFill>
            </a:endParaRPr>
          </a:p>
          <a:p>
            <a:pPr marL="0" indent="0">
              <a:buNone/>
            </a:pPr>
            <a:r>
              <a:rPr lang="zh-CN" altLang="en-US">
                <a:solidFill>
                  <a:schemeClr val="bg2">
                    <a:lumMod val="75000"/>
                  </a:schemeClr>
                </a:solidFill>
              </a:rPr>
              <a:t>If we stay as we are, before long software</a:t>
            </a:r>
            <a:endParaRPr lang="zh-CN" altLang="en-US">
              <a:solidFill>
                <a:schemeClr val="bg2">
                  <a:lumMod val="75000"/>
                </a:schemeClr>
              </a:solidFill>
            </a:endParaRPr>
          </a:p>
          <a:p>
            <a:pPr marL="0" indent="0">
              <a:buNone/>
            </a:pPr>
            <a:r>
              <a:rPr lang="zh-CN" altLang="en-US">
                <a:solidFill>
                  <a:schemeClr val="bg2">
                    <a:lumMod val="75000"/>
                  </a:schemeClr>
                </a:solidFill>
              </a:rPr>
              <a:t>construction will be unbearably slow.</a:t>
            </a:r>
            <a:endParaRPr lang="zh-CN" altLang="en-US">
              <a:solidFill>
                <a:schemeClr val="bg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Type system tyranny</a:t>
            </a:r>
            <a:endParaRPr lang="zh-CN" altLang="en-US"/>
          </a:p>
        </p:txBody>
      </p:sp>
      <p:sp>
        <p:nvSpPr>
          <p:cNvPr id="3" name="内容占位符 2"/>
          <p:cNvSpPr>
            <a:spLocks noGrp="1"/>
          </p:cNvSpPr>
          <p:nvPr>
            <p:ph idx="1"/>
          </p:nvPr>
        </p:nvSpPr>
        <p:spPr/>
        <p:txBody>
          <a:bodyPr>
            <a:normAutofit/>
          </a:bodyPr>
          <a:p>
            <a:pPr marL="0" indent="0" algn="l">
              <a:buNone/>
            </a:pPr>
            <a:r>
              <a:rPr lang="en-US" altLang="zh-CN"/>
              <a:t>          </a:t>
            </a:r>
            <a:r>
              <a:rPr lang="zh-CN" altLang="en-US"/>
              <a:t>Robert Griesemer: “</a:t>
            </a:r>
            <a:r>
              <a:rPr lang="zh-CN" altLang="en-US">
                <a:solidFill>
                  <a:srgbClr val="FF0000"/>
                </a:solidFill>
              </a:rPr>
              <a:t>Clumsy type systems drive people to dynamically typed languages</a:t>
            </a:r>
            <a:r>
              <a:rPr lang="zh-CN" altLang="en-US"/>
              <a:t>.”Clunky typing:Taints good idea with bad implementation. Makes programming harder (think of C's const:well-intentioned but awkward in practice).</a:t>
            </a:r>
            <a:r>
              <a:rPr lang="zh-CN" altLang="en-US">
                <a:solidFill>
                  <a:srgbClr val="FF0000"/>
                </a:solidFill>
              </a:rPr>
              <a:t>Hierarchy </a:t>
            </a:r>
            <a:r>
              <a:rPr lang="zh-CN" altLang="en-US"/>
              <a:t>is too stringent:Types in large programs do not easily fall into hierarchies.</a:t>
            </a:r>
            <a:r>
              <a:rPr lang="zh-CN" altLang="en-US">
                <a:solidFill>
                  <a:srgbClr val="FF0000"/>
                </a:solidFill>
              </a:rPr>
              <a:t>Programmers spend too much time deciding tree structure and rearranging inheritance</a:t>
            </a:r>
            <a:r>
              <a:rPr lang="zh-CN" altLang="en-US"/>
              <a:t>.</a:t>
            </a:r>
            <a:endParaRPr lang="zh-CN" altLang="en-US"/>
          </a:p>
          <a:p>
            <a:pPr marL="0" indent="0" algn="l">
              <a:buNone/>
            </a:pPr>
            <a:r>
              <a:rPr lang="zh-CN" altLang="en-US"/>
              <a:t>You can be productive or safe, not both.</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Why a new language?</a:t>
            </a:r>
            <a:endParaRPr lang="zh-CN" altLang="en-US">
              <a:solidFill>
                <a:schemeClr val="bg1">
                  <a:lumMod val="75000"/>
                </a:schemeClr>
              </a:solidFill>
            </a:endParaRPr>
          </a:p>
        </p:txBody>
      </p:sp>
      <p:sp>
        <p:nvSpPr>
          <p:cNvPr id="3" name="内容占位符 2"/>
          <p:cNvSpPr>
            <a:spLocks noGrp="1"/>
          </p:cNvSpPr>
          <p:nvPr>
            <p:ph idx="1"/>
          </p:nvPr>
        </p:nvSpPr>
        <p:spPr/>
        <p:txBody>
          <a:bodyPr/>
          <a:p>
            <a:pPr marL="0" indent="0">
              <a:buNone/>
            </a:pPr>
            <a:r>
              <a:rPr lang="zh-CN" altLang="en-US">
                <a:solidFill>
                  <a:schemeClr val="bg1">
                    <a:lumMod val="75000"/>
                  </a:schemeClr>
                </a:solidFill>
              </a:rPr>
              <a:t>These problems are endemic and linguistic.</a:t>
            </a:r>
            <a:endParaRPr lang="zh-CN" altLang="en-US">
              <a:solidFill>
                <a:schemeClr val="bg1">
                  <a:lumMod val="75000"/>
                </a:schemeClr>
              </a:solidFill>
            </a:endParaRPr>
          </a:p>
          <a:p>
            <a:pPr marL="0" indent="0">
              <a:buNone/>
            </a:pPr>
            <a:r>
              <a:rPr lang="zh-CN" altLang="en-US">
                <a:solidFill>
                  <a:schemeClr val="bg1">
                    <a:lumMod val="75000"/>
                  </a:schemeClr>
                </a:solidFill>
              </a:rPr>
              <a:t>New libraries won’t help. (Adding anything is</a:t>
            </a:r>
            <a:endParaRPr lang="zh-CN" altLang="en-US">
              <a:solidFill>
                <a:schemeClr val="bg1">
                  <a:lumMod val="75000"/>
                </a:schemeClr>
              </a:solidFill>
            </a:endParaRPr>
          </a:p>
          <a:p>
            <a:pPr marL="0" indent="0">
              <a:buNone/>
            </a:pPr>
            <a:r>
              <a:rPr lang="zh-CN" altLang="en-US">
                <a:solidFill>
                  <a:schemeClr val="bg1">
                    <a:lumMod val="75000"/>
                  </a:schemeClr>
                </a:solidFill>
              </a:rPr>
              <a:t>going in the wrong direction.)</a:t>
            </a:r>
            <a:endParaRPr lang="zh-CN" altLang="en-US">
              <a:solidFill>
                <a:schemeClr val="bg1">
                  <a:lumMod val="75000"/>
                </a:schemeClr>
              </a:solidFill>
            </a:endParaRPr>
          </a:p>
          <a:p>
            <a:pPr marL="0" indent="0">
              <a:buNone/>
            </a:pPr>
            <a:r>
              <a:rPr lang="zh-CN" altLang="en-US">
                <a:solidFill>
                  <a:schemeClr val="bg1">
                    <a:lumMod val="75000"/>
                  </a:schemeClr>
                </a:solidFill>
              </a:rPr>
              <a:t>Need to start over, thinking about the way</a:t>
            </a:r>
            <a:endParaRPr lang="zh-CN" altLang="en-US">
              <a:solidFill>
                <a:schemeClr val="bg1">
                  <a:lumMod val="75000"/>
                </a:schemeClr>
              </a:solidFill>
            </a:endParaRPr>
          </a:p>
          <a:p>
            <a:pPr marL="0" indent="0">
              <a:buNone/>
            </a:pPr>
            <a:r>
              <a:rPr lang="zh-CN" altLang="en-US">
                <a:solidFill>
                  <a:schemeClr val="bg1">
                    <a:lumMod val="75000"/>
                  </a:schemeClr>
                </a:solidFill>
              </a:rPr>
              <a:t>programs are written and constructed.</a:t>
            </a:r>
            <a:endParaRPr lang="zh-CN" altLang="en-US">
              <a:solidFill>
                <a:schemeClr val="bg1">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Goals</a:t>
            </a:r>
            <a:endParaRPr lang="zh-CN" altLang="en-US"/>
          </a:p>
        </p:txBody>
      </p:sp>
      <p:sp>
        <p:nvSpPr>
          <p:cNvPr id="3" name="内容占位符 2"/>
          <p:cNvSpPr>
            <a:spLocks noGrp="1"/>
          </p:cNvSpPr>
          <p:nvPr>
            <p:ph idx="1"/>
          </p:nvPr>
        </p:nvSpPr>
        <p:spPr/>
        <p:txBody>
          <a:bodyPr/>
          <a:p>
            <a:pPr marL="0" indent="0">
              <a:buNone/>
            </a:pPr>
            <a:r>
              <a:rPr lang="zh-CN" altLang="en-US"/>
              <a:t>The </a:t>
            </a:r>
            <a:r>
              <a:rPr lang="zh-CN" altLang="en-US">
                <a:solidFill>
                  <a:srgbClr val="FF0000"/>
                </a:solidFill>
              </a:rPr>
              <a:t>efficiency </a:t>
            </a:r>
            <a:r>
              <a:rPr lang="zh-CN" altLang="en-US"/>
              <a:t>of a statically-typed compiled language</a:t>
            </a:r>
            <a:endParaRPr lang="zh-CN" altLang="en-US"/>
          </a:p>
          <a:p>
            <a:pPr marL="0" indent="0">
              <a:buNone/>
            </a:pPr>
            <a:r>
              <a:rPr lang="zh-CN" altLang="en-US"/>
              <a:t>with </a:t>
            </a:r>
            <a:r>
              <a:rPr lang="zh-CN" altLang="en-US">
                <a:solidFill>
                  <a:srgbClr val="FF0000"/>
                </a:solidFill>
              </a:rPr>
              <a:t>the ease</a:t>
            </a:r>
            <a:r>
              <a:rPr lang="zh-CN" altLang="en-US"/>
              <a:t> of programming of a dynamic language.</a:t>
            </a:r>
            <a:endParaRPr lang="zh-CN" altLang="en-US"/>
          </a:p>
          <a:p>
            <a:pPr marL="0" indent="0">
              <a:buNone/>
            </a:pPr>
            <a:r>
              <a:rPr lang="zh-CN" altLang="en-US"/>
              <a:t>Safety: type-safe and memory-safe.</a:t>
            </a:r>
            <a:endParaRPr lang="zh-CN" altLang="en-US"/>
          </a:p>
          <a:p>
            <a:pPr marL="0" indent="0">
              <a:buNone/>
            </a:pPr>
            <a:r>
              <a:rPr lang="zh-CN" altLang="en-US"/>
              <a:t>Good support for </a:t>
            </a:r>
            <a:r>
              <a:rPr lang="zh-CN" altLang="en-US">
                <a:solidFill>
                  <a:srgbClr val="FF0000"/>
                </a:solidFill>
              </a:rPr>
              <a:t>concurrency </a:t>
            </a:r>
            <a:r>
              <a:rPr lang="zh-CN" altLang="en-US"/>
              <a:t>and </a:t>
            </a:r>
            <a:r>
              <a:rPr lang="zh-CN" altLang="en-US">
                <a:solidFill>
                  <a:srgbClr val="FF0000"/>
                </a:solidFill>
              </a:rPr>
              <a:t>communication？</a:t>
            </a:r>
            <a:r>
              <a:rPr lang="zh-CN" altLang="en-US"/>
              <a:t>.</a:t>
            </a:r>
            <a:endParaRPr lang="zh-CN" altLang="en-US"/>
          </a:p>
          <a:p>
            <a:pPr marL="0" indent="0">
              <a:buNone/>
            </a:pPr>
            <a:r>
              <a:rPr lang="zh-CN" altLang="en-US"/>
              <a:t>Efficient, latency-free garbage collection.</a:t>
            </a:r>
            <a:endParaRPr lang="zh-CN" altLang="en-US"/>
          </a:p>
          <a:p>
            <a:pPr marL="0" indent="0">
              <a:buNone/>
            </a:pPr>
            <a:r>
              <a:rPr lang="zh-CN" altLang="en-US"/>
              <a:t>High-speed compilation.</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11082</Words>
  <Application>WPS 演示</Application>
  <PresentationFormat>宽屏</PresentationFormat>
  <Paragraphs>473</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宋体</vt:lpstr>
      <vt:lpstr>Wingdings</vt:lpstr>
      <vt:lpstr>Calibri Light</vt:lpstr>
      <vt:lpstr>Calibri</vt:lpstr>
      <vt:lpstr>微软雅黑</vt:lpstr>
      <vt:lpstr>Arial Unicode MS</vt:lpstr>
      <vt:lpstr>Office 主题</vt:lpstr>
      <vt:lpstr>The Go Programming Language </vt:lpstr>
      <vt:lpstr>Go</vt:lpstr>
      <vt:lpstr>Hello, world</vt:lpstr>
      <vt:lpstr>Why</vt:lpstr>
      <vt:lpstr>Our changing world</vt:lpstr>
      <vt:lpstr>Construction speed</vt:lpstr>
      <vt:lpstr>Type system tyranny</vt:lpstr>
      <vt:lpstr>Why a new language?</vt:lpstr>
      <vt:lpstr>Goals</vt:lpstr>
      <vt:lpstr>As xkcd observes...</vt:lpstr>
      <vt:lpstr>Design principles</vt:lpstr>
      <vt:lpstr>The big picture</vt:lpstr>
      <vt:lpstr>New approach: Dependencies</vt:lpstr>
      <vt:lpstr>New approach: Concurrency</vt:lpstr>
      <vt:lpstr>Basics</vt:lpstr>
      <vt:lpstr>Program structure</vt:lpstr>
      <vt:lpstr>Constants</vt:lpstr>
      <vt:lpstr>Values and types</vt:lpstr>
      <vt:lpstr>Methods</vt:lpstr>
      <vt:lpstr>Methods for any user type</vt:lpstr>
      <vt:lpstr>Interfaces</vt:lpstr>
      <vt:lpstr>Interfaces for generality</vt:lpstr>
      <vt:lpstr>Putting it together</vt:lpstr>
      <vt:lpstr>Communication channels</vt:lpstr>
      <vt:lpstr>Goroutines</vt:lpstr>
      <vt:lpstr>A multiplexed server</vt:lpstr>
      <vt:lpstr>The client</vt:lpstr>
      <vt:lpstr>Select</vt:lpstr>
      <vt:lpstr>And more...</vt:lpstr>
      <vt:lpstr>Chaining</vt:lpstr>
      <vt:lpstr>Run-time</vt:lpstr>
      <vt:lpstr>Garbage collector</vt:lpstr>
      <vt:lpstr>Libraries</vt:lpstr>
      <vt:lpstr>Godoc and Gofmt</vt:lpstr>
      <vt:lpstr>Debugger</vt:lpstr>
      <vt:lpstr>What about generics?</vt:lpstr>
      <vt:lpstr>What about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137</cp:revision>
  <dcterms:created xsi:type="dcterms:W3CDTF">2015-05-05T08:02:00Z</dcterms:created>
  <dcterms:modified xsi:type="dcterms:W3CDTF">2017-10-08T14:09:03Z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