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76" r:id="rId9"/>
    <p:sldId id="277" r:id="rId10"/>
    <p:sldId id="278" r:id="rId11"/>
    <p:sldId id="280" r:id="rId12"/>
    <p:sldId id="281" r:id="rId13"/>
    <p:sldId id="279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75" r:id="rId22"/>
    <p:sldId id="262" r:id="rId23"/>
    <p:sldId id="263" r:id="rId24"/>
    <p:sldId id="2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ACCFD5"/>
    <a:srgbClr val="B8D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AAE4B3-BB40-459C-9432-5862924CC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F804556-7E4D-43C3-8475-D1A5F17FF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120A69C-DC06-4B14-978D-64451549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8607-A8A4-4DFA-8ED2-04CB5CB115DB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67DC5C9-486E-4173-BA11-A149077A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E2D52D9-0E9C-448D-B18B-9D353EF0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B5D-5773-4BDF-A36C-B42EBCA9A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5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9C4DCF-FC50-4FB1-AC02-897568C6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78C206A-8AB6-4FC2-926E-7E7B8EAC0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03716E-23DB-46F2-A21E-776F225B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8607-A8A4-4DFA-8ED2-04CB5CB115DB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31A1BC-DAC5-428E-8CEE-EF830325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46EBBD3-8BC4-4A61-9AAE-C4DF7AF2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B5D-5773-4BDF-A36C-B42EBCA9A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7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A47244E-DE90-4ED8-A6BE-A7CF93468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D4595F6-9CC4-4571-8633-F6FCCE588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54C29DE-AA3C-4CE7-90BF-A886BC1B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8607-A8A4-4DFA-8ED2-04CB5CB115DB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E23FA4-7051-4A0E-B530-78415C2E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E17200-BFF5-4F39-B563-C5376AD7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B5D-5773-4BDF-A36C-B42EBCA9A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9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21599A-78FC-40D6-86CB-DFC545DB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94FE6F1-003F-41E4-A8C7-933D508F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6318B83-9A5E-499E-AE3E-AED972A1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8607-A8A4-4DFA-8ED2-04CB5CB115DB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01F1C1-9D73-41F6-9F45-DF4F9E4C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688E61-ADB5-4EFC-ABC7-E0C9E223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B5D-5773-4BDF-A36C-B42EBCA9A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08EF2B-19FE-47A5-90AD-E1A88D65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8591111-FBE7-4882-A753-C7358A8B2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E63380-FD30-4B0B-B2DC-817D376C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8607-A8A4-4DFA-8ED2-04CB5CB115DB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327D14F-2D02-403D-9A93-25926630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78EE93-C11C-4777-BF97-3D7A71D4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B5D-5773-4BDF-A36C-B42EBCA9A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0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DB01CD-D414-4126-A301-64A66C54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238479-886A-431D-A10F-D6BCB9A63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DD659EE-B170-40F9-BB6C-5A584E139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4C53900-E397-44D6-8C55-9637D036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8607-A8A4-4DFA-8ED2-04CB5CB115DB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B3435E2-26AF-49D3-B2D8-555C5FE6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FA443F7-423D-4B02-A05B-715BB134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B5D-5773-4BDF-A36C-B42EBCA9A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6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D04EBE-DD0C-43FC-B730-991171EA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8C1B814-21A8-4A3E-87D5-9C642A48C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9F2091C-584C-4FD3-B982-29A17DF63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59283F3-D50A-46F2-82BF-BAF5F194D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983BF46-02F3-401E-BBA1-FD0E23138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EFA5FB2-B97F-4BEF-87ED-C94F37BB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8607-A8A4-4DFA-8ED2-04CB5CB115DB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14C8484-31C1-4EFA-B9EA-29F3110E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056BE0B-3003-4823-BDE1-E504CFD7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B5D-5773-4BDF-A36C-B42EBCA9A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07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692DC-B211-45F9-A551-C4E1B056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C5817AE-5EBD-42C0-885B-26899986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8607-A8A4-4DFA-8ED2-04CB5CB115DB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D7E7317-CCB1-4950-94A6-6D32FE29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CD119D1-DFA8-4B52-B9CF-5340B82A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B5D-5773-4BDF-A36C-B42EBCA9A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2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CB9A09B-6B17-4D2B-B408-02EEF04B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8607-A8A4-4DFA-8ED2-04CB5CB115DB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3E4BFB4-D5E9-482C-82C8-E2D5869C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26C7FAE-B1E2-4606-B63E-2CB590A8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B5D-5773-4BDF-A36C-B42EBCA9A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E943F4-A4F7-42A0-962C-E5AB51DB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02B44DF-DB97-4C13-ABA7-1ACFA551D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B2FF82C-1A8C-47A1-BF0F-8EDAFD811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D0203C3-B0D9-4EC8-907C-5DCEBFB1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8607-A8A4-4DFA-8ED2-04CB5CB115DB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3379D5F-6A0D-4ECF-A4B5-B93D9BAB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3BEE030-9A62-433C-B65B-BD93DB9F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B5D-5773-4BDF-A36C-B42EBCA9A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3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DA4B01-2FB0-4AF2-AF74-12D1665D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2933EEE-0282-40D0-BE0B-7D13E9945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19D454-55B3-48CA-A477-ACD7F60A6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AF39D2-5579-421E-B4AA-25411473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8607-A8A4-4DFA-8ED2-04CB5CB115DB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A99618-775A-46D6-A471-215AD4D4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7BB2526-7212-42F9-9086-E954DB21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B5D-5773-4BDF-A36C-B42EBCA9A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9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58C9697-A6E9-4A58-8290-0F41603A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58DBE70-8EDD-4443-A82F-473C75BC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357E6A6-924C-4F4C-9AA4-1FD249CD8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8607-A8A4-4DFA-8ED2-04CB5CB115DB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B0E2F2C-EA37-4E1A-84CD-A5935639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166171D-F416-40E7-92FD-85641CDD1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AB5D-5773-4BDF-A36C-B42EBCA9A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2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P.DYN.LE00.IN?end=2019&amp;start=1960&amp;view=chart&amp;year=2019" TargetMode="External"/><Relationship Id="rId2" Type="http://schemas.openxmlformats.org/officeDocument/2006/relationships/hyperlink" Target="https://www.who.int/en/activities/tracking-SARS-CoV-2-varian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.kr/data/15046420/fileData.do" TargetMode="External"/><Relationship Id="rId5" Type="http://schemas.openxmlformats.org/officeDocument/2006/relationships/hyperlink" Target="https://www.data.go.kr/data/15071742/fileData.do" TargetMode="External"/><Relationship Id="rId4" Type="http://schemas.openxmlformats.org/officeDocument/2006/relationships/hyperlink" Target="https://ourworldindata.org/coronaviru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39586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11915" y="3773265"/>
            <a:ext cx="308008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세얼간이</a:t>
            </a:r>
            <a:r>
              <a:rPr lang="ko-KR" altLang="en-US" sz="3200" dirty="0" smtClean="0"/>
              <a:t> 팀</a:t>
            </a:r>
            <a:endParaRPr lang="en-US" altLang="ko-KR" sz="3200" dirty="0" smtClean="0"/>
          </a:p>
          <a:p>
            <a:endParaRPr lang="en-US" altLang="ko-KR" dirty="0"/>
          </a:p>
          <a:p>
            <a:r>
              <a:rPr lang="ko-KR" altLang="en-US" dirty="0" smtClean="0"/>
              <a:t>팀장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채민기</a:t>
            </a:r>
            <a:endParaRPr lang="en-US" altLang="ko-KR" dirty="0" smtClean="0"/>
          </a:p>
          <a:p>
            <a:r>
              <a:rPr lang="ko-KR" altLang="en-US" dirty="0" smtClean="0"/>
              <a:t>팀원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손우현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이호영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27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43" y="59474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의료 레벨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5" y="1955362"/>
            <a:ext cx="6141885" cy="4643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9081" y="1955362"/>
            <a:ext cx="554818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/>
              <a:t>8</a:t>
            </a:r>
            <a:r>
              <a:rPr lang="ko-KR" altLang="en-US" sz="2000" dirty="0"/>
              <a:t>등급 </a:t>
            </a:r>
            <a:r>
              <a:rPr lang="en-US" altLang="ko-KR" sz="2000" dirty="0"/>
              <a:t>: </a:t>
            </a:r>
            <a:r>
              <a:rPr lang="ko-KR" altLang="en-US" sz="2000" dirty="0"/>
              <a:t>기대 수명 </a:t>
            </a:r>
            <a:r>
              <a:rPr lang="en-US" altLang="ko-KR" sz="2000" dirty="0"/>
              <a:t>85</a:t>
            </a:r>
            <a:r>
              <a:rPr lang="ko-KR" altLang="en-US" sz="2000" dirty="0"/>
              <a:t>이상 </a:t>
            </a:r>
            <a:r>
              <a:rPr lang="en-US" altLang="ko-KR" sz="2000" dirty="0"/>
              <a:t>-&gt;</a:t>
            </a:r>
            <a:r>
              <a:rPr lang="ko-KR" altLang="en-US" sz="2000" dirty="0"/>
              <a:t>파란색 </a:t>
            </a:r>
            <a:r>
              <a:rPr lang="en-US" altLang="ko-KR" sz="2000" dirty="0"/>
              <a:t>0.4%</a:t>
            </a:r>
            <a:endParaRPr lang="ko-KR" altLang="en-US" sz="2000" dirty="0"/>
          </a:p>
          <a:p>
            <a:pPr fontAlgn="base"/>
            <a:r>
              <a:rPr lang="en-US" altLang="ko-KR" sz="2000" dirty="0"/>
              <a:t>7</a:t>
            </a:r>
            <a:r>
              <a:rPr lang="ko-KR" altLang="en-US" sz="2000" dirty="0"/>
              <a:t>등급 </a:t>
            </a:r>
            <a:r>
              <a:rPr lang="en-US" altLang="ko-KR" sz="2000" dirty="0"/>
              <a:t>: </a:t>
            </a:r>
            <a:r>
              <a:rPr lang="ko-KR" altLang="en-US" sz="2000" dirty="0"/>
              <a:t>기대 수명 </a:t>
            </a:r>
            <a:r>
              <a:rPr lang="en-US" altLang="ko-KR" sz="2000" dirty="0"/>
              <a:t>80</a:t>
            </a:r>
            <a:r>
              <a:rPr lang="ko-KR" altLang="en-US" sz="2000" dirty="0"/>
              <a:t>이상 </a:t>
            </a:r>
            <a:r>
              <a:rPr lang="en-US" altLang="ko-KR" sz="2000" dirty="0"/>
              <a:t>85</a:t>
            </a:r>
            <a:r>
              <a:rPr lang="ko-KR" altLang="en-US" sz="2000" dirty="0"/>
              <a:t>미만 </a:t>
            </a:r>
            <a:r>
              <a:rPr lang="en-US" altLang="ko-KR" sz="2000" dirty="0"/>
              <a:t>-&gt; </a:t>
            </a:r>
            <a:r>
              <a:rPr lang="ko-KR" altLang="en-US" sz="2000" dirty="0">
                <a:solidFill>
                  <a:schemeClr val="accent2"/>
                </a:solidFill>
              </a:rPr>
              <a:t>주황색 </a:t>
            </a:r>
            <a:r>
              <a:rPr lang="en-US" altLang="ko-KR" sz="2000" dirty="0"/>
              <a:t>15.8%</a:t>
            </a:r>
            <a:endParaRPr lang="ko-KR" altLang="en-US" sz="2000" dirty="0"/>
          </a:p>
          <a:p>
            <a:pPr fontAlgn="base"/>
            <a:r>
              <a:rPr lang="en-US" altLang="ko-KR" sz="2000" dirty="0"/>
              <a:t>6</a:t>
            </a:r>
            <a:r>
              <a:rPr lang="ko-KR" altLang="en-US" sz="2000" dirty="0"/>
              <a:t>등급 </a:t>
            </a:r>
            <a:r>
              <a:rPr lang="en-US" altLang="ko-KR" sz="2000" dirty="0"/>
              <a:t>: </a:t>
            </a:r>
            <a:r>
              <a:rPr lang="ko-KR" altLang="en-US" sz="2000" dirty="0"/>
              <a:t>기대 수명 </a:t>
            </a:r>
            <a:r>
              <a:rPr lang="en-US" altLang="ko-KR" sz="2000" dirty="0"/>
              <a:t>75</a:t>
            </a:r>
            <a:r>
              <a:rPr lang="ko-KR" altLang="en-US" sz="2000" dirty="0"/>
              <a:t>이상 </a:t>
            </a:r>
            <a:r>
              <a:rPr lang="en-US" altLang="ko-KR" sz="2000" dirty="0"/>
              <a:t>80</a:t>
            </a:r>
            <a:r>
              <a:rPr lang="ko-KR" altLang="en-US" sz="2000" dirty="0"/>
              <a:t>미만 </a:t>
            </a:r>
            <a:r>
              <a:rPr lang="en-US" altLang="ko-KR" sz="2000" dirty="0"/>
              <a:t>-&gt;</a:t>
            </a:r>
            <a:r>
              <a:rPr lang="ko-KR" altLang="en-US" sz="2000" dirty="0">
                <a:solidFill>
                  <a:schemeClr val="accent6"/>
                </a:solidFill>
              </a:rPr>
              <a:t>초록색</a:t>
            </a:r>
            <a:r>
              <a:rPr lang="ko-KR" altLang="en-US" sz="2000" dirty="0"/>
              <a:t> </a:t>
            </a:r>
            <a:r>
              <a:rPr lang="en-US" altLang="ko-KR" sz="2000" dirty="0"/>
              <a:t>24.1%</a:t>
            </a:r>
            <a:endParaRPr lang="ko-KR" altLang="en-US" sz="2000" dirty="0"/>
          </a:p>
          <a:p>
            <a:pPr fontAlgn="base"/>
            <a:r>
              <a:rPr lang="en-US" altLang="ko-KR" sz="2000" dirty="0"/>
              <a:t>5</a:t>
            </a:r>
            <a:r>
              <a:rPr lang="ko-KR" altLang="en-US" sz="2000" dirty="0"/>
              <a:t>등급 </a:t>
            </a:r>
            <a:r>
              <a:rPr lang="en-US" altLang="ko-KR" sz="2000" dirty="0"/>
              <a:t>: </a:t>
            </a:r>
            <a:r>
              <a:rPr lang="ko-KR" altLang="en-US" sz="2000" dirty="0"/>
              <a:t>기대 수명 </a:t>
            </a:r>
            <a:r>
              <a:rPr lang="en-US" altLang="ko-KR" sz="2000" dirty="0"/>
              <a:t>70</a:t>
            </a:r>
            <a:r>
              <a:rPr lang="ko-KR" altLang="en-US" sz="2000" dirty="0"/>
              <a:t>이상 </a:t>
            </a:r>
            <a:r>
              <a:rPr lang="en-US" altLang="ko-KR" sz="2000" dirty="0"/>
              <a:t>75</a:t>
            </a:r>
            <a:r>
              <a:rPr lang="ko-KR" altLang="en-US" sz="2000" dirty="0"/>
              <a:t>미만</a:t>
            </a:r>
            <a:r>
              <a:rPr lang="en-US" altLang="ko-KR" sz="2000" dirty="0"/>
              <a:t>-&gt;</a:t>
            </a:r>
            <a:r>
              <a:rPr lang="ko-KR" altLang="en-US" sz="2000" dirty="0">
                <a:solidFill>
                  <a:srgbClr val="FF0000"/>
                </a:solidFill>
              </a:rPr>
              <a:t>빨간색</a:t>
            </a:r>
            <a:r>
              <a:rPr lang="ko-KR" altLang="en-US" sz="2000" dirty="0"/>
              <a:t> </a:t>
            </a:r>
            <a:r>
              <a:rPr lang="en-US" altLang="ko-KR" sz="2000" dirty="0"/>
              <a:t>22.6%</a:t>
            </a:r>
            <a:endParaRPr lang="ko-KR" altLang="en-US" sz="2000" dirty="0"/>
          </a:p>
          <a:p>
            <a:pPr fontAlgn="base"/>
            <a:r>
              <a:rPr lang="en-US" altLang="ko-KR" sz="2000" dirty="0"/>
              <a:t>4</a:t>
            </a:r>
            <a:r>
              <a:rPr lang="ko-KR" altLang="en-US" sz="2000" dirty="0"/>
              <a:t>등급 </a:t>
            </a:r>
            <a:r>
              <a:rPr lang="en-US" altLang="ko-KR" sz="2000" dirty="0"/>
              <a:t>: </a:t>
            </a:r>
            <a:r>
              <a:rPr lang="ko-KR" altLang="en-US" sz="2000" dirty="0"/>
              <a:t>기대 수명 </a:t>
            </a:r>
            <a:r>
              <a:rPr lang="en-US" altLang="ko-KR" sz="2000" dirty="0"/>
              <a:t>65</a:t>
            </a:r>
            <a:r>
              <a:rPr lang="ko-KR" altLang="en-US" sz="2000" dirty="0"/>
              <a:t>이상 </a:t>
            </a:r>
            <a:r>
              <a:rPr lang="en-US" altLang="ko-KR" sz="2000" dirty="0"/>
              <a:t>70</a:t>
            </a:r>
            <a:r>
              <a:rPr lang="ko-KR" altLang="en-US" sz="2000" dirty="0"/>
              <a:t>미만 </a:t>
            </a:r>
            <a:r>
              <a:rPr lang="en-US" altLang="ko-KR" sz="2000" dirty="0"/>
              <a:t>-&gt;</a:t>
            </a:r>
            <a:r>
              <a:rPr lang="ko-KR" altLang="en-US" sz="2000" dirty="0">
                <a:solidFill>
                  <a:srgbClr val="7030A0"/>
                </a:solidFill>
              </a:rPr>
              <a:t>보라색</a:t>
            </a:r>
            <a:r>
              <a:rPr lang="ko-KR" altLang="en-US" sz="2000" dirty="0"/>
              <a:t> </a:t>
            </a:r>
            <a:r>
              <a:rPr lang="en-US" altLang="ko-KR" sz="2000" dirty="0"/>
              <a:t>11.7%</a:t>
            </a:r>
            <a:endParaRPr lang="ko-KR" altLang="en-US" sz="2000" dirty="0"/>
          </a:p>
          <a:p>
            <a:pPr fontAlgn="base"/>
            <a:r>
              <a:rPr lang="en-US" altLang="ko-KR" sz="2000" dirty="0"/>
              <a:t>3</a:t>
            </a:r>
            <a:r>
              <a:rPr lang="ko-KR" altLang="en-US" sz="2000" dirty="0"/>
              <a:t>등급 </a:t>
            </a:r>
            <a:r>
              <a:rPr lang="en-US" altLang="ko-KR" sz="2000" dirty="0"/>
              <a:t>: </a:t>
            </a:r>
            <a:r>
              <a:rPr lang="ko-KR" altLang="en-US" sz="2000" dirty="0"/>
              <a:t>기대 수명 </a:t>
            </a:r>
            <a:r>
              <a:rPr lang="en-US" altLang="ko-KR" sz="2000" dirty="0"/>
              <a:t>60</a:t>
            </a:r>
            <a:r>
              <a:rPr lang="ko-KR" altLang="en-US" sz="2000" dirty="0"/>
              <a:t>이상 </a:t>
            </a:r>
            <a:r>
              <a:rPr lang="en-US" altLang="ko-KR" sz="2000" dirty="0"/>
              <a:t>65</a:t>
            </a:r>
            <a:r>
              <a:rPr lang="ko-KR" altLang="en-US" sz="2000" dirty="0"/>
              <a:t>미만 </a:t>
            </a:r>
            <a:r>
              <a:rPr lang="en-US" altLang="ko-KR" sz="2000" dirty="0"/>
              <a:t>-&gt;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갈색</a:t>
            </a:r>
            <a:r>
              <a:rPr lang="ko-KR" altLang="en-US" sz="2000" dirty="0"/>
              <a:t> </a:t>
            </a:r>
            <a:r>
              <a:rPr lang="en-US" altLang="ko-KR" sz="2000" dirty="0"/>
              <a:t>13.2%</a:t>
            </a:r>
            <a:endParaRPr lang="ko-KR" altLang="en-US" sz="2000" dirty="0"/>
          </a:p>
          <a:p>
            <a:pPr fontAlgn="base"/>
            <a:r>
              <a:rPr lang="en-US" altLang="ko-KR" sz="2000" dirty="0"/>
              <a:t>2</a:t>
            </a:r>
            <a:r>
              <a:rPr lang="ko-KR" altLang="en-US" sz="2000" dirty="0"/>
              <a:t>등급 </a:t>
            </a:r>
            <a:r>
              <a:rPr lang="en-US" altLang="ko-KR" sz="2000" dirty="0"/>
              <a:t>: </a:t>
            </a:r>
            <a:r>
              <a:rPr lang="ko-KR" altLang="en-US" sz="2000" dirty="0"/>
              <a:t>기대 수명 </a:t>
            </a:r>
            <a:r>
              <a:rPr lang="en-US" altLang="ko-KR" sz="2000" dirty="0"/>
              <a:t>55</a:t>
            </a:r>
            <a:r>
              <a:rPr lang="ko-KR" altLang="en-US" sz="2000" dirty="0"/>
              <a:t>이상 </a:t>
            </a:r>
            <a:r>
              <a:rPr lang="en-US" altLang="ko-KR" sz="2000" dirty="0"/>
              <a:t>60</a:t>
            </a:r>
            <a:r>
              <a:rPr lang="ko-KR" altLang="en-US" sz="2000" dirty="0"/>
              <a:t>미만 </a:t>
            </a:r>
            <a:r>
              <a:rPr lang="en-US" altLang="ko-KR" sz="2000" dirty="0"/>
              <a:t>-&gt;</a:t>
            </a:r>
            <a:r>
              <a:rPr lang="ko-KR" altLang="en-US" sz="2000" dirty="0" smtClean="0">
                <a:solidFill>
                  <a:srgbClr val="FF66FF"/>
                </a:solidFill>
              </a:rPr>
              <a:t>분홍색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3%</a:t>
            </a:r>
            <a:endParaRPr lang="ko-KR" altLang="en-US" sz="2000" dirty="0"/>
          </a:p>
          <a:p>
            <a:pPr fontAlgn="base"/>
            <a:r>
              <a:rPr lang="en-US" altLang="ko-KR" sz="2000" dirty="0" smtClean="0"/>
              <a:t>1</a:t>
            </a:r>
            <a:r>
              <a:rPr lang="ko-KR" altLang="en-US" sz="2000" dirty="0"/>
              <a:t>등급 </a:t>
            </a:r>
            <a:r>
              <a:rPr lang="en-US" altLang="ko-KR" sz="2000" dirty="0"/>
              <a:t>: </a:t>
            </a:r>
            <a:r>
              <a:rPr lang="ko-KR" altLang="en-US" sz="2000" dirty="0"/>
              <a:t>기대 수명 </a:t>
            </a:r>
            <a:r>
              <a:rPr lang="en-US" altLang="ko-KR" sz="2000" dirty="0"/>
              <a:t>55</a:t>
            </a:r>
            <a:r>
              <a:rPr lang="ko-KR" altLang="en-US" sz="2000" dirty="0"/>
              <a:t>미만 </a:t>
            </a:r>
            <a:r>
              <a:rPr lang="en-US" altLang="ko-KR" sz="2000" dirty="0"/>
              <a:t>-&gt;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회색</a:t>
            </a:r>
            <a:r>
              <a:rPr lang="ko-KR" altLang="en-US" sz="2000" dirty="0"/>
              <a:t> </a:t>
            </a:r>
            <a:r>
              <a:rPr lang="en-US" altLang="ko-KR" sz="2000" dirty="0"/>
              <a:t>1.9%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데이터 없음</a:t>
            </a:r>
            <a:r>
              <a:rPr lang="en-US" altLang="ko-KR" sz="2000" dirty="0"/>
              <a:t>(NAN): </a:t>
            </a:r>
            <a:r>
              <a:rPr lang="ko-KR" altLang="en-US" sz="2000" dirty="0"/>
              <a:t>데이터 없음 </a:t>
            </a:r>
            <a:r>
              <a:rPr lang="en-US" altLang="ko-KR" sz="2000" dirty="0"/>
              <a:t>-&gt;</a:t>
            </a:r>
            <a:r>
              <a:rPr lang="ko-KR" altLang="en-US" sz="2000" dirty="0">
                <a:solidFill>
                  <a:srgbClr val="FFFF00"/>
                </a:solidFill>
              </a:rPr>
              <a:t>노란색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7.5</a:t>
            </a:r>
            <a:r>
              <a:rPr lang="en-US" altLang="ko-KR" sz="2000" dirty="0"/>
              <a:t>%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32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43" y="13034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의료 레벨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5843" y="1840706"/>
            <a:ext cx="834287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분석 결과</a:t>
            </a:r>
            <a:r>
              <a:rPr lang="en-US" altLang="ko-KR" sz="2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2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전 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세계는 </a:t>
            </a:r>
            <a:r>
              <a:rPr lang="en-US" altLang="ko-KR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72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세로 </a:t>
            </a:r>
            <a:r>
              <a:rPr lang="en-US" altLang="ko-KR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등급인데 모집단을 살펴보자면 가나는 </a:t>
            </a:r>
            <a:r>
              <a:rPr lang="en-US" altLang="ko-KR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64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세로 </a:t>
            </a:r>
            <a:r>
              <a:rPr lang="en-US" altLang="ko-KR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등급</a:t>
            </a:r>
            <a:r>
              <a:rPr lang="en-US" altLang="ko-KR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한국은 </a:t>
            </a:r>
            <a:r>
              <a:rPr lang="en-US" altLang="ko-KR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83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세로 </a:t>
            </a:r>
            <a:r>
              <a:rPr lang="en-US" altLang="ko-KR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7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등급</a:t>
            </a:r>
            <a:r>
              <a:rPr lang="en-US" altLang="ko-KR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미국은 </a:t>
            </a:r>
            <a:r>
              <a:rPr lang="en-US" altLang="ko-KR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78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세로 </a:t>
            </a:r>
            <a:r>
              <a:rPr lang="en-US" altLang="ko-KR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6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등급</a:t>
            </a:r>
            <a:r>
              <a:rPr lang="en-US" altLang="ko-KR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그리고 인도는 </a:t>
            </a:r>
            <a:r>
              <a:rPr lang="en-US" altLang="ko-KR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69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세로 </a:t>
            </a:r>
            <a:r>
              <a:rPr lang="en-US" altLang="ko-KR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등급으로 나타났다</a:t>
            </a:r>
            <a:r>
              <a:rPr lang="en-US" altLang="ko-KR" sz="2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(2019</a:t>
            </a:r>
            <a:r>
              <a:rPr lang="ko-KR" altLang="en-US" sz="2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기준</a:t>
            </a:r>
            <a:r>
              <a:rPr lang="en-US" altLang="ko-KR" sz="2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93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9774"/>
            <a:ext cx="10515600" cy="1325563"/>
          </a:xfrm>
        </p:spPr>
        <p:txBody>
          <a:bodyPr/>
          <a:lstStyle/>
          <a:p>
            <a:pPr marL="228600" latinLnBrk="0">
              <a:spcAft>
                <a:spcPts val="600"/>
              </a:spcAft>
            </a:pPr>
            <a:r>
              <a:rPr lang="en-US" altLang="ko-KR" dirty="0" smtClean="0"/>
              <a:t>4. </a:t>
            </a:r>
            <a:r>
              <a:rPr lang="en-US" altLang="ko-KR" b="1" dirty="0"/>
              <a:t>.</a:t>
            </a:r>
            <a:r>
              <a:rPr lang="ko-KR" altLang="en-US" b="1" dirty="0"/>
              <a:t>현재 코로나 상황과 백신 접종 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44489"/>
            <a:ext cx="6538785" cy="4893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9211" y="2397211"/>
            <a:ext cx="3422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1"/>
                </a:solidFill>
              </a:rPr>
              <a:t>파란색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확진자</a:t>
            </a:r>
            <a:r>
              <a:rPr lang="en-US" altLang="ko-KR" sz="2800" dirty="0" smtClean="0"/>
              <a:t>)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>
                <a:solidFill>
                  <a:srgbClr val="FF0000"/>
                </a:solidFill>
              </a:rPr>
              <a:t>빨간색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사망자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813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9774"/>
            <a:ext cx="10515600" cy="1325563"/>
          </a:xfrm>
        </p:spPr>
        <p:txBody>
          <a:bodyPr/>
          <a:lstStyle/>
          <a:p>
            <a:pPr marL="228600" latinLnBrk="0">
              <a:spcAft>
                <a:spcPts val="600"/>
              </a:spcAft>
            </a:pPr>
            <a:r>
              <a:rPr lang="en-US" altLang="ko-KR" dirty="0" smtClean="0"/>
              <a:t>4</a:t>
            </a:r>
            <a:r>
              <a:rPr lang="en-US" altLang="ko-KR" dirty="0" smtClean="0"/>
              <a:t>. </a:t>
            </a:r>
            <a:r>
              <a:rPr lang="en-US" altLang="ko-KR" b="1" dirty="0"/>
              <a:t>.</a:t>
            </a:r>
            <a:r>
              <a:rPr lang="ko-KR" altLang="en-US" b="1" dirty="0"/>
              <a:t>현재 코로나 상황과 백신 접종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6" y="2016839"/>
            <a:ext cx="6468357" cy="4841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5324" y="2621537"/>
            <a:ext cx="31756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가나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rgbClr val="FF0000"/>
                </a:solidFill>
              </a:rPr>
              <a:t>빨간색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/>
              <a:t>한국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rgbClr val="0070C0"/>
                </a:solidFill>
              </a:rPr>
              <a:t>파란색</a:t>
            </a:r>
            <a:endParaRPr lang="en-US" altLang="ko-KR" sz="2800" dirty="0" smtClean="0">
              <a:solidFill>
                <a:srgbClr val="0070C0"/>
              </a:solidFill>
            </a:endParaRPr>
          </a:p>
          <a:p>
            <a:r>
              <a:rPr lang="ko-KR" altLang="en-US" sz="2800" dirty="0" smtClean="0"/>
              <a:t>미국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chemeClr val="accent6"/>
                </a:solidFill>
              </a:rPr>
              <a:t>초록색</a:t>
            </a:r>
            <a:endParaRPr lang="en-US" altLang="ko-KR" sz="2800" dirty="0" smtClean="0">
              <a:solidFill>
                <a:schemeClr val="accent6"/>
              </a:solidFill>
            </a:endParaRPr>
          </a:p>
          <a:p>
            <a:r>
              <a:rPr lang="ko-KR" altLang="en-US" sz="2800" dirty="0" smtClean="0"/>
              <a:t>인도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rgbClr val="FFFF00"/>
                </a:solidFill>
              </a:rPr>
              <a:t>노란색</a:t>
            </a:r>
            <a:endParaRPr lang="ko-KR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4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9774"/>
            <a:ext cx="10515600" cy="1325563"/>
          </a:xfrm>
        </p:spPr>
        <p:txBody>
          <a:bodyPr/>
          <a:lstStyle/>
          <a:p>
            <a:pPr marL="228600" latinLnBrk="0">
              <a:spcAft>
                <a:spcPts val="600"/>
              </a:spcAft>
            </a:pPr>
            <a:r>
              <a:rPr lang="en-US" altLang="ko-KR" dirty="0" smtClean="0"/>
              <a:t>4</a:t>
            </a:r>
            <a:r>
              <a:rPr lang="en-US" altLang="ko-KR" dirty="0" smtClean="0"/>
              <a:t>. </a:t>
            </a:r>
            <a:r>
              <a:rPr lang="en-US" altLang="ko-KR" b="1" dirty="0"/>
              <a:t>.</a:t>
            </a:r>
            <a:r>
              <a:rPr lang="ko-KR" altLang="en-US" b="1" dirty="0"/>
              <a:t>현재 코로나 상황과 백신 접종 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4" y="1977767"/>
            <a:ext cx="6690777" cy="50076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7745" y="2296301"/>
            <a:ext cx="31756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가나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rgbClr val="FF0000"/>
                </a:solidFill>
              </a:rPr>
              <a:t>빨간색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/>
              <a:t>한국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rgbClr val="0070C0"/>
                </a:solidFill>
              </a:rPr>
              <a:t>파란색</a:t>
            </a:r>
            <a:endParaRPr lang="en-US" altLang="ko-KR" sz="2800" dirty="0" smtClean="0">
              <a:solidFill>
                <a:srgbClr val="0070C0"/>
              </a:solidFill>
            </a:endParaRPr>
          </a:p>
          <a:p>
            <a:r>
              <a:rPr lang="ko-KR" altLang="en-US" sz="2800" dirty="0" smtClean="0"/>
              <a:t>미국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chemeClr val="accent6"/>
                </a:solidFill>
              </a:rPr>
              <a:t>초록색</a:t>
            </a:r>
            <a:endParaRPr lang="en-US" altLang="ko-KR" sz="2800" dirty="0" smtClean="0">
              <a:solidFill>
                <a:schemeClr val="accent6"/>
              </a:solidFill>
            </a:endParaRPr>
          </a:p>
          <a:p>
            <a:r>
              <a:rPr lang="ko-KR" altLang="en-US" sz="2800" dirty="0" smtClean="0"/>
              <a:t>인도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rgbClr val="FFFF00"/>
                </a:solidFill>
              </a:rPr>
              <a:t>노란색</a:t>
            </a:r>
            <a:endParaRPr lang="ko-KR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0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9774"/>
            <a:ext cx="10515600" cy="1325563"/>
          </a:xfrm>
        </p:spPr>
        <p:txBody>
          <a:bodyPr/>
          <a:lstStyle/>
          <a:p>
            <a:pPr marL="228600" latinLnBrk="0">
              <a:spcAft>
                <a:spcPts val="600"/>
              </a:spcAft>
            </a:pPr>
            <a:r>
              <a:rPr lang="en-US" altLang="ko-KR" dirty="0" smtClean="0"/>
              <a:t>4</a:t>
            </a:r>
            <a:r>
              <a:rPr lang="en-US" altLang="ko-KR" dirty="0" smtClean="0"/>
              <a:t>. </a:t>
            </a:r>
            <a:r>
              <a:rPr lang="en-US" altLang="ko-KR" b="1" dirty="0"/>
              <a:t>.</a:t>
            </a:r>
            <a:r>
              <a:rPr lang="ko-KR" altLang="en-US" b="1" dirty="0"/>
              <a:t>현재 코로나 상황과 백신 접종 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87745" y="2296301"/>
            <a:ext cx="31756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가나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rgbClr val="FF0000"/>
                </a:solidFill>
              </a:rPr>
              <a:t>빨간색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/>
              <a:t>한국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rgbClr val="0070C0"/>
                </a:solidFill>
              </a:rPr>
              <a:t>파란색</a:t>
            </a:r>
            <a:endParaRPr lang="en-US" altLang="ko-KR" sz="2800" dirty="0" smtClean="0">
              <a:solidFill>
                <a:srgbClr val="0070C0"/>
              </a:solidFill>
            </a:endParaRPr>
          </a:p>
          <a:p>
            <a:r>
              <a:rPr lang="ko-KR" altLang="en-US" sz="2800" dirty="0" smtClean="0"/>
              <a:t>미국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chemeClr val="accent6"/>
                </a:solidFill>
              </a:rPr>
              <a:t>초록색</a:t>
            </a:r>
            <a:endParaRPr lang="en-US" altLang="ko-KR" sz="2800" dirty="0" smtClean="0">
              <a:solidFill>
                <a:schemeClr val="accent6"/>
              </a:solidFill>
            </a:endParaRPr>
          </a:p>
          <a:p>
            <a:r>
              <a:rPr lang="ko-KR" altLang="en-US" sz="2800" dirty="0" smtClean="0"/>
              <a:t>인도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rgbClr val="FFFF00"/>
                </a:solidFill>
              </a:rPr>
              <a:t>노란색</a:t>
            </a:r>
            <a:endParaRPr lang="ko-KR" altLang="en-US" sz="2800" dirty="0">
              <a:solidFill>
                <a:srgbClr val="FFFF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0933"/>
            <a:ext cx="6623222" cy="49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2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9774"/>
            <a:ext cx="10515600" cy="1325563"/>
          </a:xfrm>
        </p:spPr>
        <p:txBody>
          <a:bodyPr/>
          <a:lstStyle/>
          <a:p>
            <a:pPr marL="228600" latinLnBrk="0">
              <a:spcAft>
                <a:spcPts val="600"/>
              </a:spcAft>
            </a:pPr>
            <a:r>
              <a:rPr lang="en-US" altLang="ko-KR" dirty="0" smtClean="0"/>
              <a:t>4</a:t>
            </a:r>
            <a:r>
              <a:rPr lang="en-US" altLang="ko-KR" dirty="0" smtClean="0"/>
              <a:t>. </a:t>
            </a:r>
            <a:r>
              <a:rPr lang="en-US" altLang="ko-KR" b="1" dirty="0"/>
              <a:t>.</a:t>
            </a:r>
            <a:r>
              <a:rPr lang="ko-KR" altLang="en-US" b="1" dirty="0"/>
              <a:t>현재 코로나 상황과 백신 접종 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87745" y="2296301"/>
            <a:ext cx="31756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가나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rgbClr val="FF0000"/>
                </a:solidFill>
              </a:rPr>
              <a:t>빨간색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/>
              <a:t>한국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rgbClr val="0070C0"/>
                </a:solidFill>
              </a:rPr>
              <a:t>파란색</a:t>
            </a:r>
            <a:endParaRPr lang="en-US" altLang="ko-KR" sz="2800" dirty="0" smtClean="0">
              <a:solidFill>
                <a:srgbClr val="0070C0"/>
              </a:solidFill>
            </a:endParaRPr>
          </a:p>
          <a:p>
            <a:r>
              <a:rPr lang="ko-KR" altLang="en-US" sz="2800" dirty="0" smtClean="0"/>
              <a:t>미국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chemeClr val="accent6"/>
                </a:solidFill>
              </a:rPr>
              <a:t>초록색</a:t>
            </a:r>
            <a:endParaRPr lang="en-US" altLang="ko-KR" sz="2800" dirty="0" smtClean="0">
              <a:solidFill>
                <a:schemeClr val="accent6"/>
              </a:solidFill>
            </a:endParaRPr>
          </a:p>
          <a:p>
            <a:r>
              <a:rPr lang="ko-KR" altLang="en-US" sz="2800" dirty="0" smtClean="0"/>
              <a:t>인도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rgbClr val="FFFF00"/>
                </a:solidFill>
              </a:rPr>
              <a:t>노란색</a:t>
            </a:r>
            <a:endParaRPr lang="ko-KR" altLang="en-US" sz="2800" dirty="0">
              <a:solidFill>
                <a:srgbClr val="FFFF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" y="2120433"/>
            <a:ext cx="6329943" cy="473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4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9774"/>
            <a:ext cx="10515600" cy="1325563"/>
          </a:xfrm>
        </p:spPr>
        <p:txBody>
          <a:bodyPr/>
          <a:lstStyle/>
          <a:p>
            <a:pPr marL="228600" latinLnBrk="0">
              <a:spcAft>
                <a:spcPts val="600"/>
              </a:spcAft>
            </a:pPr>
            <a:r>
              <a:rPr lang="en-US" altLang="ko-KR" dirty="0" smtClean="0"/>
              <a:t>4</a:t>
            </a:r>
            <a:r>
              <a:rPr lang="en-US" altLang="ko-KR" dirty="0" smtClean="0"/>
              <a:t>. </a:t>
            </a:r>
            <a:r>
              <a:rPr lang="en-US" altLang="ko-KR" b="1" dirty="0"/>
              <a:t>.</a:t>
            </a:r>
            <a:r>
              <a:rPr lang="ko-KR" altLang="en-US" b="1" dirty="0"/>
              <a:t>현재 코로나 상황과 백신 접종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65" y="1939236"/>
            <a:ext cx="7191634" cy="480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98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9774"/>
            <a:ext cx="10515600" cy="1325563"/>
          </a:xfrm>
        </p:spPr>
        <p:txBody>
          <a:bodyPr/>
          <a:lstStyle/>
          <a:p>
            <a:pPr marL="228600" latinLnBrk="0">
              <a:spcAft>
                <a:spcPts val="600"/>
              </a:spcAft>
            </a:pPr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b="1" dirty="0"/>
              <a:t>우리나라 경제 손실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1381769"/>
            <a:ext cx="8911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가계 부채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433"/>
            <a:ext cx="7453185" cy="46839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1762" y="2718486"/>
            <a:ext cx="2570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전국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rgbClr val="FF0000"/>
                </a:solidFill>
              </a:rPr>
              <a:t>빨간색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endParaRPr lang="en-US" altLang="ko-KR" sz="2800" dirty="0"/>
          </a:p>
          <a:p>
            <a:r>
              <a:rPr lang="ko-KR" altLang="en-US" sz="2800" dirty="0" smtClean="0"/>
              <a:t>서울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rgbClr val="0070C0"/>
                </a:solidFill>
              </a:rPr>
              <a:t>파란색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16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9774"/>
            <a:ext cx="10515600" cy="1325563"/>
          </a:xfrm>
        </p:spPr>
        <p:txBody>
          <a:bodyPr/>
          <a:lstStyle/>
          <a:p>
            <a:pPr marL="228600" latinLnBrk="0">
              <a:spcAft>
                <a:spcPts val="600"/>
              </a:spcAft>
            </a:pPr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b="1" dirty="0"/>
              <a:t>우리나라 경제 손실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1381769"/>
            <a:ext cx="8911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총 소득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9597"/>
            <a:ext cx="7033055" cy="45644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11081" y="270733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/>
              <a:t>전국 </a:t>
            </a:r>
            <a:r>
              <a:rPr lang="en-US" altLang="ko-KR" sz="2800" dirty="0"/>
              <a:t>: </a:t>
            </a:r>
            <a:r>
              <a:rPr lang="ko-KR" altLang="en-US" sz="2800" dirty="0">
                <a:solidFill>
                  <a:srgbClr val="FF0000"/>
                </a:solidFill>
              </a:rPr>
              <a:t>빨간색</a:t>
            </a:r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/>
          </a:p>
          <a:p>
            <a:r>
              <a:rPr lang="ko-KR" altLang="en-US" sz="2800" dirty="0"/>
              <a:t>서울 </a:t>
            </a:r>
            <a:r>
              <a:rPr lang="en-US" altLang="ko-KR" sz="2800" dirty="0"/>
              <a:t>: </a:t>
            </a:r>
            <a:r>
              <a:rPr lang="ko-KR" altLang="en-US" sz="2800" dirty="0">
                <a:solidFill>
                  <a:srgbClr val="0070C0"/>
                </a:solidFill>
              </a:rPr>
              <a:t>파란색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2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8">
            <a:extLst>
              <a:ext uri="{FF2B5EF4-FFF2-40B4-BE49-F238E27FC236}">
                <a16:creationId xmlns:a16="http://schemas.microsoft.com/office/drawing/2014/main" xmlns="" id="{FF9B822F-893E-44C8-963C-64F50ACEC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0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B1C62F-E397-4EA3-8F4A-BB1F5F58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08C4191-CB77-4387-8132-B4C85FE84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B2D3E7-E515-4296-ABEE-8E1A78E96A6D}"/>
              </a:ext>
            </a:extLst>
          </p:cNvPr>
          <p:cNvSpPr txBox="1"/>
          <p:nvPr/>
        </p:nvSpPr>
        <p:spPr>
          <a:xfrm>
            <a:off x="7546848" y="2292095"/>
            <a:ext cx="3803904" cy="4374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200" b="1" dirty="0"/>
              <a:t>1</a:t>
            </a:r>
            <a:r>
              <a:rPr lang="en-US" altLang="ko-KR" sz="2200" b="1" dirty="0" smtClean="0"/>
              <a:t>.</a:t>
            </a:r>
            <a:r>
              <a:rPr lang="ko-KR" altLang="en-US" sz="2200" b="1" dirty="0" smtClean="0"/>
              <a:t>계기</a:t>
            </a:r>
            <a:endParaRPr lang="en-US" altLang="ko-KR" sz="2200" b="1" dirty="0" smtClean="0"/>
          </a:p>
          <a:p>
            <a:pPr marL="228600" latinLnBrk="0">
              <a:lnSpc>
                <a:spcPct val="90000"/>
              </a:lnSpc>
              <a:spcAft>
                <a:spcPts val="600"/>
              </a:spcAft>
            </a:pPr>
            <a:endParaRPr lang="en-US" altLang="ko-KR" sz="2200" b="1" dirty="0" smtClean="0"/>
          </a:p>
          <a:p>
            <a:pPr marL="2286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200" b="1" dirty="0" smtClean="0"/>
              <a:t>2.</a:t>
            </a:r>
            <a:r>
              <a:rPr lang="ko-KR" altLang="en-US" sz="2200" b="1" dirty="0" smtClean="0"/>
              <a:t>분석 목표</a:t>
            </a:r>
            <a:endParaRPr lang="en-US" altLang="ko-KR" sz="2200" b="1" dirty="0" smtClean="0"/>
          </a:p>
          <a:p>
            <a:pPr marL="228600" latinLnBrk="0">
              <a:lnSpc>
                <a:spcPct val="90000"/>
              </a:lnSpc>
              <a:spcAft>
                <a:spcPts val="600"/>
              </a:spcAft>
            </a:pPr>
            <a:endParaRPr lang="en-US" altLang="ko-KR" sz="2200" b="1" dirty="0" smtClean="0"/>
          </a:p>
          <a:p>
            <a:pPr marL="2286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200" b="1" dirty="0" smtClean="0"/>
              <a:t>3.</a:t>
            </a:r>
            <a:r>
              <a:rPr lang="ko-KR" altLang="en-US" sz="2200" b="1" dirty="0" smtClean="0"/>
              <a:t>의료레벨</a:t>
            </a:r>
            <a:endParaRPr lang="en-US" altLang="ko-KR" sz="2200" b="1" dirty="0" smtClean="0"/>
          </a:p>
          <a:p>
            <a:pPr marL="228600" latinLnBrk="0">
              <a:lnSpc>
                <a:spcPct val="90000"/>
              </a:lnSpc>
              <a:spcAft>
                <a:spcPts val="600"/>
              </a:spcAft>
            </a:pPr>
            <a:endParaRPr lang="en-US" altLang="ko-KR" sz="2200" b="1" dirty="0" smtClean="0"/>
          </a:p>
          <a:p>
            <a:pPr marL="2286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200" b="1" dirty="0" smtClean="0"/>
              <a:t>4.</a:t>
            </a:r>
            <a:r>
              <a:rPr lang="ko-KR" altLang="en-US" sz="2200" b="1" dirty="0" smtClean="0"/>
              <a:t>현재 코로나 상황과 백신 접종 </a:t>
            </a:r>
            <a:endParaRPr lang="en-US" altLang="ko-KR" sz="2200" b="1" dirty="0" smtClean="0"/>
          </a:p>
          <a:p>
            <a:pPr marL="2286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200" b="1" dirty="0" smtClean="0"/>
              <a:t>6. </a:t>
            </a:r>
            <a:r>
              <a:rPr lang="ko-KR" altLang="en-US" sz="2200" b="1" dirty="0" smtClean="0"/>
              <a:t>우리나라 경제 손실</a:t>
            </a:r>
            <a:endParaRPr lang="en-US" altLang="ko-KR" sz="2200" b="1" dirty="0" smtClean="0"/>
          </a:p>
          <a:p>
            <a:pPr marL="228600" latinLnBrk="0">
              <a:lnSpc>
                <a:spcPct val="90000"/>
              </a:lnSpc>
              <a:spcAft>
                <a:spcPts val="600"/>
              </a:spcAft>
            </a:pPr>
            <a:endParaRPr lang="en-US" altLang="ko-KR" sz="2200" b="1" dirty="0" smtClean="0"/>
          </a:p>
          <a:p>
            <a:pPr marL="2286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200" b="1" dirty="0"/>
              <a:t>7</a:t>
            </a:r>
            <a:r>
              <a:rPr lang="en-US" altLang="ko-KR" sz="2200" b="1" dirty="0" smtClean="0"/>
              <a:t>. </a:t>
            </a:r>
            <a:r>
              <a:rPr lang="ko-KR" altLang="en-US" sz="2200" b="1" dirty="0" smtClean="0"/>
              <a:t>마무리</a:t>
            </a:r>
            <a:endParaRPr lang="en-US" altLang="ko-KR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886227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206"/>
            <a:ext cx="10515600" cy="1325563"/>
          </a:xfrm>
        </p:spPr>
        <p:txBody>
          <a:bodyPr/>
          <a:lstStyle/>
          <a:p>
            <a:pPr marL="228600" latinLnBrk="0">
              <a:spcAft>
                <a:spcPts val="600"/>
              </a:spcAft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b="1" dirty="0"/>
              <a:t>우리나라 경제 손실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1213688"/>
            <a:ext cx="8911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실업률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14" y="1622770"/>
            <a:ext cx="6687066" cy="48447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87012" y="6488668"/>
            <a:ext cx="666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                   </a:t>
            </a:r>
            <a:r>
              <a:rPr lang="en-US" altLang="ko-KR" dirty="0" smtClean="0"/>
              <a:t>~                         2021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36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b="1" dirty="0"/>
              <a:t>마무리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326658"/>
            <a:ext cx="6096000" cy="40811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코로나가 가장 무서운 이유는 변이 바이러스 등장이 용이하다는 점이다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따라서 코로나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확진과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변이 바이러스를 막기 위해서는 백신 접종이 우선시 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되어야 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하지만 백신의 대한 부작용 또한 무시할 수 없기 때문에 각 국가의 정부는 국민들이 안심하게 백신을 접종 받을 수 있도록 백신 접종 후 관리에 대해 여러 정책을 내놓아야 할 것이다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또한 강대국들은 빠르게 자신의 국가에 백신 접종을 끝내고 약소국들을 지원 하도록 해야 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42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2F852B-6613-4B1F-8643-960ED9C2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7. </a:t>
            </a:r>
            <a:r>
              <a:rPr lang="ko-KR" altLang="en-US" b="1" dirty="0" smtClean="0"/>
              <a:t>마무리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역할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pic>
        <p:nvPicPr>
          <p:cNvPr id="15" name="그림 14" descr="실내, 식탁용기구, 병이(가) 표시된 사진&#10;&#10;자동 생성된 설명">
            <a:extLst>
              <a:ext uri="{FF2B5EF4-FFF2-40B4-BE49-F238E27FC236}">
                <a16:creationId xmlns:a16="http://schemas.microsoft.com/office/drawing/2014/main" xmlns="" id="{D380AB6B-084B-40FF-9955-F136F7F33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50" y="1308100"/>
            <a:ext cx="4152900" cy="5549900"/>
          </a:xfrm>
          <a:prstGeom prst="rect">
            <a:avLst/>
          </a:prstGeom>
        </p:spPr>
      </p:pic>
      <p:pic>
        <p:nvPicPr>
          <p:cNvPr id="16" name="그림 15" descr="실내, 식탁용기구, 병이(가) 표시된 사진&#10;&#10;자동 생성된 설명">
            <a:extLst>
              <a:ext uri="{FF2B5EF4-FFF2-40B4-BE49-F238E27FC236}">
                <a16:creationId xmlns:a16="http://schemas.microsoft.com/office/drawing/2014/main" xmlns="" id="{F72FA7AB-35AB-444A-A724-8EB83C4B8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350" y="1308100"/>
            <a:ext cx="4184650" cy="5549900"/>
          </a:xfrm>
          <a:prstGeom prst="rect">
            <a:avLst/>
          </a:prstGeom>
        </p:spPr>
      </p:pic>
      <p:pic>
        <p:nvPicPr>
          <p:cNvPr id="17" name="그림 16" descr="실내, 식탁용기구, 병이(가) 표시된 사진&#10;&#10;자동 생성된 설명">
            <a:extLst>
              <a:ext uri="{FF2B5EF4-FFF2-40B4-BE49-F238E27FC236}">
                <a16:creationId xmlns:a16="http://schemas.microsoft.com/office/drawing/2014/main" xmlns="" id="{5D061B92-5EA7-43C2-94F1-91305D3B9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100"/>
            <a:ext cx="3911600" cy="554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4F41E84-2F16-4A05-AAD7-8544AA8E2C32}"/>
              </a:ext>
            </a:extLst>
          </p:cNvPr>
          <p:cNvSpPr txBox="1"/>
          <p:nvPr/>
        </p:nvSpPr>
        <p:spPr>
          <a:xfrm>
            <a:off x="476250" y="4584700"/>
            <a:ext cx="290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채민기</a:t>
            </a:r>
            <a:endParaRPr lang="en-US" altLang="ko-KR" b="1" dirty="0"/>
          </a:p>
          <a:p>
            <a:r>
              <a:rPr lang="ko-KR" altLang="en-US" dirty="0"/>
              <a:t>역할</a:t>
            </a:r>
            <a:r>
              <a:rPr lang="en-US" altLang="ko-KR" dirty="0"/>
              <a:t>:</a:t>
            </a:r>
            <a:r>
              <a:rPr lang="ko-KR" altLang="en-US" dirty="0"/>
              <a:t>자료조사</a:t>
            </a:r>
            <a:r>
              <a:rPr lang="en-US" altLang="ko-KR" dirty="0"/>
              <a:t>,</a:t>
            </a:r>
            <a:r>
              <a:rPr lang="ko-KR" altLang="en-US" dirty="0"/>
              <a:t>검토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4FF81F-02EB-4451-83C9-61744E8C4D70}"/>
              </a:ext>
            </a:extLst>
          </p:cNvPr>
          <p:cNvSpPr txBox="1"/>
          <p:nvPr/>
        </p:nvSpPr>
        <p:spPr>
          <a:xfrm>
            <a:off x="4464050" y="4686300"/>
            <a:ext cx="290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이호영</a:t>
            </a:r>
            <a:endParaRPr lang="en-US" altLang="ko-KR" b="1" dirty="0"/>
          </a:p>
          <a:p>
            <a:r>
              <a:rPr lang="ko-KR" altLang="en-US" dirty="0"/>
              <a:t>역할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발표 및 조사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C9CFDD4-CFF7-4A44-949C-D0435DBA6404}"/>
              </a:ext>
            </a:extLst>
          </p:cNvPr>
          <p:cNvSpPr txBox="1"/>
          <p:nvPr/>
        </p:nvSpPr>
        <p:spPr>
          <a:xfrm>
            <a:off x="8985250" y="4546600"/>
            <a:ext cx="290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손우현</a:t>
            </a:r>
            <a:endParaRPr lang="en-US" altLang="ko-KR" b="1" dirty="0"/>
          </a:p>
          <a:p>
            <a:r>
              <a:rPr lang="ko-KR" altLang="en-US" dirty="0"/>
              <a:t>역할</a:t>
            </a:r>
            <a:r>
              <a:rPr lang="en-US" altLang="ko-KR" dirty="0"/>
              <a:t>:ppt</a:t>
            </a:r>
            <a:r>
              <a:rPr lang="ko-KR" altLang="en-US" dirty="0"/>
              <a:t>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1938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421ED8-6DFB-4F48-9B72-566B3A25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b="1" dirty="0"/>
              <a:t>마무리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0BB0817-5398-4549-A711-5B6FFE8D6B16}"/>
              </a:ext>
            </a:extLst>
          </p:cNvPr>
          <p:cNvSpPr txBox="1"/>
          <p:nvPr/>
        </p:nvSpPr>
        <p:spPr>
          <a:xfrm>
            <a:off x="507604" y="1690688"/>
            <a:ext cx="81730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변이바이러스 종류 관련 자료 출처 </a:t>
            </a:r>
            <a:r>
              <a:rPr lang="en-US" altLang="ko-KR" dirty="0"/>
              <a:t>:</a:t>
            </a:r>
          </a:p>
          <a:p>
            <a:r>
              <a:rPr lang="ko-KR" altLang="en-US" dirty="0">
                <a:hlinkClick r:id="rId2"/>
              </a:rPr>
              <a:t>https://www.who.int/en/activities/tracking-SARS-CoV-2-variants</a:t>
            </a:r>
            <a:r>
              <a:rPr lang="ko-KR" altLang="en-US" dirty="0" smtClean="0">
                <a:hlinkClick r:id="rId2"/>
              </a:rPr>
              <a:t>/</a:t>
            </a:r>
            <a:endParaRPr lang="en-US" altLang="ko-KR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 출처</a:t>
            </a:r>
            <a:endParaRPr lang="en-US" altLang="ko-KR" dirty="0" smtClean="0"/>
          </a:p>
          <a:p>
            <a:r>
              <a:rPr lang="ko-KR" altLang="en-US" dirty="0" smtClean="0"/>
              <a:t>기대수명</a:t>
            </a:r>
            <a:r>
              <a:rPr lang="en-US" altLang="ko-KR" dirty="0" smtClean="0"/>
              <a:t>: </a:t>
            </a:r>
            <a:r>
              <a:rPr lang="en-US" altLang="ko-KR" u="sng" dirty="0">
                <a:hlinkClick r:id="rId3"/>
              </a:rPr>
              <a:t>https://</a:t>
            </a:r>
            <a:r>
              <a:rPr lang="en-US" altLang="ko-KR" u="sng" dirty="0" smtClean="0">
                <a:hlinkClick r:id="rId3"/>
              </a:rPr>
              <a:t>data.worldbank.org/indicator/SP.DYN.LE00.IN?end=2019&amp;start=1960&amp;view=chart&amp;year=2019</a:t>
            </a:r>
            <a:endParaRPr lang="en-US" altLang="ko-KR" u="sng" dirty="0" smtClean="0"/>
          </a:p>
          <a:p>
            <a:r>
              <a:rPr lang="ko-KR" altLang="en-US" dirty="0" smtClean="0"/>
              <a:t>코로나 </a:t>
            </a:r>
            <a:r>
              <a:rPr lang="ko-KR" altLang="en-US" dirty="0" err="1" smtClean="0"/>
              <a:t>확진자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백신 접종</a:t>
            </a:r>
            <a:r>
              <a:rPr lang="en-US" altLang="ko-KR" dirty="0" smtClean="0"/>
              <a:t>:</a:t>
            </a:r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ourworldindata.org/coronavirus</a:t>
            </a:r>
            <a:endParaRPr lang="en-US" altLang="ko-KR" dirty="0" smtClean="0"/>
          </a:p>
          <a:p>
            <a:r>
              <a:rPr lang="ko-KR" altLang="en-US" dirty="0"/>
              <a:t>가계부채</a:t>
            </a:r>
            <a:r>
              <a:rPr lang="en-US" altLang="ko-KR" dirty="0"/>
              <a:t>, </a:t>
            </a:r>
            <a:r>
              <a:rPr lang="ko-KR" altLang="en-US" dirty="0" smtClean="0"/>
              <a:t>실업률</a:t>
            </a:r>
            <a:r>
              <a:rPr lang="en-US" altLang="ko-KR" dirty="0"/>
              <a:t>: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>
                <a:hlinkClick r:id="rId5"/>
              </a:rPr>
              <a:t>https://www.data.go.kr/data/15071742/fileData.do</a:t>
            </a:r>
            <a:r>
              <a:rPr lang="en-US" altLang="ko-KR" dirty="0"/>
              <a:t>) 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6"/>
              </a:rPr>
              <a:t>https://www.data.go.kr/data/15046420/fileData.do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01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CB62B0-6F22-4D4E-B5E3-A6E2C6D6756F}"/>
              </a:ext>
            </a:extLst>
          </p:cNvPr>
          <p:cNvSpPr txBox="1"/>
          <p:nvPr/>
        </p:nvSpPr>
        <p:spPr>
          <a:xfrm>
            <a:off x="975239" y="1995055"/>
            <a:ext cx="9900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/>
              <a:t>발표 </a:t>
            </a:r>
            <a:r>
              <a:rPr lang="ko-KR" altLang="en-US" sz="7200" dirty="0" err="1"/>
              <a:t>들어주셔서</a:t>
            </a:r>
            <a:r>
              <a:rPr lang="ko-KR" altLang="en-US" sz="7200" dirty="0"/>
              <a:t> </a:t>
            </a:r>
            <a:endParaRPr lang="en-US" altLang="ko-KR" sz="7200" dirty="0"/>
          </a:p>
          <a:p>
            <a:pPr algn="ctr"/>
            <a:r>
              <a:rPr lang="ko-KR" altLang="en-US" sz="7200" dirty="0"/>
              <a:t>감사합니다</a:t>
            </a:r>
            <a:r>
              <a:rPr lang="en-US" altLang="ko-KR" sz="7200" dirty="0"/>
              <a:t>.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613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계기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8944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코로나</a:t>
            </a:r>
            <a:r>
              <a:rPr lang="en-US" altLang="ko-KR" sz="2400" dirty="0" smtClean="0"/>
              <a:t>19 </a:t>
            </a:r>
            <a:r>
              <a:rPr lang="ko-KR" altLang="en-US" sz="2400" dirty="0" smtClean="0"/>
              <a:t>장기화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변이바이러스 등장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백신의 중요성</a:t>
            </a:r>
            <a:r>
              <a:rPr lang="en-US" altLang="ko-KR" sz="2400" dirty="0" smtClean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66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E10AFE-9239-4F68-B8D7-88BDEF7C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636" y="147062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변이바이러스의 </a:t>
            </a:r>
            <a:r>
              <a:rPr lang="ko-KR" altLang="en-US" dirty="0"/>
              <a:t>종류 및 발견날짜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xmlns="" id="{5744EEAF-C913-4C7F-AB46-BD033E93D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989894"/>
              </p:ext>
            </p:extLst>
          </p:nvPr>
        </p:nvGraphicFramePr>
        <p:xfrm>
          <a:off x="890636" y="3322184"/>
          <a:ext cx="10410727" cy="3362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809">
                  <a:extLst>
                    <a:ext uri="{9D8B030D-6E8A-4147-A177-3AD203B41FA5}">
                      <a16:colId xmlns:a16="http://schemas.microsoft.com/office/drawing/2014/main" xmlns="" val="1629992277"/>
                    </a:ext>
                  </a:extLst>
                </a:gridCol>
                <a:gridCol w="3219954">
                  <a:extLst>
                    <a:ext uri="{9D8B030D-6E8A-4147-A177-3AD203B41FA5}">
                      <a16:colId xmlns:a16="http://schemas.microsoft.com/office/drawing/2014/main" xmlns="" val="1054283595"/>
                    </a:ext>
                  </a:extLst>
                </a:gridCol>
                <a:gridCol w="4250964">
                  <a:extLst>
                    <a:ext uri="{9D8B030D-6E8A-4147-A177-3AD203B41FA5}">
                      <a16:colId xmlns:a16="http://schemas.microsoft.com/office/drawing/2014/main" xmlns="" val="2363300701"/>
                    </a:ext>
                  </a:extLst>
                </a:gridCol>
              </a:tblGrid>
              <a:tr h="775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변이바이러스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정식명칭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변이바이러스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최초 문서화 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변이바이러스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지정일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77913442"/>
                  </a:ext>
                </a:extLst>
              </a:tr>
              <a:tr h="603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알파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영국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36949679"/>
                  </a:ext>
                </a:extLst>
              </a:tr>
              <a:tr h="614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베타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Beta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남아프리카 공화국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2151564"/>
                  </a:ext>
                </a:extLst>
              </a:tr>
              <a:tr h="666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브라질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75928043"/>
                  </a:ext>
                </a:extLst>
              </a:tr>
              <a:tr h="62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델타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Delta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2020</a:t>
                      </a:r>
                      <a:r>
                        <a:rPr lang="ko-KR" altLang="en-US" dirty="0">
                          <a:effectLst/>
                        </a:rPr>
                        <a:t>년 </a:t>
                      </a:r>
                      <a:r>
                        <a:rPr lang="en-US" altLang="ko-KR" dirty="0">
                          <a:effectLst/>
                        </a:rPr>
                        <a:t>10</a:t>
                      </a:r>
                      <a:r>
                        <a:rPr lang="ko-KR" altLang="en-US" dirty="0">
                          <a:effectLst/>
                        </a:rPr>
                        <a:t>월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  <a:p>
                      <a:pPr algn="ctr"/>
                      <a:r>
                        <a:rPr lang="en-US" altLang="ko-KR" dirty="0">
                          <a:effectLst/>
                        </a:rPr>
                        <a:t>[</a:t>
                      </a:r>
                      <a:r>
                        <a:rPr lang="ko-KR" altLang="en-US" dirty="0">
                          <a:effectLst/>
                        </a:rPr>
                        <a:t>인도</a:t>
                      </a:r>
                      <a:r>
                        <a:rPr lang="en-US" altLang="ko-KR" dirty="0">
                          <a:effectLst/>
                        </a:rPr>
                        <a:t>]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관심변이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(VOI): 2021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 </a:t>
                      </a:r>
                      <a:r>
                        <a:rPr lang="ko-KR" altLang="en-US" dirty="0"/>
                        <a:t/>
                      </a:r>
                      <a:br>
                        <a:rPr lang="ko-KR" altLang="en-US" dirty="0"/>
                      </a:br>
                      <a:r>
                        <a:rPr lang="ko-KR" altLang="en-US" dirty="0"/>
                        <a:t>우려변이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VOC): 2021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5459732"/>
                  </a:ext>
                </a:extLst>
              </a:tr>
            </a:tbl>
          </a:graphicData>
        </a:graphic>
      </p:graphicFrame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xmlns="" id="{871B8677-56E3-441E-9D3B-DAECC5D16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360573"/>
              </p:ext>
            </p:extLst>
          </p:nvPr>
        </p:nvGraphicFramePr>
        <p:xfrm>
          <a:off x="3704537" y="2796190"/>
          <a:ext cx="4782924" cy="480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924">
                  <a:extLst>
                    <a:ext uri="{9D8B030D-6E8A-4147-A177-3AD203B41FA5}">
                      <a16:colId xmlns:a16="http://schemas.microsoft.com/office/drawing/2014/main" xmlns="" val="1629992277"/>
                    </a:ext>
                  </a:extLst>
                </a:gridCol>
              </a:tblGrid>
              <a:tr h="480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우려 변이 </a:t>
                      </a:r>
                      <a:r>
                        <a:rPr lang="en-US" altLang="ko-KR" dirty="0"/>
                        <a:t>[ VOC 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7791344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85763" y="701186"/>
            <a:ext cx="10515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/>
              <a:t>1. </a:t>
            </a:r>
            <a:r>
              <a:rPr lang="ko-KR" altLang="en-US" sz="4400" dirty="0"/>
              <a:t>계기</a:t>
            </a:r>
          </a:p>
        </p:txBody>
      </p:sp>
    </p:spTree>
    <p:extLst>
      <p:ext uri="{BB962C8B-B14F-4D97-AF65-F5344CB8AC3E}">
        <p14:creationId xmlns:p14="http://schemas.microsoft.com/office/powerpoint/2010/main" val="191758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E10AFE-9239-4F68-B8D7-88BDEF7C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315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    변이바이러스의 </a:t>
            </a:r>
            <a:r>
              <a:rPr lang="ko-KR" altLang="en-US" dirty="0"/>
              <a:t>종류 및 발견날짜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xmlns="" id="{5744EEAF-C913-4C7F-AB46-BD033E93D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489232"/>
              </p:ext>
            </p:extLst>
          </p:nvPr>
        </p:nvGraphicFramePr>
        <p:xfrm>
          <a:off x="890636" y="3470465"/>
          <a:ext cx="10410727" cy="2055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809">
                  <a:extLst>
                    <a:ext uri="{9D8B030D-6E8A-4147-A177-3AD203B41FA5}">
                      <a16:colId xmlns:a16="http://schemas.microsoft.com/office/drawing/2014/main" xmlns="" val="1629992277"/>
                    </a:ext>
                  </a:extLst>
                </a:gridCol>
                <a:gridCol w="3219954">
                  <a:extLst>
                    <a:ext uri="{9D8B030D-6E8A-4147-A177-3AD203B41FA5}">
                      <a16:colId xmlns:a16="http://schemas.microsoft.com/office/drawing/2014/main" xmlns="" val="1054283595"/>
                    </a:ext>
                  </a:extLst>
                </a:gridCol>
                <a:gridCol w="4250964">
                  <a:extLst>
                    <a:ext uri="{9D8B030D-6E8A-4147-A177-3AD203B41FA5}">
                      <a16:colId xmlns:a16="http://schemas.microsoft.com/office/drawing/2014/main" xmlns="" val="2363300701"/>
                    </a:ext>
                  </a:extLst>
                </a:gridCol>
              </a:tblGrid>
              <a:tr h="775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변이바이러스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정식명칭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변이바이러스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최초 문서화 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변이바이러스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지정일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77913442"/>
                  </a:ext>
                </a:extLst>
              </a:tr>
              <a:tr h="603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람다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Lambda)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페루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36949679"/>
                  </a:ext>
                </a:extLst>
              </a:tr>
              <a:tr h="614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콜롬비아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2151564"/>
                  </a:ext>
                </a:extLst>
              </a:tr>
            </a:tbl>
          </a:graphicData>
        </a:graphic>
      </p:graphicFrame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xmlns="" id="{871B8677-56E3-441E-9D3B-DAECC5D16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272173"/>
              </p:ext>
            </p:extLst>
          </p:nvPr>
        </p:nvGraphicFramePr>
        <p:xfrm>
          <a:off x="3704537" y="2944471"/>
          <a:ext cx="4782924" cy="480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924">
                  <a:extLst>
                    <a:ext uri="{9D8B030D-6E8A-4147-A177-3AD203B41FA5}">
                      <a16:colId xmlns:a16="http://schemas.microsoft.com/office/drawing/2014/main" xmlns="" val="1629992277"/>
                    </a:ext>
                  </a:extLst>
                </a:gridCol>
              </a:tblGrid>
              <a:tr h="480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관심 변이 </a:t>
                      </a:r>
                      <a:r>
                        <a:rPr lang="en-US" altLang="ko-KR" dirty="0"/>
                        <a:t>[ VOI 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7791344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773" y="444843"/>
            <a:ext cx="11504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1. </a:t>
            </a:r>
            <a:r>
              <a:rPr lang="ko-KR" altLang="en-US" sz="4400" dirty="0" smtClean="0"/>
              <a:t>계기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770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계기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4698" y="1777185"/>
            <a:ext cx="653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백신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74" y="1445941"/>
            <a:ext cx="4644808" cy="50423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89" y="1099126"/>
            <a:ext cx="5345137" cy="561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4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분석 목표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1690688"/>
            <a:ext cx="89112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전 세계 </a:t>
            </a:r>
            <a:r>
              <a:rPr lang="en-US" altLang="ko-KR" sz="2400" dirty="0" smtClean="0"/>
              <a:t>+ 4</a:t>
            </a:r>
            <a:r>
              <a:rPr lang="ko-KR" altLang="en-US" sz="2400" dirty="0" smtClean="0"/>
              <a:t>개의 모집단 선별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각 국가의 의료레벨을 만들어 관련이 있는가</a:t>
            </a:r>
            <a:r>
              <a:rPr lang="en-US" altLang="ko-KR" sz="2400" dirty="0" smtClean="0"/>
              <a:t> </a:t>
            </a:r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코로나 </a:t>
            </a:r>
            <a:r>
              <a:rPr lang="ko-KR" altLang="en-US" sz="2400" dirty="0" err="1" smtClean="0"/>
              <a:t>확진자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사망자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접종현황 조사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07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06"/>
            <a:ext cx="10515600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분석 목표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085207"/>
            <a:ext cx="89112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전 세계 </a:t>
            </a:r>
            <a:r>
              <a:rPr lang="en-US" altLang="ko-KR" sz="2400" dirty="0" smtClean="0"/>
              <a:t>+ 4</a:t>
            </a:r>
            <a:r>
              <a:rPr lang="ko-KR" altLang="en-US" sz="2400" dirty="0" smtClean="0"/>
              <a:t>개의 모집단 선별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r>
              <a:rPr lang="ko-KR" altLang="en-US" sz="2400" dirty="0" smtClean="0"/>
              <a:t>선별된 국가</a:t>
            </a:r>
            <a:endParaRPr lang="en-US" altLang="ko-KR" sz="2400" dirty="0" smtClean="0"/>
          </a:p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미국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ko-KR" altLang="en-US" sz="2400" dirty="0" smtClean="0"/>
              <a:t>이유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세계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워 </a:t>
            </a:r>
            <a:r>
              <a:rPr lang="en-US" altLang="ko-KR" sz="2400" dirty="0" smtClean="0"/>
              <a:t>GDP</a:t>
            </a:r>
            <a:r>
              <a:rPr lang="ko-KR" altLang="en-US" sz="2400" dirty="0" smtClean="0"/>
              <a:t>를 가진 국가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가장 대표적 강대국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한국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ko-KR" altLang="en-US" sz="2400" dirty="0" smtClean="0"/>
              <a:t>이유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우리가 사는 국가로 가장 우리 생활과 관련이 있음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인도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ko-KR" altLang="en-US" sz="2400" dirty="0" smtClean="0"/>
              <a:t>이유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대표적인 인구가 많은 국가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여러 문제로 의료시스템 붕괴로 인해 정상화가 필요하다고 생각한 국가</a:t>
            </a:r>
            <a:endParaRPr lang="en-US" altLang="ko-KR" sz="2400" dirty="0" smtClean="0"/>
          </a:p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가나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ko-KR" altLang="en-US" sz="2400" dirty="0" smtClean="0"/>
              <a:t>이유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약소국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백신 </a:t>
            </a:r>
            <a:r>
              <a:rPr lang="ko-KR" altLang="en-US" sz="2400" dirty="0" err="1" smtClean="0"/>
              <a:t>접종률을</a:t>
            </a:r>
            <a:r>
              <a:rPr lang="ko-KR" altLang="en-US" sz="2400" dirty="0" smtClean="0"/>
              <a:t> 보여줌으로써 강대국과 약소</a:t>
            </a:r>
            <a:r>
              <a:rPr lang="en-US" altLang="ko-KR" sz="2400" dirty="0" smtClean="0"/>
              <a:t>		</a:t>
            </a:r>
            <a:r>
              <a:rPr lang="ko-KR" altLang="en-US" sz="2400" dirty="0" smtClean="0"/>
              <a:t>국의 </a:t>
            </a:r>
            <a:r>
              <a:rPr lang="ko-KR" altLang="en-US" sz="2400" dirty="0" err="1" smtClean="0"/>
              <a:t>접종률을</a:t>
            </a:r>
            <a:r>
              <a:rPr lang="ko-KR" altLang="en-US" sz="2400" dirty="0" smtClean="0"/>
              <a:t> 비교할 수 있음</a:t>
            </a:r>
            <a:endParaRPr lang="en-US" altLang="ko-KR" sz="24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31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1C4B6-3FB5-4D77-8BA6-8DF65C3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43" y="13034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의료레벨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6" y="1165444"/>
            <a:ext cx="7823886" cy="56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5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12310</TotalTime>
  <Words>699</Words>
  <Application>Microsoft Office PowerPoint</Application>
  <PresentationFormat>와이드스크린</PresentationFormat>
  <Paragraphs>163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함초롬바탕</vt:lpstr>
      <vt:lpstr>Arial</vt:lpstr>
      <vt:lpstr>Office 테마</vt:lpstr>
      <vt:lpstr>PowerPoint 프레젠테이션</vt:lpstr>
      <vt:lpstr>목차</vt:lpstr>
      <vt:lpstr>1. 계기</vt:lpstr>
      <vt:lpstr>변이바이러스의 종류 및 발견날짜</vt:lpstr>
      <vt:lpstr>    변이바이러스의 종류 및 발견날짜</vt:lpstr>
      <vt:lpstr>1. 계기</vt:lpstr>
      <vt:lpstr>2. 분석 목표</vt:lpstr>
      <vt:lpstr>2. 분석 목표</vt:lpstr>
      <vt:lpstr>3. 의료레벨</vt:lpstr>
      <vt:lpstr>3. 의료 레벨</vt:lpstr>
      <vt:lpstr>3. 의료 레벨</vt:lpstr>
      <vt:lpstr>4. .현재 코로나 상황과 백신 접종 </vt:lpstr>
      <vt:lpstr>4. .현재 코로나 상황과 백신 접종 </vt:lpstr>
      <vt:lpstr>4. .현재 코로나 상황과 백신 접종 </vt:lpstr>
      <vt:lpstr>4. .현재 코로나 상황과 백신 접종 </vt:lpstr>
      <vt:lpstr>4. .현재 코로나 상황과 백신 접종 </vt:lpstr>
      <vt:lpstr>4. .현재 코로나 상황과 백신 접종 </vt:lpstr>
      <vt:lpstr>2. 우리나라 경제 손실</vt:lpstr>
      <vt:lpstr>2. 우리나라 경제 손실</vt:lpstr>
      <vt:lpstr>2. 우리나라 경제 손실</vt:lpstr>
      <vt:lpstr>7. 마무리</vt:lpstr>
      <vt:lpstr>7. 마무리 (역할)</vt:lpstr>
      <vt:lpstr>7. 마무리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세얼간이 조</dc:title>
  <dc:creator>손우현</dc:creator>
  <cp:lastModifiedBy>lhnam34@naver.com</cp:lastModifiedBy>
  <cp:revision>15</cp:revision>
  <dcterms:created xsi:type="dcterms:W3CDTF">2021-09-29T12:50:07Z</dcterms:created>
  <dcterms:modified xsi:type="dcterms:W3CDTF">2021-10-21T05:38:14Z</dcterms:modified>
</cp:coreProperties>
</file>