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31" r:id="rId3"/>
    <p:sldId id="33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78" r:id="rId14"/>
    <p:sldId id="277" r:id="rId15"/>
    <p:sldId id="279" r:id="rId16"/>
    <p:sldId id="280" r:id="rId17"/>
    <p:sldId id="281" r:id="rId18"/>
    <p:sldId id="287" r:id="rId19"/>
    <p:sldId id="265" r:id="rId20"/>
    <p:sldId id="266" r:id="rId21"/>
    <p:sldId id="282" r:id="rId22"/>
    <p:sldId id="283" r:id="rId23"/>
    <p:sldId id="284" r:id="rId24"/>
    <p:sldId id="285" r:id="rId25"/>
    <p:sldId id="28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9" r:id="rId47"/>
    <p:sldId id="320" r:id="rId48"/>
    <p:sldId id="319" r:id="rId49"/>
    <p:sldId id="318" r:id="rId50"/>
    <p:sldId id="317" r:id="rId51"/>
    <p:sldId id="316" r:id="rId52"/>
    <p:sldId id="315" r:id="rId53"/>
    <p:sldId id="314" r:id="rId54"/>
    <p:sldId id="313" r:id="rId55"/>
    <p:sldId id="312" r:id="rId56"/>
    <p:sldId id="311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2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8AF"/>
    <a:srgbClr val="0A0A0A"/>
    <a:srgbClr val="3C28AF"/>
    <a:srgbClr val="2828AF"/>
    <a:srgbClr val="2800AF"/>
    <a:srgbClr val="1400AF"/>
    <a:srgbClr val="0000AF"/>
    <a:srgbClr val="00007D"/>
    <a:srgbClr val="E4FCEB"/>
    <a:srgbClr val="FB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5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768C-72DC-4964-B7A0-898395BF3D1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10B5-6867-403C-A6B2-E451DB3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817" y="2018001"/>
            <a:ext cx="728436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600" dirty="0">
                <a:solidFill>
                  <a:schemeClr val="bg1">
                    <a:lumMod val="85000"/>
                  </a:schemeClr>
                </a:solidFill>
              </a:rPr>
              <a:t>Applying Object Composition </a:t>
            </a:r>
            <a:r>
              <a:rPr lang="en-US" sz="4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4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4600" dirty="0" smtClean="0">
                <a:solidFill>
                  <a:schemeClr val="bg1">
                    <a:lumMod val="85000"/>
                  </a:schemeClr>
                </a:solidFill>
              </a:rPr>
              <a:t>to </a:t>
            </a:r>
            <a:r>
              <a:rPr lang="en-US" sz="4600" dirty="0">
                <a:solidFill>
                  <a:schemeClr val="bg1">
                    <a:lumMod val="85000"/>
                  </a:schemeClr>
                </a:solidFill>
              </a:rPr>
              <a:t>Build Rich Domain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493" y="4665026"/>
            <a:ext cx="71231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Zoran Horvat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CEO &amp; Principal Consultant, Coding Helmet Consultancy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zh@sysexpand.com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http://codinghelmet.com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zoranh75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6" y="6162144"/>
            <a:ext cx="391058" cy="357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5" y="5827380"/>
            <a:ext cx="365760" cy="33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56" y="5516021"/>
            <a:ext cx="391058" cy="2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 b="-75714"/>
            <a:stretch/>
          </p:blipFill>
          <p:spPr>
            <a:xfrm>
              <a:off x="0" y="5504155"/>
              <a:ext cx="9144000" cy="564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1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 b="-75714"/>
            <a:stretch/>
          </p:blipFill>
          <p:spPr>
            <a:xfrm>
              <a:off x="0" y="5504155"/>
              <a:ext cx="9144000" cy="564776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14400" y="3200400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</p:txBody>
      </p:sp>
    </p:spTree>
    <p:extLst>
      <p:ext uri="{BB962C8B-B14F-4D97-AF65-F5344CB8AC3E}">
        <p14:creationId xmlns:p14="http://schemas.microsoft.com/office/powerpoint/2010/main" val="4254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 b="-75714"/>
            <a:stretch/>
          </p:blipFill>
          <p:spPr>
            <a:xfrm>
              <a:off x="0" y="5504155"/>
              <a:ext cx="9144000" cy="564776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14400" y="3200400"/>
            <a:ext cx="2204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 b="-75714"/>
            <a:stretch/>
          </p:blipFill>
          <p:spPr>
            <a:xfrm>
              <a:off x="0" y="5504155"/>
              <a:ext cx="9144000" cy="564776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14400" y="3200400"/>
            <a:ext cx="5570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e.g. a tiger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 b="-75714"/>
            <a:stretch/>
          </p:blipFill>
          <p:spPr>
            <a:xfrm>
              <a:off x="0" y="5504155"/>
              <a:ext cx="9144000" cy="564776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14400" y="3200400"/>
            <a:ext cx="5682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e.g. a tiger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Pull mammal’s tail using all your strength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14" b="-75714"/>
            <a:stretch/>
          </p:blipFill>
          <p:spPr>
            <a:xfrm>
              <a:off x="0" y="5504155"/>
              <a:ext cx="9144000" cy="564776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14400" y="3200400"/>
            <a:ext cx="56829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tiger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Pull mammal’s tail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using all your strength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Run as fast as you can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3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4000" cy="11151920"/>
            <a:chOff x="0" y="0"/>
            <a:chExt cx="9144000" cy="1115192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9144000" cy="11151920"/>
              <a:chOff x="0" y="0"/>
              <a:chExt cx="9144000" cy="1115192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564776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714" b="-75714"/>
              <a:stretch/>
            </p:blipFill>
            <p:spPr>
              <a:xfrm>
                <a:off x="0" y="5504155"/>
                <a:ext cx="9144000" cy="5647765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914400" y="3200400"/>
              <a:ext cx="568296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= ...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 smtClean="0">
                  <a:latin typeface="Consolas" panose="020B0609020204030204" pitchFamily="49" charset="0"/>
                </a:rPr>
                <a:t> (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    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 = (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;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e.g. a tiger</a:t>
              </a:r>
            </a:p>
            <a:p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 // Pull mammal’s tail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using all your strength</a:t>
              </a:r>
              <a:endPara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// Run as fast as you can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3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51" y="0"/>
            <a:ext cx="9241302" cy="6906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801" y="0"/>
            <a:ext cx="8960850" cy="707886"/>
          </a:xfrm>
          <a:prstGeom prst="rect">
            <a:avLst/>
          </a:prstGeom>
          <a:solidFill>
            <a:srgbClr val="0A0A0A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r>
              <a:rPr lang="en-US" sz="2600" dirty="0">
                <a:solidFill>
                  <a:schemeClr val="bg1">
                    <a:lumMod val="95000"/>
                  </a:schemeClr>
                </a:solidFill>
              </a:rPr>
              <a:t>://pluralsight.com/authors/zoran-horvat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77" y="5657671"/>
            <a:ext cx="3827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zh@sysexpand.com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http://codinghelmet.com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zoranh75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9" y="6428842"/>
            <a:ext cx="391058" cy="357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08" y="6094078"/>
            <a:ext cx="365760" cy="33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59" y="5782719"/>
            <a:ext cx="391058" cy="2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9144000" cy="10219765"/>
            <a:chOff x="0" y="0"/>
            <a:chExt cx="9144000" cy="10219765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10219765"/>
              <a:chOff x="0" y="0"/>
              <a:chExt cx="9144000" cy="1021976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523" b="-59523"/>
              <a:stretch/>
            </p:blipFill>
            <p:spPr>
              <a:xfrm>
                <a:off x="0" y="4572000"/>
                <a:ext cx="9144000" cy="564776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5647765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97149" y="3335965"/>
              <a:ext cx="568296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= ...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 smtClean="0">
                  <a:latin typeface="Consolas" panose="020B0609020204030204" pitchFamily="49" charset="0"/>
                </a:rPr>
                <a:t> (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    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 = (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;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e.g. a tiger</a:t>
              </a:r>
            </a:p>
            <a:p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 // Pull mammal’s tail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using all your strength</a:t>
              </a:r>
              <a:endPara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// Run as fast as you can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10219765"/>
            <a:chOff x="0" y="0"/>
            <a:chExt cx="9144000" cy="102197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23" b="-59523"/>
            <a:stretch/>
          </p:blipFill>
          <p:spPr>
            <a:xfrm>
              <a:off x="0" y="4572000"/>
              <a:ext cx="9144000" cy="564776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497149" y="3335965"/>
            <a:ext cx="66928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tiger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Pull mammal’s tail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using all your strength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Run as fast as you can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mammal = 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whale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Pull mammal’s fins using all your strength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Swim as fast as you can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7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10219765"/>
            <a:chOff x="0" y="0"/>
            <a:chExt cx="9144000" cy="102197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23" b="-59523"/>
            <a:stretch/>
          </p:blipFill>
          <p:spPr>
            <a:xfrm>
              <a:off x="0" y="4572000"/>
              <a:ext cx="9144000" cy="564776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497149" y="3335965"/>
            <a:ext cx="66928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tiger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Pull mammal’s tail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using all your strength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Run as fast as you can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mammal = 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whale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Pull mammal’s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fins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using all your strength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Swim as fast as you can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7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10219765"/>
            <a:chOff x="0" y="0"/>
            <a:chExt cx="9144000" cy="102197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23" b="-59523"/>
            <a:stretch/>
          </p:blipFill>
          <p:spPr>
            <a:xfrm>
              <a:off x="0" y="4572000"/>
              <a:ext cx="9144000" cy="564776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64776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036817" y="3027285"/>
            <a:ext cx="3027284" cy="2620480"/>
            <a:chOff x="6360467" y="3229905"/>
            <a:chExt cx="3027284" cy="2620480"/>
          </a:xfrm>
        </p:grpSpPr>
        <p:sp>
          <p:nvSpPr>
            <p:cNvPr id="8" name="Cloud 7"/>
            <p:cNvSpPr/>
            <p:nvPr/>
          </p:nvSpPr>
          <p:spPr>
            <a:xfrm>
              <a:off x="6360467" y="3229905"/>
              <a:ext cx="3027284" cy="2620480"/>
            </a:xfrm>
            <a:prstGeom prst="cloud">
              <a:avLst/>
            </a:prstGeom>
            <a:solidFill>
              <a:srgbClr val="FF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41024" y="3613212"/>
              <a:ext cx="25683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mic Sans MS" panose="030F0702030302020204" pitchFamily="66" charset="0"/>
                </a:rPr>
                <a:t>Logic</a:t>
              </a:r>
            </a:p>
            <a:p>
              <a:pPr algn="ctr"/>
              <a:r>
                <a:rPr lang="en-US" sz="2400" dirty="0" smtClean="0">
                  <a:latin typeface="Comic Sans MS" panose="030F0702030302020204" pitchFamily="66" charset="0"/>
                </a:rPr>
                <a:t>duplication,</a:t>
              </a:r>
            </a:p>
            <a:p>
              <a:pPr algn="ctr"/>
              <a:r>
                <a:rPr lang="en-US" sz="2400" dirty="0" smtClean="0">
                  <a:latin typeface="Comic Sans MS" panose="030F0702030302020204" pitchFamily="66" charset="0"/>
                </a:rPr>
                <a:t>but no true</a:t>
              </a:r>
              <a:br>
                <a:rPr lang="en-US" sz="2400" dirty="0" smtClean="0">
                  <a:latin typeface="Comic Sans MS" panose="030F0702030302020204" pitchFamily="66" charset="0"/>
                </a:rPr>
              </a:br>
              <a:r>
                <a:rPr lang="en-US" sz="2400" dirty="0" smtClean="0">
                  <a:latin typeface="Comic Sans MS" panose="030F0702030302020204" pitchFamily="66" charset="0"/>
                </a:rPr>
                <a:t>code duplication!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7149" y="3335965"/>
            <a:ext cx="66928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= ...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tiger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Pull mammal’s tail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using all your strength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Run as fast as you can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mammal = 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WaterMammal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err="1" smtClean="0"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e.g. a whale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Pull mammal’s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fins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using all your strength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Swim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as fast as you can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1727" y="65144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8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44000" cy="10219765"/>
            <a:chOff x="0" y="0"/>
            <a:chExt cx="9144000" cy="10219765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10219765"/>
              <a:chOff x="0" y="0"/>
              <a:chExt cx="9144000" cy="1021976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523" b="-59523"/>
              <a:stretch/>
            </p:blipFill>
            <p:spPr>
              <a:xfrm>
                <a:off x="0" y="4572000"/>
                <a:ext cx="9144000" cy="564776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5647765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6036817" y="3027285"/>
              <a:ext cx="3027284" cy="2620480"/>
              <a:chOff x="6360467" y="3229905"/>
              <a:chExt cx="3027284" cy="2620480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6360467" y="3229905"/>
                <a:ext cx="3027284" cy="2620480"/>
              </a:xfrm>
              <a:prstGeom prst="cloud">
                <a:avLst/>
              </a:prstGeom>
              <a:solidFill>
                <a:srgbClr val="FFD9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41024" y="3613212"/>
                <a:ext cx="256833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Comic Sans MS" panose="030F0702030302020204" pitchFamily="66" charset="0"/>
                  </a:rPr>
                  <a:t>Logic</a:t>
                </a:r>
              </a:p>
              <a:p>
                <a:pPr algn="ctr"/>
                <a:r>
                  <a:rPr lang="en-US" sz="2400" dirty="0" smtClean="0">
                    <a:latin typeface="Comic Sans MS" panose="030F0702030302020204" pitchFamily="66" charset="0"/>
                  </a:rPr>
                  <a:t>duplication,</a:t>
                </a:r>
              </a:p>
              <a:p>
                <a:pPr algn="ctr"/>
                <a:r>
                  <a:rPr lang="en-US" sz="2400" dirty="0" smtClean="0">
                    <a:latin typeface="Comic Sans MS" panose="030F0702030302020204" pitchFamily="66" charset="0"/>
                  </a:rPr>
                  <a:t>but no true</a:t>
                </a:r>
                <a:br>
                  <a:rPr lang="en-US" sz="2400" dirty="0" smtClean="0">
                    <a:latin typeface="Comic Sans MS" panose="030F0702030302020204" pitchFamily="66" charset="0"/>
                  </a:rPr>
                </a:br>
                <a:r>
                  <a:rPr lang="en-US" sz="2400" dirty="0" smtClean="0">
                    <a:latin typeface="Comic Sans MS" panose="030F0702030302020204" pitchFamily="66" charset="0"/>
                  </a:rPr>
                  <a:t>code duplication!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97149" y="3335965"/>
              <a:ext cx="6692858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= ...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 smtClean="0">
                  <a:latin typeface="Consolas" panose="020B0609020204030204" pitchFamily="49" charset="0"/>
                </a:rPr>
                <a:t> (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    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 = (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;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e.g. a tiger</a:t>
              </a:r>
            </a:p>
            <a:p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 // Pull mammal’s tail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using all your strength</a:t>
              </a:r>
              <a:endPara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// Run as fast as you can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else if </a:t>
              </a:r>
              <a:r>
                <a:rPr lang="en-US" sz="1600" dirty="0" smtClean="0">
                  <a:latin typeface="Consolas" panose="020B0609020204030204" pitchFamily="49" charset="0"/>
                </a:rPr>
                <a:t>(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1600" dirty="0" smtClean="0">
                  <a:latin typeface="Consolas" panose="020B0609020204030204" pitchFamily="49" charset="0"/>
                </a:rPr>
                <a:t> </a:t>
              </a:r>
              <a:r>
                <a:rPr lang="en-US" sz="16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WaterMammal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latin typeface="Consolas" panose="020B0609020204030204" pitchFamily="49" charset="0"/>
                </a:rPr>
                <a:t>   </a:t>
              </a:r>
              <a:r>
                <a:rPr lang="en-US" sz="16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WaterMammal</a:t>
              </a:r>
              <a:r>
                <a:rPr lang="en-US" sz="16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latin typeface="Consolas" panose="020B0609020204030204" pitchFamily="49" charset="0"/>
                </a:rPr>
                <a:t>mammal = (</a:t>
              </a:r>
              <a:r>
                <a:rPr lang="en-US" sz="16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WaterMammal</a:t>
              </a:r>
              <a:r>
                <a:rPr lang="en-US" sz="1600" dirty="0" smtClean="0">
                  <a:latin typeface="Consolas" panose="020B0609020204030204" pitchFamily="49" charset="0"/>
                </a:rPr>
                <a:t>)</a:t>
              </a:r>
              <a:r>
                <a:rPr lang="en-US" sz="1600" dirty="0" err="1" smtClean="0">
                  <a:latin typeface="Consolas" panose="020B0609020204030204" pitchFamily="49" charset="0"/>
                </a:rPr>
                <a:t>obj</a:t>
              </a:r>
              <a:r>
                <a:rPr lang="en-US" sz="1600" dirty="0" smtClean="0">
                  <a:latin typeface="Consolas" panose="020B0609020204030204" pitchFamily="49" charset="0"/>
                </a:rPr>
                <a:t>;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e.g. a whale</a:t>
              </a:r>
            </a:p>
            <a:p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// Pull mammal’s </a:t>
              </a:r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fins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using all your strength</a:t>
              </a:r>
            </a:p>
            <a:p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  // </a:t>
              </a:r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Swim</a:t>
              </a:r>
              <a:r>
                <a:rPr lang="en-US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 as fast as you can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821727" y="65144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8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9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21"/>
            <a:ext cx="9144000" cy="62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37143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94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5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5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3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8224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0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46700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Gastropod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 (?)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0711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Gastropod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 (?)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9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18890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Gastropod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 (?)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Underwater, Glide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FreshWater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7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38578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Gastropod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 (?)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Underwater, Glide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FreshWater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Fly, 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9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55509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Gastropod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 (?)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Underwater, Glide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FreshWater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Fly, 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Run, Glide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919"/>
              </p:ext>
            </p:extLst>
          </p:nvPr>
        </p:nvGraphicFramePr>
        <p:xfrm>
          <a:off x="169416" y="635000"/>
          <a:ext cx="880516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2"/>
                <a:gridCol w="2206489"/>
                <a:gridCol w="1784376"/>
                <a:gridCol w="3167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Animal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Environment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Abilities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Reptile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Gastropod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 (?)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Surface,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Dive, 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SaltWater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Underwater, Glide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BonyFish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FreshWater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Underwater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Fly, Walk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Walk, Run, Glide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Mammal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Air,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Ground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BF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E4FCEB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66901" y="1069466"/>
            <a:ext cx="1277548" cy="5114200"/>
            <a:chOff x="946294" y="1069466"/>
            <a:chExt cx="1277548" cy="5114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5" y="1069466"/>
              <a:ext cx="606117" cy="3108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726" y="1438951"/>
              <a:ext cx="606116" cy="3108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778" y="1808436"/>
              <a:ext cx="512064" cy="3108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5872770"/>
              <a:ext cx="700170" cy="310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00" y="2177921"/>
              <a:ext cx="906342" cy="310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547406"/>
              <a:ext cx="700170" cy="310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672" y="2916891"/>
              <a:ext cx="700170" cy="31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897" y="3286376"/>
              <a:ext cx="694945" cy="3108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05" y="3655861"/>
              <a:ext cx="901337" cy="310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405" y="4025346"/>
              <a:ext cx="880437" cy="3108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116" y="4394831"/>
              <a:ext cx="898726" cy="3108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20" y="4764316"/>
              <a:ext cx="815122" cy="3108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332" y="5133801"/>
              <a:ext cx="812510" cy="31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94" y="5503286"/>
              <a:ext cx="1277548" cy="31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5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2592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5782" y="3976655"/>
            <a:ext cx="1961964" cy="1278385"/>
            <a:chOff x="6796393" y="3442429"/>
            <a:chExt cx="1961964" cy="1278385"/>
          </a:xfrm>
        </p:grpSpPr>
        <p:sp>
          <p:nvSpPr>
            <p:cNvPr id="4" name="Cloud 3"/>
            <p:cNvSpPr/>
            <p:nvPr/>
          </p:nvSpPr>
          <p:spPr>
            <a:xfrm>
              <a:off x="6796393" y="3442429"/>
              <a:ext cx="1961964" cy="1278385"/>
            </a:xfrm>
            <a:prstGeom prst="cloud">
              <a:avLst/>
            </a:prstGeom>
            <a:solidFill>
              <a:srgbClr val="FF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22916" y="3613212"/>
              <a:ext cx="14045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mic Sans MS" panose="030F0702030302020204" pitchFamily="66" charset="0"/>
                </a:rPr>
                <a:t>Double</a:t>
              </a:r>
              <a:br>
                <a:rPr lang="en-US" sz="2400" dirty="0" smtClean="0">
                  <a:latin typeface="Comic Sans MS" panose="030F0702030302020204" pitchFamily="66" charset="0"/>
                </a:rPr>
              </a:br>
              <a:r>
                <a:rPr lang="en-US" sz="2400" dirty="0" smtClean="0">
                  <a:latin typeface="Comic Sans MS" panose="030F0702030302020204" pitchFamily="66" charset="0"/>
                </a:rPr>
                <a:t>dispatch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2336" y="4880781"/>
            <a:ext cx="4673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ability.Accept</a:t>
            </a:r>
            <a:r>
              <a:rPr lang="en-US" sz="1600" dirty="0" smtClean="0">
                <a:latin typeface="Consolas" panose="020B0609020204030204" pitchFamily="49" charset="0"/>
              </a:rPr>
              <a:t>(visitor);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Run.Accept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AbilityVisitor</a:t>
            </a:r>
            <a:r>
              <a:rPr lang="en-US" sz="1600" dirty="0" smtClean="0">
                <a:latin typeface="Consolas" panose="020B0609020204030204" pitchFamily="49" charset="0"/>
              </a:rPr>
              <a:t> visitor)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visitor.Accept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Accept(Run)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1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8853" y="2018001"/>
            <a:ext cx="2866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>
                    <a:lumMod val="85000"/>
                  </a:schemeClr>
                </a:solidFill>
              </a:rPr>
              <a:t>Questions?</a:t>
            </a:r>
            <a:endParaRPr lang="en-US" sz="4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493" y="4665026"/>
            <a:ext cx="71231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Zoran Horvat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CEO &amp; Principal Consultant, Coding Helmet Consultancy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zh@sysexpand.com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http://codinghelmet.com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    zoranh75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6" y="6162144"/>
            <a:ext cx="391058" cy="357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5" y="5827380"/>
            <a:ext cx="365760" cy="334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56" y="5516021"/>
            <a:ext cx="391058" cy="2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1014</Words>
  <Application>Microsoft Office PowerPoint</Application>
  <PresentationFormat>On-screen Show (4:3)</PresentationFormat>
  <Paragraphs>390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Comic Sans MS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Zoran Horvat</dc:creator>
  <cp:lastModifiedBy>Zoran Horvat</cp:lastModifiedBy>
  <cp:revision>38</cp:revision>
  <dcterms:created xsi:type="dcterms:W3CDTF">2016-12-11T23:43:41Z</dcterms:created>
  <dcterms:modified xsi:type="dcterms:W3CDTF">2016-12-14T15:59:33Z</dcterms:modified>
</cp:coreProperties>
</file>