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59" r:id="rId4"/>
    <p:sldId id="260" r:id="rId5"/>
    <p:sldId id="261" r:id="rId6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B5643-447A-4DF3-B7A9-60087BBC1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781A-89BC-4E08-AE32-B414E8D65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1781A-89BC-4E08-AE32-B414E8D65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圳毕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55840" y="324213"/>
            <a:ext cx="8406149" cy="599712"/>
            <a:chOff x="607786" y="324213"/>
            <a:chExt cx="8105580" cy="599712"/>
          </a:xfrm>
        </p:grpSpPr>
        <p:grpSp>
          <p:nvGrpSpPr>
            <p:cNvPr id="8" name="组合 7"/>
            <p:cNvGrpSpPr/>
            <p:nvPr/>
          </p:nvGrpSpPr>
          <p:grpSpPr>
            <a:xfrm>
              <a:off x="607786" y="883694"/>
              <a:ext cx="7928428" cy="40231"/>
              <a:chOff x="605972" y="1026569"/>
              <a:chExt cx="7928428" cy="40231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609600" y="1026569"/>
                <a:ext cx="792480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05972" y="1066800"/>
                <a:ext cx="5093788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2" descr="深圳市毕升教育咨询有限公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324213"/>
              <a:ext cx="1674390" cy="38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5894-C454-4A31-AB44-97993F6D73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18A9F-B6AF-40B1-99DF-3E42370D4B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40080" y="1350963"/>
            <a:ext cx="7772400" cy="2387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dirty="0" smtClean="0"/>
              <a:t>NOIP2013</a:t>
            </a:r>
            <a:r>
              <a:rPr lang="zh-CN" altLang="en-US" dirty="0" smtClean="0"/>
              <a:t>普及组复赛解题报告</a:t>
            </a:r>
            <a:endParaRPr lang="en-US" altLang="zh-CN" dirty="0" smtClean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908175" y="908050"/>
            <a:ext cx="6103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信息学奥赛课课通（</a:t>
            </a:r>
            <a:r>
              <a:rPr lang="en-US" altLang="zh-CN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3 </a:t>
            </a:r>
            <a:r>
              <a:rPr lang="zh-CN" altLang="en-US" sz="3200" dirty="0" smtClean="0"/>
              <a:t>小朋友的数学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4795" y="941705"/>
            <a:ext cx="880300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如何计算数组</a:t>
            </a:r>
            <a:r>
              <a:rPr lang="en-US" altLang="zh-CN" sz="2000"/>
              <a:t>feature</a:t>
            </a:r>
            <a:r>
              <a:rPr lang="zh-CN" altLang="en-US" sz="2000"/>
              <a:t>的值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        对于</a:t>
            </a:r>
            <a:r>
              <a:rPr lang="en-US" altLang="zh-CN" sz="2000"/>
              <a:t>feature[i]</a:t>
            </a:r>
            <a:r>
              <a:rPr lang="zh-CN" altLang="en-US" sz="2000"/>
              <a:t>，枚举数组</a:t>
            </a:r>
            <a:r>
              <a:rPr lang="en-US" altLang="zh-CN" sz="2000"/>
              <a:t>num</a:t>
            </a:r>
            <a:r>
              <a:rPr lang="zh-CN" altLang="en-US" sz="2000"/>
              <a:t>中，下标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i</a:t>
            </a:r>
            <a:r>
              <a:rPr lang="zh-CN" altLang="en-US" sz="2000"/>
              <a:t>中的所有连续子序列，对于每个子序列，求出该子序列中所有元素的总和，这些子序列中总和最大的值即为</a:t>
            </a:r>
            <a:r>
              <a:rPr lang="en-US" altLang="zh-CN" sz="2000"/>
              <a:t>feature[i]</a:t>
            </a:r>
            <a:r>
              <a:rPr lang="zh-CN" altLang="en-US" sz="2000"/>
              <a:t>的值。</a:t>
            </a:r>
            <a:endParaRPr lang="zh-CN" altLang="en-US" sz="2000"/>
          </a:p>
          <a:p>
            <a:r>
              <a:rPr lang="en-US" altLang="zh-CN" sz="2000"/>
              <a:t>        </a:t>
            </a:r>
            <a:r>
              <a:rPr lang="zh-CN" altLang="en-US" sz="2000"/>
              <a:t>效率较低。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  </a:t>
            </a:r>
            <a:r>
              <a:rPr lang="zh-CN" altLang="en-US" sz="2000"/>
              <a:t>使用动态规划算法。</a:t>
            </a:r>
            <a:endParaRPr lang="zh-CN" altLang="en-US" sz="2000"/>
          </a:p>
          <a:p>
            <a:r>
              <a:rPr lang="en-US" altLang="zh-CN" sz="2000"/>
              <a:t>        f[i]</a:t>
            </a:r>
            <a:r>
              <a:rPr lang="zh-CN" altLang="en-US" sz="2000"/>
              <a:t>表示</a:t>
            </a:r>
            <a:r>
              <a:rPr lang="en-US" altLang="zh-CN" sz="2000"/>
              <a:t>num</a:t>
            </a:r>
            <a:r>
              <a:rPr lang="zh-CN" altLang="en-US" sz="2000"/>
              <a:t>数组的前</a:t>
            </a:r>
            <a:r>
              <a:rPr lang="en-US" altLang="zh-CN" sz="2000"/>
              <a:t>i</a:t>
            </a:r>
            <a:r>
              <a:rPr lang="zh-CN" altLang="en-US" sz="2000"/>
              <a:t>个数中，连续子序列的最大和和，也就是</a:t>
            </a:r>
            <a:r>
              <a:rPr lang="en-US" altLang="zh-CN" sz="2000"/>
              <a:t>feature[i]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en-US" altLang="zh-CN" sz="2000"/>
              <a:t>        g[i]</a:t>
            </a:r>
            <a:r>
              <a:rPr lang="zh-CN" altLang="en-US" sz="2000"/>
              <a:t>表示</a:t>
            </a:r>
            <a:r>
              <a:rPr lang="en-US" altLang="zh-CN" sz="2000"/>
              <a:t>num</a:t>
            </a:r>
            <a:r>
              <a:rPr lang="zh-CN" altLang="en-US" sz="2000"/>
              <a:t>数组中，以第</a:t>
            </a:r>
            <a:r>
              <a:rPr lang="en-US" altLang="zh-CN" sz="2000"/>
              <a:t>i</a:t>
            </a:r>
            <a:r>
              <a:rPr lang="zh-CN" altLang="en-US" sz="2000"/>
              <a:t>个数为结尾的最大连续子序列的最大和。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        </a:t>
            </a:r>
            <a:r>
              <a:rPr lang="zh-CN" altLang="en-US" sz="2000"/>
              <a:t>如何由</a:t>
            </a:r>
            <a:r>
              <a:rPr lang="en-US" altLang="zh-CN" sz="2000"/>
              <a:t>f[i - 1]</a:t>
            </a:r>
            <a:r>
              <a:rPr lang="zh-CN" altLang="en-US" sz="2000"/>
              <a:t>和</a:t>
            </a:r>
            <a:r>
              <a:rPr lang="en-US" altLang="zh-CN" sz="2000"/>
              <a:t>g[i - 1]</a:t>
            </a:r>
            <a:r>
              <a:rPr lang="zh-CN" altLang="en-US" sz="2000"/>
              <a:t>和</a:t>
            </a:r>
            <a:r>
              <a:rPr lang="en-US" altLang="zh-CN" sz="2000"/>
              <a:t>num[i]  </a:t>
            </a:r>
            <a:r>
              <a:rPr lang="zh-CN" altLang="en-US" sz="2000"/>
              <a:t>推出  </a:t>
            </a:r>
            <a:r>
              <a:rPr lang="en-US" altLang="zh-CN" sz="2000"/>
              <a:t>f[i]</a:t>
            </a:r>
            <a:r>
              <a:rPr lang="zh-CN" altLang="en-US" sz="2000"/>
              <a:t>和</a:t>
            </a:r>
            <a:r>
              <a:rPr lang="en-US" altLang="zh-CN" sz="2000"/>
              <a:t>g[i] ?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        g[i] = max(g[i - 1] + num[i],  num[i])</a:t>
            </a:r>
            <a:endParaRPr lang="en-US" altLang="zh-CN" sz="2000"/>
          </a:p>
          <a:p>
            <a:r>
              <a:rPr lang="en-US" altLang="zh-CN" sz="2000"/>
              <a:t>         f[i] = max(f[i - 1], g[i])</a:t>
            </a:r>
            <a:endParaRPr lang="en-US" altLang="zh-CN" sz="2000"/>
          </a:p>
          <a:p>
            <a:r>
              <a:rPr lang="en-US" altLang="zh-CN" sz="2000"/>
              <a:t>        </a:t>
            </a:r>
            <a:endParaRPr lang="en-US" altLang="zh-CN" sz="2000"/>
          </a:p>
          <a:p>
            <a:r>
              <a:rPr lang="en-US" altLang="zh-CN" sz="2000"/>
              <a:t>	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3 </a:t>
            </a:r>
            <a:r>
              <a:rPr lang="zh-CN" altLang="en-US" sz="3200" dirty="0" smtClean="0"/>
              <a:t>小朋友的数学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4795" y="941705"/>
            <a:ext cx="88030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如何计算数组</a:t>
            </a:r>
            <a:r>
              <a:rPr lang="en-US" altLang="zh-CN" sz="1600"/>
              <a:t>score</a:t>
            </a:r>
            <a:r>
              <a:rPr lang="zh-CN" altLang="en-US" sz="1600"/>
              <a:t>的值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score[1] = feature[1]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对于</a:t>
            </a:r>
            <a:r>
              <a:rPr lang="en-US" altLang="zh-CN" sz="1600"/>
              <a:t>score[i] (i &gt; 1)</a:t>
            </a:r>
            <a:r>
              <a:rPr lang="zh-CN" altLang="en-US" sz="1600"/>
              <a:t>，其值为编号为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i - 1</a:t>
            </a:r>
            <a:r>
              <a:rPr lang="zh-CN" altLang="en-US" sz="1600"/>
              <a:t>的小朋友中，特征值</a:t>
            </a:r>
            <a:r>
              <a:rPr lang="en-US" altLang="zh-CN" sz="1600"/>
              <a:t>feature</a:t>
            </a:r>
            <a:r>
              <a:rPr lang="zh-CN" altLang="en-US" sz="1600"/>
              <a:t>与分数</a:t>
            </a:r>
            <a:r>
              <a:rPr lang="en-US" altLang="zh-CN" sz="1600"/>
              <a:t>score</a:t>
            </a:r>
            <a:r>
              <a:rPr lang="zh-CN" altLang="en-US" sz="1600"/>
              <a:t>之和的最大值。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score[i] = max(feature[k] + score[k]) </a:t>
            </a:r>
            <a:r>
              <a:rPr lang="zh-CN" altLang="en-US" sz="1600"/>
              <a:t>，其中</a:t>
            </a:r>
            <a:r>
              <a:rPr lang="en-US" altLang="zh-CN" sz="1600"/>
              <a:t>k</a:t>
            </a:r>
            <a:r>
              <a:rPr lang="zh-CN" altLang="en-US" sz="1600"/>
              <a:t>的范围是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i-1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当</a:t>
            </a:r>
            <a:r>
              <a:rPr lang="en-US" altLang="zh-CN" sz="1600"/>
              <a:t>i&gt;2</a:t>
            </a:r>
            <a:r>
              <a:rPr lang="zh-CN" altLang="en-US" sz="1600"/>
              <a:t>时，</a:t>
            </a:r>
            <a:r>
              <a:rPr lang="en-US" altLang="zh-CN" sz="1600"/>
              <a:t>score[i] &gt; score[i - 1]</a:t>
            </a:r>
            <a:r>
              <a:rPr lang="zh-CN" altLang="en-US" sz="1600"/>
              <a:t>必然成立。 </a:t>
            </a:r>
            <a:endParaRPr lang="zh-CN" altLang="en-US" sz="1600"/>
          </a:p>
          <a:p>
            <a:r>
              <a:rPr lang="en-US" altLang="zh-CN" sz="1600"/>
              <a:t>	score[i] = max(score[i - 1], score[i - 1] + feature[i - 1])</a:t>
            </a:r>
            <a:endParaRPr lang="en-US" altLang="zh-CN" sz="1600"/>
          </a:p>
          <a:p>
            <a:r>
              <a:rPr lang="en-US" altLang="zh-CN" sz="1600"/>
              <a:t>	</a:t>
            </a:r>
            <a:r>
              <a:rPr lang="zh-CN" altLang="en-US" sz="1600"/>
              <a:t>取决于</a:t>
            </a:r>
            <a:r>
              <a:rPr lang="en-US" altLang="zh-CN" sz="1600"/>
              <a:t>feature[i - 1]</a:t>
            </a:r>
            <a:r>
              <a:rPr lang="zh-CN" altLang="en-US" sz="1600"/>
              <a:t>的正负。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考虑一种情况，</a:t>
            </a:r>
            <a:r>
              <a:rPr lang="en-US" altLang="zh-CN" sz="1600"/>
              <a:t>n=1e6</a:t>
            </a:r>
            <a:r>
              <a:rPr lang="zh-CN" altLang="en-US" sz="1600"/>
              <a:t>，数组</a:t>
            </a:r>
            <a:r>
              <a:rPr lang="en-US" altLang="zh-CN" sz="1600"/>
              <a:t>num</a:t>
            </a:r>
            <a:r>
              <a:rPr lang="zh-CN" altLang="en-US" sz="1600"/>
              <a:t>中的所有值都为</a:t>
            </a:r>
            <a:r>
              <a:rPr lang="en-US" altLang="zh-CN" sz="1600"/>
              <a:t>1e9</a:t>
            </a:r>
            <a:r>
              <a:rPr lang="zh-CN" altLang="en-US" sz="1600"/>
              <a:t>，此时数组</a:t>
            </a:r>
            <a:r>
              <a:rPr lang="en-US" altLang="zh-CN" sz="1600"/>
              <a:t>score</a:t>
            </a:r>
            <a:r>
              <a:rPr lang="zh-CN" altLang="en-US" sz="1600"/>
              <a:t>的最大值是多少？能用整型存下吗？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边计算边求余，并且与</a:t>
            </a:r>
            <a:r>
              <a:rPr lang="en-US" altLang="zh-CN" sz="1600"/>
              <a:t>score[1]</a:t>
            </a:r>
            <a:r>
              <a:rPr lang="zh-CN" altLang="en-US" sz="1600"/>
              <a:t>进行比较。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3 </a:t>
            </a:r>
            <a:r>
              <a:rPr lang="zh-CN" altLang="en-US" sz="3200" dirty="0" smtClean="0"/>
              <a:t>小朋友的数学</a:t>
            </a:r>
            <a:endParaRPr lang="zh-CN" altLang="en-US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944880"/>
            <a:ext cx="4974590" cy="3543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55" y="3820160"/>
            <a:ext cx="4165600" cy="288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1 </a:t>
            </a:r>
            <a:r>
              <a:rPr lang="zh-CN" altLang="en-US" sz="3200" dirty="0" smtClean="0"/>
              <a:t>数字反转</a:t>
            </a:r>
            <a:endParaRPr lang="zh-CN" altLang="zh-CN" sz="3200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9615" y="1177636"/>
            <a:ext cx="8201889" cy="4433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/>
              <a:t>问题描述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试计算在区间 </a:t>
            </a:r>
            <a:r>
              <a:rPr lang="en-US" altLang="zh-CN" sz="1600" dirty="0"/>
              <a:t>1 </a:t>
            </a:r>
            <a:r>
              <a:rPr lang="zh-CN" altLang="en-US" sz="1600" dirty="0"/>
              <a:t>到 </a:t>
            </a:r>
            <a:r>
              <a:rPr lang="en-US" altLang="zh-CN" sz="1600" dirty="0"/>
              <a:t>n </a:t>
            </a:r>
            <a:r>
              <a:rPr lang="zh-CN" altLang="en-US" sz="1600" dirty="0"/>
              <a:t>的所有整数中，数字 </a:t>
            </a:r>
            <a:r>
              <a:rPr lang="en-US" altLang="zh-CN" sz="1600" dirty="0"/>
              <a:t>x</a:t>
            </a:r>
            <a:r>
              <a:rPr lang="zh-CN" altLang="en-US" sz="1600" dirty="0"/>
              <a:t>（</a:t>
            </a:r>
            <a:r>
              <a:rPr lang="en-US" altLang="zh-CN" sz="1600" dirty="0"/>
              <a:t>0 ≤ x ≤ 9</a:t>
            </a:r>
            <a:r>
              <a:rPr lang="zh-CN" altLang="en-US" sz="1600" dirty="0"/>
              <a:t>）共出现了多少次？例如，在 </a:t>
            </a:r>
            <a:r>
              <a:rPr lang="en-US" altLang="zh-CN" sz="1600" dirty="0"/>
              <a:t>1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到 </a:t>
            </a:r>
            <a:r>
              <a:rPr lang="en-US" altLang="zh-CN" sz="1600" dirty="0"/>
              <a:t>11 </a:t>
            </a:r>
            <a:r>
              <a:rPr lang="zh-CN" altLang="en-US" sz="1600" dirty="0"/>
              <a:t>中，即在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4</a:t>
            </a:r>
            <a:r>
              <a:rPr lang="zh-CN" altLang="en-US" sz="1600" dirty="0"/>
              <a:t>、</a:t>
            </a:r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/>
              <a:t>8</a:t>
            </a:r>
            <a:r>
              <a:rPr lang="zh-CN" altLang="en-US" sz="1600" dirty="0"/>
              <a:t>、</a:t>
            </a:r>
            <a:r>
              <a:rPr lang="en-US" altLang="zh-CN" sz="1600" dirty="0"/>
              <a:t>9</a:t>
            </a:r>
            <a:r>
              <a:rPr lang="zh-CN" altLang="en-US" sz="1600" dirty="0"/>
              <a:t>、</a:t>
            </a:r>
            <a:r>
              <a:rPr lang="en-US" altLang="zh-CN" sz="1600" dirty="0"/>
              <a:t>10</a:t>
            </a:r>
            <a:r>
              <a:rPr lang="zh-CN" altLang="en-US" sz="1600" dirty="0"/>
              <a:t>、</a:t>
            </a:r>
            <a:r>
              <a:rPr lang="en-US" altLang="zh-CN" sz="1600" dirty="0"/>
              <a:t>11 </a:t>
            </a:r>
            <a:r>
              <a:rPr lang="zh-CN" altLang="en-US" sz="1600" dirty="0"/>
              <a:t>中，数字 </a:t>
            </a:r>
            <a:r>
              <a:rPr lang="en-US" altLang="zh-CN" sz="1600" dirty="0"/>
              <a:t>1 </a:t>
            </a:r>
            <a:r>
              <a:rPr lang="zh-CN" altLang="en-US" sz="1600" dirty="0"/>
              <a:t>出现了 </a:t>
            </a:r>
            <a:r>
              <a:rPr lang="en-US" altLang="zh-CN" sz="1600" dirty="0"/>
              <a:t>4 </a:t>
            </a:r>
            <a:r>
              <a:rPr lang="zh-CN" altLang="en-US" sz="1600" dirty="0"/>
              <a:t>次。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输入文件名为 </a:t>
            </a:r>
            <a:r>
              <a:rPr lang="en-US" altLang="zh-CN" sz="1600" dirty="0"/>
              <a:t>count.in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输入共 </a:t>
            </a:r>
            <a:r>
              <a:rPr lang="en-US" altLang="zh-CN" sz="1600" dirty="0"/>
              <a:t>1 </a:t>
            </a:r>
            <a:r>
              <a:rPr lang="zh-CN" altLang="en-US" sz="1600" dirty="0"/>
              <a:t>行，包含 </a:t>
            </a:r>
            <a:r>
              <a:rPr lang="en-US" altLang="zh-CN" sz="1600" dirty="0"/>
              <a:t>2 </a:t>
            </a:r>
            <a:r>
              <a:rPr lang="zh-CN" altLang="en-US" sz="1600" dirty="0"/>
              <a:t>个整数 </a:t>
            </a:r>
            <a:r>
              <a:rPr lang="en-US" altLang="zh-CN" sz="1600" dirty="0"/>
              <a:t>n</a:t>
            </a:r>
            <a:r>
              <a:rPr lang="zh-CN" altLang="en-US" sz="1600" dirty="0"/>
              <a:t>、</a:t>
            </a:r>
            <a:r>
              <a:rPr lang="en-US" altLang="zh-CN" sz="1600" dirty="0"/>
              <a:t>x</a:t>
            </a:r>
            <a:r>
              <a:rPr lang="zh-CN" altLang="en-US" sz="1600" dirty="0"/>
              <a:t>，之间用一个空格隔开。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输出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输出文件名为 </a:t>
            </a:r>
            <a:r>
              <a:rPr lang="en-US" altLang="zh-CN" sz="1600" dirty="0" err="1"/>
              <a:t>count.out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输出共 </a:t>
            </a:r>
            <a:r>
              <a:rPr lang="en-US" altLang="zh-CN" sz="1600" dirty="0"/>
              <a:t>1 </a:t>
            </a:r>
            <a:r>
              <a:rPr lang="zh-CN" altLang="en-US" sz="1600" dirty="0"/>
              <a:t>行，包含一个整数，表示 </a:t>
            </a:r>
            <a:r>
              <a:rPr lang="en-US" altLang="zh-CN" sz="1600" dirty="0"/>
              <a:t>x </a:t>
            </a:r>
            <a:r>
              <a:rPr lang="zh-CN" altLang="en-US" sz="1600" dirty="0"/>
              <a:t>出现的次数。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输入输出样例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 smtClean="0"/>
              <a:t>11 </a:t>
            </a:r>
            <a:r>
              <a:rPr lang="en-US" altLang="zh-CN" sz="1600" dirty="0"/>
              <a:t>1 </a:t>
            </a:r>
            <a:endParaRPr lang="en-US" altLang="zh-CN" sz="1600" dirty="0" smtClean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 smtClean="0"/>
              <a:t>4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数据说明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对于 </a:t>
            </a:r>
            <a:r>
              <a:rPr lang="en-US" altLang="zh-CN" sz="1600" dirty="0"/>
              <a:t>100%</a:t>
            </a:r>
            <a:r>
              <a:rPr lang="zh-CN" altLang="en-US" sz="1600" dirty="0"/>
              <a:t>的数据，</a:t>
            </a:r>
            <a:r>
              <a:rPr lang="en-US" altLang="zh-CN" sz="1600" dirty="0"/>
              <a:t>1≤ n ≤ 1,000,000</a:t>
            </a:r>
            <a:r>
              <a:rPr lang="zh-CN" altLang="en-US" sz="1600" dirty="0"/>
              <a:t>，</a:t>
            </a:r>
            <a:r>
              <a:rPr lang="en-US" altLang="zh-CN" sz="1600" dirty="0"/>
              <a:t>0 ≤ x ≤ 9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1 </a:t>
            </a:r>
            <a:r>
              <a:rPr lang="zh-CN" altLang="en-US" sz="3200" dirty="0" smtClean="0"/>
              <a:t>数字反转</a:t>
            </a:r>
            <a:endParaRPr lang="zh-CN" altLang="zh-CN" sz="3200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9615" y="1177636"/>
            <a:ext cx="8201889" cy="4433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分离出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中每个数的各位数字，直接统计即可。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1 </a:t>
            </a:r>
            <a:r>
              <a:rPr lang="zh-CN" altLang="en-US" sz="3200" dirty="0" smtClean="0"/>
              <a:t>数字反转</a:t>
            </a:r>
            <a:endParaRPr lang="zh-CN" altLang="zh-CN" sz="3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1238885"/>
            <a:ext cx="4962525" cy="438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表达式求值</a:t>
            </a:r>
            <a:endParaRPr lang="zh-CN" altLang="zh-CN" sz="3200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9615" y="1177636"/>
            <a:ext cx="8201889" cy="4433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问题描述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给定一个只包含加法和乘法的算术表达式，请你编程计算表达式的值。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 smtClean="0"/>
              <a:t>输入</a:t>
            </a:r>
            <a:r>
              <a:rPr lang="zh-CN" altLang="en-US" sz="1600" dirty="0"/>
              <a:t>仅有一行，为需要你计算的表达式，表达式中只包含数字、加法运算符“</a:t>
            </a:r>
            <a:r>
              <a:rPr lang="en-US" altLang="zh-CN" sz="1600" dirty="0"/>
              <a:t>+”</a:t>
            </a:r>
            <a:r>
              <a:rPr lang="zh-CN" altLang="en-US" sz="1600" dirty="0"/>
              <a:t>和乘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法运算符“*”，且没有括号，所有参与运算的数字均为 </a:t>
            </a:r>
            <a:r>
              <a:rPr lang="en-US" altLang="zh-CN" sz="1600" dirty="0"/>
              <a:t>0 </a:t>
            </a:r>
            <a:r>
              <a:rPr lang="zh-CN" altLang="en-US" sz="1600" dirty="0"/>
              <a:t>到 </a:t>
            </a:r>
            <a:r>
              <a:rPr lang="en-US" altLang="zh-CN" sz="1600" dirty="0" smtClean="0"/>
              <a:t>2^(31-1)</a:t>
            </a:r>
            <a:r>
              <a:rPr lang="zh-CN" altLang="en-US" sz="1600" dirty="0" smtClean="0"/>
              <a:t>之间</a:t>
            </a:r>
            <a:r>
              <a:rPr lang="zh-CN" altLang="en-US" sz="1600" dirty="0"/>
              <a:t>的整数。</a:t>
            </a:r>
            <a:r>
              <a:rPr lang="zh-CN" altLang="en-US" sz="1600" dirty="0" smtClean="0"/>
              <a:t>输入数据保证</a:t>
            </a:r>
            <a:r>
              <a:rPr lang="zh-CN" altLang="en-US" sz="1600" dirty="0"/>
              <a:t>这一行只有 </a:t>
            </a:r>
            <a:r>
              <a:rPr lang="en-US" altLang="zh-CN" sz="1600" dirty="0"/>
              <a:t>0~ 9</a:t>
            </a:r>
            <a:r>
              <a:rPr lang="zh-CN" altLang="en-US" sz="1600" dirty="0"/>
              <a:t>、</a:t>
            </a:r>
            <a:r>
              <a:rPr lang="en-US" altLang="zh-CN" sz="1600" dirty="0"/>
              <a:t>+</a:t>
            </a:r>
            <a:r>
              <a:rPr lang="zh-CN" altLang="en-US" sz="1600" dirty="0"/>
              <a:t>、*这 </a:t>
            </a:r>
            <a:r>
              <a:rPr lang="en-US" altLang="zh-CN" sz="1600" dirty="0"/>
              <a:t>12 </a:t>
            </a:r>
            <a:r>
              <a:rPr lang="zh-CN" altLang="en-US" sz="1600" dirty="0"/>
              <a:t>种字符。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输出</a:t>
            </a:r>
            <a:r>
              <a:rPr lang="en-US" altLang="zh-CN" sz="1600" dirty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 smtClean="0"/>
              <a:t>输出</a:t>
            </a:r>
            <a:r>
              <a:rPr lang="zh-CN" altLang="en-US" sz="1600" dirty="0"/>
              <a:t>只有一行，包含一个整数，表示这个表达式的值。注意：当答案长度多于 </a:t>
            </a:r>
            <a:r>
              <a:rPr lang="en-US" altLang="zh-CN" sz="1600" dirty="0"/>
              <a:t>4 </a:t>
            </a:r>
            <a:r>
              <a:rPr lang="zh-CN" altLang="en-US" sz="1600" dirty="0"/>
              <a:t>位时，</a:t>
            </a:r>
            <a:endParaRPr lang="zh-CN" altLang="en-US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dirty="0"/>
              <a:t>请只输出最后 </a:t>
            </a:r>
            <a:r>
              <a:rPr lang="en-US" altLang="zh-CN" sz="1600" dirty="0"/>
              <a:t>4 </a:t>
            </a:r>
            <a:r>
              <a:rPr lang="zh-CN" altLang="en-US" sz="1600" dirty="0"/>
              <a:t>位，前导 </a:t>
            </a:r>
            <a:r>
              <a:rPr lang="en-US" altLang="zh-CN" sz="1600" dirty="0"/>
              <a:t>0 </a:t>
            </a:r>
            <a:r>
              <a:rPr lang="zh-CN" altLang="en-US" sz="1600" dirty="0"/>
              <a:t>不输出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 smtClean="0"/>
              <a:t>【</a:t>
            </a:r>
            <a:r>
              <a:rPr lang="zh-CN" altLang="en-US" sz="1600" dirty="0"/>
              <a:t>输入输出样例 </a:t>
            </a:r>
            <a:r>
              <a:rPr lang="en-US" altLang="zh-CN" sz="1600" dirty="0"/>
              <a:t>1】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 smtClean="0"/>
              <a:t>1+1*3+4 </a:t>
            </a:r>
            <a:r>
              <a:rPr lang="en-US" altLang="zh-CN" sz="1600" dirty="0"/>
              <a:t>8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输入输出样例 </a:t>
            </a:r>
            <a:r>
              <a:rPr lang="en-US" altLang="zh-CN" sz="1600" dirty="0"/>
              <a:t>2】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 smtClean="0"/>
              <a:t>1+1234567890*1 </a:t>
            </a:r>
            <a:r>
              <a:rPr lang="en-US" altLang="zh-CN" sz="1600" dirty="0"/>
              <a:t>7891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输入输出样例 </a:t>
            </a:r>
            <a:r>
              <a:rPr lang="en-US" altLang="zh-CN" sz="1600" dirty="0"/>
              <a:t>3</a:t>
            </a:r>
            <a:r>
              <a:rPr lang="en-US" altLang="zh-CN" sz="1600" dirty="0" smtClean="0"/>
              <a:t>】</a:t>
            </a:r>
            <a:endParaRPr lang="en-US" altLang="zh-CN" sz="1600" dirty="0"/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/>
              <a:t>1+1000000003*1 4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表达式求值</a:t>
            </a:r>
            <a:endParaRPr lang="zh-CN" altLang="zh-CN" sz="3200" dirty="0" smtClean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79615" y="1177636"/>
            <a:ext cx="8201889" cy="443345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【</a:t>
            </a:r>
            <a:r>
              <a:rPr lang="zh-CN" altLang="en-US" dirty="0"/>
              <a:t>思路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只包含加法和乘法，乘法的优先级高于加法。以</a:t>
            </a:r>
            <a:r>
              <a:rPr lang="en-US" altLang="zh-CN" dirty="0" smtClean="0"/>
              <a:t>‘+’</a:t>
            </a:r>
            <a:r>
              <a:rPr lang="zh-CN" altLang="en-US" dirty="0" smtClean="0"/>
              <a:t>为间隔对原式分隔。</a:t>
            </a:r>
            <a:endParaRPr lang="zh-CN" altLang="en-US" dirty="0" smtClean="0"/>
          </a:p>
          <a:p>
            <a:pPr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分隔后每项都只包含乘法或者仅仅是一个数字。计算每一项的值，最后求和。</a:t>
            </a:r>
            <a:endParaRPr lang="zh-CN" altLang="en-US" dirty="0" smtClean="0"/>
          </a:p>
          <a:p>
            <a:pPr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每一项的计算方式，以</a:t>
            </a:r>
            <a:r>
              <a:rPr lang="en-US" altLang="zh-CN" dirty="0" smtClean="0"/>
              <a:t>'*'</a:t>
            </a:r>
            <a:r>
              <a:rPr lang="zh-CN" altLang="en-US" dirty="0" smtClean="0"/>
              <a:t>为间隔对每一项分隔， 分隔的所有数字相乘之积就是该项的值。</a:t>
            </a:r>
            <a:endParaRPr lang="zh-CN" altLang="en-US" dirty="0" smtClean="0"/>
          </a:p>
          <a:p>
            <a:pPr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结果只要求保留后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位，计算过程</a:t>
            </a:r>
            <a:r>
              <a:rPr lang="en-US" altLang="zh-CN" dirty="0" smtClean="0"/>
              <a:t>MOD 10000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endParaRPr lang="en-US" altLang="zh-CN" dirty="0" smtClean="0"/>
          </a:p>
          <a:p>
            <a:pPr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表达式求值</a:t>
            </a:r>
            <a:endParaRPr lang="zh-CN" altLang="zh-CN" sz="32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1033780"/>
            <a:ext cx="5020310" cy="5443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3 </a:t>
            </a:r>
            <a:r>
              <a:rPr lang="zh-CN" altLang="en-US" sz="3200" dirty="0" smtClean="0"/>
              <a:t>小朋友的数学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4795" y="941705"/>
            <a:ext cx="880300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ym typeface="+mn-ea"/>
              </a:rPr>
              <a:t>【</a:t>
            </a:r>
            <a:r>
              <a:rPr lang="zh-CN" altLang="en-US" sz="1600" dirty="0">
                <a:sym typeface="+mn-ea"/>
              </a:rPr>
              <a:t>问题描述</a:t>
            </a:r>
            <a:r>
              <a:rPr lang="en-US" altLang="zh-CN" sz="1600" dirty="0">
                <a:sym typeface="+mn-ea"/>
              </a:rPr>
              <a:t>】</a:t>
            </a:r>
            <a:endParaRPr lang="zh-CN" altLang="en-US" sz="1600"/>
          </a:p>
          <a:p>
            <a:r>
              <a:rPr lang="zh-CN" altLang="en-US" sz="1600"/>
              <a:t>有n个小朋友排成一列。每个小朋友手上都有一个数字，这个数字可正可负。规定每个小朋友的特征值等于排在他前面（包括他本人）的小朋友中连续若干个（最少有一个）小朋友手上的数字之和的最大值。</a:t>
            </a:r>
            <a:endParaRPr lang="zh-CN" altLang="en-US" sz="1600"/>
          </a:p>
          <a:p>
            <a:r>
              <a:rPr lang="zh-CN" altLang="en-US" sz="1600"/>
              <a:t>作为这些小朋友的老师，你需要给每个小朋友一个分数，分数是这样规定的：第一个小朋友的分数是他的特征值，其它小朋友的分数为排在他前面的所有小朋友中（不包括他本人），小朋友分数加上其特征值的最大值。</a:t>
            </a:r>
            <a:endParaRPr lang="zh-CN" altLang="en-US" sz="1600"/>
          </a:p>
          <a:p>
            <a:r>
              <a:rPr lang="zh-CN" altLang="en-US" sz="1600"/>
              <a:t>请计算所有小朋友分数的最大值，输出时保持最大值的符号，将其绝对值对p取模后输出。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 dirty="0">
                <a:sym typeface="+mn-ea"/>
              </a:rPr>
              <a:t>【</a:t>
            </a:r>
            <a:r>
              <a:rPr lang="zh-CN" altLang="en-US" sz="1600" dirty="0">
                <a:sym typeface="+mn-ea"/>
              </a:rPr>
              <a:t>输入</a:t>
            </a:r>
            <a:r>
              <a:rPr lang="en-US" altLang="zh-CN" sz="1600" dirty="0">
                <a:sym typeface="+mn-ea"/>
              </a:rPr>
              <a:t>】</a:t>
            </a:r>
            <a:endParaRPr lang="zh-CN" altLang="en-US" sz="1600"/>
          </a:p>
          <a:p>
            <a:r>
              <a:rPr lang="zh-CN" altLang="en-US" sz="1600"/>
              <a:t>第一行包含两个正整数n、p，之间用一个空格隔开。</a:t>
            </a:r>
            <a:endParaRPr lang="zh-CN" altLang="en-US" sz="1600"/>
          </a:p>
          <a:p>
            <a:r>
              <a:rPr lang="zh-CN" altLang="en-US" sz="1600"/>
              <a:t>第二行包含n个数，每两个整数之间用一个空格隔开，表示每个小朋友手上的数字。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 dirty="0">
                <a:sym typeface="+mn-ea"/>
              </a:rPr>
              <a:t>【</a:t>
            </a:r>
            <a:r>
              <a:rPr lang="zh-CN" altLang="en-US" sz="1600" dirty="0">
                <a:sym typeface="+mn-ea"/>
              </a:rPr>
              <a:t>输出</a:t>
            </a:r>
            <a:r>
              <a:rPr lang="en-US" altLang="zh-CN" sz="1600" dirty="0">
                <a:sym typeface="+mn-ea"/>
              </a:rPr>
              <a:t>】</a:t>
            </a:r>
            <a:endParaRPr lang="zh-CN" altLang="en-US" sz="1600"/>
          </a:p>
          <a:p>
            <a:r>
              <a:rPr lang="zh-CN" altLang="en-US" sz="1600"/>
              <a:t>输出只有一行，包含一个整数，表示最大分数对p取模的结果。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 dirty="0">
                <a:sym typeface="+mn-ea"/>
              </a:rPr>
              <a:t>【</a:t>
            </a:r>
            <a:r>
              <a:rPr lang="zh-CN" altLang="en-US" sz="1600" dirty="0">
                <a:sym typeface="+mn-ea"/>
              </a:rPr>
              <a:t>输入样例</a:t>
            </a:r>
            <a:r>
              <a:rPr lang="en-US" altLang="zh-CN" sz="1600" dirty="0">
                <a:sym typeface="+mn-ea"/>
              </a:rPr>
              <a:t>1】                                                       【</a:t>
            </a:r>
            <a:r>
              <a:rPr lang="zh-CN" altLang="en-US" sz="1600" dirty="0">
                <a:sym typeface="+mn-ea"/>
              </a:rPr>
              <a:t>输入样例</a:t>
            </a:r>
            <a:r>
              <a:rPr lang="en-US" altLang="zh-CN" sz="1600" dirty="0">
                <a:sym typeface="+mn-ea"/>
              </a:rPr>
              <a:t>2】</a:t>
            </a:r>
            <a:endParaRPr lang="en-US" altLang="zh-CN" sz="1600" dirty="0">
              <a:sym typeface="+mn-ea"/>
            </a:endParaRPr>
          </a:p>
          <a:p>
            <a:r>
              <a:rPr lang="zh-CN" altLang="en-US" sz="1600"/>
              <a:t>5 997                                                                       </a:t>
            </a:r>
            <a:r>
              <a:rPr lang="en-US" altLang="zh-CN" sz="1600"/>
              <a:t>5 7</a:t>
            </a:r>
            <a:endParaRPr lang="zh-CN" altLang="en-US" sz="1600"/>
          </a:p>
          <a:p>
            <a:r>
              <a:rPr lang="zh-CN" altLang="en-US" sz="1600"/>
              <a:t>1 2 3 4 5</a:t>
            </a:r>
            <a:r>
              <a:rPr lang="en-US" altLang="zh-CN" sz="1600"/>
              <a:t>					-1 -1 -1 -1 -1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 dirty="0">
                <a:sym typeface="+mn-ea"/>
              </a:rPr>
              <a:t>【</a:t>
            </a:r>
            <a:r>
              <a:rPr lang="zh-CN" altLang="en-US" sz="1600" dirty="0">
                <a:sym typeface="+mn-ea"/>
              </a:rPr>
              <a:t>输出样例</a:t>
            </a:r>
            <a:r>
              <a:rPr lang="en-US" altLang="zh-CN" sz="1600" dirty="0">
                <a:sym typeface="+mn-ea"/>
              </a:rPr>
              <a:t>1】                                                       【</a:t>
            </a:r>
            <a:r>
              <a:rPr lang="zh-CN" altLang="en-US" sz="1600" dirty="0">
                <a:sym typeface="+mn-ea"/>
              </a:rPr>
              <a:t>输入样例</a:t>
            </a:r>
            <a:r>
              <a:rPr lang="en-US" altLang="zh-CN" sz="1600" dirty="0">
                <a:sym typeface="+mn-ea"/>
              </a:rPr>
              <a:t>2】</a:t>
            </a:r>
            <a:endParaRPr lang="en-US" altLang="zh-CN" sz="1600" dirty="0">
              <a:sym typeface="+mn-ea"/>
            </a:endParaRPr>
          </a:p>
          <a:p>
            <a:r>
              <a:rPr lang="en-US" altLang="zh-CN" sz="1600"/>
              <a:t>21					-1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94360" y="116523"/>
            <a:ext cx="7772400" cy="916749"/>
          </a:xfrm>
        </p:spPr>
        <p:txBody>
          <a:bodyPr/>
          <a:lstStyle/>
          <a:p>
            <a:r>
              <a:rPr lang="en-US" altLang="zh-CN" sz="3200" dirty="0" smtClean="0"/>
              <a:t>3 </a:t>
            </a:r>
            <a:r>
              <a:rPr lang="zh-CN" altLang="en-US" sz="3200" dirty="0" smtClean="0"/>
              <a:t>小朋友的数学</a:t>
            </a:r>
            <a:endParaRPr lang="zh-CN" altLang="en-US" sz="32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64795" y="941705"/>
            <a:ext cx="880300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/>
          </a:p>
          <a:p>
            <a:pPr lvl="2"/>
            <a:r>
              <a:rPr lang="zh-CN" altLang="en-US" sz="2800">
                <a:latin typeface="+mn-ea"/>
              </a:rPr>
              <a:t>数组</a:t>
            </a:r>
            <a:r>
              <a:rPr lang="en-US" altLang="zh-CN" sz="2800">
                <a:latin typeface="+mn-ea"/>
              </a:rPr>
              <a:t>num : num[i]</a:t>
            </a:r>
            <a:r>
              <a:rPr lang="zh-CN" altLang="en-US" sz="2800">
                <a:latin typeface="+mn-ea"/>
              </a:rPr>
              <a:t>表示第</a:t>
            </a:r>
            <a:r>
              <a:rPr lang="en-US" altLang="zh-CN" sz="2800">
                <a:latin typeface="+mn-ea"/>
              </a:rPr>
              <a:t>i</a:t>
            </a:r>
            <a:r>
              <a:rPr lang="zh-CN" altLang="en-US" sz="2800">
                <a:latin typeface="+mn-ea"/>
              </a:rPr>
              <a:t>个小朋友手上的数字</a:t>
            </a:r>
            <a:endParaRPr lang="zh-CN" altLang="en-US" sz="2800">
              <a:latin typeface="+mn-ea"/>
            </a:endParaRPr>
          </a:p>
          <a:p>
            <a:pPr lvl="2"/>
            <a:r>
              <a:rPr lang="zh-CN" altLang="en-US" sz="2800">
                <a:latin typeface="+mn-ea"/>
              </a:rPr>
              <a:t>数组</a:t>
            </a:r>
            <a:r>
              <a:rPr lang="en-US" altLang="zh-CN" sz="2800">
                <a:latin typeface="+mn-ea"/>
              </a:rPr>
              <a:t>feature : feature[i]</a:t>
            </a:r>
            <a:r>
              <a:rPr lang="zh-CN" altLang="en-US" sz="2800">
                <a:latin typeface="+mn-ea"/>
              </a:rPr>
              <a:t>表示第</a:t>
            </a:r>
            <a:r>
              <a:rPr lang="en-US" altLang="zh-CN" sz="2800">
                <a:latin typeface="+mn-ea"/>
              </a:rPr>
              <a:t>i</a:t>
            </a:r>
            <a:r>
              <a:rPr lang="zh-CN" altLang="en-US" sz="2800">
                <a:latin typeface="+mn-ea"/>
              </a:rPr>
              <a:t>个小朋友的特征值</a:t>
            </a:r>
            <a:endParaRPr lang="zh-CN" altLang="en-US" sz="2800">
              <a:latin typeface="+mn-ea"/>
            </a:endParaRPr>
          </a:p>
          <a:p>
            <a:pPr lvl="2"/>
            <a:r>
              <a:rPr lang="zh-CN" altLang="en-US" sz="2800">
                <a:latin typeface="+mn-ea"/>
              </a:rPr>
              <a:t>数组</a:t>
            </a:r>
            <a:r>
              <a:rPr lang="en-US" altLang="zh-CN" sz="2800">
                <a:latin typeface="+mn-ea"/>
              </a:rPr>
              <a:t>score : score[i]</a:t>
            </a:r>
            <a:r>
              <a:rPr lang="zh-CN" altLang="en-US" sz="2800">
                <a:latin typeface="+mn-ea"/>
              </a:rPr>
              <a:t>表示第</a:t>
            </a:r>
            <a:r>
              <a:rPr lang="en-US" altLang="zh-CN" sz="2800">
                <a:latin typeface="+mn-ea"/>
              </a:rPr>
              <a:t>i</a:t>
            </a:r>
            <a:r>
              <a:rPr lang="zh-CN" altLang="en-US" sz="2800">
                <a:latin typeface="+mn-ea"/>
              </a:rPr>
              <a:t>个小朋友的分数</a:t>
            </a:r>
            <a:endParaRPr lang="zh-CN" altLang="en-US" sz="2800">
              <a:latin typeface="+mn-ea"/>
            </a:endParaRPr>
          </a:p>
          <a:p>
            <a:endParaRPr lang="zh-CN" altLang="en-US" sz="2800">
              <a:latin typeface="+mn-ea"/>
            </a:endParaRPr>
          </a:p>
          <a:p>
            <a:pPr lvl="2"/>
            <a:r>
              <a:rPr lang="zh-CN" altLang="en-US" sz="2800">
                <a:latin typeface="+mn-ea"/>
              </a:rPr>
              <a:t>如何计算数组</a:t>
            </a:r>
            <a:r>
              <a:rPr lang="en-US" altLang="zh-CN" sz="2800">
                <a:latin typeface="+mn-ea"/>
              </a:rPr>
              <a:t>feature</a:t>
            </a:r>
            <a:r>
              <a:rPr lang="zh-CN" altLang="en-US" sz="2800">
                <a:latin typeface="+mn-ea"/>
              </a:rPr>
              <a:t>的值</a:t>
            </a:r>
            <a:endParaRPr lang="zh-CN" altLang="en-US" sz="2800">
              <a:latin typeface="+mn-ea"/>
            </a:endParaRPr>
          </a:p>
          <a:p>
            <a:pPr lvl="2"/>
            <a:r>
              <a:rPr lang="zh-CN" altLang="en-US" sz="2800">
                <a:latin typeface="+mn-ea"/>
              </a:rPr>
              <a:t>如何计算数组</a:t>
            </a:r>
            <a:r>
              <a:rPr lang="en-US" altLang="zh-CN" sz="2800">
                <a:latin typeface="+mn-ea"/>
              </a:rPr>
              <a:t>score</a:t>
            </a:r>
            <a:r>
              <a:rPr lang="zh-CN" altLang="en-US" sz="2800">
                <a:latin typeface="+mn-ea"/>
              </a:rPr>
              <a:t>的值</a:t>
            </a:r>
            <a:endParaRPr lang="zh-CN" altLang="en-US" sz="28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2263</Words>
  <Application>WPS 演示</Application>
  <PresentationFormat>全屏显示(4:3)</PresentationFormat>
  <Paragraphs>128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方正书宋_GBK</vt:lpstr>
      <vt:lpstr>Wingdings</vt:lpstr>
      <vt:lpstr>Times New Roman</vt:lpstr>
      <vt:lpstr>宋体</vt:lpstr>
      <vt:lpstr>黑体</vt:lpstr>
      <vt:lpstr>Calibri Light</vt:lpstr>
      <vt:lpstr>Helvetica Neue</vt:lpstr>
      <vt:lpstr>宋体-简</vt:lpstr>
      <vt:lpstr>黑体-简</vt:lpstr>
      <vt:lpstr>微软雅黑</vt:lpstr>
      <vt:lpstr>宋体</vt:lpstr>
      <vt:lpstr>Arial Unicode MS</vt:lpstr>
      <vt:lpstr>Calibri</vt:lpstr>
      <vt:lpstr>等线</vt:lpstr>
      <vt:lpstr>苹方-简</vt:lpstr>
      <vt:lpstr>Office 主题</vt:lpstr>
      <vt:lpstr>NOIP2013普及组复赛解题报告</vt:lpstr>
      <vt:lpstr>1 数字反转</vt:lpstr>
      <vt:lpstr>1 数字反转</vt:lpstr>
      <vt:lpstr>1 数字反转</vt:lpstr>
      <vt:lpstr>2 表达式求值</vt:lpstr>
      <vt:lpstr>2 表达式求值</vt:lpstr>
      <vt:lpstr>2 表达式求值</vt:lpstr>
      <vt:lpstr>3 小朋友的数学</vt:lpstr>
      <vt:lpstr>3 小朋友的数学</vt:lpstr>
      <vt:lpstr>3 小朋友的数学</vt:lpstr>
      <vt:lpstr>3 小朋友的数学</vt:lpstr>
      <vt:lpstr>3 小朋友的数学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meitu</cp:lastModifiedBy>
  <cp:revision>146</cp:revision>
  <dcterms:created xsi:type="dcterms:W3CDTF">2018-08-11T05:23:48Z</dcterms:created>
  <dcterms:modified xsi:type="dcterms:W3CDTF">2018-08-11T05:23:48Z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2052-1.2.4.354</vt:lpwstr>
  </property>
</Properties>
</file>