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9" r:id="rId1"/>
  </p:sldMasterIdLst>
  <p:notesMasterIdLst>
    <p:notesMasterId r:id="rId10"/>
  </p:notesMasterIdLst>
  <p:handoutMasterIdLst>
    <p:handoutMasterId r:id="rId11"/>
  </p:handoutMasterIdLst>
  <p:sldIdLst>
    <p:sldId id="493" r:id="rId2"/>
    <p:sldId id="494" r:id="rId3"/>
    <p:sldId id="495" r:id="rId4"/>
    <p:sldId id="496" r:id="rId5"/>
    <p:sldId id="500" r:id="rId6"/>
    <p:sldId id="497" r:id="rId7"/>
    <p:sldId id="498" r:id="rId8"/>
    <p:sldId id="499" r:id="rId9"/>
  </p:sldIdLst>
  <p:sldSz cx="9144000" cy="6858000" type="screen4x3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5" userDrawn="1">
          <p15:clr>
            <a:srgbClr val="A4A3A4"/>
          </p15:clr>
        </p15:guide>
        <p15:guide id="2" orient="horz" pos="4002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rrmann, Cynthia A.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F4F97"/>
    <a:srgbClr val="F6CE86"/>
    <a:srgbClr val="AEF8E5"/>
    <a:srgbClr val="0A8464"/>
    <a:srgbClr val="0DB78A"/>
    <a:srgbClr val="D68F10"/>
    <a:srgbClr val="F1B13D"/>
    <a:srgbClr val="10D6A2"/>
    <a:srgbClr val="2DEFBC"/>
    <a:srgbClr val="11D9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 autoAdjust="0"/>
    <p:restoredTop sz="95732" autoAdjust="0"/>
  </p:normalViewPr>
  <p:slideViewPr>
    <p:cSldViewPr snapToGrid="0">
      <p:cViewPr>
        <p:scale>
          <a:sx n="100" d="100"/>
          <a:sy n="100" d="100"/>
        </p:scale>
        <p:origin x="3160" y="776"/>
      </p:cViewPr>
      <p:guideLst>
        <p:guide orient="horz" pos="905"/>
        <p:guide orient="horz" pos="400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Objects="1">
      <p:cViewPr varScale="1">
        <p:scale>
          <a:sx n="165" d="100"/>
          <a:sy n="165" d="100"/>
        </p:scale>
        <p:origin x="-5256" y="-112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/>
          <a:lstStyle>
            <a:lvl1pPr algn="l">
              <a:defRPr sz="11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2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/>
          <a:lstStyle>
            <a:lvl1pPr algn="r">
              <a:defRPr sz="1100"/>
            </a:lvl1pPr>
          </a:lstStyle>
          <a:p>
            <a:fld id="{7A1D2F2F-8618-2143-A89B-2D6D3F007EBC}" type="datetimeFigureOut">
              <a:rPr lang="en-US" smtClean="0">
                <a:latin typeface="Arial"/>
              </a:rPr>
              <a:pPr/>
              <a:t>5/3/19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1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 anchor="b"/>
          <a:lstStyle>
            <a:lvl1pPr algn="l">
              <a:defRPr sz="11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1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 anchor="b"/>
          <a:lstStyle>
            <a:lvl1pPr algn="r">
              <a:defRPr sz="1100"/>
            </a:lvl1pPr>
          </a:lstStyle>
          <a:p>
            <a:fld id="{CE221CE3-F987-1944-AB66-8BE5522C5EC6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2848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/>
          <a:lstStyle>
            <a:lvl1pPr algn="l">
              <a:defRPr sz="11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2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/>
          <a:lstStyle>
            <a:lvl1pPr algn="r">
              <a:defRPr sz="1100">
                <a:latin typeface="Arial"/>
              </a:defRPr>
            </a:lvl1pPr>
          </a:lstStyle>
          <a:p>
            <a:fld id="{D8B0A143-2353-BE4A-A6C4-57C9AE3FBC68}" type="datetimeFigureOut">
              <a:rPr lang="en-US" smtClean="0"/>
              <a:pPr/>
              <a:t>5/3/19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53" tIns="46627" rIns="93253" bIns="466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5"/>
            <a:ext cx="5618480" cy="4189095"/>
          </a:xfrm>
          <a:prstGeom prst="rect">
            <a:avLst/>
          </a:prstGeom>
        </p:spPr>
        <p:txBody>
          <a:bodyPr vert="horz" lIns="93253" tIns="46627" rIns="93253" bIns="4662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1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 anchor="b"/>
          <a:lstStyle>
            <a:lvl1pPr algn="l">
              <a:defRPr sz="11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1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 anchor="b"/>
          <a:lstStyle>
            <a:lvl1pPr algn="r">
              <a:defRPr sz="1100">
                <a:latin typeface="Arial"/>
              </a:defRPr>
            </a:lvl1pPr>
          </a:lstStyle>
          <a:p>
            <a:fld id="{4CFDF800-FE0E-A944-8AC1-D57C07B352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7650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4275" y="698500"/>
            <a:ext cx="46545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49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BA3D2A3-E316-5B4D-B559-0EBDF6B137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575304"/>
            <a:ext cx="9144000" cy="2743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D9C9D9-72EC-6D46-9AAD-E59A139F1299}"/>
              </a:ext>
            </a:extLst>
          </p:cNvPr>
          <p:cNvSpPr/>
          <p:nvPr userDrawn="1"/>
        </p:nvSpPr>
        <p:spPr bwMode="auto">
          <a:xfrm>
            <a:off x="-378" y="3193257"/>
            <a:ext cx="9144378" cy="102842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  <a:lumMod val="0"/>
                  <a:lumOff val="100000"/>
                </a:schemeClr>
              </a:gs>
              <a:gs pos="51000">
                <a:schemeClr val="bg1"/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-378" y="6316956"/>
            <a:ext cx="9144000" cy="544880"/>
          </a:xfrm>
          <a:prstGeom prst="rect">
            <a:avLst/>
          </a:prstGeom>
          <a:gradFill flip="none" rotWithShape="1">
            <a:gsLst>
              <a:gs pos="0">
                <a:srgbClr val="294861"/>
              </a:gs>
              <a:gs pos="46000">
                <a:schemeClr val="accent1">
                  <a:lumMod val="50000"/>
                </a:schemeClr>
              </a:gs>
              <a:gs pos="100000">
                <a:srgbClr val="4388B8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800" dirty="0">
              <a:latin typeface="Arial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57200" y="565126"/>
            <a:ext cx="8229600" cy="1447576"/>
          </a:xfrm>
        </p:spPr>
        <p:txBody>
          <a:bodyPr anchor="b" anchorCtr="0"/>
          <a:lstStyle>
            <a:lvl1pPr>
              <a:lnSpc>
                <a:spcPts val="3800"/>
              </a:lnSpc>
              <a:defRPr sz="3600" b="1" i="0">
                <a:solidFill>
                  <a:schemeClr val="accent1">
                    <a:lumMod val="75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7201" y="2024863"/>
            <a:ext cx="5629274" cy="369888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buNone/>
              <a:defRPr sz="2000" b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8386" y="6416000"/>
            <a:ext cx="4503614" cy="43550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ct val="90000"/>
              </a:lnSpc>
              <a:spcAft>
                <a:spcPts val="300"/>
              </a:spcAft>
            </a:pPr>
            <a:r>
              <a:rPr lang="en-US" sz="800" kern="1200" dirty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LLNL-PRES-XXXXXX</a:t>
            </a:r>
          </a:p>
          <a:p>
            <a:pPr marL="0" algn="l" defTabSz="457200" rtl="0" eaLnBrk="1" latinLnBrk="0" hangingPunct="1">
              <a:lnSpc>
                <a:spcPct val="90000"/>
              </a:lnSpc>
              <a:spcAft>
                <a:spcPts val="600"/>
              </a:spcAft>
            </a:pPr>
            <a:r>
              <a:rPr lang="en-US" sz="700" kern="1200" dirty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This work was performed under the auspices of the</a:t>
            </a:r>
            <a:r>
              <a:rPr lang="en-US" sz="700" kern="1200" baseline="0" dirty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 </a:t>
            </a:r>
            <a:r>
              <a:rPr lang="en-US" sz="700" kern="1200" dirty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U.S. Department of Energy by Lawrence Livermore National Laboratory under contract DE-AC52-07NA27344.</a:t>
            </a:r>
            <a:r>
              <a:rPr lang="en-US" sz="700" kern="1200" baseline="0" dirty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 </a:t>
            </a:r>
            <a:r>
              <a:rPr lang="en-US" sz="700" kern="1200" dirty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Lawrence Livermore National Security, LLC</a:t>
            </a:r>
          </a:p>
        </p:txBody>
      </p:sp>
      <p:pic>
        <p:nvPicPr>
          <p:cNvPr id="18" name="Picture 17" descr="LLNL_Logo_WHT-LR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7062" y="6446832"/>
            <a:ext cx="1865376" cy="314705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0" y="0"/>
            <a:ext cx="9144000" cy="112889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800" dirty="0">
              <a:latin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1" y="3096715"/>
            <a:ext cx="4572000" cy="477838"/>
          </a:xfrm>
        </p:spPr>
        <p:txBody>
          <a:bodyPr rIns="182880" anchor="b" anchorCtr="0">
            <a:noAutofit/>
          </a:bodyPr>
          <a:lstStyle>
            <a:lvl1pPr marL="57150" indent="0" algn="r">
              <a:spcBef>
                <a:spcPts val="0"/>
              </a:spcBef>
              <a:buNone/>
              <a:defRPr sz="1600" b="0"/>
            </a:lvl1pPr>
            <a:lvl2pPr marL="342900" indent="0" algn="r">
              <a:buNone/>
              <a:defRPr sz="1600" b="0"/>
            </a:lvl2pPr>
            <a:lvl3pPr marL="628650" indent="0" algn="r">
              <a:buNone/>
              <a:defRPr sz="1600" b="0"/>
            </a:lvl3pPr>
            <a:lvl4pPr marL="857250" indent="0" algn="r">
              <a:buNone/>
              <a:defRPr sz="1600" b="0"/>
            </a:lvl4pPr>
            <a:lvl5pPr marL="1085850" indent="0" algn="r">
              <a:buNone/>
              <a:defRPr sz="1600" b="0"/>
            </a:lvl5pPr>
          </a:lstStyle>
          <a:p>
            <a:pPr lvl="0"/>
            <a:r>
              <a:rPr lang="en-US" dirty="0"/>
              <a:t>Authors Name</a:t>
            </a:r>
          </a:p>
          <a:p>
            <a:pPr lvl="0"/>
            <a:r>
              <a:rPr lang="en-US" dirty="0"/>
              <a:t>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end page">
    <p:bg>
      <p:bgPr>
        <a:solidFill>
          <a:srgbClr val="0F4F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LNL_Logo_WHT-LR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1852" y="5437487"/>
            <a:ext cx="3602736" cy="60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8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bIns="0"/>
          <a:lstStyle>
            <a:lvl1pPr eaLnBrk="1" latinLnBrk="0" hangingPunct="1">
              <a:spcBef>
                <a:spcPts val="1800"/>
              </a:spcBef>
              <a:spcAft>
                <a:spcPts val="0"/>
              </a:spcAft>
              <a:defRPr/>
            </a:lvl1pPr>
            <a:lvl2pPr eaLnBrk="1" latinLnBrk="0" hangingPunct="1">
              <a:spcAft>
                <a:spcPts val="0"/>
              </a:spcAft>
              <a:defRPr/>
            </a:lvl2pPr>
            <a:lvl3pPr eaLnBrk="1" latinLnBrk="0" hangingPunct="1">
              <a:spcAft>
                <a:spcPts val="0"/>
              </a:spcAft>
              <a:defRPr/>
            </a:lvl3pPr>
            <a:lvl4pPr eaLnBrk="1" latinLnBrk="0" hangingPunct="1">
              <a:spcAft>
                <a:spcPts val="0"/>
              </a:spcAft>
              <a:defRPr/>
            </a:lvl4pPr>
            <a:lvl5pPr eaLnBrk="1" latinLnBrk="0" hangingPunct="1">
              <a:spcAft>
                <a:spcPts val="0"/>
              </a:spcAft>
              <a:defRPr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219509"/>
            <a:ext cx="8229600" cy="1008771"/>
          </a:xfrm>
          <a:prstGeom prst="rect">
            <a:avLst/>
          </a:prstGeom>
          <a:effectLst/>
        </p:spPr>
        <p:txBody>
          <a:bodyPr vert="horz" lIns="0" rIns="45720" rtlCol="0" anchor="ctr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side-text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5826" y="1436688"/>
            <a:ext cx="3968496" cy="4881532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ith side-text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26214" y="1436688"/>
            <a:ext cx="3968496" cy="4881532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8312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with 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5826" y="1436688"/>
            <a:ext cx="3968496" cy="4881532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718649" y="1436688"/>
            <a:ext cx="3968496" cy="4881532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9412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34904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2"/>
            <a:ext cx="9143999" cy="1228907"/>
          </a:xfrm>
          <a:solidFill>
            <a:schemeClr val="bg1"/>
          </a:solidFill>
          <a:effectLst/>
        </p:spPr>
        <p:txBody>
          <a:bodyPr vert="horz" lIns="457200" rIns="45720" rtlCol="0" anchor="ctr" anchorCtr="0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>
            <a:lvl1pPr marL="233363" indent="0" algn="l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kern="12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34904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6355080"/>
            <a:ext cx="9144000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endParaRPr lang="en-US" sz="1800" dirty="0"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590909-6878-E44E-9AA0-07880FBE8A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016" y="6492240"/>
            <a:ext cx="2743200" cy="2834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1524"/>
            <a:ext cx="8229600" cy="490688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1" y="635508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>
              <a:latin typeface="Arial"/>
            </a:endParaRPr>
          </a:p>
        </p:txBody>
      </p:sp>
      <p:sp>
        <p:nvSpPr>
          <p:cNvPr id="19" name="Slide Number Placeholder 7"/>
          <p:cNvSpPr txBox="1">
            <a:spLocks/>
          </p:cNvSpPr>
          <p:nvPr/>
        </p:nvSpPr>
        <p:spPr>
          <a:xfrm>
            <a:off x="8826124" y="6403254"/>
            <a:ext cx="317877" cy="454747"/>
          </a:xfrm>
          <a:prstGeom prst="rect">
            <a:avLst/>
          </a:prstGeom>
        </p:spPr>
        <p:txBody>
          <a:bodyPr rIns="45720" anchor="ctr" anchorCtr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D690BD-BADF-4FBD-97E7-557E707EBBB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4954" y="6698648"/>
            <a:ext cx="873871" cy="9233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l"/>
            <a:r>
              <a:rPr lang="en-US" sz="600" dirty="0">
                <a:latin typeface="Arial"/>
                <a:cs typeface="Arial"/>
              </a:rPr>
              <a:t>LLNL-PRES-xxxxxx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0136"/>
            <a:ext cx="8229600" cy="1005840"/>
          </a:xfrm>
          <a:prstGeom prst="rect">
            <a:avLst/>
          </a:prstGeom>
          <a:effectLst/>
        </p:spPr>
        <p:txBody>
          <a:bodyPr vert="horz" lIns="0" rIns="45720" rtlCol="0" anchor="ctr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-6058" y="1267155"/>
            <a:ext cx="9150059" cy="0"/>
          </a:xfrm>
          <a:prstGeom prst="line">
            <a:avLst/>
          </a:prstGeom>
          <a:ln w="381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54311BD-8720-D040-927F-1192591CB6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09560" y="6446520"/>
            <a:ext cx="978408" cy="3749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5" r:id="rId4"/>
    <p:sldLayoutId id="2147483722" r:id="rId5"/>
    <p:sldLayoutId id="2147483721" r:id="rId6"/>
    <p:sldLayoutId id="2147483717" r:id="rId7"/>
    <p:sldLayoutId id="2147483718" r:id="rId8"/>
    <p:sldLayoutId id="2147483719" r:id="rId9"/>
    <p:sldLayoutId id="2147483723" r:id="rId10"/>
  </p:sldLayoutIdLst>
  <p:hf hdr="0" ftr="0" dt="0"/>
  <p:txStyles>
    <p:titleStyle>
      <a:lvl1pPr algn="l" rtl="0" eaLnBrk="1" latinLnBrk="0" hangingPunct="1">
        <a:lnSpc>
          <a:spcPct val="90000"/>
        </a:lnSpc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/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85750" indent="-228600" algn="l" rtl="0" eaLnBrk="1" latinLnBrk="0" hangingPunct="1">
        <a:spcBef>
          <a:spcPts val="1800"/>
        </a:spcBef>
        <a:spcAft>
          <a:spcPts val="0"/>
        </a:spcAft>
        <a:buClr>
          <a:schemeClr val="accent1">
            <a:lumMod val="75000"/>
          </a:schemeClr>
        </a:buClr>
        <a:buSzPct val="90000"/>
        <a:buFont typeface="Wingdings" charset="2"/>
        <a:buChar char="§"/>
        <a:tabLst/>
        <a:defRPr kumimoji="0" sz="2400" b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28650" indent="-285750" algn="l" rtl="0" eaLnBrk="1" latinLnBrk="0" hangingPunct="1">
        <a:spcBef>
          <a:spcPts val="0"/>
        </a:spcBef>
        <a:spcAft>
          <a:spcPts val="0"/>
        </a:spcAft>
        <a:buClrTx/>
        <a:buSzPct val="90000"/>
        <a:buFont typeface="Calibri" panose="020F0502020204030204" pitchFamily="34" charset="0"/>
        <a:buChar char="—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800100" indent="-171450" algn="l" rtl="0" eaLnBrk="1" latinLnBrk="0" hangingPunct="1">
        <a:spcBef>
          <a:spcPts val="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028700" indent="-171450" algn="l" rtl="0" eaLnBrk="1" latinLnBrk="0" hangingPunct="1">
        <a:spcBef>
          <a:spcPts val="0"/>
        </a:spcBef>
        <a:spcAft>
          <a:spcPts val="0"/>
        </a:spcAft>
        <a:buClrTx/>
        <a:buSzPct val="100000"/>
        <a:buFont typeface="Lucida Grande"/>
        <a:buChar char="–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257300" indent="-171450" algn="l" rtl="0" eaLnBrk="1" latinLnBrk="0" hangingPunct="1">
        <a:spcBef>
          <a:spcPts val="0"/>
        </a:spcBef>
        <a:spcAft>
          <a:spcPts val="0"/>
        </a:spcAft>
        <a:buClrTx/>
        <a:buFont typeface="Arial"/>
        <a:buChar char="•"/>
        <a:tabLst>
          <a:tab pos="1200150" algn="l"/>
        </a:tabLst>
        <a:defRPr kumimoji="0" lang="en-US" sz="1600" kern="1200" smtClean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SW4-to-ESSI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Arthur Rodgers</a:t>
            </a:r>
          </a:p>
          <a:p>
            <a:pPr lvl="0"/>
            <a:r>
              <a:rPr lang="en-US" dirty="0"/>
              <a:t>LLNL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492103" y="3640568"/>
            <a:ext cx="3278508" cy="397500"/>
          </a:xfrm>
          <a:prstGeom prst="rect">
            <a:avLst/>
          </a:prstGeom>
        </p:spPr>
        <p:txBody>
          <a:bodyPr vert="horz" lIns="0" tIns="91440" rIns="0" rtlCol="0" anchor="ctr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sz="1600" dirty="0">
                <a:cs typeface="Lucida Handwriting"/>
              </a:rPr>
              <a:t>May 3, 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F6B4-303D-774B-84A1-15767451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0136"/>
            <a:ext cx="9144000" cy="1005840"/>
          </a:xfrm>
        </p:spPr>
        <p:txBody>
          <a:bodyPr/>
          <a:lstStyle/>
          <a:p>
            <a:pPr algn="ctr"/>
            <a:r>
              <a:rPr lang="en-US" dirty="0"/>
              <a:t>Simple test case: </a:t>
            </a:r>
            <a:br>
              <a:rPr lang="en-US" dirty="0"/>
            </a:br>
            <a:r>
              <a:rPr lang="en-US" dirty="0"/>
              <a:t>Mw 6.0, vertical strike slip earthquake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791E17-EB9A-C345-85CF-F00EB3015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CE7B14-F140-4941-A82C-32B79A1700C7}"/>
              </a:ext>
            </a:extLst>
          </p:cNvPr>
          <p:cNvSpPr txBox="1"/>
          <p:nvPr/>
        </p:nvSpPr>
        <p:spPr>
          <a:xfrm>
            <a:off x="73375" y="1639669"/>
            <a:ext cx="909896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Syntax:</a:t>
            </a:r>
          </a:p>
          <a:p>
            <a:r>
              <a:rPr lang="en-US" sz="1400" dirty="0" err="1">
                <a:latin typeface="Courier" pitchFamily="2" charset="0"/>
              </a:rPr>
              <a:t>essioutput</a:t>
            </a:r>
            <a:r>
              <a:rPr lang="en-US" sz="1400" dirty="0">
                <a:latin typeface="Courier" pitchFamily="2" charset="0"/>
              </a:rPr>
              <a:t> file=M6.0_ESSI_SRF_X </a:t>
            </a:r>
            <a:r>
              <a:rPr lang="en-US" sz="1400" dirty="0" err="1">
                <a:latin typeface="Courier" pitchFamily="2" charset="0"/>
              </a:rPr>
              <a:t>xmin</a:t>
            </a:r>
            <a:r>
              <a:rPr lang="en-US" sz="1400" dirty="0">
                <a:latin typeface="Courier" pitchFamily="2" charset="0"/>
              </a:rPr>
              <a:t>=6000 </a:t>
            </a:r>
            <a:r>
              <a:rPr lang="en-US" sz="1400" dirty="0" err="1">
                <a:latin typeface="Courier" pitchFamily="2" charset="0"/>
              </a:rPr>
              <a:t>xmax</a:t>
            </a:r>
            <a:r>
              <a:rPr lang="en-US" sz="1400" dirty="0">
                <a:latin typeface="Courier" pitchFamily="2" charset="0"/>
              </a:rPr>
              <a:t>=6240 </a:t>
            </a:r>
            <a:r>
              <a:rPr lang="en-US" sz="1400" dirty="0" err="1">
                <a:latin typeface="Courier" pitchFamily="2" charset="0"/>
              </a:rPr>
              <a:t>ymin</a:t>
            </a:r>
            <a:r>
              <a:rPr lang="en-US" sz="1400" dirty="0">
                <a:latin typeface="Courier" pitchFamily="2" charset="0"/>
              </a:rPr>
              <a:t>=10000 </a:t>
            </a:r>
            <a:r>
              <a:rPr lang="en-US" sz="1400" dirty="0" err="1">
                <a:latin typeface="Courier" pitchFamily="2" charset="0"/>
              </a:rPr>
              <a:t>ymax</a:t>
            </a:r>
            <a:r>
              <a:rPr lang="en-US" sz="1400" dirty="0">
                <a:latin typeface="Courier" pitchFamily="2" charset="0"/>
              </a:rPr>
              <a:t>=10040 depth=120</a:t>
            </a:r>
          </a:p>
          <a:p>
            <a:r>
              <a:rPr lang="en-US" sz="1400" dirty="0"/>
              <a:t>ESSI domain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B9FBB2-0ECB-884E-B8CA-8C99E2BDC98A}"/>
              </a:ext>
            </a:extLst>
          </p:cNvPr>
          <p:cNvSpPr/>
          <p:nvPr/>
        </p:nvSpPr>
        <p:spPr bwMode="auto">
          <a:xfrm>
            <a:off x="4662614" y="4035286"/>
            <a:ext cx="45719" cy="230075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D546D-F597-FF47-82CB-17E705111862}"/>
              </a:ext>
            </a:extLst>
          </p:cNvPr>
          <p:cNvSpPr txBox="1"/>
          <p:nvPr/>
        </p:nvSpPr>
        <p:spPr>
          <a:xfrm>
            <a:off x="6380922" y="2268805"/>
            <a:ext cx="214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Approx. ESSI location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71B86AE5-5AA9-F348-9EEF-CBC526FD6E83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5367170" y="2061629"/>
            <a:ext cx="1512186" cy="2665203"/>
          </a:xfrm>
          <a:prstGeom prst="curvedConnector2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5D85740-AF39-2F4D-8E5B-1BBBB2B13F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58" t="6554" r="13180" b="61522"/>
          <a:stretch/>
        </p:blipFill>
        <p:spPr>
          <a:xfrm>
            <a:off x="2047459" y="4716854"/>
            <a:ext cx="5864087" cy="14595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143DE34-560A-D14E-8BF5-C40634976EC2}"/>
              </a:ext>
            </a:extLst>
          </p:cNvPr>
          <p:cNvSpPr txBox="1"/>
          <p:nvPr/>
        </p:nvSpPr>
        <p:spPr>
          <a:xfrm>
            <a:off x="7455864" y="6396512"/>
            <a:ext cx="1660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Slip distribution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162050E3-D1F2-6B4C-82EC-3F7201D9CF5E}"/>
              </a:ext>
            </a:extLst>
          </p:cNvPr>
          <p:cNvCxnSpPr>
            <a:stCxn id="16" idx="1"/>
          </p:cNvCxnSpPr>
          <p:nvPr/>
        </p:nvCxnSpPr>
        <p:spPr>
          <a:xfrm rot="10800000">
            <a:off x="6987210" y="6042992"/>
            <a:ext cx="468655" cy="538187"/>
          </a:xfrm>
          <a:prstGeom prst="curvedConnector2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476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1C5D-0957-E644-9EC4-89A945DD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Verification: </a:t>
            </a:r>
            <a:br>
              <a:rPr lang="en-US" dirty="0"/>
            </a:br>
            <a:r>
              <a:rPr lang="en-US" dirty="0"/>
              <a:t>compare </a:t>
            </a:r>
            <a:r>
              <a:rPr lang="en-US" dirty="0" err="1"/>
              <a:t>essioutput</a:t>
            </a:r>
            <a:r>
              <a:rPr lang="en-US" dirty="0"/>
              <a:t> HDF5 with SAC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D89666-E763-1346-9597-3AD69BB9C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371600"/>
            <a:ext cx="5486400" cy="5486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10884F-AF61-A14D-B7A0-62D4838D7781}"/>
              </a:ext>
            </a:extLst>
          </p:cNvPr>
          <p:cNvSpPr txBox="1"/>
          <p:nvPr/>
        </p:nvSpPr>
        <p:spPr>
          <a:xfrm>
            <a:off x="457200" y="2812774"/>
            <a:ext cx="26757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located at ESSI origin</a:t>
            </a:r>
          </a:p>
          <a:p>
            <a:r>
              <a:rPr lang="en-US" dirty="0"/>
              <a:t>X = 6000 m</a:t>
            </a:r>
          </a:p>
          <a:p>
            <a:r>
              <a:rPr lang="en-US" dirty="0"/>
              <a:t>Y = 10000 m</a:t>
            </a:r>
          </a:p>
          <a:p>
            <a:endParaRPr lang="en-US" dirty="0"/>
          </a:p>
          <a:p>
            <a:r>
              <a:rPr lang="en-US" dirty="0"/>
              <a:t>Ground velocity in m/s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24D273-799C-FE4E-AA59-D0793543B8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35" t="33043" r="41956" b="41739"/>
          <a:stretch/>
        </p:blipFill>
        <p:spPr>
          <a:xfrm>
            <a:off x="795131" y="4522309"/>
            <a:ext cx="1709529" cy="1709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0978F9-B70E-7E48-BDA2-6AEDB75F9A84}"/>
              </a:ext>
            </a:extLst>
          </p:cNvPr>
          <p:cNvSpPr/>
          <p:nvPr/>
        </p:nvSpPr>
        <p:spPr bwMode="auto">
          <a:xfrm>
            <a:off x="1566429" y="5012391"/>
            <a:ext cx="50580" cy="167370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97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E033-2D8A-6C45-A53B-45DAF489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Visualization of </a:t>
            </a:r>
            <a:r>
              <a:rPr lang="en-US" dirty="0" err="1"/>
              <a:t>essioutput</a:t>
            </a:r>
            <a:r>
              <a:rPr lang="en-US" dirty="0"/>
              <a:t> HDF5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61BDA9-39CA-3F4B-B68A-8D5F99477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473200"/>
            <a:ext cx="5486400" cy="274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8E9D24-9E27-EF41-A659-66C36280D4F6}"/>
              </a:ext>
            </a:extLst>
          </p:cNvPr>
          <p:cNvSpPr txBox="1"/>
          <p:nvPr/>
        </p:nvSpPr>
        <p:spPr>
          <a:xfrm>
            <a:off x="152400" y="1473200"/>
            <a:ext cx="35433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Suiwen</a:t>
            </a:r>
            <a:r>
              <a:rPr lang="en-US" dirty="0"/>
              <a:t> interested in 2D planar data</a:t>
            </a:r>
          </a:p>
          <a:p>
            <a:endParaRPr lang="en-US" dirty="0"/>
          </a:p>
          <a:p>
            <a:r>
              <a:rPr lang="en-US" dirty="0"/>
              <a:t>For the case I ran, we only consider the Y=0 plane and points along the edges (right)</a:t>
            </a:r>
          </a:p>
          <a:p>
            <a:endParaRPr lang="en-US" dirty="0"/>
          </a:p>
          <a:p>
            <a:r>
              <a:rPr lang="en-US" dirty="0"/>
              <a:t>Dimensions:</a:t>
            </a:r>
          </a:p>
          <a:p>
            <a:r>
              <a:rPr lang="en-US" dirty="0"/>
              <a:t>X: 240 m</a:t>
            </a:r>
          </a:p>
          <a:p>
            <a:r>
              <a:rPr lang="en-US" dirty="0"/>
              <a:t>Y: 40 m</a:t>
            </a:r>
          </a:p>
          <a:p>
            <a:r>
              <a:rPr lang="en-US" dirty="0"/>
              <a:t>Z: 120 m</a:t>
            </a:r>
          </a:p>
          <a:p>
            <a:endParaRPr lang="en-US" dirty="0"/>
          </a:p>
          <a:p>
            <a:r>
              <a:rPr lang="en-US" sz="1400" dirty="0"/>
              <a:t>﻿</a:t>
            </a:r>
            <a:r>
              <a:rPr lang="en-US" sz="1200" dirty="0">
                <a:latin typeface="Courier" pitchFamily="2" charset="0"/>
              </a:rPr>
              <a:t>import h5py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﻿﻿filename = 'M6.0_ESSI_SRF_X.cycle=00000.essi'</a:t>
            </a:r>
          </a:p>
          <a:p>
            <a:r>
              <a:rPr lang="en-US" sz="1200" dirty="0">
                <a:latin typeface="Courier" pitchFamily="2" charset="0"/>
              </a:rPr>
              <a:t>f = h5py.File(filename, 'r')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# List all groups</a:t>
            </a:r>
          </a:p>
          <a:p>
            <a:r>
              <a:rPr lang="en-US" sz="1200" dirty="0">
                <a:latin typeface="Courier" pitchFamily="2" charset="0"/>
              </a:rPr>
              <a:t>print("Keys: %s" % </a:t>
            </a:r>
            <a:r>
              <a:rPr lang="en-US" sz="1200" dirty="0" err="1">
                <a:latin typeface="Courier" pitchFamily="2" charset="0"/>
              </a:rPr>
              <a:t>f.keys</a:t>
            </a:r>
            <a:r>
              <a:rPr lang="en-US" sz="1200" dirty="0">
                <a:latin typeface="Courier" pitchFamily="2" charset="0"/>
              </a:rPr>
              <a:t>())</a:t>
            </a:r>
          </a:p>
          <a:p>
            <a:r>
              <a:rPr lang="en-US" sz="1200" dirty="0" err="1">
                <a:latin typeface="Courier" pitchFamily="2" charset="0"/>
              </a:rPr>
              <a:t>a_group_key</a:t>
            </a:r>
            <a:r>
              <a:rPr lang="en-US" sz="1200" dirty="0">
                <a:latin typeface="Courier" pitchFamily="2" charset="0"/>
              </a:rPr>
              <a:t> = list(</a:t>
            </a:r>
            <a:r>
              <a:rPr lang="en-US" sz="1200" dirty="0" err="1">
                <a:latin typeface="Courier" pitchFamily="2" charset="0"/>
              </a:rPr>
              <a:t>f.keys</a:t>
            </a:r>
            <a:r>
              <a:rPr lang="en-US" sz="1200" dirty="0">
                <a:latin typeface="Courier" pitchFamily="2" charset="0"/>
              </a:rPr>
              <a:t>())[0]</a:t>
            </a:r>
          </a:p>
          <a:p>
            <a:endParaRPr lang="en-US" sz="1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72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C9A58C-536D-B449-B3A3-1F13DBF2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509"/>
            <a:ext cx="9144000" cy="1008771"/>
          </a:xfrm>
        </p:spPr>
        <p:txBody>
          <a:bodyPr/>
          <a:lstStyle/>
          <a:p>
            <a:pPr algn="ctr"/>
            <a:r>
              <a:rPr lang="en-US" dirty="0"/>
              <a:t>Python h5py package </a:t>
            </a:r>
            <a:br>
              <a:rPr lang="en-US" dirty="0"/>
            </a:br>
            <a:r>
              <a:rPr lang="en-US" dirty="0"/>
              <a:t>makes it easy to access and manipulate HDF5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46EEA7-1D41-044F-928B-13B60E57AC62}"/>
              </a:ext>
            </a:extLst>
          </p:cNvPr>
          <p:cNvSpPr txBox="1"/>
          <p:nvPr/>
        </p:nvSpPr>
        <p:spPr>
          <a:xfrm>
            <a:off x="215900" y="1511300"/>
            <a:ext cx="446147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import h5py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﻿﻿filename = 'M6.0_ESSI_SRF_X.cycle=00000.essi'</a:t>
            </a:r>
          </a:p>
          <a:p>
            <a:r>
              <a:rPr lang="en-US" sz="1200" dirty="0">
                <a:latin typeface="Courier" pitchFamily="2" charset="0"/>
              </a:rPr>
              <a:t>f = h5py.File(filename, 'r')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# List all groups</a:t>
            </a:r>
          </a:p>
          <a:p>
            <a:r>
              <a:rPr lang="en-US" sz="1200" dirty="0">
                <a:latin typeface="Courier" pitchFamily="2" charset="0"/>
              </a:rPr>
              <a:t>print("Keys: %s" % </a:t>
            </a:r>
            <a:r>
              <a:rPr lang="en-US" sz="1200" dirty="0" err="1">
                <a:latin typeface="Courier" pitchFamily="2" charset="0"/>
              </a:rPr>
              <a:t>f.keys</a:t>
            </a:r>
            <a:r>
              <a:rPr lang="en-US" sz="1200" dirty="0">
                <a:latin typeface="Courier" pitchFamily="2" charset="0"/>
              </a:rPr>
              <a:t>())</a:t>
            </a:r>
          </a:p>
          <a:p>
            <a:r>
              <a:rPr lang="en-US" sz="1200" dirty="0" err="1">
                <a:latin typeface="Courier" pitchFamily="2" charset="0"/>
              </a:rPr>
              <a:t>a_group_key</a:t>
            </a:r>
            <a:r>
              <a:rPr lang="en-US" sz="1200" dirty="0">
                <a:latin typeface="Courier" pitchFamily="2" charset="0"/>
              </a:rPr>
              <a:t> = list(</a:t>
            </a:r>
            <a:r>
              <a:rPr lang="en-US" sz="1200" dirty="0" err="1">
                <a:latin typeface="Courier" pitchFamily="2" charset="0"/>
              </a:rPr>
              <a:t>f.keys</a:t>
            </a:r>
            <a:r>
              <a:rPr lang="en-US" sz="1200" dirty="0">
                <a:latin typeface="Courier" pitchFamily="2" charset="0"/>
              </a:rPr>
              <a:t>())[0]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# Get parameter values from HDF5 data</a:t>
            </a:r>
          </a:p>
          <a:p>
            <a:r>
              <a:rPr lang="en-US" sz="1200" dirty="0">
                <a:latin typeface="Courier" pitchFamily="2" charset="0"/>
              </a:rPr>
              <a:t>h = f['ESSI </a:t>
            </a:r>
            <a:r>
              <a:rPr lang="en-US" sz="1200" dirty="0" err="1">
                <a:latin typeface="Courier" pitchFamily="2" charset="0"/>
              </a:rPr>
              <a:t>xyz</a:t>
            </a:r>
            <a:r>
              <a:rPr lang="en-US" sz="1200" dirty="0">
                <a:latin typeface="Courier" pitchFamily="2" charset="0"/>
              </a:rPr>
              <a:t> grid spacing'].value[0]</a:t>
            </a:r>
          </a:p>
          <a:p>
            <a:r>
              <a:rPr lang="en-US" sz="1200" dirty="0">
                <a:latin typeface="Courier" pitchFamily="2" charset="0"/>
              </a:rPr>
              <a:t>x0 = f['ESSI </a:t>
            </a:r>
            <a:r>
              <a:rPr lang="en-US" sz="1200" dirty="0" err="1">
                <a:latin typeface="Courier" pitchFamily="2" charset="0"/>
              </a:rPr>
              <a:t>xyz</a:t>
            </a:r>
            <a:r>
              <a:rPr lang="en-US" sz="1200" dirty="0">
                <a:latin typeface="Courier" pitchFamily="2" charset="0"/>
              </a:rPr>
              <a:t> origin'][0]</a:t>
            </a:r>
          </a:p>
          <a:p>
            <a:r>
              <a:rPr lang="en-US" sz="1200" dirty="0">
                <a:latin typeface="Courier" pitchFamily="2" charset="0"/>
              </a:rPr>
              <a:t>y0 = f['ESSI </a:t>
            </a:r>
            <a:r>
              <a:rPr lang="en-US" sz="1200" dirty="0" err="1">
                <a:latin typeface="Courier" pitchFamily="2" charset="0"/>
              </a:rPr>
              <a:t>xyz</a:t>
            </a:r>
            <a:r>
              <a:rPr lang="en-US" sz="1200" dirty="0">
                <a:latin typeface="Courier" pitchFamily="2" charset="0"/>
              </a:rPr>
              <a:t> origin'][1]</a:t>
            </a:r>
          </a:p>
          <a:p>
            <a:r>
              <a:rPr lang="en-US" sz="1200" dirty="0">
                <a:latin typeface="Courier" pitchFamily="2" charset="0"/>
              </a:rPr>
              <a:t>z0 = f['ESSI </a:t>
            </a:r>
            <a:r>
              <a:rPr lang="en-US" sz="1200" dirty="0" err="1">
                <a:latin typeface="Courier" pitchFamily="2" charset="0"/>
              </a:rPr>
              <a:t>xyz</a:t>
            </a:r>
            <a:r>
              <a:rPr lang="en-US" sz="1200" dirty="0">
                <a:latin typeface="Courier" pitchFamily="2" charset="0"/>
              </a:rPr>
              <a:t> origin'][2]</a:t>
            </a:r>
          </a:p>
          <a:p>
            <a:r>
              <a:rPr lang="en-US" sz="1200" dirty="0">
                <a:latin typeface="Courier" pitchFamily="2" charset="0"/>
              </a:rPr>
              <a:t>print ('grid spacing, h: ', h)</a:t>
            </a:r>
          </a:p>
          <a:p>
            <a:r>
              <a:rPr lang="en-US" sz="1200" dirty="0">
                <a:latin typeface="Courier" pitchFamily="2" charset="0"/>
              </a:rPr>
              <a:t>print ('ESSI origin x0, y0, z0: ', x0, y0, z0)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t0 = f['time start'].value[0]</a:t>
            </a:r>
          </a:p>
          <a:p>
            <a:r>
              <a:rPr lang="en-US" sz="1200" dirty="0" err="1">
                <a:latin typeface="Courier" pitchFamily="2" charset="0"/>
              </a:rPr>
              <a:t>npts</a:t>
            </a:r>
            <a:r>
              <a:rPr lang="en-US" sz="1200" dirty="0">
                <a:latin typeface="Courier" pitchFamily="2" charset="0"/>
              </a:rPr>
              <a:t> = f['cycle start, end'][1]</a:t>
            </a:r>
          </a:p>
          <a:p>
            <a:r>
              <a:rPr lang="en-US" sz="1200" dirty="0" err="1">
                <a:latin typeface="Courier" pitchFamily="2" charset="0"/>
              </a:rPr>
              <a:t>dt</a:t>
            </a:r>
            <a:r>
              <a:rPr lang="en-US" sz="1200" dirty="0">
                <a:latin typeface="Courier" pitchFamily="2" charset="0"/>
              </a:rPr>
              <a:t> = f['timestep'].value[0]</a:t>
            </a:r>
          </a:p>
          <a:p>
            <a:r>
              <a:rPr lang="en-US" sz="1200" dirty="0">
                <a:latin typeface="Courier" pitchFamily="2" charset="0"/>
              </a:rPr>
              <a:t>t1 = </a:t>
            </a:r>
            <a:r>
              <a:rPr lang="en-US" sz="1200" dirty="0" err="1">
                <a:latin typeface="Courier" pitchFamily="2" charset="0"/>
              </a:rPr>
              <a:t>dt</a:t>
            </a:r>
            <a:r>
              <a:rPr lang="en-US" sz="1200" dirty="0">
                <a:latin typeface="Courier" pitchFamily="2" charset="0"/>
              </a:rPr>
              <a:t>*(npts-1)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 err="1">
                <a:latin typeface="Courier" pitchFamily="2" charset="0"/>
              </a:rPr>
              <a:t>nx</a:t>
            </a:r>
            <a:r>
              <a:rPr lang="en-US" sz="1200" dirty="0">
                <a:latin typeface="Courier" pitchFamily="2" charset="0"/>
              </a:rPr>
              <a:t> = f['vel_0 </a:t>
            </a:r>
            <a:r>
              <a:rPr lang="en-US" sz="1200" dirty="0" err="1">
                <a:latin typeface="Courier" pitchFamily="2" charset="0"/>
              </a:rPr>
              <a:t>ijk</a:t>
            </a:r>
            <a:r>
              <a:rPr lang="en-US" sz="1200" dirty="0">
                <a:latin typeface="Courier" pitchFamily="2" charset="0"/>
              </a:rPr>
              <a:t> layout'].shape[0]</a:t>
            </a:r>
          </a:p>
          <a:p>
            <a:r>
              <a:rPr lang="en-US" sz="1200" dirty="0" err="1">
                <a:latin typeface="Courier" pitchFamily="2" charset="0"/>
              </a:rPr>
              <a:t>ny</a:t>
            </a:r>
            <a:r>
              <a:rPr lang="en-US" sz="1200" dirty="0">
                <a:latin typeface="Courier" pitchFamily="2" charset="0"/>
              </a:rPr>
              <a:t> = f['vel_0 </a:t>
            </a:r>
            <a:r>
              <a:rPr lang="en-US" sz="1200" dirty="0" err="1">
                <a:latin typeface="Courier" pitchFamily="2" charset="0"/>
              </a:rPr>
              <a:t>ijk</a:t>
            </a:r>
            <a:r>
              <a:rPr lang="en-US" sz="1200" dirty="0">
                <a:latin typeface="Courier" pitchFamily="2" charset="0"/>
              </a:rPr>
              <a:t> layout'].shape[1]</a:t>
            </a:r>
          </a:p>
          <a:p>
            <a:r>
              <a:rPr lang="en-US" sz="1200" dirty="0" err="1">
                <a:latin typeface="Courier" pitchFamily="2" charset="0"/>
              </a:rPr>
              <a:t>nz</a:t>
            </a:r>
            <a:r>
              <a:rPr lang="en-US" sz="1200" dirty="0">
                <a:latin typeface="Courier" pitchFamily="2" charset="0"/>
              </a:rPr>
              <a:t> = f['vel_0 </a:t>
            </a:r>
            <a:r>
              <a:rPr lang="en-US" sz="1200" dirty="0" err="1">
                <a:latin typeface="Courier" pitchFamily="2" charset="0"/>
              </a:rPr>
              <a:t>ijk</a:t>
            </a:r>
            <a:r>
              <a:rPr lang="en-US" sz="1200" dirty="0">
                <a:latin typeface="Courier" pitchFamily="2" charset="0"/>
              </a:rPr>
              <a:t> layout'].shape[2]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EB415E-535F-6348-9883-A42ACC0E02EB}"/>
              </a:ext>
            </a:extLst>
          </p:cNvPr>
          <p:cNvSpPr txBox="1"/>
          <p:nvPr/>
        </p:nvSpPr>
        <p:spPr>
          <a:xfrm>
            <a:off x="4677378" y="1511300"/>
            <a:ext cx="44614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time = </a:t>
            </a:r>
            <a:r>
              <a:rPr lang="en-US" sz="1200" dirty="0" err="1">
                <a:latin typeface="Courier" pitchFamily="2" charset="0"/>
              </a:rPr>
              <a:t>np.linspace</a:t>
            </a:r>
            <a:r>
              <a:rPr lang="en-US" sz="1200" dirty="0">
                <a:latin typeface="Courier" pitchFamily="2" charset="0"/>
              </a:rPr>
              <a:t>(t0, t1, npts+1)</a:t>
            </a:r>
          </a:p>
          <a:p>
            <a:r>
              <a:rPr lang="en-US" sz="1200" dirty="0">
                <a:latin typeface="Courier" pitchFamily="2" charset="0"/>
              </a:rPr>
              <a:t>t1 = time[-1]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v = </a:t>
            </a:r>
            <a:r>
              <a:rPr lang="en-US" sz="1200" dirty="0" err="1">
                <a:latin typeface="Courier" pitchFamily="2" charset="0"/>
              </a:rPr>
              <a:t>np.zeros</a:t>
            </a:r>
            <a:r>
              <a:rPr lang="en-US" sz="1200" dirty="0">
                <a:latin typeface="Courier" pitchFamily="2" charset="0"/>
              </a:rPr>
              <a:t>((3,npts+1))</a:t>
            </a:r>
          </a:p>
          <a:p>
            <a:r>
              <a:rPr lang="en-US" sz="1200" dirty="0">
                <a:latin typeface="Courier" pitchFamily="2" charset="0"/>
              </a:rPr>
              <a:t>v[0,:] = f['vel_0 </a:t>
            </a:r>
            <a:r>
              <a:rPr lang="en-US" sz="1200" dirty="0" err="1">
                <a:latin typeface="Courier" pitchFamily="2" charset="0"/>
              </a:rPr>
              <a:t>ijk</a:t>
            </a:r>
            <a:r>
              <a:rPr lang="en-US" sz="1200" dirty="0">
                <a:latin typeface="Courier" pitchFamily="2" charset="0"/>
              </a:rPr>
              <a:t> layout'][0,0,0,:]</a:t>
            </a:r>
          </a:p>
          <a:p>
            <a:r>
              <a:rPr lang="en-US" sz="1200" dirty="0">
                <a:latin typeface="Courier" pitchFamily="2" charset="0"/>
              </a:rPr>
              <a:t>v[1,:] = f['vel_1 </a:t>
            </a:r>
            <a:r>
              <a:rPr lang="en-US" sz="1200" dirty="0" err="1">
                <a:latin typeface="Courier" pitchFamily="2" charset="0"/>
              </a:rPr>
              <a:t>ijk</a:t>
            </a:r>
            <a:r>
              <a:rPr lang="en-US" sz="1200" dirty="0">
                <a:latin typeface="Courier" pitchFamily="2" charset="0"/>
              </a:rPr>
              <a:t> layout'][0,0,0,:]</a:t>
            </a:r>
          </a:p>
          <a:p>
            <a:r>
              <a:rPr lang="en-US" sz="1200" dirty="0">
                <a:latin typeface="Courier" pitchFamily="2" charset="0"/>
              </a:rPr>
              <a:t>v[2,:] = f['vel_2 </a:t>
            </a:r>
            <a:r>
              <a:rPr lang="en-US" sz="1200" dirty="0" err="1">
                <a:latin typeface="Courier" pitchFamily="2" charset="0"/>
              </a:rPr>
              <a:t>ijk</a:t>
            </a:r>
            <a:r>
              <a:rPr lang="en-US" sz="1200" dirty="0">
                <a:latin typeface="Courier" pitchFamily="2" charset="0"/>
              </a:rPr>
              <a:t> layout'][0,0,0,:]</a:t>
            </a:r>
          </a:p>
          <a:p>
            <a:r>
              <a:rPr lang="en-US" sz="1200" dirty="0" err="1">
                <a:latin typeface="Courier" pitchFamily="2" charset="0"/>
              </a:rPr>
              <a:t>vmax</a:t>
            </a:r>
            <a:r>
              <a:rPr lang="en-US" sz="1200" dirty="0">
                <a:latin typeface="Courier" pitchFamily="2" charset="0"/>
              </a:rPr>
              <a:t> = max( </a:t>
            </a:r>
            <a:r>
              <a:rPr lang="en-US" sz="1200" dirty="0" err="1">
                <a:latin typeface="Courier" pitchFamily="2" charset="0"/>
              </a:rPr>
              <a:t>np.abs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v.min</a:t>
            </a:r>
            <a:r>
              <a:rPr lang="en-US" sz="1200" dirty="0">
                <a:latin typeface="Courier" pitchFamily="2" charset="0"/>
              </a:rPr>
              <a:t>()), </a:t>
            </a:r>
            <a:r>
              <a:rPr lang="en-US" sz="1200" dirty="0" err="1">
                <a:latin typeface="Courier" pitchFamily="2" charset="0"/>
              </a:rPr>
              <a:t>np.abs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v.max</a:t>
            </a:r>
            <a:r>
              <a:rPr lang="en-US" sz="1200" dirty="0">
                <a:latin typeface="Courier" pitchFamily="2" charset="0"/>
              </a:rPr>
              <a:t>()) )</a:t>
            </a: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5246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E033-2D8A-6C45-A53B-45DAF489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Visualization of </a:t>
            </a:r>
            <a:r>
              <a:rPr lang="en-US" dirty="0" err="1"/>
              <a:t>essioutput</a:t>
            </a:r>
            <a:r>
              <a:rPr lang="en-US" dirty="0"/>
              <a:t> HDF5:</a:t>
            </a:r>
            <a:br>
              <a:rPr lang="en-US" dirty="0"/>
            </a:br>
            <a:r>
              <a:rPr lang="en-US" dirty="0"/>
              <a:t>X-component (fault-normal)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1FE57-E02B-D045-8E92-1880EC67C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3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E033-2D8A-6C45-A53B-45DAF489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Visualization of </a:t>
            </a:r>
            <a:r>
              <a:rPr lang="en-US" dirty="0" err="1"/>
              <a:t>essioutput</a:t>
            </a:r>
            <a:r>
              <a:rPr lang="en-US" dirty="0"/>
              <a:t> HDF5:</a:t>
            </a:r>
            <a:br>
              <a:rPr lang="en-US" dirty="0"/>
            </a:br>
            <a:r>
              <a:rPr lang="en-US" dirty="0"/>
              <a:t>Y-component (fault-parallel)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9757E-BB93-1E42-B832-B5A65F68D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71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E033-2D8A-6C45-A53B-45DAF489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Visualization of </a:t>
            </a:r>
            <a:r>
              <a:rPr lang="en-US" dirty="0" err="1"/>
              <a:t>essioutput</a:t>
            </a:r>
            <a:r>
              <a:rPr lang="en-US" dirty="0"/>
              <a:t> HDF5:</a:t>
            </a:r>
            <a:br>
              <a:rPr lang="en-US" dirty="0"/>
            </a:br>
            <a:r>
              <a:rPr lang="en-US" dirty="0"/>
              <a:t>Z-component (vertical)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7E6341-E8A1-F94B-9926-D42F15748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34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015_PPT_UNC_V7.06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 bwMode="auto">
        <a:gradFill flip="none" rotWithShape="1">
          <a:gsLst>
            <a:gs pos="0">
              <a:schemeClr val="bg1">
                <a:lumMod val="65000"/>
                <a:tint val="66000"/>
                <a:satMod val="160000"/>
              </a:schemeClr>
            </a:gs>
            <a:gs pos="50000">
              <a:schemeClr val="bg1">
                <a:lumMod val="65000"/>
                <a:tint val="44500"/>
                <a:satMod val="160000"/>
              </a:schemeClr>
            </a:gs>
            <a:gs pos="100000">
              <a:schemeClr val="bg1">
                <a:lumMod val="65000"/>
                <a:tint val="23500"/>
                <a:satMod val="160000"/>
              </a:schemeClr>
            </a:gs>
          </a:gsLst>
          <a:lin ang="16200000" scaled="1"/>
          <a:tileRect/>
        </a:gradFill>
        <a:ln>
          <a:solidFill>
            <a:schemeClr val="accent1">
              <a:lumMod val="75000"/>
            </a:schemeClr>
          </a:solidFill>
          <a:headEnd/>
          <a:tailEnd/>
        </a:ln>
      </a:spPr>
      <a:bodyPr rtlCol="0" anchor="b">
        <a:prstTxWarp prst="textNoShape">
          <a:avLst/>
        </a:prstTxWarp>
      </a:bodyPr>
      <a:lstStyle>
        <a:defPPr algn="ctr">
          <a:spcBef>
            <a:spcPct val="0"/>
          </a:spcBef>
          <a:defRPr sz="1600" dirty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28575" cmpd="sng">
          <a:solidFill>
            <a:schemeClr val="accent1">
              <a:lumMod val="7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D114F82E-376B-4ACC-A94E-6CC45E223DFA}" vid="{F6807AF6-4644-4B72-BCA3-01426733BE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2015_PPT_UNC_V7</Template>
  <TotalTime>76</TotalTime>
  <Words>233</Words>
  <Application>Microsoft Macintosh PowerPoint</Application>
  <PresentationFormat>On-screen Show (4:3)</PresentationFormat>
  <Paragraphs>72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</vt:lpstr>
      <vt:lpstr>Lucida Grande</vt:lpstr>
      <vt:lpstr>Wingdings</vt:lpstr>
      <vt:lpstr>Wingdings 2</vt:lpstr>
      <vt:lpstr>2015_PPT_UNC_V7.06 (1)</vt:lpstr>
      <vt:lpstr>SW4-to-ESSI</vt:lpstr>
      <vt:lpstr>Simple test case:  Mw 6.0, vertical strike slip earthquake</vt:lpstr>
      <vt:lpstr>Verification:  compare essioutput HDF5 with SAC</vt:lpstr>
      <vt:lpstr>Visualization of essioutput HDF5</vt:lpstr>
      <vt:lpstr>Python h5py package  makes it easy to access and manipulate HDF5 data</vt:lpstr>
      <vt:lpstr>Visualization of essioutput HDF5: X-component (fault-normal)</vt:lpstr>
      <vt:lpstr>Visualization of essioutput HDF5: Y-component (fault-parallel)</vt:lpstr>
      <vt:lpstr>Visualization of essioutput HDF5: Z-component (vertical)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SW4-to-ESSI</dc:title>
  <dc:creator>Rodgers, Artie</dc:creator>
  <cp:lastModifiedBy>Rodgers, Artie</cp:lastModifiedBy>
  <cp:revision>5</cp:revision>
  <cp:lastPrinted>2018-03-02T18:19:44Z</cp:lastPrinted>
  <dcterms:created xsi:type="dcterms:W3CDTF">2019-05-03T19:40:51Z</dcterms:created>
  <dcterms:modified xsi:type="dcterms:W3CDTF">2019-05-03T20:57:21Z</dcterms:modified>
</cp:coreProperties>
</file>