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27"/>
  </p:notesMasterIdLst>
  <p:sldIdLst>
    <p:sldId id="723" r:id="rId2"/>
    <p:sldId id="661" r:id="rId3"/>
    <p:sldId id="666" r:id="rId4"/>
    <p:sldId id="725" r:id="rId5"/>
    <p:sldId id="738" r:id="rId6"/>
    <p:sldId id="739" r:id="rId7"/>
    <p:sldId id="740" r:id="rId8"/>
    <p:sldId id="741" r:id="rId9"/>
    <p:sldId id="734" r:id="rId10"/>
    <p:sldId id="667" r:id="rId11"/>
    <p:sldId id="744" r:id="rId12"/>
    <p:sldId id="745" r:id="rId13"/>
    <p:sldId id="746" r:id="rId14"/>
    <p:sldId id="747" r:id="rId15"/>
    <p:sldId id="748" r:id="rId16"/>
    <p:sldId id="749" r:id="rId17"/>
    <p:sldId id="750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</p:sldIdLst>
  <p:sldSz cx="18288000" cy="13716000"/>
  <p:notesSz cx="6858000" cy="9144000"/>
  <p:custDataLst>
    <p:tags r:id="rId28"/>
  </p:custDataLst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anose="020B0600070205080204" pitchFamily="34" charset="-128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anose="020B0600070205080204" pitchFamily="34" charset="-128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anose="020B0600070205080204" pitchFamily="34" charset="-128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anose="020B0600070205080204" pitchFamily="34" charset="-128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22" userDrawn="1">
          <p15:clr>
            <a:srgbClr val="A4A3A4"/>
          </p15:clr>
        </p15:guide>
        <p15:guide id="2" pos="4104">
          <p15:clr>
            <a:srgbClr val="A4A3A4"/>
          </p15:clr>
        </p15:guide>
        <p15:guide id="3" pos="10636" userDrawn="1">
          <p15:clr>
            <a:srgbClr val="A4A3A4"/>
          </p15:clr>
        </p15:guide>
        <p15:guide id="4" pos="65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587"/>
    <a:srgbClr val="F79819"/>
    <a:srgbClr val="00B050"/>
    <a:srgbClr val="00B0F0"/>
    <a:srgbClr val="FFCD2D"/>
    <a:srgbClr val="365F9D"/>
    <a:srgbClr val="D8BEEC"/>
    <a:srgbClr val="BF95DF"/>
    <a:srgbClr val="DEA902"/>
    <a:srgbClr val="7CA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4" autoAdjust="0"/>
    <p:restoredTop sz="93238"/>
  </p:normalViewPr>
  <p:slideViewPr>
    <p:cSldViewPr snapToGrid="0" snapToObjects="1" showGuides="1">
      <p:cViewPr varScale="1">
        <p:scale>
          <a:sx n="36" d="100"/>
          <a:sy n="36" d="100"/>
        </p:scale>
        <p:origin x="1448" y="224"/>
      </p:cViewPr>
      <p:guideLst>
        <p:guide orient="horz" pos="3322"/>
        <p:guide pos="4104"/>
        <p:guide pos="10636"/>
        <p:guide pos="65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A036C17A-6A58-45CB-812A-064BA36CA2CA}" type="datetimeFigureOut">
              <a:rPr lang="en-US" altLang="en-US"/>
              <a:pPr>
                <a:defRPr/>
              </a:pPr>
              <a:t>5/10/16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BE89E716-AB66-4783-8467-C55BE2A4577C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922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MS PGothic" panose="020B0600070205080204" pitchFamily="34" charset="-128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MS PGothic" panose="020B0600070205080204" pitchFamily="34" charset="-128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MS PGothic" panose="020B0600070205080204" pitchFamily="34" charset="-128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MS PGothic" panose="020B0600070205080204" pitchFamily="34" charset="-128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MS PGothic" panose="020B0600070205080204" pitchFamily="34" charset="-128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Lato Light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fld id="{8CB48E08-42E7-4D83-9BE7-3025289A0068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1447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Lato Light" charset="0"/>
            </a:endParaRPr>
          </a:p>
        </p:txBody>
      </p:sp>
      <p:sp>
        <p:nvSpPr>
          <p:cNvPr id="1331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76043F5-8571-4B5C-8463-8EF18FC5026E}" type="slidenum">
              <a:rPr lang="en-US" altLang="en-US" smtClean="0">
                <a:ea typeface="MS PGothic" panose="020B0600070205080204" pitchFamily="34" charset="-128"/>
              </a:rPr>
              <a:pPr/>
              <a:t>4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091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Lato Light" charset="0"/>
            </a:endParaRPr>
          </a:p>
        </p:txBody>
      </p:sp>
      <p:sp>
        <p:nvSpPr>
          <p:cNvPr id="1331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76043F5-8571-4B5C-8463-8EF18FC5026E}" type="slidenum">
              <a:rPr lang="en-US" altLang="en-US" smtClean="0">
                <a:ea typeface="MS PGothic" panose="020B0600070205080204" pitchFamily="34" charset="-128"/>
              </a:rPr>
              <a:pPr/>
              <a:t>5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780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Lato Light" charset="0"/>
            </a:endParaRPr>
          </a:p>
        </p:txBody>
      </p:sp>
      <p:sp>
        <p:nvSpPr>
          <p:cNvPr id="1331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76043F5-8571-4B5C-8463-8EF18FC5026E}" type="slidenum">
              <a:rPr lang="en-US" altLang="en-US" smtClean="0">
                <a:ea typeface="MS PGothic" panose="020B0600070205080204" pitchFamily="34" charset="-128"/>
              </a:rPr>
              <a:pPr/>
              <a:t>6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13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Lato Light" charset="0"/>
            </a:endParaRPr>
          </a:p>
        </p:txBody>
      </p:sp>
      <p:sp>
        <p:nvSpPr>
          <p:cNvPr id="1331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76043F5-8571-4B5C-8463-8EF18FC5026E}" type="slidenum">
              <a:rPr lang="en-US" altLang="en-US" smtClean="0">
                <a:ea typeface="MS PGothic" panose="020B0600070205080204" pitchFamily="34" charset="-128"/>
              </a:rPr>
              <a:pPr/>
              <a:t>7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25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latin typeface="Lato Light" charset="0"/>
            </a:endParaRPr>
          </a:p>
        </p:txBody>
      </p:sp>
      <p:sp>
        <p:nvSpPr>
          <p:cNvPr id="13316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76043F5-8571-4B5C-8463-8EF18FC5026E}" type="slidenum">
              <a:rPr lang="en-US" altLang="en-US" smtClean="0">
                <a:ea typeface="MS PGothic" panose="020B0600070205080204" pitchFamily="34" charset="-128"/>
              </a:rPr>
              <a:pPr/>
              <a:t>8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999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Lato Light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fld id="{8CB48E08-42E7-4D83-9BE7-3025289A0068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38741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Lato Light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fld id="{8CB48E08-42E7-4D83-9BE7-3025289A0068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8105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9EDAD-7CFC-41EF-9090-D80EDE6DA65E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32805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508EE-46B7-4A55-9CC9-2106A7B0FDD2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555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662A0-74C1-4AC0-8539-F2CCDA1D3672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8037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8288000" cy="13716000"/>
          </a:xfrm>
        </p:spPr>
        <p:txBody>
          <a:bodyPr rtlCol="0">
            <a:normAutofit/>
          </a:bodyPr>
          <a:lstStyle>
            <a:lvl1pPr marL="0" indent="0">
              <a:buNone/>
              <a:defRPr sz="2401">
                <a:solidFill>
                  <a:schemeClr val="bg2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960156"/>
      </p:ext>
    </p:extLst>
  </p:cSld>
  <p:clrMapOvr>
    <a:masterClrMapping/>
  </p:clrMapOvr>
  <p:transition spd="slow" advClick="0" advTm="3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8304714" cy="13716001"/>
          </a:xfrm>
        </p:spPr>
        <p:txBody>
          <a:bodyPr rtlCol="0">
            <a:normAutofit/>
          </a:bodyPr>
          <a:lstStyle>
            <a:lvl1pPr marL="0" indent="0">
              <a:buNone/>
              <a:defRPr sz="2401">
                <a:latin typeface="Raleway Light"/>
                <a:cs typeface="Raleway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640277076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>
            <a:spLocks noChangeArrowheads="1"/>
          </p:cNvSpPr>
          <p:nvPr userDrawn="1"/>
        </p:nvSpPr>
        <p:spPr bwMode="auto">
          <a:xfrm>
            <a:off x="17265650" y="606425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41" tIns="68571" rIns="137141" bIns="685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fld id="{31978615-1381-4806-9DF0-D79AAB996BB1}" type="slidenum">
              <a:rPr lang="id-ID" altLang="en-US" sz="2101" b="1" smtClean="0">
                <a:solidFill>
                  <a:schemeClr val="bg1"/>
                </a:solidFill>
                <a:latin typeface="Raleway Light" charset="0"/>
              </a:rPr>
              <a:pPr algn="ctr" eaLnBrk="1" hangingPunct="1">
                <a:defRPr/>
              </a:pPr>
              <a:t>‹Nr.›</a:t>
            </a:fld>
            <a:endParaRPr lang="id-ID" altLang="en-US" sz="2101">
              <a:solidFill>
                <a:schemeClr val="bg1"/>
              </a:solidFill>
              <a:latin typeface="Raleway Light" charset="0"/>
            </a:endParaRPr>
          </a:p>
        </p:txBody>
      </p:sp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8931279" cy="13716000"/>
          </a:xfrm>
        </p:spPr>
        <p:txBody>
          <a:bodyPr rtlCol="0">
            <a:normAutofit/>
          </a:bodyPr>
          <a:lstStyle>
            <a:lvl1pPr marL="0" indent="0">
              <a:buNone/>
              <a:defRPr sz="2401">
                <a:latin typeface="Raleway Light"/>
                <a:cs typeface="Raleway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3356026058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 userDrawn="1"/>
        </p:nvSpPr>
        <p:spPr bwMode="auto">
          <a:xfrm>
            <a:off x="17265650" y="606425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41" tIns="68571" rIns="137141" bIns="685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fld id="{9F81AE86-08DC-4409-80EA-D6327827EBD5}" type="slidenum">
              <a:rPr lang="id-ID" altLang="en-US" sz="2101" b="1" smtClean="0">
                <a:solidFill>
                  <a:schemeClr val="bg1"/>
                </a:solidFill>
                <a:latin typeface="Raleway Light" charset="0"/>
              </a:rPr>
              <a:pPr algn="ctr" eaLnBrk="1" hangingPunct="1">
                <a:defRPr/>
              </a:pPr>
              <a:t>‹Nr.›</a:t>
            </a:fld>
            <a:endParaRPr lang="id-ID" altLang="en-US" sz="2101">
              <a:solidFill>
                <a:schemeClr val="bg1"/>
              </a:solidFill>
              <a:latin typeface="Raleway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69474"/>
      </p:ext>
    </p:extLst>
  </p:cSld>
  <p:clrMapOvr>
    <a:masterClrMapping/>
  </p:clrMapOvr>
  <p:transition spd="slow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/>
          <p:cNvSpPr/>
          <p:nvPr userDrawn="1"/>
        </p:nvSpPr>
        <p:spPr>
          <a:xfrm>
            <a:off x="17270413" y="473075"/>
            <a:ext cx="719137" cy="95885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/>
          </a:p>
        </p:txBody>
      </p:sp>
      <p:sp>
        <p:nvSpPr>
          <p:cNvPr id="4" name="TextBox 7"/>
          <p:cNvSpPr txBox="1">
            <a:spLocks noChangeArrowheads="1"/>
          </p:cNvSpPr>
          <p:nvPr userDrawn="1"/>
        </p:nvSpPr>
        <p:spPr bwMode="auto">
          <a:xfrm>
            <a:off x="17265650" y="606425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7141" tIns="68571" rIns="137141" bIns="685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fld id="{0115F756-8068-4777-8C7E-45E51542AFCE}" type="slidenum">
              <a:rPr lang="id-ID" altLang="en-US" sz="2101" b="1" smtClean="0">
                <a:solidFill>
                  <a:schemeClr val="bg1"/>
                </a:solidFill>
                <a:latin typeface="Raleway Light" charset="0"/>
              </a:rPr>
              <a:pPr algn="ctr" eaLnBrk="1" hangingPunct="1">
                <a:defRPr/>
              </a:pPr>
              <a:t>‹Nr.›</a:t>
            </a:fld>
            <a:endParaRPr lang="id-ID" altLang="en-US" sz="2101">
              <a:solidFill>
                <a:schemeClr val="bg1"/>
              </a:solidFill>
              <a:latin typeface="Raleway Light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5845175" y="12512675"/>
            <a:ext cx="6607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7141" tIns="68571" rIns="137141" bIns="6857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id-ID" altLang="en-US" sz="1800">
                <a:solidFill>
                  <a:schemeClr val="accent1"/>
                </a:solidFill>
              </a:rPr>
              <a:t>www.companyname.com</a:t>
            </a:r>
          </a:p>
          <a:p>
            <a:pPr algn="ctr" eaLnBrk="1" hangingPunct="1">
              <a:defRPr/>
            </a:pPr>
            <a:r>
              <a:rPr lang="en-US" altLang="en-US" sz="1500">
                <a:solidFill>
                  <a:schemeClr val="tx2"/>
                </a:solidFill>
              </a:rPr>
              <a:t>© 2015 Planner </a:t>
            </a:r>
            <a:r>
              <a:rPr lang="id-ID" altLang="en-US" sz="1500">
                <a:solidFill>
                  <a:schemeClr val="tx2"/>
                </a:solidFill>
              </a:rPr>
              <a:t>PowerPoint Template</a:t>
            </a:r>
            <a:r>
              <a:rPr lang="en-US" altLang="en-US" sz="1500">
                <a:solidFill>
                  <a:schemeClr val="tx2"/>
                </a:solidFill>
              </a:rPr>
              <a:t>. All Rights Reserved. </a:t>
            </a:r>
            <a:endParaRPr lang="id-ID" altLang="en-US" sz="1500">
              <a:solidFill>
                <a:schemeClr val="tx2"/>
              </a:solidFill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5"/>
            <a:ext cx="18288000" cy="6316547"/>
          </a:xfrm>
        </p:spPr>
        <p:txBody>
          <a:bodyPr rtlCol="0">
            <a:normAutofit/>
          </a:bodyPr>
          <a:lstStyle>
            <a:lvl1pPr marL="0" indent="0">
              <a:buNone/>
              <a:defRPr sz="315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230039"/>
      </p:ext>
    </p:extLst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219A8-9E53-48F1-A886-CE7A9A0B5264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9123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C38EE-F022-4303-A840-423C039D1141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27388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3801A-8F07-4386-B8C2-DAA5AD914A2B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55395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1BAA6-44C6-4973-9633-0B8616F6DD1D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7016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D9099-F745-41FA-AA57-AC93C808164C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2131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439E1-988E-4B55-AAF6-AFAC95757B32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696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87788-CE3A-4BAA-A5D7-07EAA9814BE4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2472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rtlCol="0">
            <a:normAutofit/>
          </a:bodyPr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8941D-71EE-4C56-8357-C2B0AD040AAA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5284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57300" y="730250"/>
            <a:ext cx="1577340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/>
              <a:t>Haga clic para modificar el estilo de título del patrón</a:t>
            </a:r>
            <a:endParaRPr lang="en-US" altLang="x-non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57300" y="3651250"/>
            <a:ext cx="15773400" cy="870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/>
              <a:t>Haga clic para modificar el estilo de texto del patrón</a:t>
            </a:r>
          </a:p>
          <a:p>
            <a:pPr lvl="1"/>
            <a:r>
              <a:rPr lang="es-ES" altLang="x-none"/>
              <a:t>Segundo nivel</a:t>
            </a:r>
          </a:p>
          <a:p>
            <a:pPr lvl="2"/>
            <a:r>
              <a:rPr lang="es-ES" altLang="x-none"/>
              <a:t>Tercer nivel</a:t>
            </a:r>
          </a:p>
          <a:p>
            <a:pPr lvl="3"/>
            <a:r>
              <a:rPr lang="es-ES" altLang="x-none"/>
              <a:t>Cuarto nivel</a:t>
            </a:r>
          </a:p>
          <a:p>
            <a:pPr lvl="4"/>
            <a:r>
              <a:rPr lang="es-ES" altLang="x-none"/>
              <a:t>Quinto nivel</a:t>
            </a:r>
            <a:endParaRPr lang="en-US" altLang="x-non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0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0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0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DD17A4-76EA-44F6-B42E-14FED711E6A0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</p:sldLayoutIdLst>
  <p:hf hdr="0" ftr="0" dt="0"/>
  <p:txStyles>
    <p:titleStyle>
      <a:lvl1pPr algn="l" defTabSz="1828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8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 Light" panose="020F0302020204030204" pitchFamily="34" charset="0"/>
        </a:defRPr>
      </a:lvl2pPr>
      <a:lvl3pPr algn="l" defTabSz="1828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 Light" panose="020F0302020204030204" pitchFamily="34" charset="0"/>
        </a:defRPr>
      </a:lvl3pPr>
      <a:lvl4pPr algn="l" defTabSz="1828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 Light" panose="020F0302020204030204" pitchFamily="34" charset="0"/>
        </a:defRPr>
      </a:lvl4pPr>
      <a:lvl5pPr algn="l" defTabSz="1828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828800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defTabSz="1828800" rtl="0" eaLnBrk="0" fontAlgn="base" hangingPunct="0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2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5.pn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3.JP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mailto:pedro.hepp@tide.cl" TargetMode="External"/><Relationship Id="rId5" Type="http://schemas.openxmlformats.org/officeDocument/2006/relationships/hyperlink" Target="mailto:ronald@Firstmakers.com" TargetMode="External"/><Relationship Id="rId6" Type="http://schemas.openxmlformats.org/officeDocument/2006/relationships/hyperlink" Target="mailto:cirrarazaval@firstmakers.com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jpe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8" Type="http://schemas.openxmlformats.org/officeDocument/2006/relationships/image" Target="../media/image13.jpeg"/><Relationship Id="rId9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16.jp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Marcador de posición de imagen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b="23656"/>
          <a:stretch>
            <a:fillRect/>
          </a:stretch>
        </p:blipFill>
        <p:spPr>
          <a:xfrm flipH="1">
            <a:off x="0" y="2652713"/>
            <a:ext cx="18305463" cy="8366125"/>
          </a:xfrm>
        </p:spPr>
      </p:pic>
      <p:sp>
        <p:nvSpPr>
          <p:cNvPr id="11" name="Rectangle 10"/>
          <p:cNvSpPr/>
          <p:nvPr/>
        </p:nvSpPr>
        <p:spPr>
          <a:xfrm flipH="1" flipV="1">
            <a:off x="0" y="2652712"/>
            <a:ext cx="18305463" cy="8366125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/>
          </a:p>
        </p:txBody>
      </p:sp>
      <p:grpSp>
        <p:nvGrpSpPr>
          <p:cNvPr id="8196" name="Group 31"/>
          <p:cNvGrpSpPr>
            <a:grpSpLocks/>
          </p:cNvGrpSpPr>
          <p:nvPr/>
        </p:nvGrpSpPr>
        <p:grpSpPr bwMode="auto">
          <a:xfrm>
            <a:off x="5584826" y="4425976"/>
            <a:ext cx="13658850" cy="4848832"/>
            <a:chOff x="8774664" y="336833"/>
            <a:chExt cx="7083462" cy="6462577"/>
          </a:xfrm>
        </p:grpSpPr>
        <p:sp>
          <p:nvSpPr>
            <p:cNvPr id="33" name="TextBox 32"/>
            <p:cNvSpPr txBox="1"/>
            <p:nvPr/>
          </p:nvSpPr>
          <p:spPr>
            <a:xfrm>
              <a:off x="8774664" y="336833"/>
              <a:ext cx="7083462" cy="6462577"/>
            </a:xfrm>
            <a:prstGeom prst="rect">
              <a:avLst/>
            </a:prstGeom>
            <a:noFill/>
          </p:spPr>
          <p:txBody>
            <a:bodyPr lIns="68584" tIns="34292" rIns="68584" bIns="34292">
              <a:spAutoFit/>
            </a:bodyPr>
            <a:lstStyle/>
            <a:p>
              <a:pPr algn="ctr" defTabSz="137169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0353" b="1" dirty="0" err="1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Taller</a:t>
              </a:r>
              <a:r>
                <a:rPr lang="id-ID" sz="10353" b="1" dirty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 </a:t>
              </a:r>
              <a:r>
                <a:rPr lang="id-ID" sz="10353" b="1" dirty="0" smtClean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FirstMakers</a:t>
              </a:r>
              <a:r>
                <a:rPr lang="id-ID" sz="10353" b="1" dirty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/>
              </a:r>
              <a:br>
                <a:rPr lang="id-ID" sz="10353" b="1" dirty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</a:br>
              <a:r>
                <a:rPr lang="id-ID" sz="10353" b="1" dirty="0" smtClean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2016</a:t>
              </a:r>
              <a:r>
                <a:rPr lang="id-ID" sz="10353" b="1" dirty="0">
                  <a:solidFill>
                    <a:schemeClr val="accent1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/>
              </a:r>
              <a:br>
                <a:rPr lang="id-ID" sz="10353" b="1" dirty="0">
                  <a:solidFill>
                    <a:schemeClr val="accent1"/>
                  </a:solidFill>
                  <a:latin typeface="Calibri" panose="020F0502020204030204" pitchFamily="34" charset="0"/>
                  <a:ea typeface="+mn-ea"/>
                  <a:cs typeface="Lato Regular"/>
                </a:rPr>
              </a:br>
              <a:endParaRPr lang="id-ID" sz="10353" b="1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Lato Regular"/>
              </a:endParaRPr>
            </a:p>
          </p:txBody>
        </p:sp>
        <p:sp>
          <p:nvSpPr>
            <p:cNvPr id="29703" name="Subtitle 2"/>
            <p:cNvSpPr txBox="1">
              <a:spLocks/>
            </p:cNvSpPr>
            <p:nvPr/>
          </p:nvSpPr>
          <p:spPr bwMode="auto">
            <a:xfrm>
              <a:off x="10343827" y="5098526"/>
              <a:ext cx="3945136" cy="132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3160" tIns="81580" rIns="163160" bIns="81580"/>
            <a:lstStyle>
              <a:lvl1pPr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0"/>
                </a:spcBef>
                <a:defRPr/>
              </a:pPr>
              <a:r>
                <a:rPr lang="es-CL" altLang="en-US" sz="4400" b="1" dirty="0">
                  <a:solidFill>
                    <a:srgbClr val="365F9D"/>
                  </a:solidFill>
                  <a:latin typeface="Calibri" panose="020F0502020204030204" pitchFamily="34" charset="0"/>
                </a:rPr>
                <a:t>Introducción a la programación </a:t>
              </a:r>
            </a:p>
            <a:p>
              <a:pPr algn="ctr" eaLnBrk="1" hangingPunct="1">
                <a:spcBef>
                  <a:spcPts val="0"/>
                </a:spcBef>
                <a:defRPr/>
              </a:pPr>
              <a:r>
                <a:rPr lang="es-CL" altLang="en-US" sz="4400" b="1" dirty="0">
                  <a:solidFill>
                    <a:srgbClr val="365F9D"/>
                  </a:solidFill>
                  <a:latin typeface="Calibri" panose="020F0502020204030204" pitchFamily="34" charset="0"/>
                </a:rPr>
                <a:t>y uso de sensores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610601" y="7618413"/>
            <a:ext cx="7607300" cy="11906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0306050" y="11482388"/>
            <a:ext cx="48069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  <a:t>pedro.hepp@tide.cl</a:t>
            </a:r>
            <a:b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  <a:t>edison.delgado@tide.cl</a:t>
            </a:r>
            <a:b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  <a:t>cirrarazaval@firstmakers.com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3" t="8473" r="14530"/>
          <a:stretch/>
        </p:blipFill>
        <p:spPr>
          <a:xfrm>
            <a:off x="438762" y="1857375"/>
            <a:ext cx="6543675" cy="91614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876204"/>
            <a:ext cx="3666751" cy="10972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20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Fundamentos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SÍNTESIS</a:t>
            </a:r>
          </a:p>
        </p:txBody>
      </p:sp>
      <p:sp>
        <p:nvSpPr>
          <p:cNvPr id="2" name="Elipse 1"/>
          <p:cNvSpPr/>
          <p:nvPr/>
        </p:nvSpPr>
        <p:spPr>
          <a:xfrm>
            <a:off x="7110412" y="7962105"/>
            <a:ext cx="4348163" cy="4348163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96000" rtlCol="0" anchor="ctr"/>
          <a:lstStyle/>
          <a:p>
            <a:pPr algn="ctr"/>
            <a:r>
              <a:rPr lang="x-none" dirty="0"/>
              <a:t> </a:t>
            </a:r>
            <a:r>
              <a:rPr lang="x-none" sz="2800" b="1" dirty="0">
                <a:solidFill>
                  <a:srgbClr val="002060"/>
                </a:solidFill>
              </a:rPr>
              <a:t>Una nueva forma de aprender programando artefactos interesantes.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752561" y="7365700"/>
            <a:ext cx="4367670" cy="30661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11882887" y="8295842"/>
            <a:ext cx="4237344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Programar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159397" y="8290768"/>
            <a:ext cx="4231481" cy="29705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5207252" y="4817331"/>
            <a:ext cx="3802566" cy="26694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153534" y="8949226"/>
            <a:ext cx="4237344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Aprender 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Haciendo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804" y="7256729"/>
            <a:ext cx="1524000" cy="1524000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5047149" y="5356398"/>
            <a:ext cx="4237344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Internet 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de las cosas</a:t>
            </a:r>
          </a:p>
        </p:txBody>
      </p:sp>
      <p:sp>
        <p:nvSpPr>
          <p:cNvPr id="33" name="Oval 21"/>
          <p:cNvSpPr/>
          <p:nvPr/>
        </p:nvSpPr>
        <p:spPr bwMode="auto">
          <a:xfrm>
            <a:off x="15450344" y="6985826"/>
            <a:ext cx="984250" cy="98425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3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4715127" y="4499957"/>
            <a:ext cx="984250" cy="9842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2</a:t>
            </a:r>
          </a:p>
        </p:txBody>
      </p:sp>
      <p:sp>
        <p:nvSpPr>
          <p:cNvPr id="35" name="Oval 21"/>
          <p:cNvSpPr/>
          <p:nvPr/>
        </p:nvSpPr>
        <p:spPr bwMode="auto">
          <a:xfrm>
            <a:off x="1694916" y="7962105"/>
            <a:ext cx="984250" cy="98425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1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Marcador de posición de imagen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b="23656"/>
          <a:stretch>
            <a:fillRect/>
          </a:stretch>
        </p:blipFill>
        <p:spPr>
          <a:xfrm flipH="1">
            <a:off x="0" y="2652713"/>
            <a:ext cx="18305463" cy="8366125"/>
          </a:xfrm>
        </p:spPr>
      </p:pic>
      <p:sp>
        <p:nvSpPr>
          <p:cNvPr id="11" name="Rectangle 10"/>
          <p:cNvSpPr/>
          <p:nvPr/>
        </p:nvSpPr>
        <p:spPr>
          <a:xfrm flipH="1" flipV="1">
            <a:off x="0" y="2652712"/>
            <a:ext cx="18305463" cy="8366125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/>
          </a:p>
        </p:txBody>
      </p:sp>
      <p:grpSp>
        <p:nvGrpSpPr>
          <p:cNvPr id="8196" name="Group 31"/>
          <p:cNvGrpSpPr>
            <a:grpSpLocks/>
          </p:cNvGrpSpPr>
          <p:nvPr/>
        </p:nvGrpSpPr>
        <p:grpSpPr bwMode="auto">
          <a:xfrm>
            <a:off x="6515101" y="4425976"/>
            <a:ext cx="11772901" cy="4568032"/>
            <a:chOff x="9257103" y="336833"/>
            <a:chExt cx="6105411" cy="6088323"/>
          </a:xfrm>
        </p:grpSpPr>
        <p:sp>
          <p:nvSpPr>
            <p:cNvPr id="33" name="TextBox 32"/>
            <p:cNvSpPr txBox="1"/>
            <p:nvPr/>
          </p:nvSpPr>
          <p:spPr>
            <a:xfrm>
              <a:off x="9257103" y="336833"/>
              <a:ext cx="6105411" cy="4339151"/>
            </a:xfrm>
            <a:prstGeom prst="rect">
              <a:avLst/>
            </a:prstGeom>
            <a:noFill/>
          </p:spPr>
          <p:txBody>
            <a:bodyPr wrap="square" lIns="68584" tIns="34292" rIns="68584" bIns="34292">
              <a:spAutoFit/>
            </a:bodyPr>
            <a:lstStyle/>
            <a:p>
              <a:pPr algn="ctr" defTabSz="137169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x-none" sz="10353" b="1" dirty="0" smtClean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Práctica </a:t>
              </a:r>
              <a:r>
                <a:rPr lang="x-none" sz="10353" b="1" dirty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Guiada</a:t>
              </a:r>
              <a:r>
                <a:rPr lang="id-ID" sz="10353" b="1" dirty="0">
                  <a:solidFill>
                    <a:schemeClr val="accent1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/>
              </a:r>
              <a:br>
                <a:rPr lang="id-ID" sz="10353" b="1" dirty="0">
                  <a:solidFill>
                    <a:schemeClr val="accent1"/>
                  </a:solidFill>
                  <a:latin typeface="Calibri" panose="020F0502020204030204" pitchFamily="34" charset="0"/>
                  <a:ea typeface="+mn-ea"/>
                  <a:cs typeface="Lato Regular"/>
                </a:rPr>
              </a:br>
              <a:endParaRPr lang="id-ID" sz="10353" b="1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Lato Regular"/>
              </a:endParaRPr>
            </a:p>
          </p:txBody>
        </p:sp>
        <p:sp>
          <p:nvSpPr>
            <p:cNvPr id="29703" name="Subtitle 2"/>
            <p:cNvSpPr txBox="1">
              <a:spLocks/>
            </p:cNvSpPr>
            <p:nvPr/>
          </p:nvSpPr>
          <p:spPr bwMode="auto">
            <a:xfrm>
              <a:off x="10343827" y="5098526"/>
              <a:ext cx="3945136" cy="132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3160" tIns="81580" rIns="163160" bIns="81580"/>
            <a:lstStyle>
              <a:lvl1pPr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0"/>
                </a:spcBef>
                <a:defRPr/>
              </a:pPr>
              <a:r>
                <a:rPr lang="es-CL" altLang="en-US" sz="4400" b="1" dirty="0">
                  <a:solidFill>
                    <a:srgbClr val="365F9D"/>
                  </a:solidFill>
                  <a:latin typeface="Calibri" panose="020F0502020204030204" pitchFamily="34" charset="0"/>
                </a:rPr>
                <a:t>Introducción a la programación </a:t>
              </a:r>
            </a:p>
            <a:p>
              <a:pPr algn="ctr" eaLnBrk="1" hangingPunct="1">
                <a:spcBef>
                  <a:spcPts val="0"/>
                </a:spcBef>
                <a:defRPr/>
              </a:pPr>
              <a:r>
                <a:rPr lang="es-CL" altLang="en-US" sz="4400" b="1" dirty="0">
                  <a:solidFill>
                    <a:srgbClr val="365F9D"/>
                  </a:solidFill>
                  <a:latin typeface="Calibri" panose="020F0502020204030204" pitchFamily="34" charset="0"/>
                </a:rPr>
                <a:t>y uso de sensores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610601" y="7542213"/>
            <a:ext cx="7607300" cy="11906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0306050" y="11482388"/>
            <a:ext cx="48069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  <a:t>pedro.hepp@tide.cl</a:t>
            </a:r>
            <a:b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  <a:t>edison.delgado@tide.cl</a:t>
            </a:r>
            <a:b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  <a:t>cirrarazaval@firstmakers.com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02" y="778720"/>
            <a:ext cx="4742698" cy="127406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3" t="8473" r="14530"/>
          <a:stretch/>
        </p:blipFill>
        <p:spPr>
          <a:xfrm>
            <a:off x="438762" y="1857375"/>
            <a:ext cx="6543675" cy="916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20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08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501737" y="4991520"/>
            <a:ext cx="3928888" cy="27581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304446" y="4991520"/>
            <a:ext cx="3802566" cy="26694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3010084" y="5504204"/>
            <a:ext cx="2974260" cy="1010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El software de programación </a:t>
            </a:r>
            <a:r>
              <a:rPr lang="es-CL" altLang="en-US" sz="4000" b="1" dirty="0">
                <a:latin typeface="Calibri" panose="020F0502020204030204" pitchFamily="34" charset="0"/>
              </a:rPr>
              <a:t>SNAP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144343" y="5530587"/>
            <a:ext cx="4237344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La Tarjeta 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Programable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2662617" y="4470676"/>
            <a:ext cx="984250" cy="9842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1</a:t>
            </a:r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34" y="8076849"/>
            <a:ext cx="5567902" cy="4354046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170" y="8078342"/>
            <a:ext cx="4471828" cy="4377882"/>
          </a:xfrm>
          <a:prstGeom prst="rect">
            <a:avLst/>
          </a:prstGeom>
        </p:spPr>
      </p:pic>
      <p:sp>
        <p:nvSpPr>
          <p:cNvPr id="18" name="Oval 21"/>
          <p:cNvSpPr/>
          <p:nvPr/>
        </p:nvSpPr>
        <p:spPr bwMode="auto">
          <a:xfrm>
            <a:off x="14937545" y="4470676"/>
            <a:ext cx="984250" cy="98425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2</a:t>
            </a:r>
          </a:p>
        </p:txBody>
      </p:sp>
      <p:sp>
        <p:nvSpPr>
          <p:cNvPr id="3" name="Flecha izquierda y derecha 2"/>
          <p:cNvSpPr/>
          <p:nvPr/>
        </p:nvSpPr>
        <p:spPr>
          <a:xfrm>
            <a:off x="8956541" y="9831619"/>
            <a:ext cx="1522224" cy="871328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19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PROGRAMACIÓN EN SNAP</a:t>
            </a:r>
          </a:p>
        </p:txBody>
      </p:sp>
      <p:pic>
        <p:nvPicPr>
          <p:cNvPr id="22" name="Picture 2" descr="https://lh4.googleusercontent.com/sq1N6gNrUaT9FmFUh9EcCog_-XLIBtbSb35qTM2gvB5iR2Cuq_B9453YVaw24OKNNXAKP3z9Cm2nCyr1oIgQ-4N1ZvpwSBDOJx1ZBToLuxYlJHGpsudQWjDeiNNyBCxOOmOfi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09" y="4165663"/>
            <a:ext cx="13837181" cy="951798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10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19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LA TARJETA  PROGRAMABLE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743" y="4097484"/>
            <a:ext cx="12326257" cy="963901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91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294909" y="4991519"/>
            <a:ext cx="7255365" cy="46539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719626" y="5846937"/>
            <a:ext cx="6204616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Conectar “</a:t>
            </a:r>
            <a:r>
              <a:rPr lang="es-CL" altLang="en-US" sz="3200" b="1" dirty="0" err="1">
                <a:latin typeface="Calibri" panose="020F0502020204030204" pitchFamily="34" charset="0"/>
              </a:rPr>
              <a:t>Arduino</a:t>
            </a:r>
            <a:r>
              <a:rPr lang="es-CL" altLang="en-US" sz="3200" b="1" dirty="0">
                <a:latin typeface="Calibri" panose="020F0502020204030204" pitchFamily="34" charset="0"/>
              </a:rPr>
              <a:t>”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Seleccionar Sensor (un bloque)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Alterar parámetros del sensor y observar valor en el “Escenario”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2662617" y="4470676"/>
            <a:ext cx="984250" cy="9842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1</a:t>
            </a:r>
          </a:p>
        </p:txBody>
      </p:sp>
      <p:sp>
        <p:nvSpPr>
          <p:cNvPr id="19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EJEMPLO: LEER VALOR DE SENSORES</a:t>
            </a: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191" y="4101120"/>
            <a:ext cx="4045340" cy="9595350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10347191" y="9969911"/>
            <a:ext cx="3335728" cy="2979174"/>
          </a:xfrm>
          <a:prstGeom prst="roundRect">
            <a:avLst>
              <a:gd name="adj" fmla="val 6634"/>
            </a:avLst>
          </a:prstGeom>
          <a:noFill/>
          <a:ln w="76200">
            <a:solidFill>
              <a:srgbClr val="F798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13682919" y="11474245"/>
            <a:ext cx="1419429" cy="0"/>
          </a:xfrm>
          <a:prstGeom prst="straightConnector1">
            <a:avLst/>
          </a:prstGeom>
          <a:ln w="76200">
            <a:solidFill>
              <a:srgbClr val="F798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76"/>
          <p:cNvSpPr txBox="1">
            <a:spLocks noChangeArrowheads="1"/>
          </p:cNvSpPr>
          <p:nvPr/>
        </p:nvSpPr>
        <p:spPr bwMode="auto">
          <a:xfrm>
            <a:off x="14533396" y="11209427"/>
            <a:ext cx="3245567" cy="50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Sensores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294909" y="12388647"/>
            <a:ext cx="7255366" cy="707923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rgbClr val="002060"/>
                </a:solidFill>
              </a:rPr>
              <a:t> SNAP: Tarjeta: bloques azules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83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294905" y="4755544"/>
            <a:ext cx="7255365" cy="40023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808117" y="5381199"/>
            <a:ext cx="6204616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s-CL" altLang="en-US" sz="4400" b="1" dirty="0">
                <a:latin typeface="Calibri" panose="020F0502020204030204" pitchFamily="34" charset="0"/>
              </a:rPr>
              <a:t>Algoritmo: 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Prender led 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Esperar 1 segundo 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Apagar led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2662617" y="4234700"/>
            <a:ext cx="984250" cy="9842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2</a:t>
            </a:r>
          </a:p>
        </p:txBody>
      </p:sp>
      <p:sp>
        <p:nvSpPr>
          <p:cNvPr id="19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08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294909" y="12388647"/>
            <a:ext cx="7255366" cy="707923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rgbClr val="002060"/>
                </a:solidFill>
              </a:rPr>
              <a:t> SNAP: Pegar y despegar bloques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402163" y="8787365"/>
            <a:ext cx="6204616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CL" altLang="en-US" sz="2800" dirty="0">
                <a:latin typeface="Calibri" panose="020F0502020204030204" pitchFamily="34" charset="0"/>
              </a:rPr>
              <a:t>En la zona de bloques se puede probar el efecto de un bloque.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CL" altLang="en-US" sz="2800" dirty="0">
                <a:latin typeface="Calibri" panose="020F0502020204030204" pitchFamily="34" charset="0"/>
              </a:rPr>
              <a:t>Pero para construir un algoritmo, se “arrastran” los bloques a la zona de programación y se “pegan” entre si.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CL" altLang="en-US" sz="2800" b="1" dirty="0">
                <a:latin typeface="Calibri" panose="020F0502020204030204" pitchFamily="34" charset="0"/>
              </a:rPr>
              <a:t>Ejemplo: Algoritmo para activar y desactivar la bocina. 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571" y="5320302"/>
            <a:ext cx="6494079" cy="375354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48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294905" y="4755544"/>
            <a:ext cx="7255365" cy="49145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778620" y="5381199"/>
            <a:ext cx="6204616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s-CL" altLang="en-US" sz="4400" b="1" dirty="0">
                <a:latin typeface="Calibri" panose="020F0502020204030204" pitchFamily="34" charset="0"/>
              </a:rPr>
              <a:t>Algoritmo: 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Prender led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Esperar 1 segundo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Apagar led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Esperar 1 segundo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2662617" y="4234700"/>
            <a:ext cx="984250" cy="9842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3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294908" y="12388647"/>
            <a:ext cx="15589742" cy="707923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rgbClr val="002060"/>
                </a:solidFill>
              </a:rPr>
              <a:t> SNAP: </a:t>
            </a:r>
            <a:r>
              <a:rPr lang="es-CL" dirty="0">
                <a:solidFill>
                  <a:srgbClr val="002060"/>
                </a:solidFill>
              </a:rPr>
              <a:t>Repetir un conjunto de bloques un número de veces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494688" y="9793571"/>
            <a:ext cx="6204616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s-CL" altLang="en-US" sz="2800" b="1" dirty="0">
                <a:latin typeface="Calibri" panose="020F0502020204030204" pitchFamily="34" charset="0"/>
              </a:rPr>
              <a:t>EJEMPLO: Algoritmo para activar y desactivar la luz 5 veces</a:t>
            </a:r>
          </a:p>
        </p:txBody>
      </p:sp>
      <p:sp>
        <p:nvSpPr>
          <p:cNvPr id="13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REPETICIONES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076" y="5320302"/>
            <a:ext cx="6523574" cy="618541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7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294899" y="4748981"/>
            <a:ext cx="7255365" cy="71213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778620" y="5676169"/>
            <a:ext cx="6204616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En el </a:t>
            </a:r>
            <a:r>
              <a:rPr lang="es-CL" altLang="en-US" sz="3200" b="1" dirty="0">
                <a:latin typeface="Calibri" panose="020F0502020204030204" pitchFamily="34" charset="0"/>
              </a:rPr>
              <a:t>escenario</a:t>
            </a:r>
            <a:r>
              <a:rPr lang="es-CL" altLang="en-US" sz="3200" dirty="0">
                <a:latin typeface="Calibri" panose="020F0502020204030204" pitchFamily="34" charset="0"/>
              </a:rPr>
              <a:t> hay un </a:t>
            </a:r>
            <a:r>
              <a:rPr lang="es-CL" altLang="en-US" sz="3200" b="1" dirty="0">
                <a:latin typeface="Calibri" panose="020F0502020204030204" pitchFamily="34" charset="0"/>
              </a:rPr>
              <a:t>SPRITE</a:t>
            </a:r>
            <a:r>
              <a:rPr lang="es-CL" altLang="en-US" sz="3200" dirty="0">
                <a:latin typeface="Calibri" panose="020F0502020204030204" pitchFamily="34" charset="0"/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s-CL" altLang="en-US" sz="4400" b="1" dirty="0">
                <a:latin typeface="Calibri" panose="020F0502020204030204" pitchFamily="34" charset="0"/>
              </a:rPr>
              <a:t>El </a:t>
            </a:r>
            <a:r>
              <a:rPr lang="es-CL" altLang="en-US" sz="4400" b="1" dirty="0" err="1">
                <a:latin typeface="Calibri" panose="020F0502020204030204" pitchFamily="34" charset="0"/>
              </a:rPr>
              <a:t>Sprite</a:t>
            </a:r>
            <a:r>
              <a:rPr lang="es-CL" altLang="en-US" sz="4400" b="1" dirty="0">
                <a:latin typeface="Calibri" panose="020F0502020204030204" pitchFamily="34" charset="0"/>
              </a:rPr>
              <a:t>: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Se puede mover un numero de “pasos”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Puede girar un ángulo.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Lleva un lápiz (cualquier color y grosor). 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El escenario se puede borrar.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2662617" y="4234700"/>
            <a:ext cx="984250" cy="9842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4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294908" y="12388647"/>
            <a:ext cx="15589742" cy="707923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rgbClr val="002060"/>
                </a:solidFill>
              </a:rPr>
              <a:t> SNAP: </a:t>
            </a:r>
            <a:r>
              <a:rPr lang="es-CL" dirty="0">
                <a:solidFill>
                  <a:srgbClr val="002060"/>
                </a:solidFill>
              </a:rPr>
              <a:t>Dibujos con SPRITE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0226008" y="9308567"/>
            <a:ext cx="6658641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s-CL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Probar movimiento y posición </a:t>
            </a:r>
          </a:p>
          <a:p>
            <a:pPr algn="ctr" eaLnBrk="1" hangingPunct="1">
              <a:spcBef>
                <a:spcPct val="20000"/>
              </a:spcBef>
              <a:defRPr/>
            </a:pPr>
            <a:r>
              <a:rPr lang="es-CL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del SPRITE.</a:t>
            </a:r>
          </a:p>
        </p:txBody>
      </p:sp>
      <p:sp>
        <p:nvSpPr>
          <p:cNvPr id="13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EJEMPLO SIN SENSORES</a:t>
            </a:r>
          </a:p>
        </p:txBody>
      </p:sp>
      <p:pic>
        <p:nvPicPr>
          <p:cNvPr id="14" name="Picture 1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3" t="13959" r="7565" b="7575"/>
          <a:stretch/>
        </p:blipFill>
        <p:spPr>
          <a:xfrm>
            <a:off x="10351362" y="5273674"/>
            <a:ext cx="6533288" cy="35068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485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294898" y="4748981"/>
            <a:ext cx="7255365" cy="40781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778620" y="5357130"/>
            <a:ext cx="6204616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avanzar 100 pasos y girar 90º 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avanzar 100 pasos y girar 90º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avanzar 100 pasos y girar 90º 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avanzar 100 pasos y girar 90º 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2662617" y="4234700"/>
            <a:ext cx="984250" cy="9842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5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294908" y="12388647"/>
            <a:ext cx="7255355" cy="707923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rgbClr val="002060"/>
                </a:solidFill>
              </a:rPr>
              <a:t> SNAP: </a:t>
            </a:r>
            <a:r>
              <a:rPr lang="es-CL" dirty="0">
                <a:solidFill>
                  <a:srgbClr val="002060"/>
                </a:solidFill>
              </a:rPr>
              <a:t>Repeticiones</a:t>
            </a:r>
          </a:p>
        </p:txBody>
      </p:sp>
      <p:sp>
        <p:nvSpPr>
          <p:cNvPr id="13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EJEMPLO SIN SENSORES: DIBUJAR UN CUADRADO 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494687" y="9075802"/>
            <a:ext cx="6764409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s-CL" altLang="en-US" sz="2800" b="1" dirty="0">
                <a:latin typeface="Calibri" panose="020F0502020204030204" pitchFamily="34" charset="0"/>
              </a:rPr>
              <a:t>EJEMPLO: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s-CL" altLang="en-US" sz="2800" b="1" dirty="0">
                <a:latin typeface="Calibri" panose="020F0502020204030204" pitchFamily="34" charset="0"/>
              </a:rPr>
              <a:t>El mismo algoritmo pero repitiendo 4 veces la misma instrucción con bloques de espera, lápiz y borrar.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0226009" y="12351654"/>
            <a:ext cx="6658641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s-CL" alt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¿cómo dibujar un triángulo?</a:t>
            </a:r>
          </a:p>
        </p:txBody>
      </p:sp>
      <p:pic>
        <p:nvPicPr>
          <p:cNvPr id="16" name="Picture 4" descr="aptura de pantalla 2015-09-20 a las 21.13.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962" y="4109308"/>
            <a:ext cx="6516687" cy="753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10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Marcador de posición de imagen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b="7922"/>
          <a:stretch>
            <a:fillRect/>
          </a:stretch>
        </p:blipFill>
        <p:spPr>
          <a:xfrm flipH="1">
            <a:off x="0" y="1712913"/>
            <a:ext cx="18305463" cy="10290175"/>
          </a:xfrm>
        </p:spPr>
      </p:pic>
      <p:sp>
        <p:nvSpPr>
          <p:cNvPr id="53" name="Rectangle 10"/>
          <p:cNvSpPr/>
          <p:nvPr/>
        </p:nvSpPr>
        <p:spPr>
          <a:xfrm flipH="1" flipV="1">
            <a:off x="-294969" y="1712911"/>
            <a:ext cx="18600431" cy="10290176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6183" r="15524" b="599"/>
          <a:stretch/>
        </p:blipFill>
        <p:spPr>
          <a:xfrm>
            <a:off x="273083" y="389800"/>
            <a:ext cx="8655647" cy="11594494"/>
          </a:xfrm>
          <a:prstGeom prst="rect">
            <a:avLst/>
          </a:prstGeom>
        </p:spPr>
      </p:pic>
      <p:grpSp>
        <p:nvGrpSpPr>
          <p:cNvPr id="129" name="Group 128"/>
          <p:cNvGrpSpPr/>
          <p:nvPr/>
        </p:nvGrpSpPr>
        <p:grpSpPr>
          <a:xfrm>
            <a:off x="11717568" y="3971018"/>
            <a:ext cx="1683362" cy="1683800"/>
            <a:chOff x="10914389" y="3398630"/>
            <a:chExt cx="2545697" cy="2546360"/>
          </a:xfrm>
          <a:solidFill>
            <a:srgbClr val="00B0F0"/>
          </a:solidFill>
        </p:grpSpPr>
        <p:sp>
          <p:nvSpPr>
            <p:cNvPr id="130" name="Freeform 9"/>
            <p:cNvSpPr>
              <a:spLocks noEditPoints="1"/>
            </p:cNvSpPr>
            <p:nvPr/>
          </p:nvSpPr>
          <p:spPr bwMode="auto">
            <a:xfrm>
              <a:off x="10914389" y="3398630"/>
              <a:ext cx="2545697" cy="2546360"/>
            </a:xfrm>
            <a:custGeom>
              <a:avLst/>
              <a:gdLst>
                <a:gd name="T0" fmla="*/ 512 w 1024"/>
                <a:gd name="T1" fmla="*/ 0 h 1024"/>
                <a:gd name="T2" fmla="*/ 0 w 1024"/>
                <a:gd name="T3" fmla="*/ 512 h 1024"/>
                <a:gd name="T4" fmla="*/ 512 w 1024"/>
                <a:gd name="T5" fmla="*/ 1024 h 1024"/>
                <a:gd name="T6" fmla="*/ 1024 w 1024"/>
                <a:gd name="T7" fmla="*/ 512 h 1024"/>
                <a:gd name="T8" fmla="*/ 512 w 1024"/>
                <a:gd name="T9" fmla="*/ 0 h 1024"/>
                <a:gd name="T10" fmla="*/ 512 w 1024"/>
                <a:gd name="T11" fmla="*/ 951 h 1024"/>
                <a:gd name="T12" fmla="*/ 73 w 1024"/>
                <a:gd name="T13" fmla="*/ 512 h 1024"/>
                <a:gd name="T14" fmla="*/ 512 w 1024"/>
                <a:gd name="T15" fmla="*/ 73 h 1024"/>
                <a:gd name="T16" fmla="*/ 951 w 1024"/>
                <a:gd name="T17" fmla="*/ 512 h 1024"/>
                <a:gd name="T18" fmla="*/ 512 w 1024"/>
                <a:gd name="T19" fmla="*/ 951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4" h="1024">
                  <a:moveTo>
                    <a:pt x="512" y="0"/>
                  </a:moveTo>
                  <a:cubicBezTo>
                    <a:pt x="229" y="0"/>
                    <a:pt x="0" y="229"/>
                    <a:pt x="0" y="512"/>
                  </a:cubicBezTo>
                  <a:cubicBezTo>
                    <a:pt x="0" y="795"/>
                    <a:pt x="229" y="1024"/>
                    <a:pt x="512" y="1024"/>
                  </a:cubicBezTo>
                  <a:cubicBezTo>
                    <a:pt x="795" y="1024"/>
                    <a:pt x="1024" y="795"/>
                    <a:pt x="1024" y="512"/>
                  </a:cubicBezTo>
                  <a:cubicBezTo>
                    <a:pt x="1024" y="229"/>
                    <a:pt x="795" y="0"/>
                    <a:pt x="512" y="0"/>
                  </a:cubicBezTo>
                  <a:close/>
                  <a:moveTo>
                    <a:pt x="512" y="951"/>
                  </a:moveTo>
                  <a:cubicBezTo>
                    <a:pt x="270" y="951"/>
                    <a:pt x="73" y="754"/>
                    <a:pt x="73" y="512"/>
                  </a:cubicBezTo>
                  <a:cubicBezTo>
                    <a:pt x="73" y="270"/>
                    <a:pt x="270" y="73"/>
                    <a:pt x="512" y="73"/>
                  </a:cubicBezTo>
                  <a:cubicBezTo>
                    <a:pt x="754" y="73"/>
                    <a:pt x="951" y="270"/>
                    <a:pt x="951" y="512"/>
                  </a:cubicBezTo>
                  <a:cubicBezTo>
                    <a:pt x="951" y="754"/>
                    <a:pt x="754" y="951"/>
                    <a:pt x="512" y="951"/>
                  </a:cubicBezTo>
                  <a:close/>
                </a:path>
              </a:pathLst>
            </a:custGeom>
            <a:solidFill>
              <a:srgbClr val="365F9D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137168" tIns="68584" rIns="137168" bIns="68584"/>
            <a:lstStyle/>
            <a:p>
              <a:pPr defTabSz="137169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2701">
                <a:solidFill>
                  <a:srgbClr val="002060"/>
                </a:solidFill>
                <a:latin typeface="+mn-lt"/>
                <a:ea typeface="+mn-ea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11795226" y="4278110"/>
              <a:ext cx="787195" cy="787400"/>
              <a:chOff x="6350" y="4763"/>
              <a:chExt cx="2898775" cy="2898776"/>
            </a:xfrm>
            <a:grpFill/>
          </p:grpSpPr>
          <p:sp>
            <p:nvSpPr>
              <p:cNvPr id="132" name="Freeform 131"/>
              <p:cNvSpPr>
                <a:spLocks/>
              </p:cNvSpPr>
              <p:nvPr/>
            </p:nvSpPr>
            <p:spPr bwMode="auto">
              <a:xfrm>
                <a:off x="6350" y="4763"/>
                <a:ext cx="727075" cy="723900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2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solidFill>
                <a:srgbClr val="365F9D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137169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701">
                  <a:latin typeface="+mn-lt"/>
                  <a:ea typeface="+mn-ea"/>
                </a:endParaRPr>
              </a:p>
            </p:txBody>
          </p:sp>
          <p:sp>
            <p:nvSpPr>
              <p:cNvPr id="133" name="Freeform 132"/>
              <p:cNvSpPr>
                <a:spLocks/>
              </p:cNvSpPr>
              <p:nvPr/>
            </p:nvSpPr>
            <p:spPr bwMode="auto">
              <a:xfrm>
                <a:off x="6350" y="1093788"/>
                <a:ext cx="727075" cy="722313"/>
              </a:xfrm>
              <a:custGeom>
                <a:avLst/>
                <a:gdLst>
                  <a:gd name="T0" fmla="*/ 168 w 193"/>
                  <a:gd name="T1" fmla="*/ 0 h 192"/>
                  <a:gd name="T2" fmla="*/ 24 w 193"/>
                  <a:gd name="T3" fmla="*/ 0 h 192"/>
                  <a:gd name="T4" fmla="*/ 0 w 193"/>
                  <a:gd name="T5" fmla="*/ 24 h 192"/>
                  <a:gd name="T6" fmla="*/ 0 w 193"/>
                  <a:gd name="T7" fmla="*/ 168 h 192"/>
                  <a:gd name="T8" fmla="*/ 24 w 193"/>
                  <a:gd name="T9" fmla="*/ 192 h 192"/>
                  <a:gd name="T10" fmla="*/ 168 w 193"/>
                  <a:gd name="T11" fmla="*/ 192 h 192"/>
                  <a:gd name="T12" fmla="*/ 193 w 193"/>
                  <a:gd name="T13" fmla="*/ 168 h 192"/>
                  <a:gd name="T14" fmla="*/ 193 w 193"/>
                  <a:gd name="T15" fmla="*/ 24 h 192"/>
                  <a:gd name="T16" fmla="*/ 168 w 193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2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168" y="192"/>
                      <a:pt x="168" y="192"/>
                      <a:pt x="168" y="192"/>
                    </a:cubicBezTo>
                    <a:cubicBezTo>
                      <a:pt x="182" y="192"/>
                      <a:pt x="193" y="181"/>
                      <a:pt x="193" y="168"/>
                    </a:cubicBezTo>
                    <a:cubicBezTo>
                      <a:pt x="193" y="24"/>
                      <a:pt x="193" y="24"/>
                      <a:pt x="193" y="24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solidFill>
                <a:srgbClr val="365F9D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137169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701">
                  <a:latin typeface="+mn-lt"/>
                  <a:ea typeface="+mn-ea"/>
                </a:endParaRPr>
              </a:p>
            </p:txBody>
          </p:sp>
          <p:sp>
            <p:nvSpPr>
              <p:cNvPr id="163" name="Freeform 162"/>
              <p:cNvSpPr>
                <a:spLocks/>
              </p:cNvSpPr>
              <p:nvPr/>
            </p:nvSpPr>
            <p:spPr bwMode="auto">
              <a:xfrm>
                <a:off x="6350" y="2178051"/>
                <a:ext cx="727075" cy="725488"/>
              </a:xfrm>
              <a:custGeom>
                <a:avLst/>
                <a:gdLst>
                  <a:gd name="T0" fmla="*/ 168 w 193"/>
                  <a:gd name="T1" fmla="*/ 0 h 193"/>
                  <a:gd name="T2" fmla="*/ 24 w 193"/>
                  <a:gd name="T3" fmla="*/ 0 h 193"/>
                  <a:gd name="T4" fmla="*/ 0 w 193"/>
                  <a:gd name="T5" fmla="*/ 25 h 193"/>
                  <a:gd name="T6" fmla="*/ 0 w 193"/>
                  <a:gd name="T7" fmla="*/ 169 h 193"/>
                  <a:gd name="T8" fmla="*/ 24 w 193"/>
                  <a:gd name="T9" fmla="*/ 193 h 193"/>
                  <a:gd name="T10" fmla="*/ 168 w 193"/>
                  <a:gd name="T11" fmla="*/ 193 h 193"/>
                  <a:gd name="T12" fmla="*/ 193 w 193"/>
                  <a:gd name="T13" fmla="*/ 169 h 193"/>
                  <a:gd name="T14" fmla="*/ 193 w 193"/>
                  <a:gd name="T15" fmla="*/ 25 h 193"/>
                  <a:gd name="T16" fmla="*/ 168 w 193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3" h="193">
                    <a:moveTo>
                      <a:pt x="168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168" y="193"/>
                      <a:pt x="168" y="193"/>
                      <a:pt x="168" y="193"/>
                    </a:cubicBezTo>
                    <a:cubicBezTo>
                      <a:pt x="182" y="193"/>
                      <a:pt x="193" y="182"/>
                      <a:pt x="193" y="169"/>
                    </a:cubicBezTo>
                    <a:cubicBezTo>
                      <a:pt x="193" y="25"/>
                      <a:pt x="193" y="25"/>
                      <a:pt x="193" y="25"/>
                    </a:cubicBezTo>
                    <a:cubicBezTo>
                      <a:pt x="193" y="11"/>
                      <a:pt x="182" y="0"/>
                      <a:pt x="168" y="0"/>
                    </a:cubicBezTo>
                    <a:close/>
                  </a:path>
                </a:pathLst>
              </a:custGeom>
              <a:solidFill>
                <a:srgbClr val="365F9D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137169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701">
                  <a:latin typeface="+mn-lt"/>
                  <a:ea typeface="+mn-ea"/>
                </a:endParaRPr>
              </a:p>
            </p:txBody>
          </p:sp>
          <p:sp>
            <p:nvSpPr>
              <p:cNvPr id="164" name="Freeform 8"/>
              <p:cNvSpPr>
                <a:spLocks/>
              </p:cNvSpPr>
              <p:nvPr/>
            </p:nvSpPr>
            <p:spPr bwMode="auto">
              <a:xfrm>
                <a:off x="1095375" y="4763"/>
                <a:ext cx="1809750" cy="723900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2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2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solidFill>
                <a:srgbClr val="365F9D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137169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701">
                  <a:latin typeface="+mn-lt"/>
                  <a:ea typeface="+mn-ea"/>
                </a:endParaRPr>
              </a:p>
            </p:txBody>
          </p:sp>
          <p:sp>
            <p:nvSpPr>
              <p:cNvPr id="165" name="Freeform 9"/>
              <p:cNvSpPr>
                <a:spLocks/>
              </p:cNvSpPr>
              <p:nvPr/>
            </p:nvSpPr>
            <p:spPr bwMode="auto">
              <a:xfrm>
                <a:off x="1095375" y="1093788"/>
                <a:ext cx="1809750" cy="722313"/>
              </a:xfrm>
              <a:custGeom>
                <a:avLst/>
                <a:gdLst>
                  <a:gd name="T0" fmla="*/ 457 w 481"/>
                  <a:gd name="T1" fmla="*/ 0 h 192"/>
                  <a:gd name="T2" fmla="*/ 24 w 481"/>
                  <a:gd name="T3" fmla="*/ 0 h 192"/>
                  <a:gd name="T4" fmla="*/ 0 w 481"/>
                  <a:gd name="T5" fmla="*/ 24 h 192"/>
                  <a:gd name="T6" fmla="*/ 0 w 481"/>
                  <a:gd name="T7" fmla="*/ 168 h 192"/>
                  <a:gd name="T8" fmla="*/ 24 w 481"/>
                  <a:gd name="T9" fmla="*/ 192 h 192"/>
                  <a:gd name="T10" fmla="*/ 457 w 481"/>
                  <a:gd name="T11" fmla="*/ 192 h 192"/>
                  <a:gd name="T12" fmla="*/ 481 w 481"/>
                  <a:gd name="T13" fmla="*/ 168 h 192"/>
                  <a:gd name="T14" fmla="*/ 481 w 481"/>
                  <a:gd name="T15" fmla="*/ 24 h 192"/>
                  <a:gd name="T16" fmla="*/ 457 w 481"/>
                  <a:gd name="T1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2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81"/>
                      <a:pt x="11" y="192"/>
                      <a:pt x="24" y="192"/>
                    </a:cubicBezTo>
                    <a:cubicBezTo>
                      <a:pt x="457" y="192"/>
                      <a:pt x="457" y="192"/>
                      <a:pt x="457" y="192"/>
                    </a:cubicBezTo>
                    <a:cubicBezTo>
                      <a:pt x="470" y="192"/>
                      <a:pt x="481" y="181"/>
                      <a:pt x="481" y="168"/>
                    </a:cubicBezTo>
                    <a:cubicBezTo>
                      <a:pt x="481" y="24"/>
                      <a:pt x="481" y="24"/>
                      <a:pt x="481" y="24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solidFill>
                <a:srgbClr val="365F9D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137169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701">
                  <a:latin typeface="+mn-lt"/>
                  <a:ea typeface="+mn-ea"/>
                </a:endParaRPr>
              </a:p>
            </p:txBody>
          </p:sp>
          <p:sp>
            <p:nvSpPr>
              <p:cNvPr id="166" name="Freeform 10"/>
              <p:cNvSpPr>
                <a:spLocks/>
              </p:cNvSpPr>
              <p:nvPr/>
            </p:nvSpPr>
            <p:spPr bwMode="auto">
              <a:xfrm>
                <a:off x="1095375" y="2178051"/>
                <a:ext cx="1809750" cy="725488"/>
              </a:xfrm>
              <a:custGeom>
                <a:avLst/>
                <a:gdLst>
                  <a:gd name="T0" fmla="*/ 457 w 481"/>
                  <a:gd name="T1" fmla="*/ 0 h 193"/>
                  <a:gd name="T2" fmla="*/ 24 w 481"/>
                  <a:gd name="T3" fmla="*/ 0 h 193"/>
                  <a:gd name="T4" fmla="*/ 0 w 481"/>
                  <a:gd name="T5" fmla="*/ 25 h 193"/>
                  <a:gd name="T6" fmla="*/ 0 w 481"/>
                  <a:gd name="T7" fmla="*/ 169 h 193"/>
                  <a:gd name="T8" fmla="*/ 24 w 481"/>
                  <a:gd name="T9" fmla="*/ 193 h 193"/>
                  <a:gd name="T10" fmla="*/ 457 w 481"/>
                  <a:gd name="T11" fmla="*/ 193 h 193"/>
                  <a:gd name="T12" fmla="*/ 481 w 481"/>
                  <a:gd name="T13" fmla="*/ 169 h 193"/>
                  <a:gd name="T14" fmla="*/ 481 w 481"/>
                  <a:gd name="T15" fmla="*/ 25 h 193"/>
                  <a:gd name="T16" fmla="*/ 457 w 481"/>
                  <a:gd name="T17" fmla="*/ 0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1" h="193">
                    <a:moveTo>
                      <a:pt x="45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0" y="182"/>
                      <a:pt x="11" y="193"/>
                      <a:pt x="24" y="193"/>
                    </a:cubicBezTo>
                    <a:cubicBezTo>
                      <a:pt x="457" y="193"/>
                      <a:pt x="457" y="193"/>
                      <a:pt x="457" y="193"/>
                    </a:cubicBezTo>
                    <a:cubicBezTo>
                      <a:pt x="470" y="193"/>
                      <a:pt x="481" y="182"/>
                      <a:pt x="481" y="169"/>
                    </a:cubicBezTo>
                    <a:cubicBezTo>
                      <a:pt x="481" y="25"/>
                      <a:pt x="481" y="25"/>
                      <a:pt x="481" y="25"/>
                    </a:cubicBezTo>
                    <a:cubicBezTo>
                      <a:pt x="481" y="11"/>
                      <a:pt x="470" y="0"/>
                      <a:pt x="457" y="0"/>
                    </a:cubicBezTo>
                    <a:close/>
                  </a:path>
                </a:pathLst>
              </a:custGeom>
              <a:solidFill>
                <a:srgbClr val="365F9D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defTabSz="137169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701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7906680" y="2417763"/>
            <a:ext cx="9274175" cy="1493837"/>
            <a:chOff x="5988388" y="483017"/>
            <a:chExt cx="12359700" cy="1990210"/>
          </a:xfrm>
        </p:grpSpPr>
        <p:sp>
          <p:nvSpPr>
            <p:cNvPr id="32795" name="TextBox 63"/>
            <p:cNvSpPr txBox="1">
              <a:spLocks noChangeArrowheads="1"/>
            </p:cNvSpPr>
            <p:nvPr/>
          </p:nvSpPr>
          <p:spPr bwMode="auto">
            <a:xfrm>
              <a:off x="5988388" y="483017"/>
              <a:ext cx="12359700" cy="1446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4" tIns="34292" rIns="68584" bIns="34292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6602" b="1" dirty="0">
                  <a:solidFill>
                    <a:schemeClr val="accent2"/>
                  </a:solidFill>
                  <a:latin typeface="Lato Regular" charset="0"/>
                </a:rPr>
                <a:t>Contenidos</a:t>
              </a:r>
              <a:endParaRPr lang="id-ID" altLang="en-US" sz="6602" b="1" dirty="0">
                <a:solidFill>
                  <a:schemeClr val="accent2"/>
                </a:solidFill>
                <a:latin typeface="Lato Regular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12947" y="2105218"/>
              <a:ext cx="1552896" cy="909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22" tIns="34263" rIns="68522" bIns="34263" anchor="ctr"/>
            <a:lstStyle/>
            <a:p>
              <a:pPr algn="ctr" defTabSz="137169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701" dirty="0">
                <a:solidFill>
                  <a:schemeClr val="accent2"/>
                </a:solidFill>
                <a:latin typeface="Open Sans Light"/>
              </a:endParaRPr>
            </a:p>
          </p:txBody>
        </p:sp>
        <p:sp>
          <p:nvSpPr>
            <p:cNvPr id="79" name="Subtitle 2"/>
            <p:cNvSpPr txBox="1">
              <a:spLocks/>
            </p:cNvSpPr>
            <p:nvPr/>
          </p:nvSpPr>
          <p:spPr>
            <a:xfrm>
              <a:off x="6360745" y="1635689"/>
              <a:ext cx="11655184" cy="837538"/>
            </a:xfrm>
            <a:prstGeom prst="rect">
              <a:avLst/>
            </a:prstGeom>
          </p:spPr>
          <p:txBody>
            <a:bodyPr lIns="163160" tIns="81580" rIns="163160" bIns="8158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  <a:defRPr/>
              </a:pPr>
              <a:endParaRPr lang="en-US" sz="2326" dirty="0">
                <a:solidFill>
                  <a:schemeClr val="accent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101" name="TextBox 100"/>
          <p:cNvSpPr txBox="1"/>
          <p:nvPr/>
        </p:nvSpPr>
        <p:spPr bwMode="auto">
          <a:xfrm>
            <a:off x="11720745" y="7597281"/>
            <a:ext cx="3223748" cy="597103"/>
          </a:xfrm>
          <a:prstGeom prst="rect">
            <a:avLst/>
          </a:prstGeom>
          <a:noFill/>
        </p:spPr>
        <p:txBody>
          <a:bodyPr wrap="square" lIns="164607" tIns="82304" rIns="164607" bIns="82304">
            <a:spAutoFit/>
          </a:bodyPr>
          <a:lstStyle/>
          <a:p>
            <a:pPr algn="just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Lato Light"/>
              </a:rPr>
              <a:t>Objetivos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Lato Light"/>
              </a:rPr>
              <a:t> del Taller</a:t>
            </a:r>
          </a:p>
        </p:txBody>
      </p:sp>
      <p:sp>
        <p:nvSpPr>
          <p:cNvPr id="113" name="Round Same Side Corner Rectangle 112"/>
          <p:cNvSpPr/>
          <p:nvPr/>
        </p:nvSpPr>
        <p:spPr bwMode="auto">
          <a:xfrm rot="10800000" flipH="1">
            <a:off x="11717570" y="7516318"/>
            <a:ext cx="82550" cy="68421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sz="2701" dirty="0"/>
          </a:p>
        </p:txBody>
      </p:sp>
      <p:sp>
        <p:nvSpPr>
          <p:cNvPr id="120" name="Round Same Side Corner Rectangle 119"/>
          <p:cNvSpPr/>
          <p:nvPr/>
        </p:nvSpPr>
        <p:spPr bwMode="auto">
          <a:xfrm rot="10800000" flipH="1">
            <a:off x="11717570" y="7524255"/>
            <a:ext cx="82550" cy="68421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sz="2701"/>
          </a:p>
        </p:txBody>
      </p:sp>
      <p:sp>
        <p:nvSpPr>
          <p:cNvPr id="7" name="Elipse 6"/>
          <p:cNvSpPr/>
          <p:nvPr/>
        </p:nvSpPr>
        <p:spPr bwMode="auto">
          <a:xfrm>
            <a:off x="10903183" y="7549655"/>
            <a:ext cx="630237" cy="63023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701" b="1" dirty="0">
                <a:solidFill>
                  <a:schemeClr val="bg1"/>
                </a:solidFill>
              </a:rPr>
              <a:t>1</a:t>
            </a:r>
            <a:endParaRPr lang="x-none" sz="2701" b="1" dirty="0">
              <a:solidFill>
                <a:schemeClr val="bg1"/>
              </a:solidFill>
            </a:endParaRPr>
          </a:p>
        </p:txBody>
      </p:sp>
      <p:sp>
        <p:nvSpPr>
          <p:cNvPr id="39" name="TextBox 100"/>
          <p:cNvSpPr txBox="1"/>
          <p:nvPr/>
        </p:nvSpPr>
        <p:spPr bwMode="auto">
          <a:xfrm>
            <a:off x="11720744" y="8446593"/>
            <a:ext cx="2510726" cy="597103"/>
          </a:xfrm>
          <a:prstGeom prst="rect">
            <a:avLst/>
          </a:prstGeom>
          <a:noFill/>
        </p:spPr>
        <p:txBody>
          <a:bodyPr wrap="square" lIns="164607" tIns="82304" rIns="164607" bIns="82304">
            <a:spAutoFit/>
          </a:bodyPr>
          <a:lstStyle/>
          <a:p>
            <a:pPr algn="just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Lato Light"/>
              </a:rPr>
              <a:t>Fundamentos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Lato Light"/>
              </a:rPr>
              <a:t>.</a:t>
            </a:r>
          </a:p>
        </p:txBody>
      </p:sp>
      <p:sp>
        <p:nvSpPr>
          <p:cNvPr id="40" name="Round Same Side Corner Rectangle 112"/>
          <p:cNvSpPr/>
          <p:nvPr/>
        </p:nvSpPr>
        <p:spPr bwMode="auto">
          <a:xfrm rot="10800000" flipH="1">
            <a:off x="11717569" y="8365630"/>
            <a:ext cx="82550" cy="68421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sz="2701" dirty="0"/>
          </a:p>
        </p:txBody>
      </p:sp>
      <p:sp>
        <p:nvSpPr>
          <p:cNvPr id="41" name="Round Same Side Corner Rectangle 119"/>
          <p:cNvSpPr/>
          <p:nvPr/>
        </p:nvSpPr>
        <p:spPr bwMode="auto">
          <a:xfrm rot="10800000" flipH="1">
            <a:off x="11717569" y="8371980"/>
            <a:ext cx="82550" cy="68421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sz="2701"/>
          </a:p>
        </p:txBody>
      </p:sp>
      <p:sp>
        <p:nvSpPr>
          <p:cNvPr id="42" name="Elipse 41"/>
          <p:cNvSpPr/>
          <p:nvPr/>
        </p:nvSpPr>
        <p:spPr bwMode="auto">
          <a:xfrm>
            <a:off x="10903182" y="8398968"/>
            <a:ext cx="630237" cy="628650"/>
          </a:xfrm>
          <a:prstGeom prst="ellipse">
            <a:avLst/>
          </a:prstGeom>
          <a:solidFill>
            <a:srgbClr val="FFC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701" b="1" dirty="0">
                <a:solidFill>
                  <a:schemeClr val="bg1"/>
                </a:solidFill>
              </a:rPr>
              <a:t>2</a:t>
            </a:r>
            <a:endParaRPr lang="x-none" sz="2701" b="1" dirty="0">
              <a:solidFill>
                <a:schemeClr val="bg1"/>
              </a:solidFill>
            </a:endParaRPr>
          </a:p>
        </p:txBody>
      </p:sp>
      <p:sp>
        <p:nvSpPr>
          <p:cNvPr id="45" name="Round Same Side Corner Rectangle 119"/>
          <p:cNvSpPr/>
          <p:nvPr/>
        </p:nvSpPr>
        <p:spPr bwMode="auto">
          <a:xfrm rot="10800000" flipH="1">
            <a:off x="11717569" y="9205201"/>
            <a:ext cx="80963" cy="685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sz="2701"/>
          </a:p>
        </p:txBody>
      </p:sp>
      <p:sp>
        <p:nvSpPr>
          <p:cNvPr id="43" name="TextBox 100"/>
          <p:cNvSpPr txBox="1"/>
          <p:nvPr/>
        </p:nvSpPr>
        <p:spPr bwMode="auto">
          <a:xfrm>
            <a:off x="11720743" y="9191118"/>
            <a:ext cx="2770187" cy="597103"/>
          </a:xfrm>
          <a:prstGeom prst="rect">
            <a:avLst/>
          </a:prstGeom>
          <a:noFill/>
        </p:spPr>
        <p:txBody>
          <a:bodyPr wrap="square" lIns="164607" tIns="82304" rIns="164607" bIns="82304">
            <a:spAutoFit/>
          </a:bodyPr>
          <a:lstStyle/>
          <a:p>
            <a:pPr algn="just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Lato Light"/>
              </a:rPr>
              <a:t>Práctica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Lato Light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Lato Light"/>
              </a:rPr>
              <a:t>Guiada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Open Sans Light" panose="020B0306030504020204" pitchFamily="34" charset="0"/>
              <a:cs typeface="Lato Light"/>
            </a:endParaRPr>
          </a:p>
        </p:txBody>
      </p:sp>
      <p:sp>
        <p:nvSpPr>
          <p:cNvPr id="46" name="Elipse 45"/>
          <p:cNvSpPr/>
          <p:nvPr/>
        </p:nvSpPr>
        <p:spPr bwMode="auto">
          <a:xfrm>
            <a:off x="10903181" y="9229219"/>
            <a:ext cx="630237" cy="6286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701" b="1" dirty="0">
                <a:solidFill>
                  <a:schemeClr val="bg1"/>
                </a:solidFill>
              </a:rPr>
              <a:t>3</a:t>
            </a:r>
            <a:endParaRPr lang="x-none" sz="2701" b="1" dirty="0">
              <a:solidFill>
                <a:schemeClr val="bg1"/>
              </a:solidFill>
            </a:endParaRPr>
          </a:p>
        </p:txBody>
      </p:sp>
      <p:sp>
        <p:nvSpPr>
          <p:cNvPr id="47" name="TextBox 100"/>
          <p:cNvSpPr txBox="1"/>
          <p:nvPr/>
        </p:nvSpPr>
        <p:spPr bwMode="auto">
          <a:xfrm>
            <a:off x="11720744" y="10124580"/>
            <a:ext cx="1422400" cy="597103"/>
          </a:xfrm>
          <a:prstGeom prst="rect">
            <a:avLst/>
          </a:prstGeom>
          <a:noFill/>
        </p:spPr>
        <p:txBody>
          <a:bodyPr wrap="square" lIns="164607" tIns="82304" rIns="164607" bIns="82304">
            <a:spAutoFit/>
          </a:bodyPr>
          <a:lstStyle/>
          <a:p>
            <a:pPr algn="just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ea typeface="Open Sans Light" panose="020B0306030504020204" pitchFamily="34" charset="0"/>
                <a:cs typeface="Lato Light"/>
              </a:rPr>
              <a:t>Cierre</a:t>
            </a:r>
          </a:p>
        </p:txBody>
      </p:sp>
      <p:sp>
        <p:nvSpPr>
          <p:cNvPr id="48" name="Round Same Side Corner Rectangle 112"/>
          <p:cNvSpPr/>
          <p:nvPr/>
        </p:nvSpPr>
        <p:spPr bwMode="auto">
          <a:xfrm rot="10800000" flipH="1">
            <a:off x="11717569" y="10043618"/>
            <a:ext cx="82550" cy="684212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sz="2701" dirty="0"/>
          </a:p>
        </p:txBody>
      </p:sp>
      <p:sp>
        <p:nvSpPr>
          <p:cNvPr id="49" name="Round Same Side Corner Rectangle 119"/>
          <p:cNvSpPr/>
          <p:nvPr/>
        </p:nvSpPr>
        <p:spPr bwMode="auto">
          <a:xfrm rot="10800000" flipH="1">
            <a:off x="11717569" y="10051555"/>
            <a:ext cx="82550" cy="68421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sz="2701"/>
          </a:p>
        </p:txBody>
      </p:sp>
      <p:sp>
        <p:nvSpPr>
          <p:cNvPr id="50" name="Elipse 49"/>
          <p:cNvSpPr/>
          <p:nvPr/>
        </p:nvSpPr>
        <p:spPr bwMode="auto">
          <a:xfrm>
            <a:off x="10903182" y="10076955"/>
            <a:ext cx="630237" cy="6302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s-ES" sz="2701" b="1" dirty="0">
                <a:solidFill>
                  <a:schemeClr val="bg1"/>
                </a:solidFill>
              </a:rPr>
              <a:t>4</a:t>
            </a:r>
            <a:endParaRPr lang="x-none" sz="2701" b="1" dirty="0">
              <a:solidFill>
                <a:schemeClr val="bg1"/>
              </a:solidFill>
            </a:endParaRPr>
          </a:p>
        </p:txBody>
      </p:sp>
      <p:sp>
        <p:nvSpPr>
          <p:cNvPr id="51" name="1 CuadroTexto"/>
          <p:cNvSpPr txBox="1">
            <a:spLocks noChangeArrowheads="1"/>
          </p:cNvSpPr>
          <p:nvPr/>
        </p:nvSpPr>
        <p:spPr bwMode="auto">
          <a:xfrm>
            <a:off x="7693722" y="12359916"/>
            <a:ext cx="103441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CL" altLang="es-CL" sz="2400" dirty="0">
                <a:solidFill>
                  <a:srgbClr val="0070C0"/>
                </a:solidFill>
                <a:latin typeface="Calibri" panose="020F0502020204030204" pitchFamily="34" charset="0"/>
              </a:rPr>
              <a:t>el sitio WEB: http://www.firstmakers.com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CL" altLang="es-CL" sz="2400" dirty="0">
                <a:solidFill>
                  <a:srgbClr val="0070C0"/>
                </a:solidFill>
                <a:latin typeface="Calibri" panose="020F0502020204030204" pitchFamily="34" charset="0"/>
              </a:rPr>
              <a:t>Contiene guías, ejemplos y software usados en este taller – y algo más.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CL" altLang="es-CL" sz="240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659" y="586941"/>
            <a:ext cx="2669815" cy="7989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294897" y="4748982"/>
            <a:ext cx="7255365" cy="34067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778620" y="5357130"/>
            <a:ext cx="6204616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¿Cómo dibujar un triángulo cuyo lado depende del valor del Potenciómetro (u otro sensor)?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2662617" y="4234700"/>
            <a:ext cx="984250" cy="9842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6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294908" y="12388647"/>
            <a:ext cx="15589742" cy="707923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rgbClr val="002060"/>
                </a:solidFill>
              </a:rPr>
              <a:t> SNAP: </a:t>
            </a:r>
            <a:r>
              <a:rPr lang="es-CL" dirty="0">
                <a:solidFill>
                  <a:srgbClr val="002060"/>
                </a:solidFill>
              </a:rPr>
              <a:t>Valor de sensor puede ser un dato del algoritmo</a:t>
            </a:r>
          </a:p>
        </p:txBody>
      </p:sp>
      <p:sp>
        <p:nvSpPr>
          <p:cNvPr id="13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SENSORES Y FIGURAS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962" y="5273675"/>
            <a:ext cx="6528301" cy="328039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76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1294897" y="4748982"/>
            <a:ext cx="7255365" cy="34067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778620" y="5357130"/>
            <a:ext cx="6204616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s-CL" altLang="en-US" sz="4400" b="1" dirty="0">
                <a:latin typeface="Calibri" panose="020F0502020204030204" pitchFamily="34" charset="0"/>
              </a:rPr>
              <a:t>Decisiones</a:t>
            </a:r>
          </a:p>
          <a:p>
            <a:pPr marL="457200" indent="-4572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Se realizan acciones solo si se cumple una condición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2662617" y="4234700"/>
            <a:ext cx="984250" cy="98425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7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1494687" y="12127138"/>
            <a:ext cx="6488549" cy="707923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rgbClr val="002060"/>
                </a:solidFill>
              </a:rPr>
              <a:t> SNAP: </a:t>
            </a:r>
            <a:r>
              <a:rPr lang="es-CL" dirty="0">
                <a:solidFill>
                  <a:srgbClr val="002060"/>
                </a:solidFill>
              </a:rPr>
              <a:t>Acciones</a:t>
            </a:r>
          </a:p>
        </p:txBody>
      </p:sp>
      <p:sp>
        <p:nvSpPr>
          <p:cNvPr id="13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08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Práctica Guiada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0146891" y="5066187"/>
            <a:ext cx="6737760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s-CL" altLang="en-US" sz="2800" b="1" dirty="0">
                <a:latin typeface="Calibri" panose="020F0502020204030204" pitchFamily="34" charset="0"/>
              </a:rPr>
              <a:t>EJEMPLO: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s-CL" altLang="en-US" sz="2800" b="1" dirty="0">
                <a:latin typeface="Calibri" panose="020F0502020204030204" pitchFamily="34" charset="0"/>
              </a:rPr>
              <a:t>Se prende luz solo si el valor del potenciómetro es &gt; 50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87" y="9474879"/>
            <a:ext cx="2928452" cy="225634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963" y="8028164"/>
            <a:ext cx="6516687" cy="3659102"/>
          </a:xfrm>
          <a:prstGeom prst="rect">
            <a:avLst/>
          </a:prstGeom>
        </p:spPr>
      </p:pic>
      <p:sp>
        <p:nvSpPr>
          <p:cNvPr id="15" name="Rectángulo redondeado 14"/>
          <p:cNvSpPr/>
          <p:nvPr/>
        </p:nvSpPr>
        <p:spPr>
          <a:xfrm>
            <a:off x="10367964" y="12048864"/>
            <a:ext cx="6516686" cy="707923"/>
          </a:xfrm>
          <a:prstGeom prst="round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dirty="0">
                <a:solidFill>
                  <a:srgbClr val="002060"/>
                </a:solidFill>
              </a:rPr>
              <a:t> SNAP: </a:t>
            </a:r>
            <a:r>
              <a:rPr lang="es-CL" dirty="0">
                <a:solidFill>
                  <a:srgbClr val="002060"/>
                </a:solidFill>
              </a:rPr>
              <a:t>Operadores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1377950" y="9378950"/>
            <a:ext cx="3149599" cy="2441314"/>
          </a:xfrm>
          <a:prstGeom prst="roundRect">
            <a:avLst>
              <a:gd name="adj" fmla="val 6634"/>
            </a:avLst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recto de flecha 16"/>
          <p:cNvCxnSpPr>
            <a:stCxn id="4" idx="2"/>
          </p:cNvCxnSpPr>
          <p:nvPr/>
        </p:nvCxnSpPr>
        <p:spPr>
          <a:xfrm>
            <a:off x="3746500" y="10140950"/>
            <a:ext cx="1684489" cy="1835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6"/>
          <p:cNvSpPr txBox="1">
            <a:spLocks noChangeArrowheads="1"/>
          </p:cNvSpPr>
          <p:nvPr/>
        </p:nvSpPr>
        <p:spPr bwMode="auto">
          <a:xfrm>
            <a:off x="5430989" y="9735417"/>
            <a:ext cx="3245567" cy="93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CL" alt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Bloque con la CONDICION</a:t>
            </a:r>
          </a:p>
        </p:txBody>
      </p:sp>
      <p:sp>
        <p:nvSpPr>
          <p:cNvPr id="4" name="Forma libre 3"/>
          <p:cNvSpPr/>
          <p:nvPr/>
        </p:nvSpPr>
        <p:spPr>
          <a:xfrm>
            <a:off x="2660650" y="9893300"/>
            <a:ext cx="1085850" cy="520700"/>
          </a:xfrm>
          <a:custGeom>
            <a:avLst/>
            <a:gdLst>
              <a:gd name="connsiteX0" fmla="*/ 247650 w 1085850"/>
              <a:gd name="connsiteY0" fmla="*/ 0 h 520700"/>
              <a:gd name="connsiteX1" fmla="*/ 895350 w 1085850"/>
              <a:gd name="connsiteY1" fmla="*/ 0 h 520700"/>
              <a:gd name="connsiteX2" fmla="*/ 1085850 w 1085850"/>
              <a:gd name="connsiteY2" fmla="*/ 247650 h 520700"/>
              <a:gd name="connsiteX3" fmla="*/ 863600 w 1085850"/>
              <a:gd name="connsiteY3" fmla="*/ 520700 h 520700"/>
              <a:gd name="connsiteX4" fmla="*/ 273050 w 1085850"/>
              <a:gd name="connsiteY4" fmla="*/ 520700 h 520700"/>
              <a:gd name="connsiteX5" fmla="*/ 0 w 1085850"/>
              <a:gd name="connsiteY5" fmla="*/ 279400 h 520700"/>
              <a:gd name="connsiteX6" fmla="*/ 247650 w 1085850"/>
              <a:gd name="connsiteY6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5850" h="520700">
                <a:moveTo>
                  <a:pt x="247650" y="0"/>
                </a:moveTo>
                <a:lnTo>
                  <a:pt x="895350" y="0"/>
                </a:lnTo>
                <a:lnTo>
                  <a:pt x="1085850" y="247650"/>
                </a:lnTo>
                <a:lnTo>
                  <a:pt x="863600" y="520700"/>
                </a:lnTo>
                <a:lnTo>
                  <a:pt x="273050" y="520700"/>
                </a:lnTo>
                <a:lnTo>
                  <a:pt x="0" y="279400"/>
                </a:lnTo>
                <a:lnTo>
                  <a:pt x="247650" y="0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76"/>
          <p:cNvSpPr txBox="1">
            <a:spLocks noChangeArrowheads="1"/>
          </p:cNvSpPr>
          <p:nvPr/>
        </p:nvSpPr>
        <p:spPr bwMode="auto">
          <a:xfrm>
            <a:off x="1377950" y="8765527"/>
            <a:ext cx="3245567" cy="50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CL" alt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Bloque de CONTROL</a:t>
            </a:r>
          </a:p>
        </p:txBody>
      </p:sp>
      <p:sp>
        <p:nvSpPr>
          <p:cNvPr id="6" name="Forma libre 5"/>
          <p:cNvSpPr/>
          <p:nvPr/>
        </p:nvSpPr>
        <p:spPr>
          <a:xfrm>
            <a:off x="11915775" y="8229600"/>
            <a:ext cx="2171700" cy="638175"/>
          </a:xfrm>
          <a:custGeom>
            <a:avLst/>
            <a:gdLst>
              <a:gd name="connsiteX0" fmla="*/ 0 w 2171700"/>
              <a:gd name="connsiteY0" fmla="*/ 333375 h 638175"/>
              <a:gd name="connsiteX1" fmla="*/ 333375 w 2171700"/>
              <a:gd name="connsiteY1" fmla="*/ 0 h 638175"/>
              <a:gd name="connsiteX2" fmla="*/ 1876425 w 2171700"/>
              <a:gd name="connsiteY2" fmla="*/ 0 h 638175"/>
              <a:gd name="connsiteX3" fmla="*/ 2171700 w 2171700"/>
              <a:gd name="connsiteY3" fmla="*/ 304800 h 638175"/>
              <a:gd name="connsiteX4" fmla="*/ 1895475 w 2171700"/>
              <a:gd name="connsiteY4" fmla="*/ 638175 h 638175"/>
              <a:gd name="connsiteX5" fmla="*/ 323850 w 2171700"/>
              <a:gd name="connsiteY5" fmla="*/ 619125 h 638175"/>
              <a:gd name="connsiteX6" fmla="*/ 0 w 2171700"/>
              <a:gd name="connsiteY6" fmla="*/ 333375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700" h="638175">
                <a:moveTo>
                  <a:pt x="0" y="333375"/>
                </a:moveTo>
                <a:lnTo>
                  <a:pt x="333375" y="0"/>
                </a:lnTo>
                <a:lnTo>
                  <a:pt x="1876425" y="0"/>
                </a:lnTo>
                <a:lnTo>
                  <a:pt x="2171700" y="304800"/>
                </a:lnTo>
                <a:lnTo>
                  <a:pt x="1895475" y="638175"/>
                </a:lnTo>
                <a:lnTo>
                  <a:pt x="323850" y="619125"/>
                </a:lnTo>
                <a:lnTo>
                  <a:pt x="0" y="333375"/>
                </a:ln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12919075" y="7387316"/>
            <a:ext cx="0" cy="8422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6"/>
          <p:cNvSpPr txBox="1">
            <a:spLocks noChangeArrowheads="1"/>
          </p:cNvSpPr>
          <p:nvPr/>
        </p:nvSpPr>
        <p:spPr bwMode="auto">
          <a:xfrm>
            <a:off x="10497761" y="6921475"/>
            <a:ext cx="4760042" cy="50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Bloque OPERADOR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73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20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Proyecto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ALARMA ANTI ROBOS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2787650" y="5419377"/>
            <a:ext cx="12101934" cy="120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3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CL" alt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El sistema activa una bocina y prende una luz roja si se da una condición: un sonido de cierto nivel.</a:t>
            </a:r>
          </a:p>
        </p:txBody>
      </p:sp>
      <p:sp>
        <p:nvSpPr>
          <p:cNvPr id="17" name="Oval 21"/>
          <p:cNvSpPr/>
          <p:nvPr/>
        </p:nvSpPr>
        <p:spPr bwMode="auto">
          <a:xfrm>
            <a:off x="1624013" y="5754688"/>
            <a:ext cx="706437" cy="706437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1</a:t>
            </a:r>
          </a:p>
        </p:txBody>
      </p:sp>
      <p:sp>
        <p:nvSpPr>
          <p:cNvPr id="18" name="Rectangle 77"/>
          <p:cNvSpPr/>
          <p:nvPr/>
        </p:nvSpPr>
        <p:spPr bwMode="auto">
          <a:xfrm rot="5400000">
            <a:off x="1566069" y="6087269"/>
            <a:ext cx="1984375" cy="682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7453313" y="7430173"/>
            <a:ext cx="8673344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609600" indent="-571500">
              <a:spcAft>
                <a:spcPts val="1200"/>
              </a:spcAft>
              <a:buNone/>
            </a:pPr>
            <a:r>
              <a:rPr lang="es-CL" b="1" dirty="0">
                <a:latin typeface="+mn-lt"/>
              </a:rPr>
              <a:t>Hacer el proyecto por partes:</a:t>
            </a:r>
          </a:p>
          <a:p>
            <a:pPr marL="6096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697587"/>
                </a:solidFill>
                <a:latin typeface="+mn-lt"/>
              </a:rPr>
              <a:t>Encender y apagar la alarma.</a:t>
            </a:r>
          </a:p>
          <a:p>
            <a:pPr marL="6096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697587"/>
                </a:solidFill>
                <a:latin typeface="+mn-lt"/>
              </a:rPr>
              <a:t>Encender y apagar la luz roja.</a:t>
            </a:r>
          </a:p>
          <a:p>
            <a:pPr marL="6096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697587"/>
                </a:solidFill>
                <a:latin typeface="+mn-lt"/>
              </a:rPr>
              <a:t>Unir ambos efectos.</a:t>
            </a:r>
          </a:p>
          <a:p>
            <a:pPr marL="6096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697587"/>
                </a:solidFill>
                <a:latin typeface="+mn-lt"/>
              </a:rPr>
              <a:t>Probar la condición del sonido.</a:t>
            </a:r>
          </a:p>
          <a:p>
            <a:pPr marL="6096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697587"/>
                </a:solidFill>
                <a:latin typeface="+mn-lt"/>
              </a:rPr>
              <a:t>Integrar todo en una repetición de prueba.</a:t>
            </a:r>
          </a:p>
          <a:p>
            <a:pPr marL="6096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697587"/>
                </a:solidFill>
                <a:latin typeface="+mn-lt"/>
              </a:rPr>
              <a:t>Integrar tiempos de espera.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709" y="5189326"/>
            <a:ext cx="1924262" cy="1924262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603767" y="7929778"/>
            <a:ext cx="4231481" cy="29705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2496080" y="8975475"/>
            <a:ext cx="4237344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SUGERENCIA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566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20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08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Proyecto Propio </a:t>
            </a:r>
          </a:p>
        </p:txBody>
      </p:sp>
      <p:sp>
        <p:nvSpPr>
          <p:cNvPr id="16" name="TextBox 22"/>
          <p:cNvSpPr txBox="1">
            <a:spLocks noChangeArrowheads="1"/>
          </p:cNvSpPr>
          <p:nvPr/>
        </p:nvSpPr>
        <p:spPr bwMode="auto">
          <a:xfrm>
            <a:off x="2787650" y="5419377"/>
            <a:ext cx="10824030" cy="120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3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CL" altLang="en-US" b="1" dirty="0">
                <a:solidFill>
                  <a:schemeClr val="tx2"/>
                </a:solidFill>
                <a:latin typeface="Calibri" panose="020F0502020204030204" pitchFamily="34" charset="0"/>
              </a:rPr>
              <a:t>Desarrollar un proyecto breve que alcancen a terminar en el Taller.</a:t>
            </a:r>
          </a:p>
        </p:txBody>
      </p:sp>
      <p:sp>
        <p:nvSpPr>
          <p:cNvPr id="17" name="Oval 21"/>
          <p:cNvSpPr/>
          <p:nvPr/>
        </p:nvSpPr>
        <p:spPr bwMode="auto">
          <a:xfrm>
            <a:off x="1624013" y="5754688"/>
            <a:ext cx="706437" cy="706437"/>
          </a:xfrm>
          <a:prstGeom prst="ellipse">
            <a:avLst/>
          </a:prstGeom>
          <a:solidFill>
            <a:srgbClr val="F798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2</a:t>
            </a:r>
          </a:p>
        </p:txBody>
      </p:sp>
      <p:sp>
        <p:nvSpPr>
          <p:cNvPr id="18" name="Rectangle 77"/>
          <p:cNvSpPr/>
          <p:nvPr/>
        </p:nvSpPr>
        <p:spPr bwMode="auto">
          <a:xfrm rot="5400000">
            <a:off x="1566069" y="6087269"/>
            <a:ext cx="1984375" cy="6826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3" name="TextBox 30"/>
          <p:cNvSpPr txBox="1">
            <a:spLocks noChangeArrowheads="1"/>
          </p:cNvSpPr>
          <p:nvPr/>
        </p:nvSpPr>
        <p:spPr bwMode="auto">
          <a:xfrm>
            <a:off x="7276496" y="8399670"/>
            <a:ext cx="86733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6096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CL" dirty="0">
                <a:solidFill>
                  <a:srgbClr val="697587"/>
                </a:solidFill>
                <a:latin typeface="+mn-lt"/>
              </a:rPr>
              <a:t>Si les queda tiempo, combinen en el proyecto uso de sensores, luces y dibujos en el escenario, etc.</a:t>
            </a:r>
          </a:p>
        </p:txBody>
      </p:sp>
      <p:pic>
        <p:nvPicPr>
          <p:cNvPr id="42" name="Imagen 4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603767" y="7929778"/>
            <a:ext cx="4231481" cy="29705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2496080" y="8975475"/>
            <a:ext cx="4237344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SUGERENCIA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59" y="11238174"/>
            <a:ext cx="1143000" cy="1143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71" y="11238174"/>
            <a:ext cx="1143000" cy="1143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90" y="11238174"/>
            <a:ext cx="1143000" cy="1143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20" y="11238174"/>
            <a:ext cx="1143000" cy="1143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41" y="11238174"/>
            <a:ext cx="1143000" cy="114300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473" y="5160041"/>
            <a:ext cx="1953547" cy="1953547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1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09308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20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08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Resumen</a:t>
            </a:r>
          </a:p>
        </p:txBody>
      </p:sp>
      <p:sp>
        <p:nvSpPr>
          <p:cNvPr id="2" name="Elipse 1"/>
          <p:cNvSpPr/>
          <p:nvPr/>
        </p:nvSpPr>
        <p:spPr>
          <a:xfrm>
            <a:off x="7453313" y="7804183"/>
            <a:ext cx="3675362" cy="3600630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52000" rtlCol="0" anchor="ctr"/>
          <a:lstStyle/>
          <a:p>
            <a:pPr algn="ctr"/>
            <a:r>
              <a:rPr lang="x-none" dirty="0"/>
              <a:t> </a:t>
            </a:r>
            <a:r>
              <a:rPr lang="x-none" sz="2800" b="1" dirty="0">
                <a:solidFill>
                  <a:srgbClr val="002060"/>
                </a:solidFill>
              </a:rPr>
              <a:t>Ejemplos, guías y software: 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315998" y="5957290"/>
            <a:ext cx="5568652" cy="39093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12008953" y="6590406"/>
            <a:ext cx="4237344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latin typeface="Calibri" panose="020F0502020204030204" pitchFamily="34" charset="0"/>
              </a:rPr>
              <a:t>Una vez aprendido lo básico, se pueden realizar proyectos simples y complejos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2541767" y="8055091"/>
            <a:ext cx="4231481" cy="29705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H="1">
            <a:off x="4100900" y="4817331"/>
            <a:ext cx="4691903" cy="26694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328179" y="5062092"/>
            <a:ext cx="4237344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b="1" dirty="0">
                <a:latin typeface="Calibri" panose="020F0502020204030204" pitchFamily="34" charset="0"/>
              </a:rPr>
              <a:t>SNAP: 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Lenguaje de programación escolar</a:t>
            </a: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09" y="8118423"/>
            <a:ext cx="1524000" cy="1524000"/>
          </a:xfrm>
          <a:prstGeom prst="rect">
            <a:avLst/>
          </a:prstGeom>
        </p:spPr>
      </p:pic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535904" y="8522794"/>
            <a:ext cx="4237344" cy="78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b="1" dirty="0">
                <a:latin typeface="Calibri" panose="020F0502020204030204" pitchFamily="34" charset="0"/>
              </a:rPr>
              <a:t>Algoritmo: </a:t>
            </a:r>
          </a:p>
          <a:p>
            <a:pPr algn="ctr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Receta </a:t>
            </a:r>
          </a:p>
          <a:p>
            <a:pPr algn="ctr" eaLnBrk="1" hangingPunct="1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dirty="0">
                <a:latin typeface="Calibri" panose="020F0502020204030204" pitchFamily="34" charset="0"/>
              </a:rPr>
              <a:t>computacional</a:t>
            </a:r>
          </a:p>
        </p:txBody>
      </p:sp>
      <p:sp>
        <p:nvSpPr>
          <p:cNvPr id="33" name="Oval 21"/>
          <p:cNvSpPr/>
          <p:nvPr/>
        </p:nvSpPr>
        <p:spPr bwMode="auto">
          <a:xfrm>
            <a:off x="15013781" y="5577416"/>
            <a:ext cx="984250" cy="98425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3</a:t>
            </a:r>
          </a:p>
        </p:txBody>
      </p:sp>
      <p:sp>
        <p:nvSpPr>
          <p:cNvPr id="34" name="Oval 21"/>
          <p:cNvSpPr/>
          <p:nvPr/>
        </p:nvSpPr>
        <p:spPr bwMode="auto">
          <a:xfrm>
            <a:off x="3608776" y="4499957"/>
            <a:ext cx="984250" cy="98425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2</a:t>
            </a:r>
          </a:p>
        </p:txBody>
      </p:sp>
      <p:sp>
        <p:nvSpPr>
          <p:cNvPr id="35" name="Oval 21"/>
          <p:cNvSpPr/>
          <p:nvPr/>
        </p:nvSpPr>
        <p:spPr bwMode="auto">
          <a:xfrm>
            <a:off x="2077286" y="7726428"/>
            <a:ext cx="984250" cy="98425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701" b="1" dirty="0"/>
              <a:t>1</a:t>
            </a:r>
          </a:p>
        </p:txBody>
      </p:sp>
      <p:sp>
        <p:nvSpPr>
          <p:cNvPr id="16" name="1 CuadroTexto"/>
          <p:cNvSpPr txBox="1">
            <a:spLocks noChangeArrowheads="1"/>
          </p:cNvSpPr>
          <p:nvPr/>
        </p:nvSpPr>
        <p:spPr bwMode="auto">
          <a:xfrm>
            <a:off x="4118918" y="12136720"/>
            <a:ext cx="1034415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CL" altLang="es-CL" sz="4400" dirty="0">
                <a:solidFill>
                  <a:srgbClr val="0070C0"/>
                </a:solidFill>
                <a:latin typeface="Calibri" panose="020F0502020204030204" pitchFamily="34" charset="0"/>
              </a:rPr>
              <a:t>http://www.firstmakers.com 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23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Marcador de posición de imagen 1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2" b="23656"/>
          <a:stretch>
            <a:fillRect/>
          </a:stretch>
        </p:blipFill>
        <p:spPr>
          <a:xfrm flipH="1">
            <a:off x="0" y="2652713"/>
            <a:ext cx="18305463" cy="8366125"/>
          </a:xfrm>
        </p:spPr>
      </p:pic>
      <p:sp>
        <p:nvSpPr>
          <p:cNvPr id="11" name="Rectangle 10"/>
          <p:cNvSpPr/>
          <p:nvPr/>
        </p:nvSpPr>
        <p:spPr>
          <a:xfrm flipH="1" flipV="1">
            <a:off x="0" y="2652712"/>
            <a:ext cx="18305463" cy="8366125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/>
          </a:p>
        </p:txBody>
      </p:sp>
      <p:grpSp>
        <p:nvGrpSpPr>
          <p:cNvPr id="8196" name="Group 31"/>
          <p:cNvGrpSpPr>
            <a:grpSpLocks/>
          </p:cNvGrpSpPr>
          <p:nvPr/>
        </p:nvGrpSpPr>
        <p:grpSpPr bwMode="auto">
          <a:xfrm>
            <a:off x="5584826" y="4425976"/>
            <a:ext cx="13658850" cy="5216964"/>
            <a:chOff x="8774664" y="336833"/>
            <a:chExt cx="7083462" cy="6953228"/>
          </a:xfrm>
        </p:grpSpPr>
        <p:sp>
          <p:nvSpPr>
            <p:cNvPr id="33" name="TextBox 32"/>
            <p:cNvSpPr txBox="1"/>
            <p:nvPr/>
          </p:nvSpPr>
          <p:spPr>
            <a:xfrm>
              <a:off x="8774664" y="336833"/>
              <a:ext cx="7083462" cy="6462577"/>
            </a:xfrm>
            <a:prstGeom prst="rect">
              <a:avLst/>
            </a:prstGeom>
            <a:noFill/>
          </p:spPr>
          <p:txBody>
            <a:bodyPr lIns="68584" tIns="34292" rIns="68584" bIns="34292">
              <a:spAutoFit/>
            </a:bodyPr>
            <a:lstStyle/>
            <a:p>
              <a:pPr algn="ctr" defTabSz="137169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10353" b="1" dirty="0" err="1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Taller</a:t>
              </a:r>
              <a:r>
                <a:rPr lang="id-ID" sz="10353" b="1" dirty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 </a:t>
              </a:r>
              <a:r>
                <a:rPr lang="id-ID" sz="10353" b="1" smtClean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Firstmakers</a:t>
              </a:r>
              <a:r>
                <a:rPr lang="id-ID" sz="10353" b="1" dirty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/>
              </a:r>
              <a:br>
                <a:rPr lang="id-ID" sz="10353" b="1" dirty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</a:br>
              <a:r>
                <a:rPr lang="id-ID" sz="10353" b="1" dirty="0" smtClean="0">
                  <a:solidFill>
                    <a:schemeClr val="accent2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>2016</a:t>
              </a:r>
              <a:r>
                <a:rPr lang="id-ID" sz="10353" b="1" dirty="0">
                  <a:solidFill>
                    <a:schemeClr val="accent1"/>
                  </a:solidFill>
                  <a:latin typeface="Calibri" panose="020F0502020204030204" pitchFamily="34" charset="0"/>
                  <a:ea typeface="+mn-ea"/>
                  <a:cs typeface="Lato Regular"/>
                </a:rPr>
                <a:t/>
              </a:r>
              <a:br>
                <a:rPr lang="id-ID" sz="10353" b="1" dirty="0">
                  <a:solidFill>
                    <a:schemeClr val="accent1"/>
                  </a:solidFill>
                  <a:latin typeface="Calibri" panose="020F0502020204030204" pitchFamily="34" charset="0"/>
                  <a:ea typeface="+mn-ea"/>
                  <a:cs typeface="Lato Regular"/>
                </a:rPr>
              </a:br>
              <a:endParaRPr lang="id-ID" sz="10353" b="1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Lato Regular"/>
              </a:endParaRPr>
            </a:p>
          </p:txBody>
        </p:sp>
        <p:sp>
          <p:nvSpPr>
            <p:cNvPr id="29703" name="Subtitle 2"/>
            <p:cNvSpPr txBox="1">
              <a:spLocks/>
            </p:cNvSpPr>
            <p:nvPr/>
          </p:nvSpPr>
          <p:spPr bwMode="auto">
            <a:xfrm>
              <a:off x="10343827" y="5963431"/>
              <a:ext cx="3945136" cy="1326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63160" tIns="81580" rIns="163160" bIns="81580"/>
            <a:lstStyle>
              <a:lvl1pPr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 defTabSz="1087438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ts val="0"/>
                </a:spcBef>
                <a:defRPr/>
              </a:pPr>
              <a:r>
                <a:rPr lang="es-CL" altLang="en-US" sz="4400" b="1" dirty="0">
                  <a:solidFill>
                    <a:srgbClr val="365F9D"/>
                  </a:solidFill>
                  <a:latin typeface="Calibri" panose="020F0502020204030204" pitchFamily="34" charset="0"/>
                </a:rPr>
                <a:t>¡Gracias por participar!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610601" y="7618413"/>
            <a:ext cx="7607300" cy="11906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1 CuadroTexto"/>
          <p:cNvSpPr txBox="1">
            <a:spLocks noChangeArrowheads="1"/>
          </p:cNvSpPr>
          <p:nvPr/>
        </p:nvSpPr>
        <p:spPr bwMode="auto">
          <a:xfrm>
            <a:off x="10306050" y="11482388"/>
            <a:ext cx="48069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  <a:hlinkClick r:id="rId4"/>
              </a:rPr>
              <a:t>pedro.hepp@tide.cl</a:t>
            </a: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b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  <a:hlinkClick r:id="rId5"/>
              </a:rPr>
              <a:t>ronald@Firstmakers.com</a:t>
            </a: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b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</a:b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  <a:hlinkClick r:id="rId6"/>
              </a:rPr>
              <a:t>cirrarazaval@firstmakers.com</a:t>
            </a:r>
            <a:r>
              <a:rPr lang="es-CL" altLang="es-CL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3" t="8473" r="14530"/>
          <a:stretch/>
        </p:blipFill>
        <p:spPr>
          <a:xfrm>
            <a:off x="438762" y="1857375"/>
            <a:ext cx="6543675" cy="916146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50" y="876204"/>
            <a:ext cx="3666751" cy="10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9918700" y="4681538"/>
            <a:ext cx="7902575" cy="342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514350" indent="-514350" eaLnBrk="1" hangingPunct="1">
              <a:lnSpc>
                <a:spcPct val="1200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s-CL" altLang="en-US" sz="2800" b="1" dirty="0">
                <a:latin typeface="Calibri" panose="020F0502020204030204" pitchFamily="34" charset="0"/>
              </a:rPr>
              <a:t>Motivar sobre programación escolar y uso de sensores como recursos educativos.</a:t>
            </a:r>
          </a:p>
          <a:p>
            <a:pPr marL="514350" indent="-514350" eaLnBrk="1" hangingPunct="1">
              <a:lnSpc>
                <a:spcPct val="1200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s-CL" altLang="en-US" sz="2800" b="1" dirty="0">
                <a:latin typeface="Calibri" panose="020F0502020204030204" pitchFamily="34" charset="0"/>
              </a:rPr>
              <a:t>Conocer y comprender los conceptos fundamentales de programación.</a:t>
            </a:r>
          </a:p>
          <a:p>
            <a:pPr marL="514350" indent="-514350" eaLnBrk="1" hangingPunct="1">
              <a:lnSpc>
                <a:spcPct val="120000"/>
              </a:lnSpc>
              <a:spcAft>
                <a:spcPts val="900"/>
              </a:spcAft>
              <a:buFont typeface="+mj-lt"/>
              <a:buAutoNum type="arabicPeriod"/>
            </a:pPr>
            <a:r>
              <a:rPr lang="es-CL" altLang="en-US" sz="2800" b="1" dirty="0">
                <a:latin typeface="Calibri" panose="020F0502020204030204" pitchFamily="34" charset="0"/>
              </a:rPr>
              <a:t>Construir ejemplos de programación y uso de sensores</a:t>
            </a:r>
            <a:r>
              <a:rPr lang="es-CL" altLang="en-US" sz="2400" b="1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37901" name="TextBox 23"/>
          <p:cNvSpPr txBox="1">
            <a:spLocks noChangeArrowheads="1"/>
          </p:cNvSpPr>
          <p:nvPr/>
        </p:nvSpPr>
        <p:spPr bwMode="auto">
          <a:xfrm>
            <a:off x="10109200" y="3324225"/>
            <a:ext cx="6848475" cy="108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Objetivos del Taller</a:t>
            </a:r>
            <a:endParaRPr lang="id-ID" altLang="en-US" sz="6602" b="1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pic>
        <p:nvPicPr>
          <p:cNvPr id="11268" name="Marcador de posición de imagen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r="21097"/>
          <a:stretch>
            <a:fillRect/>
          </a:stretch>
        </p:blipFill>
        <p:spPr>
          <a:xfrm>
            <a:off x="0" y="1712913"/>
            <a:ext cx="8931275" cy="10290175"/>
          </a:xfrm>
        </p:spPr>
      </p:pic>
      <p:sp>
        <p:nvSpPr>
          <p:cNvPr id="9" name="Rectangle 10"/>
          <p:cNvSpPr/>
          <p:nvPr/>
        </p:nvSpPr>
        <p:spPr>
          <a:xfrm>
            <a:off x="0" y="1712913"/>
            <a:ext cx="8978900" cy="1029017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8" tIns="68584" rIns="137168" bIns="6858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6183" r="15524" b="32388"/>
          <a:stretch/>
        </p:blipFill>
        <p:spPr>
          <a:xfrm>
            <a:off x="10340975" y="8072595"/>
            <a:ext cx="6350000" cy="560530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1067" y="1712913"/>
            <a:ext cx="2669815" cy="7989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4276236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36905" name="TextBox 76"/>
          <p:cNvSpPr txBox="1">
            <a:spLocks noChangeArrowheads="1"/>
          </p:cNvSpPr>
          <p:nvPr/>
        </p:nvSpPr>
        <p:spPr bwMode="auto">
          <a:xfrm>
            <a:off x="4152900" y="2074863"/>
            <a:ext cx="998220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Fundamentos</a:t>
            </a:r>
          </a:p>
          <a:p>
            <a:pPr algn="ctr" eaLnBrk="1" hangingPunct="1">
              <a:defRPr/>
            </a:pPr>
            <a:r>
              <a:rPr lang="es-ES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INTERNET DE LAS COSAS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312214" y="8306821"/>
            <a:ext cx="4663323" cy="3273747"/>
            <a:chOff x="7811811" y="8169285"/>
            <a:chExt cx="4663323" cy="3273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7811811" y="8169285"/>
              <a:ext cx="4663323" cy="3273747"/>
            </a:xfrm>
            <a:prstGeom prst="rect">
              <a:avLst/>
            </a:prstGeom>
          </p:spPr>
        </p:pic>
        <p:sp>
          <p:nvSpPr>
            <p:cNvPr id="99" name="Content Placeholder 2"/>
            <p:cNvSpPr txBox="1">
              <a:spLocks/>
            </p:cNvSpPr>
            <p:nvPr/>
          </p:nvSpPr>
          <p:spPr bwMode="auto">
            <a:xfrm>
              <a:off x="8481359" y="8750980"/>
              <a:ext cx="332422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6" tIns="91443" rIns="182886" bIns="91443"/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3200" b="1" dirty="0">
                  <a:latin typeface="Calibri" panose="020F0502020204030204" pitchFamily="34" charset="0"/>
                </a:rPr>
                <a:t>Nuevos dispositivos: </a:t>
              </a:r>
              <a:r>
                <a:rPr lang="es-CL" altLang="en-US" sz="2400" b="1" dirty="0">
                  <a:latin typeface="Calibri" panose="020F0502020204030204" pitchFamily="34" charset="0"/>
                </a:rPr>
                <a:t>aumenta variedad y bajan costos</a:t>
              </a:r>
            </a:p>
          </p:txBody>
        </p:sp>
      </p:grpSp>
      <p:pic>
        <p:nvPicPr>
          <p:cNvPr id="38" name="Picture 2" descr="http://miguelangelcervera.es/wp-content/uploads/2013/12/TheInterne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5248606"/>
            <a:ext cx="3451225" cy="207073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upo 43"/>
          <p:cNvGrpSpPr/>
          <p:nvPr/>
        </p:nvGrpSpPr>
        <p:grpSpPr>
          <a:xfrm>
            <a:off x="9786453" y="7601671"/>
            <a:ext cx="4663323" cy="3273747"/>
            <a:chOff x="7811809" y="7559504"/>
            <a:chExt cx="4663323" cy="3273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11809" y="7559504"/>
              <a:ext cx="4663323" cy="3273747"/>
            </a:xfrm>
            <a:prstGeom prst="rect">
              <a:avLst/>
            </a:prstGeom>
          </p:spPr>
        </p:pic>
        <p:sp>
          <p:nvSpPr>
            <p:cNvPr id="46" name="Content Placeholder 2"/>
            <p:cNvSpPr txBox="1">
              <a:spLocks/>
            </p:cNvSpPr>
            <p:nvPr/>
          </p:nvSpPr>
          <p:spPr bwMode="auto">
            <a:xfrm>
              <a:off x="8608023" y="8218892"/>
              <a:ext cx="332422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6" tIns="91443" rIns="182886" bIns="91443"/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3200" b="1" dirty="0">
                  <a:latin typeface="Calibri" panose="020F0502020204030204" pitchFamily="34" charset="0"/>
                </a:rPr>
                <a:t>Para uso escolar: </a:t>
              </a:r>
              <a:r>
                <a:rPr lang="es-CL" altLang="en-US" sz="2400" b="1" dirty="0">
                  <a:latin typeface="Calibri" panose="020F0502020204030204" pitchFamily="34" charset="0"/>
                </a:rPr>
                <a:t>electrónica, sensores, procesadores, ….</a:t>
              </a: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8654026" y="10875418"/>
            <a:ext cx="5481074" cy="12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2400" b="1" dirty="0" err="1">
                <a:latin typeface="Calibri" panose="020F0502020204030204" pitchFamily="34" charset="0"/>
              </a:rPr>
              <a:t>Arduino</a:t>
            </a:r>
            <a:r>
              <a:rPr lang="es-CL" altLang="en-US" sz="2400" b="1" dirty="0">
                <a:latin typeface="Calibri" panose="020F0502020204030204" pitchFamily="34" charset="0"/>
              </a:rPr>
              <a:t>, </a:t>
            </a:r>
            <a:r>
              <a:rPr lang="es-CL" altLang="en-US" sz="2400" b="1" dirty="0" err="1">
                <a:latin typeface="Calibri" panose="020F0502020204030204" pitchFamily="34" charset="0"/>
              </a:rPr>
              <a:t>RaspberryPi</a:t>
            </a:r>
            <a:r>
              <a:rPr lang="es-CL" altLang="en-US" sz="2400" b="1" dirty="0">
                <a:latin typeface="Calibri" panose="020F0502020204030204" pitchFamily="34" charset="0"/>
              </a:rPr>
              <a:t>, Galileo, </a:t>
            </a:r>
            <a:r>
              <a:rPr lang="es-CL" altLang="en-US" sz="2400" b="1" dirty="0" err="1">
                <a:latin typeface="Calibri" panose="020F0502020204030204" pitchFamily="34" charset="0"/>
              </a:rPr>
              <a:t>MakeyMakey</a:t>
            </a:r>
            <a:r>
              <a:rPr lang="es-CL" altLang="en-US" sz="2400" b="1" dirty="0">
                <a:latin typeface="Calibri" panose="020F0502020204030204" pitchFamily="34" charset="0"/>
              </a:rPr>
              <a:t>, </a:t>
            </a:r>
            <a:r>
              <a:rPr lang="es-CL" altLang="en-US" sz="2400" b="1" dirty="0" err="1">
                <a:latin typeface="Calibri" panose="020F0502020204030204" pitchFamily="34" charset="0"/>
              </a:rPr>
              <a:t>LittleBits</a:t>
            </a:r>
            <a:r>
              <a:rPr lang="es-CL" altLang="en-US" sz="2400" b="1" dirty="0">
                <a:latin typeface="Calibri" panose="020F0502020204030204" pitchFamily="34" charset="0"/>
              </a:rPr>
              <a:t>…..</a:t>
            </a:r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4276236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36905" name="TextBox 76"/>
          <p:cNvSpPr txBox="1">
            <a:spLocks noChangeArrowheads="1"/>
          </p:cNvSpPr>
          <p:nvPr/>
        </p:nvSpPr>
        <p:spPr bwMode="auto">
          <a:xfrm>
            <a:off x="4152900" y="2074863"/>
            <a:ext cx="998220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Fundamentos</a:t>
            </a:r>
          </a:p>
          <a:p>
            <a:pPr algn="ctr" eaLnBrk="1" hangingPunct="1">
              <a:defRPr/>
            </a:pPr>
            <a:r>
              <a:rPr lang="es-ES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INTERNET DE LAS COSAS</a:t>
            </a: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7" y="9423406"/>
            <a:ext cx="10781456" cy="2232959"/>
          </a:xfrm>
          <a:prstGeom prst="rect">
            <a:avLst/>
          </a:prstGeom>
        </p:spPr>
      </p:pic>
      <p:pic>
        <p:nvPicPr>
          <p:cNvPr id="17" name="Picture 14" descr="https://encrypted-tbn2.gstatic.com/images?q=tbn:ANd9GcQiuRPT9-IzEQgkpWAq3NstPk2y_xwFHHx_dlehzwYOR8Cdb7e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6"/>
          <a:stretch/>
        </p:blipFill>
        <p:spPr bwMode="auto">
          <a:xfrm>
            <a:off x="3984645" y="5965560"/>
            <a:ext cx="4685982" cy="330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4" descr="http://makezineblog.files.wordpress.com/2014/03/maker-faire-london.jpg?w=620&amp;h=3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613" y="5948438"/>
            <a:ext cx="5905500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://www.makerfairemontreal.ca/wp-content/uploads/2012/08/MMMF_poster_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5190">
            <a:off x="14121282" y="6695318"/>
            <a:ext cx="1827479" cy="2827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https://encrypted-tbn0.gstatic.com/images?q=tbn:ANd9GcTeWtzLzEisyxOoP02wbNJ1FDlPW0EY4McN22Rm89_shPqRFqp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869" y="45618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encrypted-tbn3.gstatic.com/images?q=tbn:ANd9GcRwZEjJG4aQRXMgQKra47C5aNJzXc7d0xLA4ZYY7Od8mC2h_C-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90" y="4936859"/>
            <a:ext cx="221932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591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4276236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36905" name="TextBox 76"/>
          <p:cNvSpPr txBox="1">
            <a:spLocks noChangeArrowheads="1"/>
          </p:cNvSpPr>
          <p:nvPr/>
        </p:nvSpPr>
        <p:spPr bwMode="auto">
          <a:xfrm>
            <a:off x="4152900" y="2074863"/>
            <a:ext cx="998220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Fundamentos</a:t>
            </a:r>
          </a:p>
          <a:p>
            <a:pPr algn="ctr" eaLnBrk="1" hangingPunct="1">
              <a:defRPr/>
            </a:pPr>
            <a:r>
              <a:rPr lang="es-ES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PROGRAMACIÓN ESCOLAR</a:t>
            </a:r>
          </a:p>
        </p:txBody>
      </p:sp>
      <p:grpSp>
        <p:nvGrpSpPr>
          <p:cNvPr id="44" name="Grupo 43"/>
          <p:cNvGrpSpPr/>
          <p:nvPr/>
        </p:nvGrpSpPr>
        <p:grpSpPr>
          <a:xfrm>
            <a:off x="8163969" y="4814410"/>
            <a:ext cx="7775349" cy="5458452"/>
            <a:chOff x="6499800" y="7836145"/>
            <a:chExt cx="5975332" cy="41948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6499800" y="7836145"/>
              <a:ext cx="5975332" cy="4194804"/>
            </a:xfrm>
            <a:prstGeom prst="rect">
              <a:avLst/>
            </a:prstGeom>
          </p:spPr>
        </p:pic>
        <p:sp>
          <p:nvSpPr>
            <p:cNvPr id="46" name="Content Placeholder 2"/>
            <p:cNvSpPr txBox="1">
              <a:spLocks/>
            </p:cNvSpPr>
            <p:nvPr/>
          </p:nvSpPr>
          <p:spPr bwMode="auto">
            <a:xfrm>
              <a:off x="7408222" y="8511414"/>
              <a:ext cx="445889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6" tIns="91443" rIns="182886" bIns="91443"/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3200" b="1" dirty="0">
                  <a:latin typeface="Calibri" panose="020F0502020204030204" pitchFamily="34" charset="0"/>
                </a:rPr>
                <a:t>“Pensamiento Computacional”:</a:t>
              </a:r>
            </a:p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2800" b="1" dirty="0">
                  <a:latin typeface="Calibri" panose="020F0502020204030204" pitchFamily="34" charset="0"/>
                </a:rPr>
                <a:t>Pensamiento crítico y ordenado</a:t>
              </a:r>
            </a:p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2800" b="1" dirty="0">
                  <a:latin typeface="Calibri" panose="020F0502020204030204" pitchFamily="34" charset="0"/>
                </a:rPr>
                <a:t>Abstracción: algoritmo, recursión</a:t>
              </a:r>
            </a:p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2800" b="1" dirty="0">
                  <a:latin typeface="Calibri" panose="020F0502020204030204" pitchFamily="34" charset="0"/>
                </a:rPr>
                <a:t>Reflexión: tus ideas se reflejan en la pantalla</a:t>
              </a:r>
            </a:p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2800" b="1" dirty="0">
                  <a:latin typeface="Calibri" panose="020F0502020204030204" pitchFamily="34" charset="0"/>
                </a:rPr>
                <a:t>Ej. Logo -&gt; </a:t>
              </a:r>
              <a:r>
                <a:rPr lang="es-CL" altLang="en-US" sz="2800" b="1" dirty="0" err="1">
                  <a:latin typeface="Calibri" panose="020F0502020204030204" pitchFamily="34" charset="0"/>
                </a:rPr>
                <a:t>Scratch</a:t>
              </a:r>
              <a:r>
                <a:rPr lang="es-CL" altLang="en-US" sz="2800" b="1" dirty="0">
                  <a:latin typeface="Calibri" panose="020F0502020204030204" pitchFamily="34" charset="0"/>
                </a:rPr>
                <a:t> -&gt; Snap</a:t>
              </a:r>
            </a:p>
          </p:txBody>
        </p:sp>
      </p:grp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4385050" y="9135979"/>
            <a:ext cx="3946080" cy="12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2400" b="1" dirty="0">
                <a:latin typeface="Calibri" panose="020F0502020204030204" pitchFamily="34" charset="0"/>
              </a:rPr>
              <a:t>En el currículum de Inglaterra, Nueva Zelandia, Argentina…</a:t>
            </a:r>
          </a:p>
        </p:txBody>
      </p:sp>
      <p:pic>
        <p:nvPicPr>
          <p:cNvPr id="14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35" y="10573419"/>
            <a:ext cx="3601559" cy="2484891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3886952" y="5823446"/>
            <a:ext cx="4663323" cy="3273747"/>
            <a:chOff x="7811811" y="8169285"/>
            <a:chExt cx="4663323" cy="3273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7811811" y="8169285"/>
              <a:ext cx="4663323" cy="3273747"/>
            </a:xfrm>
            <a:prstGeom prst="rect">
              <a:avLst/>
            </a:prstGeom>
          </p:spPr>
        </p:pic>
        <p:sp>
          <p:nvSpPr>
            <p:cNvPr id="99" name="Content Placeholder 2"/>
            <p:cNvSpPr txBox="1">
              <a:spLocks/>
            </p:cNvSpPr>
            <p:nvPr/>
          </p:nvSpPr>
          <p:spPr bwMode="auto">
            <a:xfrm>
              <a:off x="8481359" y="8989899"/>
              <a:ext cx="332422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6" tIns="91443" rIns="182886" bIns="91443"/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3200" b="1" dirty="0">
                  <a:latin typeface="Calibri" panose="020F0502020204030204" pitchFamily="34" charset="0"/>
                </a:rPr>
                <a:t>Habilidades “Siglo XXI”</a:t>
              </a:r>
            </a:p>
          </p:txBody>
        </p:sp>
      </p:grpSp>
      <p:pic>
        <p:nvPicPr>
          <p:cNvPr id="13" name="Imagen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469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4276236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36905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Fundamentos / Programación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DESARROLLAR UN ALGORITMO Y ENTENDER SOMERAMENTE CÓMO OPERA UN COMPUTADOR.</a:t>
            </a:r>
          </a:p>
        </p:txBody>
      </p:sp>
      <p:grpSp>
        <p:nvGrpSpPr>
          <p:cNvPr id="44" name="Grupo 43"/>
          <p:cNvGrpSpPr/>
          <p:nvPr/>
        </p:nvGrpSpPr>
        <p:grpSpPr>
          <a:xfrm>
            <a:off x="3539266" y="5349138"/>
            <a:ext cx="6958495" cy="4872515"/>
            <a:chOff x="7127550" y="7836145"/>
            <a:chExt cx="5347582" cy="3744513"/>
          </a:xfrm>
        </p:grpSpPr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7127550" y="7836145"/>
              <a:ext cx="5347582" cy="374451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Content Placeholder 2"/>
            <p:cNvSpPr txBox="1">
              <a:spLocks/>
            </p:cNvSpPr>
            <p:nvPr/>
          </p:nvSpPr>
          <p:spPr bwMode="auto">
            <a:xfrm>
              <a:off x="7667117" y="8511414"/>
              <a:ext cx="445889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6" tIns="91443" rIns="182886" bIns="91443"/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b="1" dirty="0">
                  <a:latin typeface="Calibri" panose="020F0502020204030204" pitchFamily="34" charset="0"/>
                </a:rPr>
                <a:t>ALGORITMO</a:t>
              </a:r>
            </a:p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3200" b="1" dirty="0">
                  <a:latin typeface="Calibri" panose="020F0502020204030204" pitchFamily="34" charset="0"/>
                </a:rPr>
                <a:t>Secuencia precisa de reglas o instrucciones para realizar una tarea. 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368" y="10315908"/>
            <a:ext cx="2415184" cy="2415184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81371" y="5791976"/>
            <a:ext cx="4663323" cy="32737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10011698" y="6538717"/>
            <a:ext cx="4580324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2800" b="1" dirty="0">
                <a:latin typeface="Calibri" panose="020F0502020204030204" pitchFamily="34" charset="0"/>
              </a:rPr>
              <a:t>Un algoritmo opera sobre un conjunto de datos para obtener un resultado.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881371" y="11016732"/>
            <a:ext cx="4629150" cy="12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¿Ejemplos de algoritmos de la vida real? 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79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/>
          <p:cNvSpPr/>
          <p:nvPr/>
        </p:nvSpPr>
        <p:spPr>
          <a:xfrm>
            <a:off x="0" y="4276236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36905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Fundamentos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APRENDER HACIENDO O APRENDIZAJE BASADO EN PROYECTOS</a:t>
            </a:r>
          </a:p>
        </p:txBody>
      </p:sp>
      <p:grpSp>
        <p:nvGrpSpPr>
          <p:cNvPr id="44" name="Grupo 43"/>
          <p:cNvGrpSpPr/>
          <p:nvPr/>
        </p:nvGrpSpPr>
        <p:grpSpPr>
          <a:xfrm>
            <a:off x="7785438" y="5349138"/>
            <a:ext cx="6958495" cy="4872515"/>
            <a:chOff x="12620168" y="7836145"/>
            <a:chExt cx="5347582" cy="37445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45" name="Imagen 44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620168" y="7836145"/>
              <a:ext cx="5347582" cy="374451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Content Placeholder 2"/>
            <p:cNvSpPr txBox="1">
              <a:spLocks/>
            </p:cNvSpPr>
            <p:nvPr/>
          </p:nvSpPr>
          <p:spPr bwMode="auto">
            <a:xfrm>
              <a:off x="13064511" y="8511414"/>
              <a:ext cx="4458895" cy="47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2886" tIns="91443" rIns="182886" bIns="91443"/>
            <a:lstStyle>
              <a:lvl1pPr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5pPr>
              <a:lvl6pPr marL="25146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6pPr>
              <a:lvl7pPr marL="29718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7pPr>
              <a:lvl8pPr marL="34290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8pPr>
              <a:lvl9pPr marL="3886200" indent="-228600" defTabSz="1827213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Lato Light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4000" b="1" dirty="0">
                  <a:latin typeface="Calibri" panose="020F0502020204030204" pitchFamily="34" charset="0"/>
                </a:rPr>
                <a:t>Construccionismo</a:t>
              </a:r>
            </a:p>
            <a:p>
              <a:pPr algn="ctr" eaLnBrk="1" hangingPunct="1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s-CL" altLang="en-US" sz="3200" dirty="0">
                  <a:latin typeface="Calibri" panose="020F0502020204030204" pitchFamily="34" charset="0"/>
                </a:rPr>
                <a:t>Aprendes mejor si te involucras personalmente: tu mente, tus emociones y tu cuerpo …. + rigor</a:t>
              </a:r>
            </a:p>
          </p:txBody>
        </p:sp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3411214" y="5791976"/>
            <a:ext cx="4663323" cy="32737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11214" y="6538717"/>
            <a:ext cx="4580324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b="1" dirty="0">
                <a:latin typeface="Calibri" panose="020F0502020204030204" pitchFamily="34" charset="0"/>
              </a:rPr>
              <a:t>Ciencias, Artes,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b="1" dirty="0">
                <a:latin typeface="Calibri" panose="020F0502020204030204" pitchFamily="34" charset="0"/>
              </a:rPr>
              <a:t>Tecnología, Oficios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9423404" y="10456759"/>
            <a:ext cx="5320529" cy="12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6" tIns="91443" rIns="182886" bIns="91443"/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s-CL" altLang="en-US" sz="3200" b="1" dirty="0">
                <a:solidFill>
                  <a:srgbClr val="0070C0"/>
                </a:solidFill>
                <a:latin typeface="Calibri" panose="020F0502020204030204" pitchFamily="34" charset="0"/>
              </a:rPr>
              <a:t>Además, es mejor si aprendes colaborativamente con otros.</a:t>
            </a:r>
          </a:p>
        </p:txBody>
      </p:sp>
      <p:sp>
        <p:nvSpPr>
          <p:cNvPr id="13" name="Elipse 12"/>
          <p:cNvSpPr/>
          <p:nvPr/>
        </p:nvSpPr>
        <p:spPr>
          <a:xfrm>
            <a:off x="7009875" y="10033278"/>
            <a:ext cx="2134125" cy="2134125"/>
          </a:xfrm>
          <a:prstGeom prst="ellipse">
            <a:avLst/>
          </a:prstGeom>
          <a:blipFill dpi="0" rotWithShape="1">
            <a:blip r:embed="rId4"/>
            <a:srcRect/>
            <a:stretch>
              <a:fillRect t="-3000" r="-16000" b="2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10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0" y="4137025"/>
            <a:ext cx="18288000" cy="9578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x-none"/>
          </a:p>
        </p:txBody>
      </p:sp>
      <p:sp>
        <p:nvSpPr>
          <p:cNvPr id="38935" name="TextBox 22"/>
          <p:cNvSpPr txBox="1">
            <a:spLocks noChangeArrowheads="1"/>
          </p:cNvSpPr>
          <p:nvPr/>
        </p:nvSpPr>
        <p:spPr bwMode="auto">
          <a:xfrm>
            <a:off x="2787650" y="5419377"/>
            <a:ext cx="12101934" cy="1384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91443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CL" altLang="en-US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Al crear un objeto que es personalmente atractivo, se involucran las ideas, los sentimientos y la motricidad, los que junto al rigor que requiere la construcción, los conceptos que se deben aclarar, involucra un aprendizaje profundo.</a:t>
            </a:r>
          </a:p>
        </p:txBody>
      </p:sp>
      <p:sp>
        <p:nvSpPr>
          <p:cNvPr id="22" name="Oval 21"/>
          <p:cNvSpPr/>
          <p:nvPr/>
        </p:nvSpPr>
        <p:spPr bwMode="auto">
          <a:xfrm>
            <a:off x="1624013" y="5754688"/>
            <a:ext cx="706437" cy="70643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6" tIns="91443" rIns="182886" bIns="9144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1</a:t>
            </a:r>
          </a:p>
        </p:txBody>
      </p:sp>
      <p:sp>
        <p:nvSpPr>
          <p:cNvPr id="23" name="Rectangle 77"/>
          <p:cNvSpPr/>
          <p:nvPr/>
        </p:nvSpPr>
        <p:spPr bwMode="auto">
          <a:xfrm rot="5400000">
            <a:off x="1566069" y="6087269"/>
            <a:ext cx="1984375" cy="682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22" tIns="34263" rIns="68522" bIns="34263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701" dirty="0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26" name="TextBox 76"/>
          <p:cNvSpPr txBox="1">
            <a:spLocks noChangeArrowheads="1"/>
          </p:cNvSpPr>
          <p:nvPr/>
        </p:nvSpPr>
        <p:spPr bwMode="auto">
          <a:xfrm>
            <a:off x="1857375" y="2074863"/>
            <a:ext cx="14573250" cy="15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4" tIns="34292" rIns="68584" bIns="34292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altLang="en-US" sz="6602" b="1" dirty="0">
                <a:solidFill>
                  <a:schemeClr val="accent2"/>
                </a:solidFill>
                <a:latin typeface="Calibri" panose="020F0502020204030204" pitchFamily="34" charset="0"/>
              </a:rPr>
              <a:t>Fundamentos </a:t>
            </a:r>
          </a:p>
          <a:p>
            <a:pPr algn="ctr" eaLnBrk="1" hangingPunct="1">
              <a:defRPr/>
            </a:pPr>
            <a:r>
              <a:rPr lang="es-CL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APRENDIZAJE BASADO EN PROYECTOS</a:t>
            </a:r>
          </a:p>
        </p:txBody>
      </p:sp>
      <p:sp>
        <p:nvSpPr>
          <p:cNvPr id="28" name="Freeform 64"/>
          <p:cNvSpPr>
            <a:spLocks noEditPoints="1"/>
          </p:cNvSpPr>
          <p:nvPr/>
        </p:nvSpPr>
        <p:spPr bwMode="auto">
          <a:xfrm>
            <a:off x="15204912" y="5553076"/>
            <a:ext cx="1326729" cy="1340884"/>
          </a:xfrm>
          <a:custGeom>
            <a:avLst/>
            <a:gdLst>
              <a:gd name="T0" fmla="*/ 2147483646 w 77"/>
              <a:gd name="T1" fmla="*/ 2147483646 h 64"/>
              <a:gd name="T2" fmla="*/ 2147483646 w 77"/>
              <a:gd name="T3" fmla="*/ 2147483646 h 64"/>
              <a:gd name="T4" fmla="*/ 2147483646 w 77"/>
              <a:gd name="T5" fmla="*/ 2147483646 h 64"/>
              <a:gd name="T6" fmla="*/ 2147483646 w 77"/>
              <a:gd name="T7" fmla="*/ 2147483646 h 64"/>
              <a:gd name="T8" fmla="*/ 2147483646 w 77"/>
              <a:gd name="T9" fmla="*/ 2147483646 h 64"/>
              <a:gd name="T10" fmla="*/ 2147483646 w 77"/>
              <a:gd name="T11" fmla="*/ 2147483646 h 64"/>
              <a:gd name="T12" fmla="*/ 2147483646 w 77"/>
              <a:gd name="T13" fmla="*/ 2147483646 h 64"/>
              <a:gd name="T14" fmla="*/ 2147483646 w 77"/>
              <a:gd name="T15" fmla="*/ 2147483646 h 64"/>
              <a:gd name="T16" fmla="*/ 1305183261 w 77"/>
              <a:gd name="T17" fmla="*/ 2147483646 h 64"/>
              <a:gd name="T18" fmla="*/ 1186530237 w 77"/>
              <a:gd name="T19" fmla="*/ 2147483646 h 64"/>
              <a:gd name="T20" fmla="*/ 1067877213 w 77"/>
              <a:gd name="T21" fmla="*/ 2147483646 h 64"/>
              <a:gd name="T22" fmla="*/ 118653024 w 77"/>
              <a:gd name="T23" fmla="*/ 2147483646 h 64"/>
              <a:gd name="T24" fmla="*/ 0 w 77"/>
              <a:gd name="T25" fmla="*/ 2147483646 h 64"/>
              <a:gd name="T26" fmla="*/ 0 w 77"/>
              <a:gd name="T27" fmla="*/ 2147483646 h 64"/>
              <a:gd name="T28" fmla="*/ 177979536 w 77"/>
              <a:gd name="T29" fmla="*/ 2147483646 h 64"/>
              <a:gd name="T30" fmla="*/ 1067877213 w 77"/>
              <a:gd name="T31" fmla="*/ 1878809377 h 64"/>
              <a:gd name="T32" fmla="*/ 1067877213 w 77"/>
              <a:gd name="T33" fmla="*/ 794874441 h 64"/>
              <a:gd name="T34" fmla="*/ 1245856749 w 77"/>
              <a:gd name="T35" fmla="*/ 505834906 h 64"/>
              <a:gd name="T36" fmla="*/ 2147483646 w 77"/>
              <a:gd name="T37" fmla="*/ 0 h 64"/>
              <a:gd name="T38" fmla="*/ 2147483646 w 77"/>
              <a:gd name="T39" fmla="*/ 0 h 64"/>
              <a:gd name="T40" fmla="*/ 2147483646 w 77"/>
              <a:gd name="T41" fmla="*/ 0 h 64"/>
              <a:gd name="T42" fmla="*/ 2147483646 w 77"/>
              <a:gd name="T43" fmla="*/ 505834906 h 64"/>
              <a:gd name="T44" fmla="*/ 2147483646 w 77"/>
              <a:gd name="T45" fmla="*/ 794874441 h 64"/>
              <a:gd name="T46" fmla="*/ 2147483646 w 77"/>
              <a:gd name="T47" fmla="*/ 1878809377 h 64"/>
              <a:gd name="T48" fmla="*/ 2147483646 w 77"/>
              <a:gd name="T49" fmla="*/ 2147483646 h 64"/>
              <a:gd name="T50" fmla="*/ 2147483646 w 77"/>
              <a:gd name="T51" fmla="*/ 2147483646 h 64"/>
              <a:gd name="T52" fmla="*/ 2147483646 w 77"/>
              <a:gd name="T53" fmla="*/ 2147483646 h 64"/>
              <a:gd name="T54" fmla="*/ 2076427915 w 77"/>
              <a:gd name="T55" fmla="*/ 2147483646 h 64"/>
              <a:gd name="T56" fmla="*/ 1186530237 w 77"/>
              <a:gd name="T57" fmla="*/ 2147483646 h 64"/>
              <a:gd name="T58" fmla="*/ 355959071 w 77"/>
              <a:gd name="T59" fmla="*/ 2147483646 h 64"/>
              <a:gd name="T60" fmla="*/ 1186530237 w 77"/>
              <a:gd name="T61" fmla="*/ 2147483646 h 64"/>
              <a:gd name="T62" fmla="*/ 2076427915 w 77"/>
              <a:gd name="T63" fmla="*/ 2147483646 h 64"/>
              <a:gd name="T64" fmla="*/ 2135754427 w 77"/>
              <a:gd name="T65" fmla="*/ 2147483646 h 64"/>
              <a:gd name="T66" fmla="*/ 2135754427 w 77"/>
              <a:gd name="T67" fmla="*/ 2147483646 h 64"/>
              <a:gd name="T68" fmla="*/ 1364509773 w 77"/>
              <a:gd name="T69" fmla="*/ 2147483646 h 64"/>
              <a:gd name="T70" fmla="*/ 1364509773 w 77"/>
              <a:gd name="T71" fmla="*/ 2147483646 h 64"/>
              <a:gd name="T72" fmla="*/ 2135754427 w 77"/>
              <a:gd name="T73" fmla="*/ 2147483646 h 64"/>
              <a:gd name="T74" fmla="*/ 2147483646 w 77"/>
              <a:gd name="T75" fmla="*/ 794874441 h 64"/>
              <a:gd name="T76" fmla="*/ 2147483646 w 77"/>
              <a:gd name="T77" fmla="*/ 361304659 h 64"/>
              <a:gd name="T78" fmla="*/ 1364509773 w 77"/>
              <a:gd name="T79" fmla="*/ 794874441 h 64"/>
              <a:gd name="T80" fmla="*/ 2147483646 w 77"/>
              <a:gd name="T81" fmla="*/ 1300709347 h 64"/>
              <a:gd name="T82" fmla="*/ 2147483646 w 77"/>
              <a:gd name="T83" fmla="*/ 794874441 h 64"/>
              <a:gd name="T84" fmla="*/ 2147483646 w 77"/>
              <a:gd name="T85" fmla="*/ 1878809377 h 64"/>
              <a:gd name="T86" fmla="*/ 2147483646 w 77"/>
              <a:gd name="T87" fmla="*/ 1156200059 h 64"/>
              <a:gd name="T88" fmla="*/ 2147483646 w 77"/>
              <a:gd name="T89" fmla="*/ 1589769841 h 64"/>
              <a:gd name="T90" fmla="*/ 2147483646 w 77"/>
              <a:gd name="T91" fmla="*/ 2147483646 h 64"/>
              <a:gd name="T92" fmla="*/ 2147483646 w 77"/>
              <a:gd name="T93" fmla="*/ 1878809377 h 64"/>
              <a:gd name="T94" fmla="*/ 2147483646 w 77"/>
              <a:gd name="T95" fmla="*/ 2147483646 h 64"/>
              <a:gd name="T96" fmla="*/ 2147483646 w 77"/>
              <a:gd name="T97" fmla="*/ 2147483646 h 64"/>
              <a:gd name="T98" fmla="*/ 2147483646 w 77"/>
              <a:gd name="T99" fmla="*/ 2147483646 h 64"/>
              <a:gd name="T100" fmla="*/ 2147483646 w 77"/>
              <a:gd name="T101" fmla="*/ 2147483646 h 64"/>
              <a:gd name="T102" fmla="*/ 2147483646 w 77"/>
              <a:gd name="T103" fmla="*/ 2147483646 h 64"/>
              <a:gd name="T104" fmla="*/ 2147483646 w 77"/>
              <a:gd name="T105" fmla="*/ 2147483646 h 64"/>
              <a:gd name="T106" fmla="*/ 2147483646 w 77"/>
              <a:gd name="T107" fmla="*/ 2147483646 h 64"/>
              <a:gd name="T108" fmla="*/ 2147483646 w 77"/>
              <a:gd name="T109" fmla="*/ 2147483646 h 64"/>
              <a:gd name="T110" fmla="*/ 2147483646 w 77"/>
              <a:gd name="T111" fmla="*/ 2147483646 h 64"/>
              <a:gd name="T112" fmla="*/ 2147483646 w 77"/>
              <a:gd name="T113" fmla="*/ 2147483646 h 6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77" h="64">
                <a:moveTo>
                  <a:pt x="77" y="51"/>
                </a:moveTo>
                <a:cubicBezTo>
                  <a:pt x="77" y="53"/>
                  <a:pt x="76" y="55"/>
                  <a:pt x="75" y="55"/>
                </a:cubicBezTo>
                <a:cubicBezTo>
                  <a:pt x="59" y="63"/>
                  <a:pt x="59" y="63"/>
                  <a:pt x="59" y="63"/>
                </a:cubicBezTo>
                <a:cubicBezTo>
                  <a:pt x="58" y="64"/>
                  <a:pt x="58" y="64"/>
                  <a:pt x="57" y="64"/>
                </a:cubicBezTo>
                <a:cubicBezTo>
                  <a:pt x="56" y="64"/>
                  <a:pt x="55" y="64"/>
                  <a:pt x="55" y="63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9" y="55"/>
                  <a:pt x="39" y="55"/>
                </a:cubicBezTo>
                <a:cubicBezTo>
                  <a:pt x="39" y="55"/>
                  <a:pt x="38" y="55"/>
                  <a:pt x="38" y="55"/>
                </a:cubicBezTo>
                <a:cubicBezTo>
                  <a:pt x="22" y="63"/>
                  <a:pt x="22" y="63"/>
                  <a:pt x="22" y="63"/>
                </a:cubicBezTo>
                <a:cubicBezTo>
                  <a:pt x="22" y="64"/>
                  <a:pt x="21" y="64"/>
                  <a:pt x="20" y="64"/>
                </a:cubicBezTo>
                <a:cubicBezTo>
                  <a:pt x="20" y="64"/>
                  <a:pt x="19" y="64"/>
                  <a:pt x="18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5"/>
                  <a:pt x="0" y="53"/>
                  <a:pt x="0" y="5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5"/>
                  <a:pt x="1" y="33"/>
                  <a:pt x="3" y="3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10"/>
                  <a:pt x="19" y="8"/>
                  <a:pt x="21" y="7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9" y="0"/>
                </a:cubicBezTo>
                <a:cubicBezTo>
                  <a:pt x="39" y="0"/>
                  <a:pt x="40" y="0"/>
                  <a:pt x="40" y="0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8"/>
                  <a:pt x="59" y="10"/>
                  <a:pt x="59" y="11"/>
                </a:cubicBezTo>
                <a:cubicBezTo>
                  <a:pt x="59" y="26"/>
                  <a:pt x="59" y="26"/>
                  <a:pt x="59" y="26"/>
                </a:cubicBezTo>
                <a:cubicBezTo>
                  <a:pt x="75" y="32"/>
                  <a:pt x="75" y="32"/>
                  <a:pt x="75" y="32"/>
                </a:cubicBezTo>
                <a:cubicBezTo>
                  <a:pt x="76" y="33"/>
                  <a:pt x="77" y="35"/>
                  <a:pt x="77" y="37"/>
                </a:cubicBezTo>
                <a:lnTo>
                  <a:pt x="77" y="51"/>
                </a:lnTo>
                <a:close/>
                <a:moveTo>
                  <a:pt x="35" y="36"/>
                </a:moveTo>
                <a:cubicBezTo>
                  <a:pt x="20" y="30"/>
                  <a:pt x="20" y="30"/>
                  <a:pt x="20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20" y="42"/>
                  <a:pt x="20" y="42"/>
                  <a:pt x="20" y="42"/>
                </a:cubicBezTo>
                <a:lnTo>
                  <a:pt x="35" y="36"/>
                </a:lnTo>
                <a:close/>
                <a:moveTo>
                  <a:pt x="36" y="51"/>
                </a:moveTo>
                <a:cubicBezTo>
                  <a:pt x="36" y="40"/>
                  <a:pt x="36" y="40"/>
                  <a:pt x="36" y="40"/>
                </a:cubicBezTo>
                <a:cubicBezTo>
                  <a:pt x="23" y="46"/>
                  <a:pt x="23" y="46"/>
                  <a:pt x="23" y="46"/>
                </a:cubicBezTo>
                <a:cubicBezTo>
                  <a:pt x="23" y="58"/>
                  <a:pt x="23" y="58"/>
                  <a:pt x="23" y="58"/>
                </a:cubicBezTo>
                <a:lnTo>
                  <a:pt x="36" y="51"/>
                </a:lnTo>
                <a:close/>
                <a:moveTo>
                  <a:pt x="54" y="11"/>
                </a:moveTo>
                <a:cubicBezTo>
                  <a:pt x="39" y="5"/>
                  <a:pt x="39" y="5"/>
                  <a:pt x="39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39" y="18"/>
                  <a:pt x="39" y="18"/>
                  <a:pt x="39" y="18"/>
                </a:cubicBezTo>
                <a:lnTo>
                  <a:pt x="54" y="11"/>
                </a:lnTo>
                <a:close/>
                <a:moveTo>
                  <a:pt x="55" y="26"/>
                </a:moveTo>
                <a:cubicBezTo>
                  <a:pt x="55" y="16"/>
                  <a:pt x="55" y="16"/>
                  <a:pt x="55" y="16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32"/>
                  <a:pt x="41" y="32"/>
                  <a:pt x="41" y="32"/>
                </a:cubicBezTo>
                <a:lnTo>
                  <a:pt x="55" y="26"/>
                </a:lnTo>
                <a:close/>
                <a:moveTo>
                  <a:pt x="71" y="36"/>
                </a:moveTo>
                <a:cubicBezTo>
                  <a:pt x="57" y="30"/>
                  <a:pt x="57" y="30"/>
                  <a:pt x="57" y="30"/>
                </a:cubicBezTo>
                <a:cubicBezTo>
                  <a:pt x="42" y="36"/>
                  <a:pt x="42" y="36"/>
                  <a:pt x="42" y="36"/>
                </a:cubicBezTo>
                <a:cubicBezTo>
                  <a:pt x="57" y="42"/>
                  <a:pt x="57" y="42"/>
                  <a:pt x="57" y="42"/>
                </a:cubicBezTo>
                <a:lnTo>
                  <a:pt x="71" y="36"/>
                </a:lnTo>
                <a:close/>
                <a:moveTo>
                  <a:pt x="73" y="51"/>
                </a:moveTo>
                <a:cubicBezTo>
                  <a:pt x="73" y="40"/>
                  <a:pt x="73" y="40"/>
                  <a:pt x="73" y="4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58"/>
                  <a:pt x="59" y="58"/>
                  <a:pt x="59" y="58"/>
                </a:cubicBezTo>
                <a:lnTo>
                  <a:pt x="73" y="51"/>
                </a:lnTo>
                <a:close/>
              </a:path>
            </a:pathLst>
          </a:custGeom>
          <a:solidFill>
            <a:srgbClr val="DEA9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x-none"/>
          </a:p>
        </p:txBody>
      </p:sp>
      <p:sp>
        <p:nvSpPr>
          <p:cNvPr id="30" name="Rounded Rectangle 87"/>
          <p:cNvSpPr/>
          <p:nvPr/>
        </p:nvSpPr>
        <p:spPr bwMode="auto">
          <a:xfrm>
            <a:off x="7711333" y="9201388"/>
            <a:ext cx="2284412" cy="6667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4607" tIns="82304" rIns="164607" bIns="82304" anchor="ctr"/>
          <a:lstStyle/>
          <a:p>
            <a:pPr algn="ctr" defTabSz="137169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bg-BG" sz="2701"/>
          </a:p>
        </p:txBody>
      </p:sp>
      <p:sp>
        <p:nvSpPr>
          <p:cNvPr id="32" name="TextBox 30"/>
          <p:cNvSpPr txBox="1">
            <a:spLocks noChangeArrowheads="1"/>
          </p:cNvSpPr>
          <p:nvPr/>
        </p:nvSpPr>
        <p:spPr bwMode="auto">
          <a:xfrm>
            <a:off x="1522198" y="9545812"/>
            <a:ext cx="146626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buNone/>
            </a:pPr>
            <a:r>
              <a:rPr lang="es-ES_tradnl" dirty="0">
                <a:solidFill>
                  <a:srgbClr val="0000FF"/>
                </a:solidFill>
                <a:latin typeface="+mj-lt"/>
              </a:rPr>
              <a:t>En este Taller, los objetos ser</a:t>
            </a:r>
            <a:r>
              <a:rPr lang="es-ES" dirty="0" err="1">
                <a:solidFill>
                  <a:srgbClr val="0000FF"/>
                </a:solidFill>
                <a:latin typeface="+mj-lt"/>
              </a:rPr>
              <a:t>án</a:t>
            </a:r>
            <a:r>
              <a:rPr lang="es-ES" dirty="0">
                <a:solidFill>
                  <a:srgbClr val="0000FF"/>
                </a:solidFill>
                <a:latin typeface="+mj-lt"/>
              </a:rPr>
              <a:t> </a:t>
            </a:r>
            <a:r>
              <a:rPr lang="es-ES" b="1" dirty="0">
                <a:solidFill>
                  <a:srgbClr val="0000FF"/>
                </a:solidFill>
                <a:latin typeface="+mn-lt"/>
              </a:rPr>
              <a:t>“</a:t>
            </a:r>
            <a:r>
              <a:rPr lang="es-ES_tradnl" b="1" dirty="0">
                <a:solidFill>
                  <a:srgbClr val="0000FF"/>
                </a:solidFill>
                <a:latin typeface="+mn-lt"/>
              </a:rPr>
              <a:t>programables</a:t>
            </a:r>
            <a:r>
              <a:rPr lang="es-ES_tradnl" b="1" dirty="0">
                <a:solidFill>
                  <a:srgbClr val="0000FF"/>
                </a:solidFill>
                <a:latin typeface="+mj-lt"/>
              </a:rPr>
              <a:t>”: </a:t>
            </a:r>
            <a:r>
              <a:rPr lang="es-ES_tradnl" dirty="0">
                <a:solidFill>
                  <a:srgbClr val="0000FF"/>
                </a:solidFill>
                <a:latin typeface="+mj-lt"/>
              </a:rPr>
              <a:t>se utilizará el computador y un lenguaje de programación para definirle un comportamiento al artefacto.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859" y="11238174"/>
            <a:ext cx="1143000" cy="1143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80" y="11238174"/>
            <a:ext cx="1143000" cy="1143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390" y="11238174"/>
            <a:ext cx="1143000" cy="1143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20" y="11238174"/>
            <a:ext cx="1143000" cy="1143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50" y="11238174"/>
            <a:ext cx="1143000" cy="1143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539" y="7583782"/>
            <a:ext cx="1524000" cy="1524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92" y="586941"/>
            <a:ext cx="2669815" cy="79894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Diapositiva 1&quot;/&gt;&lt;property id=&quot;20307&quot; value=&quot;723&quot;/&gt;&lt;/object&gt;&lt;object type=&quot;3&quot; unique_id=&quot;10005&quot;&gt;&lt;property id=&quot;20148&quot; value=&quot;5&quot;/&gt;&lt;property id=&quot;20300&quot; value=&quot;Diapositiva 2&quot;/&gt;&lt;property id=&quot;20307&quot; value=&quot;661&quot;/&gt;&lt;/object&gt;&lt;object type=&quot;3&quot; unique_id=&quot;10010&quot;&gt;&lt;property id=&quot;20148&quot; value=&quot;5&quot;/&gt;&lt;property id=&quot;20300&quot; value=&quot;Diapositiva 3&quot;/&gt;&lt;property id=&quot;20307&quot; value=&quot;666&quot;/&gt;&lt;/object&gt;&lt;object type=&quot;3&quot; unique_id=&quot;10011&quot;&gt;&lt;property id=&quot;20148&quot; value=&quot;5&quot;/&gt;&lt;property id=&quot;20300&quot; value=&quot;Diapositiva 10&quot;/&gt;&lt;property id=&quot;20307&quot; value=&quot;667&quot;/&gt;&lt;/object&gt;&lt;object type=&quot;3&quot; unique_id=&quot;10131&quot;&gt;&lt;property id=&quot;20148&quot; value=&quot;5&quot;/&gt;&lt;property id=&quot;20300&quot; value=&quot;Diapositiva 4&quot;/&gt;&lt;property id=&quot;20307&quot; value=&quot;725&quot;/&gt;&lt;/object&gt;&lt;object type=&quot;3&quot; unique_id=&quot;10139&quot;&gt;&lt;property id=&quot;20148&quot; value=&quot;5&quot;/&gt;&lt;property id=&quot;20300&quot; value=&quot;Diapositiva 9&quot;/&gt;&lt;property id=&quot;20307&quot; value=&quot;734&quot;/&gt;&lt;/object&gt;&lt;object type=&quot;3&quot; unique_id=&quot;10456&quot;&gt;&lt;property id=&quot;20148&quot; value=&quot;5&quot;/&gt;&lt;property id=&quot;20300&quot; value=&quot;Diapositiva 5&quot;/&gt;&lt;property id=&quot;20307&quot; value=&quot;738&quot;/&gt;&lt;/object&gt;&lt;object type=&quot;3&quot; unique_id=&quot;10457&quot;&gt;&lt;property id=&quot;20148&quot; value=&quot;5&quot;/&gt;&lt;property id=&quot;20300&quot; value=&quot;Diapositiva 6&quot;/&gt;&lt;property id=&quot;20307&quot; value=&quot;739&quot;/&gt;&lt;/object&gt;&lt;object type=&quot;3&quot; unique_id=&quot;10458&quot;&gt;&lt;property id=&quot;20148&quot; value=&quot;5&quot;/&gt;&lt;property id=&quot;20300&quot; value=&quot;Diapositiva 7&quot;/&gt;&lt;property id=&quot;20307&quot; value=&quot;740&quot;/&gt;&lt;/object&gt;&lt;object type=&quot;3&quot; unique_id=&quot;10459&quot;&gt;&lt;property id=&quot;20148&quot; value=&quot;5&quot;/&gt;&lt;property id=&quot;20300&quot; value=&quot;Diapositiva 8&quot;/&gt;&lt;property id=&quot;20307&quot; value=&quot;741&quot;/&gt;&lt;/object&gt;&lt;object type=&quot;3&quot; unique_id=&quot;11118&quot;&gt;&lt;property id=&quot;20148&quot; value=&quot;5&quot;/&gt;&lt;property id=&quot;20300&quot; value=&quot;Diapositiva 11&quot;/&gt;&lt;property id=&quot;20307&quot; value=&quot;744&quot;/&gt;&lt;/object&gt;&lt;object type=&quot;3&quot; unique_id=&quot;11119&quot;&gt;&lt;property id=&quot;20148&quot; value=&quot;5&quot;/&gt;&lt;property id=&quot;20300&quot; value=&quot;Diapositiva 12&quot;/&gt;&lt;property id=&quot;20307&quot; value=&quot;745&quot;/&gt;&lt;/object&gt;&lt;object type=&quot;3&quot; unique_id=&quot;11120&quot;&gt;&lt;property id=&quot;20148&quot; value=&quot;5&quot;/&gt;&lt;property id=&quot;20300&quot; value=&quot;Diapositiva 13&quot;/&gt;&lt;property id=&quot;20307&quot; value=&quot;746&quot;/&gt;&lt;/object&gt;&lt;object type=&quot;3&quot; unique_id=&quot;11121&quot;&gt;&lt;property id=&quot;20148&quot; value=&quot;5&quot;/&gt;&lt;property id=&quot;20300&quot; value=&quot;Diapositiva 14&quot;/&gt;&lt;property id=&quot;20307&quot; value=&quot;747&quot;/&gt;&lt;/object&gt;&lt;object type=&quot;3&quot; unique_id=&quot;11122&quot;&gt;&lt;property id=&quot;20148&quot; value=&quot;5&quot;/&gt;&lt;property id=&quot;20300&quot; value=&quot;Diapositiva 15&quot;/&gt;&lt;property id=&quot;20307&quot; value=&quot;748&quot;/&gt;&lt;/object&gt;&lt;object type=&quot;3&quot; unique_id=&quot;11123&quot;&gt;&lt;property id=&quot;20148&quot; value=&quot;5&quot;/&gt;&lt;property id=&quot;20300&quot; value=&quot;Diapositiva 16&quot;/&gt;&lt;property id=&quot;20307&quot; value=&quot;749&quot;/&gt;&lt;/object&gt;&lt;object type=&quot;3&quot; unique_id=&quot;11124&quot;&gt;&lt;property id=&quot;20148&quot; value=&quot;5&quot;/&gt;&lt;property id=&quot;20300&quot; value=&quot;Diapositiva 17&quot;/&gt;&lt;property id=&quot;20307&quot; value=&quot;750&quot;/&gt;&lt;/object&gt;&lt;object type=&quot;3&quot; unique_id=&quot;11125&quot;&gt;&lt;property id=&quot;20148&quot; value=&quot;5&quot;/&gt;&lt;property id=&quot;20300&quot; value=&quot;Diapositiva 18&quot;/&gt;&lt;property id=&quot;20307&quot; value=&quot;751&quot;/&gt;&lt;/object&gt;&lt;object type=&quot;3&quot; unique_id=&quot;11126&quot;&gt;&lt;property id=&quot;20148&quot; value=&quot;5&quot;/&gt;&lt;property id=&quot;20300&quot; value=&quot;Diapositiva 19&quot;/&gt;&lt;property id=&quot;20307&quot; value=&quot;752&quot;/&gt;&lt;/object&gt;&lt;object type=&quot;3&quot; unique_id=&quot;11127&quot;&gt;&lt;property id=&quot;20148&quot; value=&quot;5&quot;/&gt;&lt;property id=&quot;20300&quot; value=&quot;Diapositiva 20&quot;/&gt;&lt;property id=&quot;20307&quot; value=&quot;753&quot;/&gt;&lt;/object&gt;&lt;object type=&quot;3&quot; unique_id=&quot;11128&quot;&gt;&lt;property id=&quot;20148&quot; value=&quot;5&quot;/&gt;&lt;property id=&quot;20300&quot; value=&quot;Diapositiva 21&quot;/&gt;&lt;property id=&quot;20307&quot; value=&quot;754&quot;/&gt;&lt;/object&gt;&lt;object type=&quot;3&quot; unique_id=&quot;11129&quot;&gt;&lt;property id=&quot;20148&quot; value=&quot;5&quot;/&gt;&lt;property id=&quot;20300&quot; value=&quot;Diapositiva 22&quot;/&gt;&lt;property id=&quot;20307&quot; value=&quot;755&quot;/&gt;&lt;/object&gt;&lt;object type=&quot;3&quot; unique_id=&quot;11130&quot;&gt;&lt;property id=&quot;20148&quot; value=&quot;5&quot;/&gt;&lt;property id=&quot;20300&quot; value=&quot;Diapositiva 23&quot;/&gt;&lt;property id=&quot;20307&quot; value=&quot;756&quot;/&gt;&lt;/object&gt;&lt;object type=&quot;3&quot; unique_id=&quot;11131&quot;&gt;&lt;property id=&quot;20148&quot; value=&quot;5&quot;/&gt;&lt;property id=&quot;20300&quot; value=&quot;Diapositiva 24&quot;/&gt;&lt;property id=&quot;20307&quot; value=&quot;757&quot;/&gt;&lt;/object&gt;&lt;object type=&quot;3&quot; unique_id=&quot;11255&quot;&gt;&lt;property id=&quot;20148&quot; value=&quot;5&quot;/&gt;&lt;property id=&quot;20300&quot; value=&quot;Diapositiva 25&quot;/&gt;&lt;property id=&quot;20307&quot; value=&quot;758&quot;/&gt;&lt;/object&gt;&lt;/object&gt;&lt;object type=&quot;8&quot; unique_id=&quot;10130&quot;&gt;&lt;/object&gt;&lt;/object&gt;&lt;/database&gt;"/>
  <p:tag name="ISPRING_RESOURCE_PATHS_HASH_PRESENTER" val="152d381cd4f22efb13a9406484d6a1bc1bd1d4a3"/>
  <p:tag name="SECTOMILLISECCONVERTED" val="1"/>
</p:tagLst>
</file>

<file path=ppt/theme/theme1.xml><?xml version="1.0" encoding="utf-8"?>
<a:theme xmlns:a="http://schemas.openxmlformats.org/drawingml/2006/main" name="Default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9106</TotalTime>
  <Words>898</Words>
  <Application>Microsoft Macintosh PowerPoint</Application>
  <PresentationFormat>Personalizado</PresentationFormat>
  <Paragraphs>186</Paragraphs>
  <Slides>25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Lato Light</vt:lpstr>
      <vt:lpstr>Lato Regular</vt:lpstr>
      <vt:lpstr>MS PGothic</vt:lpstr>
      <vt:lpstr>ＭＳ Ｐゴシック</vt:lpstr>
      <vt:lpstr>Open Sans Light</vt:lpstr>
      <vt:lpstr>Raleway Light</vt:lpstr>
      <vt:lpstr>Default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Pedro Hepp Kuschel</cp:lastModifiedBy>
  <cp:revision>2033</cp:revision>
  <dcterms:created xsi:type="dcterms:W3CDTF">2014-11-12T21:47:38Z</dcterms:created>
  <dcterms:modified xsi:type="dcterms:W3CDTF">2016-05-10T22:45:37Z</dcterms:modified>
</cp:coreProperties>
</file>