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2"/>
  </p:notesMasterIdLst>
  <p:handoutMasterIdLst>
    <p:handoutMasterId r:id="rId13"/>
  </p:handoutMasterIdLst>
  <p:sldIdLst>
    <p:sldId id="448" r:id="rId2"/>
    <p:sldId id="447" r:id="rId3"/>
    <p:sldId id="459" r:id="rId4"/>
    <p:sldId id="461" r:id="rId5"/>
    <p:sldId id="462" r:id="rId6"/>
    <p:sldId id="429" r:id="rId7"/>
    <p:sldId id="453" r:id="rId8"/>
    <p:sldId id="460" r:id="rId9"/>
    <p:sldId id="457" r:id="rId10"/>
    <p:sldId id="454" r:id="rId11"/>
  </p:sldIdLst>
  <p:sldSz cx="9144000" cy="6858000" type="screen4x3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5">
          <p15:clr>
            <a:srgbClr val="A4A3A4"/>
          </p15:clr>
        </p15:guide>
        <p15:guide id="2" pos="29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7923F"/>
    <a:srgbClr val="059AF4"/>
    <a:srgbClr val="376092"/>
    <a:srgbClr val="D56509"/>
    <a:srgbClr val="000000"/>
    <a:srgbClr val="F9C4B9"/>
    <a:srgbClr val="FFE200"/>
    <a:srgbClr val="FFFF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9" autoAdjust="0"/>
    <p:restoredTop sz="73477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1192" y="176"/>
      </p:cViewPr>
      <p:guideLst>
        <p:guide orient="horz" pos="2175"/>
        <p:guide pos="29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48" d="100"/>
          <a:sy n="48" d="100"/>
        </p:scale>
        <p:origin x="-870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CCBB83F-16C9-425F-AF0A-A2EE0DDB055B}" type="datetimeFigureOut">
              <a:rPr lang="es-CL" smtClean="0"/>
              <a:t>23-04-16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CA44B13-7865-4493-80ED-65BA3D42B752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36247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23CE2AC-8DFC-4699-90DF-2C259B7D6BBC}" type="datetimeFigureOut">
              <a:rPr lang="es-CL" smtClean="0"/>
              <a:pPr/>
              <a:t>23-04-16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8987A33-24F6-46BB-A7FB-5FD09F45E0E0}" type="slidenum">
              <a:rPr lang="es-CL" smtClean="0"/>
              <a:pPr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6061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Lato Light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57066" indent="-291179">
              <a:defRPr sz="37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64717" indent="-232943">
              <a:defRPr sz="37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30604" indent="-232943">
              <a:defRPr sz="37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96491" indent="-232943">
              <a:defRPr sz="37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62377" indent="-232943" defTabSz="186193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3028264" indent="-232943" defTabSz="186193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94151" indent="-232943" defTabSz="186193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960038" indent="-232943" defTabSz="186193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fld id="{8CB48E08-42E7-4D83-9BE7-3025289A0068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62065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97526" y="5759140"/>
            <a:ext cx="8639402" cy="1098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6 Grupo"/>
          <p:cNvGrpSpPr/>
          <p:nvPr userDrawn="1"/>
        </p:nvGrpSpPr>
        <p:grpSpPr>
          <a:xfrm>
            <a:off x="246744" y="87179"/>
            <a:ext cx="8639402" cy="2815679"/>
            <a:chOff x="174174" y="87179"/>
            <a:chExt cx="8639402" cy="2815679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174174" y="87179"/>
              <a:ext cx="8639402" cy="28156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8 Rectángulo"/>
            <p:cNvSpPr/>
            <p:nvPr/>
          </p:nvSpPr>
          <p:spPr>
            <a:xfrm>
              <a:off x="7953829" y="2452914"/>
              <a:ext cx="624114" cy="4499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9" name="18 Rectángulo"/>
          <p:cNvSpPr/>
          <p:nvPr userDrawn="1"/>
        </p:nvSpPr>
        <p:spPr>
          <a:xfrm>
            <a:off x="0" y="2289138"/>
            <a:ext cx="9144000" cy="3361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1 Título"/>
          <p:cNvSpPr>
            <a:spLocks noGrp="1"/>
          </p:cNvSpPr>
          <p:nvPr userDrawn="1">
            <p:ph type="ctrTitle" hasCustomPrompt="1"/>
          </p:nvPr>
        </p:nvSpPr>
        <p:spPr>
          <a:xfrm>
            <a:off x="4114800" y="2962240"/>
            <a:ext cx="4572000" cy="2314627"/>
          </a:xfrm>
        </p:spPr>
        <p:txBody>
          <a:bodyPr anchor="t"/>
          <a:lstStyle>
            <a:lvl1pPr algn="ctr">
              <a:defRPr sz="2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/>
            </a:r>
            <a:br>
              <a:rPr lang="es-ES" dirty="0"/>
            </a:br>
            <a:endParaRPr lang="es-CL" dirty="0"/>
          </a:p>
        </p:txBody>
      </p:sp>
      <p:sp>
        <p:nvSpPr>
          <p:cNvPr id="15" name="14 Rectángulo"/>
          <p:cNvSpPr/>
          <p:nvPr userDrawn="1"/>
        </p:nvSpPr>
        <p:spPr>
          <a:xfrm>
            <a:off x="650229" y="3991745"/>
            <a:ext cx="29121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prstClr val="black">
                    <a:lumMod val="50000"/>
                    <a:lumOff val="50000"/>
                  </a:prstClr>
                </a:solidFill>
                <a:ea typeface="+mj-ea"/>
                <a:cs typeface="+mj-cs"/>
              </a:rPr>
              <a:t>Donde juego, innovación y aprendizaje corren juntos</a:t>
            </a:r>
          </a:p>
          <a:p>
            <a:endParaRPr lang="es-ES" sz="1400" b="1" dirty="0">
              <a:solidFill>
                <a:prstClr val="black">
                  <a:lumMod val="50000"/>
                  <a:lumOff val="50000"/>
                </a:prstClr>
              </a:solidFill>
              <a:ea typeface="+mj-ea"/>
              <a:cs typeface="+mj-cs"/>
            </a:endParaRPr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26" y="3071981"/>
            <a:ext cx="3245440" cy="8734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35" indent="0">
              <a:buNone/>
              <a:defRPr sz="2800"/>
            </a:lvl2pPr>
            <a:lvl3pPr marL="914071" indent="0">
              <a:buNone/>
              <a:defRPr sz="2400"/>
            </a:lvl3pPr>
            <a:lvl4pPr marL="1371110" indent="0">
              <a:buNone/>
              <a:defRPr sz="2000"/>
            </a:lvl4pPr>
            <a:lvl5pPr marL="1828146" indent="0">
              <a:buNone/>
              <a:defRPr sz="2000"/>
            </a:lvl5pPr>
            <a:lvl6pPr marL="2285181" indent="0">
              <a:buNone/>
              <a:defRPr sz="2000"/>
            </a:lvl6pPr>
            <a:lvl7pPr marL="2742219" indent="0">
              <a:buNone/>
              <a:defRPr sz="2000"/>
            </a:lvl7pPr>
            <a:lvl8pPr marL="3199252" indent="0">
              <a:buNone/>
              <a:defRPr sz="2000"/>
            </a:lvl8pPr>
            <a:lvl9pPr marL="3656291" indent="0">
              <a:buNone/>
              <a:defRPr sz="2000"/>
            </a:lvl9pPr>
          </a:lstStyle>
          <a:p>
            <a:pPr lvl="0"/>
            <a:endParaRPr lang="es-C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35" indent="0">
              <a:buNone/>
              <a:defRPr sz="1200"/>
            </a:lvl2pPr>
            <a:lvl3pPr marL="914071" indent="0">
              <a:buNone/>
              <a:defRPr sz="1000"/>
            </a:lvl3pPr>
            <a:lvl4pPr marL="1371110" indent="0">
              <a:buNone/>
              <a:defRPr sz="900"/>
            </a:lvl4pPr>
            <a:lvl5pPr marL="1828146" indent="0">
              <a:buNone/>
              <a:defRPr sz="900"/>
            </a:lvl5pPr>
            <a:lvl6pPr marL="2285181" indent="0">
              <a:buNone/>
              <a:defRPr sz="900"/>
            </a:lvl6pPr>
            <a:lvl7pPr marL="2742219" indent="0">
              <a:buNone/>
              <a:defRPr sz="900"/>
            </a:lvl7pPr>
            <a:lvl8pPr marL="3199252" indent="0">
              <a:buNone/>
              <a:defRPr sz="900"/>
            </a:lvl8pPr>
            <a:lvl9pPr marL="3656291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/>
              <a:t>Enero 2016</a:t>
            </a:r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/>
              <a:t>www.firstmakers.com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47A12-5817-45B1-B3C0-209567DF258C}" type="slidenum">
              <a:rPr lang="es-CL"/>
              <a:pPr>
                <a:defRPr/>
              </a:pPr>
              <a:t>‹Nr.›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/>
              <a:t>Enero 2016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/>
              <a:t>www.firstmakers.com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13B9C-AD9D-4C86-9F16-75507E8F5516}" type="slidenum">
              <a:rPr lang="es-CL"/>
              <a:pPr>
                <a:defRPr/>
              </a:pPr>
              <a:t>‹Nr.›</a:t>
            </a:fld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o y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130322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901342"/>
            <a:ext cx="4040188" cy="28152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170818" y="6356350"/>
            <a:ext cx="800392" cy="365125"/>
          </a:xfrm>
          <a:prstGeom prst="rect">
            <a:avLst/>
          </a:prstGeom>
        </p:spPr>
        <p:txBody>
          <a:bodyPr/>
          <a:lstStyle/>
          <a:p>
            <a:r>
              <a:rPr lang="es-CL"/>
              <a:t>Enero 2016</a:t>
            </a:r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1627373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www.firstmakers.com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971210" y="6356350"/>
            <a:ext cx="656163" cy="365125"/>
          </a:xfrm>
          <a:prstGeom prst="rect">
            <a:avLst/>
          </a:prstGeom>
        </p:spPr>
        <p:txBody>
          <a:bodyPr/>
          <a:lstStyle/>
          <a:p>
            <a:fld id="{4637D2F8-05A4-FD4C-AF87-1FA0BA229BE2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11" name="Marcador de SmartArt 10"/>
          <p:cNvSpPr>
            <a:spLocks noGrp="1"/>
          </p:cNvSpPr>
          <p:nvPr>
            <p:ph type="dgm" sz="quarter" idx="13"/>
          </p:nvPr>
        </p:nvSpPr>
        <p:spPr>
          <a:xfrm>
            <a:off x="4559300" y="1535114"/>
            <a:ext cx="4127500" cy="4181474"/>
          </a:xfrm>
        </p:spPr>
        <p:txBody>
          <a:bodyPr/>
          <a:lstStyle/>
          <a:p>
            <a:r>
              <a:rPr lang="es-ES_tradnl"/>
              <a:t>Haga clic en el icono para agregar un gráfico SmartArt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1438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170818" y="6356350"/>
            <a:ext cx="800392" cy="365125"/>
          </a:xfrm>
          <a:prstGeom prst="rect">
            <a:avLst/>
          </a:prstGeom>
        </p:spPr>
        <p:txBody>
          <a:bodyPr/>
          <a:lstStyle/>
          <a:p>
            <a:r>
              <a:rPr lang="es-CL"/>
              <a:t>Enero 2016</a:t>
            </a:r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1627373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www.firstmakers.com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971210" y="6356350"/>
            <a:ext cx="656163" cy="365125"/>
          </a:xfrm>
          <a:prstGeom prst="rect">
            <a:avLst/>
          </a:prstGeom>
        </p:spPr>
        <p:txBody>
          <a:bodyPr/>
          <a:lstStyle/>
          <a:p>
            <a:fld id="{4637D2F8-05A4-FD4C-AF87-1FA0BA229BE2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6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57200" y="1618773"/>
            <a:ext cx="8229600" cy="358620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</a:t>
            </a:r>
            <a:endParaRPr lang="es-ES" dirty="0"/>
          </a:p>
        </p:txBody>
      </p:sp>
      <p:sp>
        <p:nvSpPr>
          <p:cNvPr id="7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5367339"/>
            <a:ext cx="8229600" cy="349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84501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 rtlCol="0">
            <a:normAutofit/>
          </a:bodyPr>
          <a:lstStyle>
            <a:lvl1pPr marL="0" indent="0">
              <a:buNone/>
              <a:defRPr sz="1201">
                <a:solidFill>
                  <a:schemeClr val="bg2"/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2205237"/>
      </p:ext>
    </p:extLst>
  </p:cSld>
  <p:clrMapOvr>
    <a:masterClrMapping/>
  </p:clrMapOvr>
  <p:transition spd="slow" advClick="0" advTm="300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 userDrawn="1"/>
        </p:nvSpPr>
        <p:spPr bwMode="auto">
          <a:xfrm>
            <a:off x="8632288" y="303213"/>
            <a:ext cx="375726" cy="230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1" tIns="34286" rIns="68571" bIns="34286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fld id="{9F81AE86-08DC-4409-80EA-D6327827EBD5}" type="slidenum">
              <a:rPr lang="id-ID" altLang="en-US" sz="1051" b="1" smtClean="0">
                <a:solidFill>
                  <a:schemeClr val="bg1"/>
                </a:solidFill>
                <a:latin typeface="Raleway Light" charset="0"/>
              </a:rPr>
              <a:pPr algn="ctr" eaLnBrk="1" hangingPunct="1">
                <a:defRPr/>
              </a:pPr>
              <a:t>‹Nr.›</a:t>
            </a:fld>
            <a:endParaRPr lang="id-ID" altLang="en-US" sz="1051">
              <a:solidFill>
                <a:schemeClr val="bg1"/>
              </a:solidFill>
              <a:latin typeface="Raleway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355988"/>
      </p:ext>
    </p:extLst>
  </p:cSld>
  <p:clrMapOvr>
    <a:masterClrMapping/>
  </p:clrMapOvr>
  <p:transition spd="slow" advClick="0" advTm="3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/>
              <a:t>Enero 2016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/>
              <a:t>www.firstmakers.com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D9830-BFE5-4F27-9909-AD7B3527D0EB}" type="slidenum">
              <a:rPr lang="es-CL"/>
              <a:pPr>
                <a:defRPr/>
              </a:pPr>
              <a:t>‹Nr.›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/>
              <a:t>Enero 2016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/>
              <a:t>www.firstmakers.com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8109A-B374-4CBC-90B5-AD55B4FCB055}" type="slidenum">
              <a:rPr lang="es-CL"/>
              <a:pPr>
                <a:defRPr/>
              </a:pPr>
              <a:t>‹Nr.›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4073" y="29574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4308454"/>
            <a:ext cx="77724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accent6">
                    <a:lumMod val="75000"/>
                  </a:schemeClr>
                </a:solidFill>
              </a:defRPr>
            </a:lvl1pPr>
            <a:lvl2pPr marL="4570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0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1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2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2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2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/>
              <a:t>Enero 2016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/>
              <a:t>www.firstmakers.com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AC5C5-2612-4301-901D-CCD944BE2E75}" type="slidenum">
              <a:rPr lang="es-CL"/>
              <a:pPr>
                <a:defRPr/>
              </a:pPr>
              <a:t>‹Nr.›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90525" y="1570498"/>
            <a:ext cx="3981017" cy="45709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60061" y="1570498"/>
            <a:ext cx="3981017" cy="45709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/>
              <a:t>Enero 2016</a:t>
            </a:r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/>
              <a:t>www.firstmakers.com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501180" y="6379147"/>
            <a:ext cx="2133079" cy="365001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785F8B4-6858-4CB8-84A3-5E0F43343C3B}" type="slidenum">
              <a:rPr lang="es-CL"/>
              <a:pPr>
                <a:defRPr/>
              </a:pPr>
              <a:t>‹Nr.›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3122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483384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035" indent="0">
              <a:buNone/>
              <a:defRPr sz="2000" b="1"/>
            </a:lvl2pPr>
            <a:lvl3pPr marL="914071" indent="0">
              <a:buNone/>
              <a:defRPr sz="1800" b="1"/>
            </a:lvl3pPr>
            <a:lvl4pPr marL="1371110" indent="0">
              <a:buNone/>
              <a:defRPr sz="1600" b="1"/>
            </a:lvl4pPr>
            <a:lvl5pPr marL="1828146" indent="0">
              <a:buNone/>
              <a:defRPr sz="1600" b="1"/>
            </a:lvl5pPr>
            <a:lvl6pPr marL="2285181" indent="0">
              <a:buNone/>
              <a:defRPr sz="1600" b="1"/>
            </a:lvl6pPr>
            <a:lvl7pPr marL="2742219" indent="0">
              <a:buNone/>
              <a:defRPr sz="1600" b="1"/>
            </a:lvl7pPr>
            <a:lvl8pPr marL="3199252" indent="0">
              <a:buNone/>
              <a:defRPr sz="1600" b="1"/>
            </a:lvl8pPr>
            <a:lvl9pPr marL="3656291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37893"/>
            <a:ext cx="4040188" cy="4019066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483384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035" indent="0">
              <a:buNone/>
              <a:defRPr sz="2000" b="1"/>
            </a:lvl2pPr>
            <a:lvl3pPr marL="914071" indent="0">
              <a:buNone/>
              <a:defRPr sz="1800" b="1"/>
            </a:lvl3pPr>
            <a:lvl4pPr marL="1371110" indent="0">
              <a:buNone/>
              <a:defRPr sz="1600" b="1"/>
            </a:lvl4pPr>
            <a:lvl5pPr marL="1828146" indent="0">
              <a:buNone/>
              <a:defRPr sz="1600" b="1"/>
            </a:lvl5pPr>
            <a:lvl6pPr marL="2285181" indent="0">
              <a:buNone/>
              <a:defRPr sz="1600" b="1"/>
            </a:lvl6pPr>
            <a:lvl7pPr marL="2742219" indent="0">
              <a:buNone/>
              <a:defRPr sz="1600" b="1"/>
            </a:lvl7pPr>
            <a:lvl8pPr marL="3199252" indent="0">
              <a:buNone/>
              <a:defRPr sz="1600" b="1"/>
            </a:lvl8pPr>
            <a:lvl9pPr marL="3656291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2137893"/>
            <a:ext cx="4041775" cy="4019066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/>
              <a:t>Enero 2016</a:t>
            </a:r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/>
              <a:t>www.firstmakers.com</a:t>
            </a: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4A6F5-9A22-4BD8-97AB-46553991204F}" type="slidenum">
              <a:rPr lang="es-CL"/>
              <a:pPr>
                <a:defRPr/>
              </a:pPr>
              <a:t>‹Nr.›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/>
              <a:t>Enero 2016</a:t>
            </a:r>
            <a:endParaRPr lang="es-CL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/>
              <a:t>www.firstmakers.com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10087-006E-4730-B6EB-3FB0F267E57B}" type="slidenum">
              <a:rPr lang="es-CL"/>
              <a:pPr>
                <a:defRPr/>
              </a:pPr>
              <a:t>‹Nr.›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/>
              <a:t>Enero 2016</a:t>
            </a:r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/>
              <a:t>www.firstmakers.com</a:t>
            </a:r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73310-4D27-47DF-82E1-4106C6DC8AA9}" type="slidenum">
              <a:rPr lang="es-CL"/>
              <a:pPr>
                <a:defRPr/>
              </a:pPr>
              <a:t>‹Nr.›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35" indent="0">
              <a:buNone/>
              <a:defRPr sz="1200"/>
            </a:lvl2pPr>
            <a:lvl3pPr marL="914071" indent="0">
              <a:buNone/>
              <a:defRPr sz="1000"/>
            </a:lvl3pPr>
            <a:lvl4pPr marL="1371110" indent="0">
              <a:buNone/>
              <a:defRPr sz="900"/>
            </a:lvl4pPr>
            <a:lvl5pPr marL="1828146" indent="0">
              <a:buNone/>
              <a:defRPr sz="900"/>
            </a:lvl5pPr>
            <a:lvl6pPr marL="2285181" indent="0">
              <a:buNone/>
              <a:defRPr sz="900"/>
            </a:lvl6pPr>
            <a:lvl7pPr marL="2742219" indent="0">
              <a:buNone/>
              <a:defRPr sz="900"/>
            </a:lvl7pPr>
            <a:lvl8pPr marL="3199252" indent="0">
              <a:buNone/>
              <a:defRPr sz="900"/>
            </a:lvl8pPr>
            <a:lvl9pPr marL="3656291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/>
              <a:t>Enero 2016</a:t>
            </a:r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/>
              <a:t>www.firstmakers.com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5273D-C3E4-479A-857B-CF69AD98EE76}" type="slidenum">
              <a:rPr lang="es-CL"/>
              <a:pPr>
                <a:defRPr/>
              </a:pPr>
              <a:t>‹Nr.›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2142637"/>
            <a:ext cx="9144000" cy="47894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x-none"/>
          </a:p>
        </p:txBody>
      </p:sp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647" y="274588"/>
            <a:ext cx="822870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1" tIns="45706" rIns="91411" bIns="4570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L"/>
              <a:t>Haga clic para modificar el estilo de título del patrón</a:t>
            </a:r>
            <a:endParaRPr lang="es-CL" altLang="es-CL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647" y="1600647"/>
            <a:ext cx="8228707" cy="452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1" tIns="45706" rIns="91411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L"/>
              <a:t>Haga clic para modificar el estilo de texto del patrón</a:t>
            </a:r>
          </a:p>
          <a:p>
            <a:pPr lvl="1"/>
            <a:r>
              <a:rPr lang="es-ES" altLang="es-CL"/>
              <a:t>Segundo nivel</a:t>
            </a:r>
          </a:p>
          <a:p>
            <a:pPr lvl="2"/>
            <a:r>
              <a:rPr lang="es-ES" altLang="es-CL"/>
              <a:t>Tercer nivel</a:t>
            </a:r>
          </a:p>
          <a:p>
            <a:pPr lvl="3"/>
            <a:r>
              <a:rPr lang="es-ES" altLang="es-CL"/>
              <a:t>Cuarto nivel</a:t>
            </a:r>
          </a:p>
          <a:p>
            <a:pPr lvl="4"/>
            <a:r>
              <a:rPr lang="es-ES" altLang="es-CL"/>
              <a:t>Quinto nivel</a:t>
            </a:r>
            <a:endParaRPr lang="es-CL" alt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546577" y="6342311"/>
            <a:ext cx="2133079" cy="365001"/>
          </a:xfrm>
          <a:prstGeom prst="rect">
            <a:avLst/>
          </a:prstGeom>
        </p:spPr>
        <p:txBody>
          <a:bodyPr vert="horz" lIns="91411" tIns="45706" rIns="91411" bIns="45706" rtlCol="0" anchor="ctr"/>
          <a:lstStyle>
            <a:lvl1pPr algn="r" defTabSz="410667">
              <a:defRPr sz="13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s-CL"/>
              <a:t>Enero 2016</a:t>
            </a:r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75" y="6356821"/>
            <a:ext cx="2895451" cy="365001"/>
          </a:xfrm>
          <a:prstGeom prst="rect">
            <a:avLst/>
          </a:prstGeom>
        </p:spPr>
        <p:txBody>
          <a:bodyPr vert="horz" lIns="91411" tIns="45706" rIns="91411" bIns="45706" rtlCol="0" anchor="ctr"/>
          <a:lstStyle>
            <a:lvl1pPr algn="ctr" defTabSz="410667">
              <a:defRPr sz="13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s-CL"/>
              <a:t>www.firstmakers.com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71042" y="6342311"/>
            <a:ext cx="2133079" cy="365001"/>
          </a:xfrm>
          <a:prstGeom prst="rect">
            <a:avLst/>
          </a:prstGeom>
        </p:spPr>
        <p:txBody>
          <a:bodyPr vert="horz" lIns="91411" tIns="45706" rIns="91411" bIns="45706" rtlCol="0" anchor="ctr"/>
          <a:lstStyle>
            <a:lvl1pPr algn="l" defTabSz="410667">
              <a:defRPr sz="13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704C7D14-34FF-4D1C-BB15-C1AB4E3D4A21}" type="slidenum">
              <a:rPr lang="es-CL" smtClean="0"/>
              <a:pPr>
                <a:defRPr/>
              </a:pPr>
              <a:t>‹Nr.›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53" r:id="rId12"/>
    <p:sldLayoutId id="2147483654" r:id="rId13"/>
    <p:sldLayoutId id="2147483675" r:id="rId14"/>
    <p:sldLayoutId id="2147483677" r:id="rId15"/>
  </p:sldLayoutIdLst>
  <p:hf hdr="0"/>
  <p:txStyles>
    <p:titleStyle>
      <a:lvl1pPr algn="l" defTabSz="913028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E46C0A"/>
          </a:solidFill>
          <a:latin typeface="+mj-lt"/>
          <a:ea typeface="+mj-ea"/>
          <a:cs typeface="+mj-cs"/>
        </a:defRPr>
      </a:lvl1pPr>
      <a:lvl2pPr algn="l" defTabSz="913028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E46C0A"/>
          </a:solidFill>
          <a:latin typeface="Calibri" pitchFamily="34" charset="0"/>
        </a:defRPr>
      </a:lvl2pPr>
      <a:lvl3pPr algn="l" defTabSz="913028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E46C0A"/>
          </a:solidFill>
          <a:latin typeface="Calibri" pitchFamily="34" charset="0"/>
        </a:defRPr>
      </a:lvl3pPr>
      <a:lvl4pPr algn="l" defTabSz="913028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E46C0A"/>
          </a:solidFill>
          <a:latin typeface="Calibri" pitchFamily="34" charset="0"/>
        </a:defRPr>
      </a:lvl4pPr>
      <a:lvl5pPr algn="l" defTabSz="913028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E46C0A"/>
          </a:solidFill>
          <a:latin typeface="Calibri" pitchFamily="34" charset="0"/>
        </a:defRPr>
      </a:lvl5pPr>
      <a:lvl6pPr marL="321457" algn="ctr" defTabSz="913028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642915" algn="ctr" defTabSz="913028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964372" algn="ctr" defTabSz="913028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285829" algn="ctr" defTabSz="913028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665" indent="-342665" algn="l" defTabSz="91302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rgbClr val="7F7F7F"/>
          </a:solidFill>
          <a:latin typeface="+mj-lt"/>
          <a:ea typeface="+mn-ea"/>
          <a:cs typeface="+mn-cs"/>
        </a:defRPr>
      </a:lvl1pPr>
      <a:lvl2pPr marL="742254" indent="-284624" algn="l" defTabSz="91302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7F7F7F"/>
          </a:solidFill>
          <a:latin typeface="+mj-lt"/>
          <a:ea typeface="+mn-ea"/>
          <a:cs typeface="+mn-cs"/>
        </a:defRPr>
      </a:lvl2pPr>
      <a:lvl3pPr marL="1141844" indent="-227699" algn="l" defTabSz="91302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rgbClr val="7F7F7F"/>
          </a:solidFill>
          <a:latin typeface="+mj-lt"/>
          <a:ea typeface="+mn-ea"/>
          <a:cs typeface="+mn-cs"/>
        </a:defRPr>
      </a:lvl3pPr>
      <a:lvl4pPr marL="1599474" indent="-227699" algn="l" defTabSz="91302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7F7F7F"/>
          </a:solidFill>
          <a:latin typeface="+mj-lt"/>
          <a:ea typeface="+mn-ea"/>
          <a:cs typeface="+mn-cs"/>
        </a:defRPr>
      </a:lvl4pPr>
      <a:lvl5pPr marL="2055987" indent="-227699" algn="l" defTabSz="91302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7F7F7F"/>
          </a:solidFill>
          <a:latin typeface="+mj-lt"/>
          <a:ea typeface="+mn-ea"/>
          <a:cs typeface="+mn-cs"/>
        </a:defRPr>
      </a:lvl5pPr>
      <a:lvl6pPr marL="2513830" indent="-228529" algn="l" defTabSz="9141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88" indent="-228529" algn="l" defTabSz="9141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49" indent="-228529" algn="l" defTabSz="9141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06" indent="-228529" algn="l" defTabSz="9141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9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8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0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9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98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60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16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78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hyperlink" Target="mailto:info@Firstmakers.com" TargetMode="External"/><Relationship Id="rId6" Type="http://schemas.openxmlformats.org/officeDocument/2006/relationships/image" Target="../media/image6.png"/><Relationship Id="rId7" Type="http://schemas.openxmlformats.org/officeDocument/2006/relationships/image" Target="../media/image7.jpe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4" Type="http://schemas.openxmlformats.org/officeDocument/2006/relationships/image" Target="../media/image27.jpe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firstmakers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firstmakers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5" Type="http://schemas.openxmlformats.org/officeDocument/2006/relationships/hyperlink" Target="https://www.facebook.com/FirstMakers-605681802873880/" TargetMode="External"/><Relationship Id="rId6" Type="http://schemas.openxmlformats.org/officeDocument/2006/relationships/hyperlink" Target="http://www.firstmakers.com/" TargetMode="External"/><Relationship Id="rId7" Type="http://schemas.openxmlformats.org/officeDocument/2006/relationships/hyperlink" Target="https://www.youtube.com/watch?v=sDKutD1lBys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jpeg"/><Relationship Id="rId3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Marcador de posición de imagen 1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2" b="23656"/>
          <a:stretch>
            <a:fillRect/>
          </a:stretch>
        </p:blipFill>
        <p:spPr>
          <a:xfrm flipH="1">
            <a:off x="0" y="1326357"/>
            <a:ext cx="9152732" cy="4183063"/>
          </a:xfrm>
        </p:spPr>
      </p:pic>
      <p:sp>
        <p:nvSpPr>
          <p:cNvPr id="11" name="Rectangle 10"/>
          <p:cNvSpPr/>
          <p:nvPr/>
        </p:nvSpPr>
        <p:spPr>
          <a:xfrm flipH="1" flipV="1">
            <a:off x="0" y="1326356"/>
            <a:ext cx="9152732" cy="4183063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846">
              <a:defRPr/>
            </a:pPr>
            <a:endParaRPr lang="en-US" sz="1351"/>
          </a:p>
        </p:txBody>
      </p:sp>
      <p:grpSp>
        <p:nvGrpSpPr>
          <p:cNvPr id="8196" name="Group 31"/>
          <p:cNvGrpSpPr>
            <a:grpSpLocks/>
          </p:cNvGrpSpPr>
          <p:nvPr/>
        </p:nvGrpSpPr>
        <p:grpSpPr bwMode="auto">
          <a:xfrm>
            <a:off x="2792413" y="1684421"/>
            <a:ext cx="6829425" cy="2812583"/>
            <a:chOff x="8774664" y="336833"/>
            <a:chExt cx="7083462" cy="6088323"/>
          </a:xfrm>
        </p:grpSpPr>
        <p:sp>
          <p:nvSpPr>
            <p:cNvPr id="33" name="TextBox 32"/>
            <p:cNvSpPr txBox="1"/>
            <p:nvPr/>
          </p:nvSpPr>
          <p:spPr>
            <a:xfrm>
              <a:off x="8774664" y="336833"/>
              <a:ext cx="7083462" cy="2739898"/>
            </a:xfrm>
            <a:prstGeom prst="rect">
              <a:avLst/>
            </a:prstGeom>
            <a:noFill/>
          </p:spPr>
          <p:txBody>
            <a:bodyPr lIns="34292" tIns="17146" rIns="34292" bIns="17146">
              <a:spAutoFit/>
            </a:bodyPr>
            <a:lstStyle/>
            <a:p>
              <a:pPr algn="ctr" defTabSz="685846">
                <a:defRPr/>
              </a:pPr>
              <a:r>
                <a:rPr lang="es-CL" sz="4000" b="1" dirty="0" smtClean="0">
                  <a:solidFill>
                    <a:srgbClr val="0432FF"/>
                  </a:solidFill>
                  <a:latin typeface="Calibri" panose="020F0502020204030204" pitchFamily="34" charset="0"/>
                  <a:cs typeface="Lato Regular"/>
                </a:rPr>
                <a:t>Presentaci</a:t>
              </a:r>
              <a:r>
                <a:rPr lang="es-ES" sz="4000" b="1" dirty="0" err="1" smtClean="0">
                  <a:solidFill>
                    <a:srgbClr val="0432FF"/>
                  </a:solidFill>
                  <a:latin typeface="Calibri" panose="020F0502020204030204" pitchFamily="34" charset="0"/>
                  <a:cs typeface="Lato Regular"/>
                </a:rPr>
                <a:t>ón</a:t>
              </a:r>
              <a:r>
                <a:rPr lang="es-ES" sz="4000" b="1" dirty="0" smtClean="0">
                  <a:solidFill>
                    <a:srgbClr val="0432FF"/>
                  </a:solidFill>
                  <a:latin typeface="Calibri" panose="020F0502020204030204" pitchFamily="34" charset="0"/>
                  <a:cs typeface="Lato Regular"/>
                </a:rPr>
                <a:t> de Nuestra </a:t>
              </a:r>
            </a:p>
            <a:p>
              <a:pPr algn="ctr" defTabSz="685846">
                <a:defRPr/>
              </a:pPr>
              <a:r>
                <a:rPr lang="es-ES" sz="4000" b="1" dirty="0" smtClean="0">
                  <a:solidFill>
                    <a:srgbClr val="0432FF"/>
                  </a:solidFill>
                  <a:latin typeface="Calibri" panose="020F0502020204030204" pitchFamily="34" charset="0"/>
                  <a:cs typeface="Lato Regular"/>
                </a:rPr>
                <a:t>Oferta Educativa</a:t>
              </a:r>
              <a:endParaRPr lang="id-ID" sz="4000" b="1" dirty="0">
                <a:solidFill>
                  <a:srgbClr val="0432FF"/>
                </a:solidFill>
                <a:latin typeface="Calibri" panose="020F0502020204030204" pitchFamily="34" charset="0"/>
                <a:cs typeface="Lato Regular"/>
              </a:endParaRPr>
            </a:p>
          </p:txBody>
        </p:sp>
        <p:sp>
          <p:nvSpPr>
            <p:cNvPr id="29703" name="Subtitle 2"/>
            <p:cNvSpPr txBox="1">
              <a:spLocks/>
            </p:cNvSpPr>
            <p:nvPr/>
          </p:nvSpPr>
          <p:spPr bwMode="auto">
            <a:xfrm>
              <a:off x="8984777" y="5098527"/>
              <a:ext cx="6628078" cy="1326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1580" tIns="40790" rIns="81580" bIns="40790"/>
            <a:lstStyle>
              <a:lvl1pPr defTabSz="1087438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 defTabSz="1087438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 defTabSz="1087438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 defTabSz="1087438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 defTabSz="1087438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lang="es-CL" altLang="en-US" sz="2400" b="1" dirty="0">
                  <a:solidFill>
                    <a:srgbClr val="365F9D"/>
                  </a:solidFill>
                  <a:latin typeface="Calibri" panose="020F0502020204030204" pitchFamily="34" charset="0"/>
                </a:rPr>
                <a:t>Instituciones | Profesores | Jóvenes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4305301" y="3809207"/>
            <a:ext cx="3803650" cy="5953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61" tIns="17132" rIns="34261" bIns="17132" anchor="ctr"/>
          <a:lstStyle/>
          <a:p>
            <a:pPr algn="ctr" defTabSz="685846">
              <a:defRPr/>
            </a:pPr>
            <a:endParaRPr lang="en-US" sz="135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3" t="8473" r="14530"/>
          <a:stretch/>
        </p:blipFill>
        <p:spPr>
          <a:xfrm>
            <a:off x="219381" y="928688"/>
            <a:ext cx="3271838" cy="4580732"/>
          </a:xfrm>
          <a:prstGeom prst="rect">
            <a:avLst/>
          </a:prstGeom>
        </p:spPr>
      </p:pic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4761668" y="5547958"/>
            <a:ext cx="3626957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450"/>
              </a:spcAft>
            </a:pPr>
            <a:r>
              <a:rPr lang="es-CL" altLang="en-US" sz="1400" b="1" dirty="0">
                <a:latin typeface="Calibri" panose="020F0502020204030204" pitchFamily="34" charset="0"/>
                <a:hlinkClick r:id="rId5"/>
              </a:rPr>
              <a:t>info@Firstmakers.com</a:t>
            </a:r>
            <a:r>
              <a:rPr lang="es-CL" altLang="en-US" sz="1400" b="1" dirty="0">
                <a:latin typeface="Calibri" panose="020F0502020204030204" pitchFamily="34" charset="0"/>
              </a:rPr>
              <a:t> </a:t>
            </a:r>
          </a:p>
        </p:txBody>
      </p:sp>
      <p:pic>
        <p:nvPicPr>
          <p:cNvPr id="2050" name="Picture 2" descr="http://www.english.corfo.cl/img/logo_corfo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81" y="5931768"/>
            <a:ext cx="1141492" cy="61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cityglobal.cl/wp-content/uploads/2015/08/logo-incubatec1.jp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26" y="5666032"/>
            <a:ext cx="1257722" cy="104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42560" y="5595008"/>
            <a:ext cx="2499571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450"/>
              </a:spcAft>
            </a:pPr>
            <a:r>
              <a:rPr lang="es-CL" altLang="en-US" sz="1400" dirty="0">
                <a:latin typeface="Calibri" panose="020F0502020204030204" pitchFamily="34" charset="0"/>
              </a:rPr>
              <a:t>Con el apoyo de:</a:t>
            </a:r>
          </a:p>
        </p:txBody>
      </p:sp>
      <p:pic>
        <p:nvPicPr>
          <p:cNvPr id="15" name="Picture 2" descr="Empressa_B_Pendiente_sinfondo-01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8146451" y="5595008"/>
            <a:ext cx="551994" cy="919991"/>
          </a:xfrm>
          <a:prstGeom prst="rect">
            <a:avLst/>
          </a:prstGeom>
          <a:noFill/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258" y="263844"/>
            <a:ext cx="2867734" cy="858175"/>
          </a:xfrm>
          <a:prstGeom prst="rect">
            <a:avLst/>
          </a:prstGeom>
        </p:spPr>
      </p:pic>
      <p:pic>
        <p:nvPicPr>
          <p:cNvPr id="16" name="Picture 4" descr="Marca-grande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83328" y="5775157"/>
            <a:ext cx="1507938" cy="867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446" y="6007203"/>
            <a:ext cx="19939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5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648" y="274588"/>
            <a:ext cx="3560900" cy="1143000"/>
          </a:xfrm>
        </p:spPr>
        <p:txBody>
          <a:bodyPr/>
          <a:lstStyle/>
          <a:p>
            <a:r>
              <a:rPr lang="es-CL" dirty="0"/>
              <a:t>Equipo </a:t>
            </a:r>
            <a:r>
              <a:rPr lang="es-CL" dirty="0" smtClean="0"/>
              <a:t>FirstMakers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3236" y="1231451"/>
            <a:ext cx="4322428" cy="5012938"/>
          </a:xfrm>
          <a:noFill/>
          <a:ln>
            <a:solidFill>
              <a:schemeClr val="accent1"/>
            </a:solidFill>
          </a:ln>
        </p:spPr>
        <p:txBody>
          <a:bodyPr anchor="t"/>
          <a:lstStyle/>
          <a:p>
            <a:pPr marL="1703388" indent="0">
              <a:buNone/>
            </a:pPr>
            <a:endParaRPr lang="es-CL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62050" indent="0">
              <a:buNone/>
            </a:pPr>
            <a:r>
              <a:rPr lang="es-CL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Cristián </a:t>
            </a:r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Irarrázaval, Director Ejecutivo. </a:t>
            </a:r>
            <a:r>
              <a:rPr lang="es-ES_trad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Psicólogo UC, </a:t>
            </a:r>
            <a:r>
              <a:rPr lang="es-ES_trad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MSc</a:t>
            </a:r>
            <a:r>
              <a:rPr lang="es-ES_trad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Políticas Públicas y Administración y profesor adjunto de psicología UC. Ex Director de selección  y  apoyo inicial en Enseña Chile. </a:t>
            </a:r>
          </a:p>
          <a:p>
            <a:pPr marL="1162050" indent="0">
              <a:buNone/>
            </a:pPr>
            <a:endParaRPr lang="es-ES_tradnl" sz="7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62050" indent="0">
              <a:buNone/>
            </a:pPr>
            <a:r>
              <a:rPr lang="es-CL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Ernesto </a:t>
            </a:r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Laval M. </a:t>
            </a:r>
            <a:r>
              <a:rPr lang="es-CL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Director de </a:t>
            </a:r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Innovaci</a:t>
            </a:r>
            <a:r>
              <a:rPr lang="es-E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ón</a:t>
            </a:r>
            <a:r>
              <a:rPr lang="es-E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s-E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Ingeniero Civil UC, Magister en Ciencias de la Ingeniería UC, </a:t>
            </a:r>
            <a:r>
              <a:rPr lang="es-E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Ph.D</a:t>
            </a:r>
            <a:r>
              <a:rPr lang="es-E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En educación, U. de Bristol, UK.</a:t>
            </a:r>
            <a:endParaRPr lang="es-E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62050" indent="0">
              <a:buNone/>
            </a:pPr>
            <a:endParaRPr lang="es-ES_tradnl" sz="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62050" indent="0">
              <a:buNone/>
            </a:pPr>
            <a:r>
              <a:rPr lang="es-CL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Pedro </a:t>
            </a:r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Hepp</a:t>
            </a:r>
            <a:r>
              <a:rPr lang="es-C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Director de redes. </a:t>
            </a:r>
            <a:r>
              <a:rPr lang="es-ES_trad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Ingeniero Civil UC, </a:t>
            </a:r>
            <a:r>
              <a:rPr lang="es-ES_tradnl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Ph.D</a:t>
            </a:r>
            <a:r>
              <a:rPr lang="es-ES_tradnl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en </a:t>
            </a:r>
            <a:r>
              <a:rPr lang="es-ES_trad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Ciencias de la Computación. </a:t>
            </a:r>
            <a:r>
              <a:rPr lang="es-ES_tradnl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Acad</a:t>
            </a:r>
            <a:r>
              <a:rPr lang="es-E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émico</a:t>
            </a:r>
            <a:r>
              <a:rPr lang="es-ES_tradnl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_trad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Ex-Director del Programa Enlaces, Director </a:t>
            </a:r>
            <a:r>
              <a:rPr lang="es-ES_tradnl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AraucaníAprende y </a:t>
            </a:r>
            <a:r>
              <a:rPr lang="es-ES_tradnl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EducAraucanía</a:t>
            </a:r>
            <a:r>
              <a:rPr lang="es-ES_tradnl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endParaRPr lang="es-ES_tradnl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62050" indent="0">
              <a:buNone/>
            </a:pPr>
            <a:endParaRPr lang="es-ES_tradnl" sz="3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62050" indent="0">
              <a:buNone/>
            </a:pPr>
            <a:r>
              <a:rPr lang="es-ES_tradnl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Jorge Besa, Socio.</a:t>
            </a:r>
            <a:r>
              <a:rPr lang="es-ES_trad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Ingeniero Civil UC, </a:t>
            </a:r>
            <a:r>
              <a:rPr lang="es-ES_trad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Alumni</a:t>
            </a:r>
            <a:r>
              <a:rPr lang="es-ES_trad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Enseña Chile, impartiendo matemáticas y física. Representante de los Profesionales Enseña Chile en la Región Metropolitana. </a:t>
            </a:r>
          </a:p>
          <a:p>
            <a:pPr marL="1162050" indent="0">
              <a:buNone/>
            </a:pPr>
            <a:endParaRPr lang="es-ES_tradnl" sz="1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62050" indent="0">
              <a:buNone/>
            </a:pPr>
            <a:endParaRPr lang="es-ES_tradnl" sz="3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62050" indent="0">
              <a:buNone/>
            </a:pPr>
            <a:r>
              <a:rPr lang="es-ES_tradnl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Ronald </a:t>
            </a:r>
            <a:r>
              <a:rPr lang="es-ES_tradnl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Vásquez, Jefe de Capacitación. </a:t>
            </a:r>
            <a:r>
              <a:rPr lang="es-ES_trad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Técnico en electrónica de la UTFSM y experto en </a:t>
            </a:r>
            <a:r>
              <a:rPr lang="es-C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desarrollo y fabricación de impresoras 3D, ha capacitado a niños y adultos en talleres   de impresión 3D.</a:t>
            </a:r>
            <a:r>
              <a:rPr lang="es-ES_trad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Relator para talleres de robótica de la Fundación Nuestros Hijos. </a:t>
            </a:r>
            <a:endParaRPr lang="es-ES_tradnl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03388" indent="0">
              <a:buNone/>
            </a:pPr>
            <a:endParaRPr lang="es-ES_tradnl" sz="1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Abril 2016</a:t>
            </a:r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/>
              <a:t>www.firstmakers.com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1D9830-BFE5-4F27-9909-AD7B3527D0EB}" type="slidenum">
              <a:rPr lang="es-CL" smtClean="0"/>
              <a:pPr>
                <a:defRPr/>
              </a:pPr>
              <a:t>10</a:t>
            </a:fld>
            <a:endParaRPr lang="es-CL" dirty="0"/>
          </a:p>
        </p:txBody>
      </p:sp>
      <p:pic>
        <p:nvPicPr>
          <p:cNvPr id="15361" name="Picture 1" descr="C:\Users\Cristián\Pictures\2015\Funciona!\Formación profesores\DSC_0023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60237" y="3330177"/>
            <a:ext cx="891063" cy="701094"/>
          </a:xfrm>
          <a:prstGeom prst="rect">
            <a:avLst/>
          </a:prstGeom>
          <a:noFill/>
        </p:spPr>
      </p:pic>
      <p:pic>
        <p:nvPicPr>
          <p:cNvPr id="15362" name="Picture 2" descr="C:\Users\Cristián\Desktop\Fotos Jose\DSC_0538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94822" y="1584552"/>
            <a:ext cx="891073" cy="756786"/>
          </a:xfrm>
          <a:prstGeom prst="rect">
            <a:avLst/>
          </a:prstGeom>
          <a:noFill/>
        </p:spPr>
      </p:pic>
      <p:pic>
        <p:nvPicPr>
          <p:cNvPr id="11" name="Picture 6" descr="https://fbcdn-sphotos-g-a.akamaihd.net/hphotos-ak-xpf1/v/t1.0-9/1533784_10151850501771444_1993519647_n.jpg?oh=0ec5bd35fea8f6b5f1bfe9f6f544e03f&amp;oe=54B1B0D8&amp;__gda__=1425428741_9aedaf4f2f267165567bedf4343f2157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58603" y="4152085"/>
            <a:ext cx="880505" cy="820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/>
          <a:srcRect l="47125" t="39489" r="41800" b="40622"/>
          <a:stretch/>
        </p:blipFill>
        <p:spPr>
          <a:xfrm>
            <a:off x="458603" y="5080677"/>
            <a:ext cx="891063" cy="8997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98" y="2414490"/>
            <a:ext cx="875305" cy="816347"/>
          </a:xfrm>
          <a:prstGeom prst="rect">
            <a:avLst/>
          </a:prstGeom>
        </p:spPr>
      </p:pic>
      <p:sp>
        <p:nvSpPr>
          <p:cNvPr id="12" name="1 Título"/>
          <p:cNvSpPr txBox="1">
            <a:spLocks/>
          </p:cNvSpPr>
          <p:nvPr/>
        </p:nvSpPr>
        <p:spPr bwMode="auto">
          <a:xfrm>
            <a:off x="4977511" y="274588"/>
            <a:ext cx="35609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1" tIns="45706" rIns="91411" bIns="45706" numCol="1" anchor="ctr" anchorCtr="0" compatLnSpc="1">
            <a:prstTxWarp prst="textNoShape">
              <a:avLst/>
            </a:prstTxWarp>
          </a:bodyPr>
          <a:lstStyle>
            <a:lvl1pPr algn="l" defTabSz="913028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E46C0A"/>
                </a:solidFill>
                <a:latin typeface="+mj-lt"/>
                <a:ea typeface="+mj-ea"/>
                <a:cs typeface="+mj-cs"/>
              </a:defRPr>
            </a:lvl1pPr>
            <a:lvl2pPr algn="l" defTabSz="913028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E46C0A"/>
                </a:solidFill>
                <a:latin typeface="Calibri" pitchFamily="34" charset="0"/>
              </a:defRPr>
            </a:lvl2pPr>
            <a:lvl3pPr algn="l" defTabSz="913028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E46C0A"/>
                </a:solidFill>
                <a:latin typeface="Calibri" pitchFamily="34" charset="0"/>
              </a:defRPr>
            </a:lvl3pPr>
            <a:lvl4pPr algn="l" defTabSz="913028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E46C0A"/>
                </a:solidFill>
                <a:latin typeface="Calibri" pitchFamily="34" charset="0"/>
              </a:defRPr>
            </a:lvl4pPr>
            <a:lvl5pPr algn="l" defTabSz="913028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E46C0A"/>
                </a:solidFill>
                <a:latin typeface="Calibri" pitchFamily="34" charset="0"/>
              </a:defRPr>
            </a:lvl5pPr>
            <a:lvl6pPr marL="321457" algn="ctr" defTabSz="913028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642915" algn="ctr" defTabSz="913028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964372" algn="ctr" defTabSz="913028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285829" algn="ctr" defTabSz="913028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CL" dirty="0" smtClean="0"/>
              <a:t>Nuestros Aliados</a:t>
            </a:r>
            <a:endParaRPr lang="es-CL" dirty="0"/>
          </a:p>
        </p:txBody>
      </p:sp>
      <p:sp>
        <p:nvSpPr>
          <p:cNvPr id="9" name="CuadroTexto 8"/>
          <p:cNvSpPr txBox="1"/>
          <p:nvPr/>
        </p:nvSpPr>
        <p:spPr>
          <a:xfrm>
            <a:off x="4893376" y="1243167"/>
            <a:ext cx="3872747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rgbClr val="0432FF"/>
                </a:solidFill>
              </a:rPr>
              <a:t>TIDE SA</a:t>
            </a:r>
          </a:p>
          <a:p>
            <a:r>
              <a:rPr lang="es-ES_tradnl" sz="1600" dirty="0" smtClean="0"/>
              <a:t>Es el laboratorio de Hardware y Software: diseña los dispositivos electrónicos, </a:t>
            </a:r>
            <a:r>
              <a:rPr lang="es-ES" sz="1600" dirty="0" smtClean="0"/>
              <a:t>realiza control de calidad y supervisa la fabricación en el extranjero. </a:t>
            </a:r>
            <a:endParaRPr lang="es-ES_tradnl" sz="1600" dirty="0" smtClean="0"/>
          </a:p>
          <a:p>
            <a:endParaRPr lang="es-ES_tradnl" dirty="0" smtClean="0"/>
          </a:p>
          <a:p>
            <a:endParaRPr lang="es-ES_tradnl" dirty="0"/>
          </a:p>
          <a:p>
            <a:r>
              <a:rPr lang="es-ES_tradnl" b="1" dirty="0" smtClean="0">
                <a:solidFill>
                  <a:srgbClr val="0432FF"/>
                </a:solidFill>
              </a:rPr>
              <a:t>Fundación</a:t>
            </a:r>
            <a:r>
              <a:rPr lang="es-ES" b="1" dirty="0" smtClean="0">
                <a:solidFill>
                  <a:srgbClr val="0432FF"/>
                </a:solidFill>
              </a:rPr>
              <a:t> Educacional AraucaníAprende</a:t>
            </a:r>
          </a:p>
          <a:p>
            <a:r>
              <a:rPr lang="es-ES" sz="1600" dirty="0" smtClean="0"/>
              <a:t>Implementa toda la oferta educativa de FirstMakers desde la región de La Araucanía al sur.</a:t>
            </a:r>
          </a:p>
          <a:p>
            <a:endParaRPr lang="es-ES" b="1" dirty="0" smtClean="0">
              <a:solidFill>
                <a:srgbClr val="0432FF"/>
              </a:solidFill>
            </a:endParaRPr>
          </a:p>
          <a:p>
            <a:endParaRPr lang="es-ES" sz="1200" b="1" dirty="0">
              <a:solidFill>
                <a:srgbClr val="0432FF"/>
              </a:solidFill>
            </a:endParaRPr>
          </a:p>
          <a:p>
            <a:r>
              <a:rPr lang="es-ES" b="1" dirty="0">
                <a:solidFill>
                  <a:srgbClr val="0432FF"/>
                </a:solidFill>
              </a:rPr>
              <a:t>Centro Costadigital </a:t>
            </a:r>
            <a:r>
              <a:rPr lang="es-ES" b="1" dirty="0">
                <a:solidFill>
                  <a:srgbClr val="0432FF"/>
                </a:solidFill>
              </a:rPr>
              <a:t>de la P.U.C. De Valparaíso</a:t>
            </a:r>
          </a:p>
          <a:p>
            <a:r>
              <a:rPr lang="es-ES" sz="1600" dirty="0"/>
              <a:t>Implementa toda la oferta educativa </a:t>
            </a:r>
            <a:r>
              <a:rPr lang="es-ES" sz="1600" dirty="0"/>
              <a:t>de FirstMakers </a:t>
            </a:r>
            <a:r>
              <a:rPr lang="es-ES" sz="1600" dirty="0" smtClean="0"/>
              <a:t>en la </a:t>
            </a:r>
            <a:r>
              <a:rPr lang="es-ES" sz="1600" dirty="0"/>
              <a:t>región de </a:t>
            </a:r>
            <a:r>
              <a:rPr lang="es-ES" sz="1600" dirty="0" smtClean="0"/>
              <a:t>Valparaíso.</a:t>
            </a:r>
            <a:endParaRPr lang="es-ES" sz="1600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978062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3300" dirty="0"/>
              <a:t>Acerca de Firstmakers </a:t>
            </a:r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47" y="1741694"/>
            <a:ext cx="5263884" cy="2960934"/>
          </a:xfrm>
        </p:spPr>
      </p:pic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Abril 2016</a:t>
            </a:r>
            <a:endParaRPr lang="es-CL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/>
              <a:t>www.firstmakers.com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85F8B4-6858-4CB8-84A3-5E0F43343C3B}" type="slidenum">
              <a:rPr lang="es-CL" smtClean="0"/>
              <a:pPr>
                <a:defRPr/>
              </a:pPr>
              <a:t>2</a:t>
            </a:fld>
            <a:endParaRPr lang="es-CL"/>
          </a:p>
        </p:txBody>
      </p:sp>
      <p:sp>
        <p:nvSpPr>
          <p:cNvPr id="14" name="Marcador de contenido 3"/>
          <p:cNvSpPr txBox="1">
            <a:spLocks/>
          </p:cNvSpPr>
          <p:nvPr/>
        </p:nvSpPr>
        <p:spPr bwMode="auto">
          <a:xfrm>
            <a:off x="451563" y="4942819"/>
            <a:ext cx="8104608" cy="102690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91411" tIns="45706" rIns="91411" bIns="45706" numCol="1" anchor="ctr" anchorCtr="0" compatLnSpc="1">
            <a:prstTxWarp prst="textNoShape">
              <a:avLst/>
            </a:prstTxWarp>
          </a:bodyPr>
          <a:lstStyle>
            <a:lvl1pPr marL="342665" indent="-342665" algn="l" defTabSz="913028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rgbClr val="7F7F7F"/>
                </a:solidFill>
                <a:latin typeface="+mj-lt"/>
                <a:ea typeface="+mn-ea"/>
                <a:cs typeface="+mn-cs"/>
              </a:defRPr>
            </a:lvl1pPr>
            <a:lvl2pPr marL="742254" indent="-284624" algn="l" defTabSz="913028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rgbClr val="7F7F7F"/>
                </a:solidFill>
                <a:latin typeface="+mj-lt"/>
                <a:ea typeface="+mn-ea"/>
                <a:cs typeface="+mn-cs"/>
              </a:defRPr>
            </a:lvl2pPr>
            <a:lvl3pPr marL="1141844" indent="-227699" algn="l" defTabSz="913028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7F7F7F"/>
                </a:solidFill>
                <a:latin typeface="+mj-lt"/>
                <a:ea typeface="+mn-ea"/>
                <a:cs typeface="+mn-cs"/>
              </a:defRPr>
            </a:lvl3pPr>
            <a:lvl4pPr marL="1599474" indent="-227699" algn="l" defTabSz="913028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rgbClr val="7F7F7F"/>
                </a:solidFill>
                <a:latin typeface="+mj-lt"/>
                <a:ea typeface="+mn-ea"/>
                <a:cs typeface="+mn-cs"/>
              </a:defRPr>
            </a:lvl4pPr>
            <a:lvl5pPr marL="2055987" indent="-227699" algn="l" defTabSz="913028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 kern="1200">
                <a:solidFill>
                  <a:srgbClr val="7F7F7F"/>
                </a:solidFill>
                <a:latin typeface="+mj-lt"/>
                <a:ea typeface="+mn-ea"/>
                <a:cs typeface="+mn-cs"/>
              </a:defRPr>
            </a:lvl5pPr>
            <a:lvl6pPr marL="2513830" indent="-228529" algn="l" defTabSz="9141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888" indent="-228529" algn="l" defTabSz="9141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49" indent="-228529" algn="l" defTabSz="9141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06" indent="-228529" algn="l" defTabSz="9141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s-CL" b="1" dirty="0">
                <a:solidFill>
                  <a:schemeClr val="bg1">
                    <a:lumMod val="95000"/>
                  </a:schemeClr>
                </a:solidFill>
              </a:rPr>
              <a:t>Lo que hacemos</a:t>
            </a:r>
          </a:p>
          <a:p>
            <a:pPr marL="0" indent="0" algn="ctr">
              <a:buNone/>
            </a:pPr>
            <a:r>
              <a:rPr lang="es-CL" sz="1400" dirty="0">
                <a:solidFill>
                  <a:schemeClr val="bg1">
                    <a:lumMod val="95000"/>
                  </a:schemeClr>
                </a:solidFill>
              </a:rPr>
              <a:t>Ofrecemos </a:t>
            </a:r>
            <a:r>
              <a:rPr lang="es-CL" sz="1400" dirty="0" smtClean="0">
                <a:solidFill>
                  <a:schemeClr val="bg1">
                    <a:lumMod val="95000"/>
                  </a:schemeClr>
                </a:solidFill>
              </a:rPr>
              <a:t>talleres y kits </a:t>
            </a:r>
            <a:r>
              <a:rPr lang="es-CL" sz="1400" dirty="0">
                <a:solidFill>
                  <a:schemeClr val="bg1">
                    <a:lumMod val="95000"/>
                  </a:schemeClr>
                </a:solidFill>
              </a:rPr>
              <a:t>tecnológicos para descubrir en forma sencilla el mundo del software y hardware </a:t>
            </a:r>
            <a:br>
              <a:rPr lang="es-CL" sz="1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s-CL" sz="1400" dirty="0">
                <a:solidFill>
                  <a:schemeClr val="bg1">
                    <a:lumMod val="95000"/>
                  </a:schemeClr>
                </a:solidFill>
              </a:rPr>
              <a:t>Realizamos asesorías y talleres de capacitación a instituciones, profesores y </a:t>
            </a:r>
            <a:r>
              <a:rPr lang="es-CL" sz="1400" dirty="0" smtClean="0">
                <a:solidFill>
                  <a:schemeClr val="bg1">
                    <a:lumMod val="95000"/>
                  </a:schemeClr>
                </a:solidFill>
              </a:rPr>
              <a:t>estudiantes</a:t>
            </a:r>
          </a:p>
          <a:p>
            <a:pPr marL="0" indent="0" algn="ctr">
              <a:buNone/>
            </a:pPr>
            <a:r>
              <a:rPr lang="es-CL" sz="1400" dirty="0" smtClean="0">
                <a:solidFill>
                  <a:schemeClr val="bg1">
                    <a:lumMod val="95000"/>
                  </a:schemeClr>
                </a:solidFill>
              </a:rPr>
              <a:t>Nuestra orientaci</a:t>
            </a:r>
            <a:r>
              <a:rPr lang="es-ES" sz="1400" dirty="0" err="1" smtClean="0">
                <a:solidFill>
                  <a:schemeClr val="bg1">
                    <a:lumMod val="95000"/>
                  </a:schemeClr>
                </a:solidFill>
              </a:rPr>
              <a:t>ón</a:t>
            </a:r>
            <a:r>
              <a:rPr lang="es-ES" sz="1400" dirty="0" smtClean="0">
                <a:solidFill>
                  <a:schemeClr val="bg1">
                    <a:lumMod val="95000"/>
                  </a:schemeClr>
                </a:solidFill>
              </a:rPr>
              <a:t> pedagógica es aprendizaje basado en proyectos y STEAM (Ciencia, Tecnología, Arte y Matemáticas)</a:t>
            </a:r>
            <a:endParaRPr lang="es-CL" sz="1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 algn="ctr">
              <a:buFont typeface="Arial" pitchFamily="34" charset="0"/>
              <a:buNone/>
            </a:pPr>
            <a:r>
              <a:rPr lang="es-CL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6019726" y="2306263"/>
            <a:ext cx="2890912" cy="144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450"/>
              </a:spcAft>
            </a:pPr>
            <a:r>
              <a:rPr lang="es-CL" altLang="en-US" sz="1400" b="1" dirty="0">
                <a:latin typeface="Calibri" panose="020F0502020204030204" pitchFamily="34" charset="0"/>
              </a:rPr>
              <a:t>Desarrollar la creatividad de </a:t>
            </a:r>
            <a:br>
              <a:rPr lang="es-CL" altLang="en-US" sz="1400" b="1" dirty="0">
                <a:latin typeface="Calibri" panose="020F0502020204030204" pitchFamily="34" charset="0"/>
              </a:rPr>
            </a:br>
            <a:r>
              <a:rPr lang="es-CL" altLang="en-US" sz="1400" b="1" dirty="0" err="1">
                <a:latin typeface="Calibri" panose="020F0502020204030204" pitchFamily="34" charset="0"/>
              </a:rPr>
              <a:t>niñ@s</a:t>
            </a:r>
            <a:r>
              <a:rPr lang="es-CL" altLang="en-US" sz="1400" b="1" dirty="0">
                <a:latin typeface="Calibri" panose="020F0502020204030204" pitchFamily="34" charset="0"/>
              </a:rPr>
              <a:t> y jóvenes, a través del uso de tecnología y el trabajo colaborativo entre pares. </a:t>
            </a:r>
          </a:p>
          <a:p>
            <a:pPr marL="257175" indent="-257175">
              <a:lnSpc>
                <a:spcPct val="120000"/>
              </a:lnSpc>
              <a:spcAft>
                <a:spcPts val="450"/>
              </a:spcAft>
              <a:buFont typeface="+mj-lt"/>
              <a:buAutoNum type="arabicPeriod"/>
            </a:pPr>
            <a:endParaRPr lang="es-CL" altLang="en-US" sz="1400" b="1" dirty="0">
              <a:latin typeface="Calibri" panose="020F0502020204030204" pitchFamily="34" charset="0"/>
            </a:endParaRPr>
          </a:p>
        </p:txBody>
      </p:sp>
      <p:sp>
        <p:nvSpPr>
          <p:cNvPr id="17" name="TextBox 23"/>
          <p:cNvSpPr txBox="1">
            <a:spLocks noChangeArrowheads="1"/>
          </p:cNvSpPr>
          <p:nvPr/>
        </p:nvSpPr>
        <p:spPr bwMode="auto">
          <a:xfrm>
            <a:off x="6019726" y="1662113"/>
            <a:ext cx="2890912" cy="403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92" tIns="17146" rIns="34292" bIns="17146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s-ES" alt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Misión</a:t>
            </a:r>
            <a:endParaRPr lang="id-ID" altLang="en-US" sz="24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07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Nuestros productos</a:t>
            </a:r>
            <a:br>
              <a:rPr lang="es-CL" dirty="0"/>
            </a:br>
            <a:r>
              <a:rPr lang="es-CL" sz="1400" dirty="0">
                <a:solidFill>
                  <a:srgbClr val="D56509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Para más información visite </a:t>
            </a:r>
            <a:r>
              <a:rPr lang="es-CL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MS PGothic" panose="020B0600070205080204" pitchFamily="34" charset="-128"/>
                <a:hlinkClick r:id="rId2"/>
              </a:rPr>
              <a:t>www.firstmakers.com</a:t>
            </a:r>
            <a:r>
              <a:rPr lang="es-CL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 </a:t>
            </a:r>
            <a:r>
              <a:rPr lang="es-CL" sz="1400" dirty="0" smtClean="0">
                <a:solidFill>
                  <a:srgbClr val="D56509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/>
            </a:r>
            <a:br>
              <a:rPr lang="es-CL" sz="1400" dirty="0" smtClean="0">
                <a:solidFill>
                  <a:srgbClr val="D56509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</a:br>
            <a:r>
              <a:rPr lang="es-CL" sz="1600" dirty="0" smtClean="0">
                <a:solidFill>
                  <a:srgbClr val="0432FF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Nuestros productos son todos diseñados en Chile – para nuestros profesores y estudiantes</a:t>
            </a:r>
            <a:r>
              <a:rPr lang="es-CL" sz="1400" dirty="0" smtClean="0">
                <a:solidFill>
                  <a:srgbClr val="D56509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. </a:t>
            </a:r>
            <a:endParaRPr lang="es-CL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Abril 2016</a:t>
            </a:r>
            <a:endParaRPr lang="es-CL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/>
              <a:t>www.firstmakers.com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85F8B4-6858-4CB8-84A3-5E0F43343C3B}" type="slidenum">
              <a:rPr lang="es-CL" smtClean="0"/>
              <a:pPr>
                <a:defRPr/>
              </a:pPr>
              <a:t>3</a:t>
            </a:fld>
            <a:endParaRPr lang="es-CL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4581" t="33085" r="66707" b="17311"/>
          <a:stretch/>
        </p:blipFill>
        <p:spPr>
          <a:xfrm>
            <a:off x="6041645" y="2271588"/>
            <a:ext cx="2768525" cy="268910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l="34814" t="33085" r="35846" b="17311"/>
          <a:stretch/>
        </p:blipFill>
        <p:spPr>
          <a:xfrm>
            <a:off x="3099980" y="2271590"/>
            <a:ext cx="2829014" cy="268909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4"/>
          <a:srcRect l="34875" t="33681" r="35721" b="15327"/>
          <a:stretch/>
        </p:blipFill>
        <p:spPr>
          <a:xfrm>
            <a:off x="239626" y="2271590"/>
            <a:ext cx="2860354" cy="2788924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385077" y="5060514"/>
            <a:ext cx="2532296" cy="82088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CL" sz="1700" dirty="0">
                <a:solidFill>
                  <a:schemeClr val="bg1"/>
                </a:solidFill>
              </a:rPr>
              <a:t>Sensores incorporados, sin necesidad de programar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3196845" y="5060514"/>
            <a:ext cx="2532296" cy="82088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CL" sz="1700" dirty="0">
                <a:solidFill>
                  <a:schemeClr val="bg1"/>
                </a:solidFill>
              </a:rPr>
              <a:t>Programación básica de proyectos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135896" y="5004231"/>
            <a:ext cx="2532296" cy="87716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CL" sz="1700" dirty="0">
                <a:solidFill>
                  <a:schemeClr val="bg1"/>
                </a:solidFill>
              </a:rPr>
              <a:t>Programación avanzada, con sensores y actuadores externos incorporados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385077" y="4585087"/>
            <a:ext cx="8283115" cy="255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7363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2830" y="302792"/>
            <a:ext cx="8228707" cy="1143000"/>
          </a:xfrm>
        </p:spPr>
        <p:txBody>
          <a:bodyPr/>
          <a:lstStyle/>
          <a:p>
            <a:r>
              <a:rPr lang="es-CL" dirty="0"/>
              <a:t>Nuestros accesorios</a:t>
            </a:r>
            <a:br>
              <a:rPr lang="es-CL" dirty="0"/>
            </a:br>
            <a:r>
              <a:rPr lang="es-CL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Para más información visite </a:t>
            </a:r>
            <a:r>
              <a:rPr lang="es-CL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MS PGothic" panose="020B0600070205080204" pitchFamily="34" charset="-128"/>
                <a:hlinkClick r:id="rId2"/>
              </a:rPr>
              <a:t>www.firstmakers.com</a:t>
            </a:r>
            <a:r>
              <a:rPr lang="es-CL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 </a:t>
            </a:r>
            <a:br>
              <a:rPr lang="es-CL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</a:br>
            <a:r>
              <a:rPr lang="es-CL" sz="1400" dirty="0">
                <a:solidFill>
                  <a:srgbClr val="0432FF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 Nuestros productos son todos </a:t>
            </a:r>
            <a:r>
              <a:rPr lang="es-CL" sz="1400" dirty="0" smtClean="0">
                <a:solidFill>
                  <a:srgbClr val="0432FF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diseñados </a:t>
            </a:r>
            <a:r>
              <a:rPr lang="es-CL" sz="1400" dirty="0">
                <a:solidFill>
                  <a:srgbClr val="0432FF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en Chile – para nuestros profesores y estudiantes</a:t>
            </a:r>
            <a:r>
              <a:rPr lang="es-CL" sz="1400" dirty="0">
                <a:solidFill>
                  <a:srgbClr val="D56509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.</a:t>
            </a:r>
            <a:endParaRPr lang="es-CL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Abril 2016</a:t>
            </a:r>
            <a:endParaRPr lang="es-CL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/>
              <a:t>www.firstmakers.com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85F8B4-6858-4CB8-84A3-5E0F43343C3B}" type="slidenum">
              <a:rPr lang="es-CL" smtClean="0"/>
              <a:pPr>
                <a:defRPr/>
              </a:pPr>
              <a:t>4</a:t>
            </a:fld>
            <a:endParaRPr lang="es-CL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4709" t="34871" r="36168" b="14732"/>
          <a:stretch/>
        </p:blipFill>
        <p:spPr>
          <a:xfrm>
            <a:off x="3875946" y="2668002"/>
            <a:ext cx="4818744" cy="230936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4"/>
          <a:srcRect l="34814" t="33085" r="35846" b="17311"/>
          <a:stretch/>
        </p:blipFill>
        <p:spPr>
          <a:xfrm>
            <a:off x="174168" y="2707021"/>
            <a:ext cx="2388469" cy="227034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801257" y="3338285"/>
            <a:ext cx="81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6000" dirty="0"/>
              <a:t>+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3875946" y="5155729"/>
            <a:ext cx="4643940" cy="113877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CL" sz="1700" dirty="0">
                <a:solidFill>
                  <a:schemeClr val="bg1"/>
                </a:solidFill>
              </a:rPr>
              <a:t>Todos los accesorios aquí presentes y más se incluyen en el Kit Pro, especialmente diseñado para la experimentación con instituciones y establecimientos educacionales. 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58392" y="5155729"/>
            <a:ext cx="2224475" cy="113877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r>
              <a:rPr lang="es-CL" sz="1700" dirty="0">
                <a:solidFill>
                  <a:schemeClr val="bg1"/>
                </a:solidFill>
              </a:rPr>
              <a:t>Programación básica de proyectos</a:t>
            </a:r>
          </a:p>
        </p:txBody>
      </p:sp>
      <p:sp>
        <p:nvSpPr>
          <p:cNvPr id="4" name="Abrir llave 3"/>
          <p:cNvSpPr/>
          <p:nvPr/>
        </p:nvSpPr>
        <p:spPr>
          <a:xfrm rot="5400000">
            <a:off x="6050358" y="224232"/>
            <a:ext cx="365736" cy="4760339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ángulo 12"/>
          <p:cNvSpPr/>
          <p:nvPr/>
        </p:nvSpPr>
        <p:spPr>
          <a:xfrm>
            <a:off x="5672774" y="2083411"/>
            <a:ext cx="11297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j-cs"/>
              </a:rPr>
              <a:t>ACCESORIOS</a:t>
            </a:r>
            <a:endParaRPr lang="es-CL" dirty="0"/>
          </a:p>
        </p:txBody>
      </p:sp>
      <p:sp>
        <p:nvSpPr>
          <p:cNvPr id="9" name="Rectángulo 8"/>
          <p:cNvSpPr/>
          <p:nvPr/>
        </p:nvSpPr>
        <p:spPr>
          <a:xfrm>
            <a:off x="341376" y="4681728"/>
            <a:ext cx="7156704" cy="195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181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Nuestros talleres de capacitación</a:t>
            </a:r>
            <a:br>
              <a:rPr lang="es-CL" dirty="0"/>
            </a:br>
            <a:r>
              <a:rPr lang="es-CL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PARA NIÑ@S, JÓVENES, PADRES E INSTITUCIONES EDUCATIVAS</a:t>
            </a:r>
            <a:endParaRPr lang="es-C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457200" y="2172498"/>
            <a:ext cx="4040188" cy="639762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>
            <a:noAutofit/>
          </a:bodyPr>
          <a:lstStyle/>
          <a:p>
            <a:pPr algn="ctr"/>
            <a:r>
              <a:rPr lang="es-CL" sz="1800" dirty="0">
                <a:solidFill>
                  <a:schemeClr val="bg1"/>
                </a:solidFill>
              </a:rPr>
              <a:t>Formación a profesores o miembros de otras instituciones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half" idx="2"/>
          </p:nvPr>
        </p:nvSpPr>
        <p:spPr>
          <a:xfrm>
            <a:off x="457200" y="2827007"/>
            <a:ext cx="4040188" cy="3017203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/>
          <a:p>
            <a:r>
              <a:rPr lang="es-CL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Formación básica para el uso del kit (4 horas)</a:t>
            </a:r>
          </a:p>
          <a:p>
            <a:pPr lvl="1"/>
            <a:r>
              <a:rPr lang="es-CL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Inducción al movimiento maker</a:t>
            </a:r>
          </a:p>
          <a:p>
            <a:pPr lvl="1"/>
            <a:r>
              <a:rPr lang="es-CL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Capacitación técnica</a:t>
            </a:r>
          </a:p>
          <a:p>
            <a:r>
              <a:rPr lang="es-CL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Formación avanzada (</a:t>
            </a:r>
            <a:r>
              <a:rPr lang="es-CL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3-12 </a:t>
            </a:r>
            <a:r>
              <a:rPr lang="es-CL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módulos de </a:t>
            </a:r>
            <a:r>
              <a:rPr lang="es-CL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3-4 horas c/u)</a:t>
            </a:r>
            <a:endParaRPr lang="es-CL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s-CL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Inducción teórico – práctica</a:t>
            </a:r>
          </a:p>
          <a:p>
            <a:pPr lvl="1"/>
            <a:r>
              <a:rPr lang="es-CL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Resolución de desafíos ligados al currículum </a:t>
            </a:r>
            <a:r>
              <a:rPr lang="es-CL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(STEAM) y </a:t>
            </a:r>
            <a:r>
              <a:rPr lang="es-CL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problemas comunes</a:t>
            </a:r>
          </a:p>
          <a:p>
            <a:pPr lvl="1"/>
            <a:r>
              <a:rPr lang="es-CL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Elaboración de mini proyecto de trabajo por </a:t>
            </a:r>
            <a:r>
              <a:rPr lang="es-CL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profesor</a:t>
            </a:r>
          </a:p>
          <a:p>
            <a:r>
              <a:rPr lang="es-CL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Acompañamiento a escuelas todo el año con talleres semanales ligados a STEAM.</a:t>
            </a:r>
            <a:endParaRPr lang="es-CL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3"/>
          </p:nvPr>
        </p:nvSpPr>
        <p:spPr>
          <a:xfrm>
            <a:off x="4645026" y="2172498"/>
            <a:ext cx="4041775" cy="639762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s-CL" sz="1800" dirty="0">
                <a:solidFill>
                  <a:schemeClr val="bg1"/>
                </a:solidFill>
              </a:rPr>
              <a:t>Formación a niñas, niños y jóvenes</a:t>
            </a:r>
          </a:p>
        </p:txBody>
      </p:sp>
      <p:sp>
        <p:nvSpPr>
          <p:cNvPr id="13" name="Marcador de contenido 12"/>
          <p:cNvSpPr>
            <a:spLocks noGrp="1"/>
          </p:cNvSpPr>
          <p:nvPr>
            <p:ph sz="quarter" idx="4"/>
          </p:nvPr>
        </p:nvSpPr>
        <p:spPr>
          <a:xfrm>
            <a:off x="4645026" y="2827007"/>
            <a:ext cx="4041775" cy="3017203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/>
          <a:p>
            <a:r>
              <a:rPr lang="es-CL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Talleres gratuitos de inducción en Santiago </a:t>
            </a:r>
            <a:r>
              <a:rPr lang="es-CL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Makerspace</a:t>
            </a:r>
            <a:r>
              <a:rPr lang="es-CL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CL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(Av. Italia 850B; Sábados de 10.30 a 13 hrs, a partir de abril 2016</a:t>
            </a:r>
            <a:r>
              <a:rPr lang="es-CL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s-CL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s-CL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CL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Talleres abiertos de nivel intermedio y </a:t>
            </a:r>
            <a:r>
              <a:rPr lang="es-CL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avanzado.</a:t>
            </a:r>
          </a:p>
          <a:p>
            <a:endParaRPr lang="es-CL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CL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Talleres </a:t>
            </a:r>
            <a:r>
              <a:rPr lang="es-CL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cerrados para grupos de estudiantes de </a:t>
            </a:r>
            <a:r>
              <a:rPr lang="es-CL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establecimientos.</a:t>
            </a:r>
            <a:endParaRPr lang="es-CL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Abril 2016</a:t>
            </a:r>
            <a:endParaRPr lang="es-CL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/>
              <a:t>www.firstmakers.com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85F8B4-6858-4CB8-84A3-5E0F43343C3B}" type="slidenum">
              <a:rPr lang="es-CL" smtClean="0"/>
              <a:pPr>
                <a:defRPr/>
              </a:pPr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502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Modelo de capacitación en base a 3 ejes</a:t>
            </a:r>
            <a:r>
              <a:rPr lang="es-CL" baseline="30000" dirty="0"/>
              <a:t>©</a:t>
            </a:r>
            <a:endParaRPr lang="es-CL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Abril 2016</a:t>
            </a:r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/>
              <a:t>www.firstmakers.com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58109A-B374-4CBC-90B5-AD55B4FCB055}" type="slidenum">
              <a:rPr lang="es-CL" smtClean="0"/>
              <a:pPr>
                <a:defRPr/>
              </a:pPr>
              <a:t>6</a:t>
            </a:fld>
            <a:endParaRPr lang="es-CL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03788"/>
              </p:ext>
            </p:extLst>
          </p:nvPr>
        </p:nvGraphicFramePr>
        <p:xfrm>
          <a:off x="354843" y="2142698"/>
          <a:ext cx="7940070" cy="3997787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344968">
                  <a:extLst>
                    <a:ext uri="{9D8B030D-6E8A-4147-A177-3AD203B41FA5}">
                      <a16:colId xmlns:a16="http://schemas.microsoft.com/office/drawing/2014/main" xmlns="" val="1577080209"/>
                    </a:ext>
                  </a:extLst>
                </a:gridCol>
                <a:gridCol w="1674080">
                  <a:extLst>
                    <a:ext uri="{9D8B030D-6E8A-4147-A177-3AD203B41FA5}">
                      <a16:colId xmlns:a16="http://schemas.microsoft.com/office/drawing/2014/main" xmlns="" val="4194847726"/>
                    </a:ext>
                  </a:extLst>
                </a:gridCol>
                <a:gridCol w="4921022">
                  <a:extLst>
                    <a:ext uri="{9D8B030D-6E8A-4147-A177-3AD203B41FA5}">
                      <a16:colId xmlns:a16="http://schemas.microsoft.com/office/drawing/2014/main" xmlns="" val="2166986987"/>
                    </a:ext>
                  </a:extLst>
                </a:gridCol>
              </a:tblGrid>
              <a:tr h="5943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11420" algn="l"/>
                        </a:tabLst>
                      </a:pPr>
                      <a:r>
                        <a:rPr lang="es-CL" sz="1600">
                          <a:effectLst/>
                        </a:rPr>
                        <a:t>Eje de trabajo</a:t>
                      </a:r>
                      <a:endParaRPr lang="es-CL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11420" algn="l"/>
                        </a:tabLst>
                      </a:pPr>
                      <a:r>
                        <a:rPr lang="es-CL" sz="1600">
                          <a:effectLst/>
                        </a:rPr>
                        <a:t>Habilidades que </a:t>
                      </a:r>
                      <a:br>
                        <a:rPr lang="es-CL" sz="1600">
                          <a:effectLst/>
                        </a:rPr>
                      </a:br>
                      <a:r>
                        <a:rPr lang="es-CL" sz="1600">
                          <a:effectLst/>
                        </a:rPr>
                        <a:t>potencia</a:t>
                      </a:r>
                      <a:endParaRPr lang="es-CL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11420" algn="l"/>
                        </a:tabLst>
                      </a:pPr>
                      <a:r>
                        <a:rPr lang="es-CL" sz="1600" dirty="0">
                          <a:effectLst/>
                        </a:rPr>
                        <a:t>Modo de aplicación</a:t>
                      </a:r>
                      <a:endParaRPr lang="es-CL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92385875"/>
                  </a:ext>
                </a:extLst>
              </a:tr>
              <a:tr h="12067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11420" algn="l"/>
                        </a:tabLst>
                      </a:pPr>
                      <a:r>
                        <a:rPr lang="es-CL" sz="1400" dirty="0">
                          <a:effectLst/>
                        </a:rPr>
                        <a:t>EXPLORA</a:t>
                      </a:r>
                      <a:endParaRPr lang="es-CL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  <a:tabLst>
                          <a:tab pos="5011420" algn="l"/>
                        </a:tabLst>
                      </a:pPr>
                      <a:r>
                        <a:rPr lang="es-CL" sz="1400" dirty="0">
                          <a:effectLst/>
                        </a:rPr>
                        <a:t>Comprensión de conceptos</a:t>
                      </a:r>
                    </a:p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  <a:tabLst>
                          <a:tab pos="5011420" algn="l"/>
                        </a:tabLst>
                      </a:pPr>
                      <a:r>
                        <a:rPr lang="es-CL" sz="1400" dirty="0">
                          <a:effectLst/>
                        </a:rPr>
                        <a:t>Autonomía</a:t>
                      </a:r>
                      <a:endParaRPr lang="es-CL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118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011420" algn="l"/>
                        </a:tabLst>
                        <a:defRPr/>
                      </a:pPr>
                      <a:r>
                        <a:rPr lang="es-CL" sz="1400" dirty="0">
                          <a:effectLst/>
                        </a:rPr>
                        <a:t>El kit constituye</a:t>
                      </a:r>
                      <a:r>
                        <a:rPr lang="es-CL" sz="1400" baseline="0" dirty="0">
                          <a:effectLst/>
                        </a:rPr>
                        <a:t> </a:t>
                      </a:r>
                      <a:r>
                        <a:rPr lang="es-CL" sz="1400" dirty="0">
                          <a:effectLst/>
                        </a:rPr>
                        <a:t>un espacio seguro y controlado para aprender </a:t>
                      </a:r>
                      <a:r>
                        <a:rPr lang="es-CL" sz="1400" dirty="0" smtClean="0">
                          <a:effectLst/>
                        </a:rPr>
                        <a:t>desarrollando proyectos significativos y para comprender </a:t>
                      </a:r>
                      <a:r>
                        <a:rPr lang="es-CL" sz="1400" dirty="0">
                          <a:effectLst/>
                        </a:rPr>
                        <a:t>los conceptos asociados a la programación</a:t>
                      </a:r>
                      <a:endParaRPr lang="es-E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575636683"/>
                  </a:ext>
                </a:extLst>
              </a:tr>
              <a:tr h="9005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11420" algn="l"/>
                        </a:tabLst>
                      </a:pPr>
                      <a:r>
                        <a:rPr lang="es-CL" sz="1400" dirty="0">
                          <a:effectLst/>
                        </a:rPr>
                        <a:t>EXPERIMENTA</a:t>
                      </a:r>
                      <a:endParaRPr lang="es-CL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indent="0" algn="l" defTabSz="914118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  <a:tabLst>
                          <a:tab pos="5011420" algn="l"/>
                        </a:tabLst>
                      </a:pPr>
                      <a:r>
                        <a:rPr lang="es-CL" sz="1400" kern="1200" dirty="0">
                          <a:effectLst/>
                        </a:rPr>
                        <a:t>Creatividad </a:t>
                      </a:r>
                    </a:p>
                    <a:p>
                      <a:pPr marL="0" lvl="0" indent="0" algn="l" defTabSz="914118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  <a:tabLst>
                          <a:tab pos="5011420" algn="l"/>
                        </a:tabLst>
                      </a:pPr>
                      <a:r>
                        <a:rPr lang="es-CL" sz="1400" kern="1200" dirty="0">
                          <a:effectLst/>
                        </a:rPr>
                        <a:t>Pensamiento crítico</a:t>
                      </a:r>
                      <a:endParaRPr lang="es-CL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11420" algn="l"/>
                        </a:tabLst>
                      </a:pPr>
                      <a:r>
                        <a:rPr lang="es-CL" sz="1400" dirty="0">
                          <a:effectLst/>
                        </a:rPr>
                        <a:t>La metodología permite evaluar, escoger e iterar nuevas soluciones al desafío propuesto en cada sesión</a:t>
                      </a:r>
                      <a:r>
                        <a:rPr lang="es-CL" sz="1400" dirty="0" smtClean="0">
                          <a:effectLst/>
                        </a:rPr>
                        <a:t>. Se aprende de los errores,</a:t>
                      </a:r>
                      <a:r>
                        <a:rPr lang="es-CL" sz="1400" baseline="0" dirty="0" smtClean="0">
                          <a:effectLst/>
                        </a:rPr>
                        <a:t> se colabora y se enseña a otros. </a:t>
                      </a:r>
                      <a:r>
                        <a:rPr lang="es-CL" sz="1400" baseline="0" smtClean="0">
                          <a:effectLst/>
                        </a:rPr>
                        <a:t>Cada experimento o artefacto que se construye implica comprender conceptos STEAM.</a:t>
                      </a:r>
                      <a:endParaRPr lang="es-CL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748211722"/>
                  </a:ext>
                </a:extLst>
              </a:tr>
              <a:tr h="121517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11420" algn="l"/>
                        </a:tabLst>
                      </a:pPr>
                      <a:r>
                        <a:rPr lang="es-CL" sz="1400">
                          <a:effectLst/>
                        </a:rPr>
                        <a:t>EXPRESA</a:t>
                      </a:r>
                      <a:endParaRPr lang="es-CL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indent="0" algn="l" defTabSz="914118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  <a:tabLst>
                          <a:tab pos="5011420" algn="l"/>
                        </a:tabLst>
                      </a:pPr>
                      <a:r>
                        <a:rPr lang="es-CL" sz="1400" kern="1200" dirty="0">
                          <a:effectLst/>
                        </a:rPr>
                        <a:t>Colaboración</a:t>
                      </a:r>
                      <a:endParaRPr lang="es-CL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11420" algn="l"/>
                        </a:tabLst>
                      </a:pPr>
                      <a:r>
                        <a:rPr lang="es-CL" sz="1400" dirty="0">
                          <a:effectLst/>
                        </a:rPr>
                        <a:t>La resolución de cada desafío implica conocer las habilidades propias y de otros y distribuirlos adecuadamente en el equipo.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11420" algn="l"/>
                        </a:tabLst>
                      </a:pPr>
                      <a:r>
                        <a:rPr lang="es-CL" sz="1400" dirty="0">
                          <a:effectLst/>
                        </a:rPr>
                        <a:t>Los estudiantes deben comunicar lo aprendido a otros, generando</a:t>
                      </a:r>
                      <a:r>
                        <a:rPr lang="es-CL" sz="1400" baseline="0" dirty="0">
                          <a:effectLst/>
                        </a:rPr>
                        <a:t> capacidad de reflexión</a:t>
                      </a:r>
                      <a:r>
                        <a:rPr lang="es-CL" sz="1400" dirty="0">
                          <a:effectLst/>
                        </a:rPr>
                        <a:t>. </a:t>
                      </a:r>
                      <a:endParaRPr lang="es-CL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39637056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/>
          <p:cNvSpPr/>
          <p:nvPr/>
        </p:nvSpPr>
        <p:spPr>
          <a:xfrm>
            <a:off x="0" y="2054654"/>
            <a:ext cx="9144000" cy="47894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x-none" sz="900"/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657" y="360218"/>
            <a:ext cx="1522224" cy="408927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1152223" y="2466731"/>
            <a:ext cx="1901283" cy="133473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upo 1"/>
          <p:cNvGrpSpPr/>
          <p:nvPr/>
        </p:nvGrpSpPr>
        <p:grpSpPr>
          <a:xfrm>
            <a:off x="5839972" y="2389071"/>
            <a:ext cx="2248465" cy="1578468"/>
            <a:chOff x="8920278" y="3415029"/>
            <a:chExt cx="2248465" cy="1578468"/>
          </a:xfrm>
        </p:grpSpPr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FC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8920278" y="3415029"/>
              <a:ext cx="2248465" cy="1578468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Content Placeholder 2"/>
            <p:cNvSpPr txBox="1">
              <a:spLocks/>
            </p:cNvSpPr>
            <p:nvPr/>
          </p:nvSpPr>
          <p:spPr bwMode="auto">
            <a:xfrm>
              <a:off x="9347620" y="3675266"/>
              <a:ext cx="1487130" cy="505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3" tIns="45722" rIns="91443" bIns="45722"/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s-CL" altLang="en-US" sz="1600" b="1" dirty="0">
                  <a:latin typeface="Calibri" panose="020F0502020204030204" pitchFamily="34" charset="0"/>
                </a:rPr>
                <a:t>El software de programación </a:t>
              </a:r>
              <a:r>
                <a:rPr lang="es-CL" altLang="en-US" sz="2000" b="1" dirty="0">
                  <a:latin typeface="Calibri" panose="020F0502020204030204" pitchFamily="34" charset="0"/>
                </a:rPr>
                <a:t>SNAP</a:t>
              </a:r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1072172" y="2736265"/>
            <a:ext cx="2118672" cy="390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3" tIns="45722" rIns="91443" bIns="45722"/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s-CL" altLang="en-US" sz="1600" b="1" dirty="0">
                <a:latin typeface="Calibri" panose="020F0502020204030204" pitchFamily="34" charset="0"/>
              </a:rPr>
              <a:t>La Tarjeta </a:t>
            </a:r>
          </a:p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s-CL" altLang="en-US" sz="1600" b="1" dirty="0">
                <a:latin typeface="Calibri" panose="020F0502020204030204" pitchFamily="34" charset="0"/>
              </a:rPr>
              <a:t>Programable</a:t>
            </a:r>
          </a:p>
        </p:txBody>
      </p:sp>
      <p:sp>
        <p:nvSpPr>
          <p:cNvPr id="34" name="Oval 21"/>
          <p:cNvSpPr/>
          <p:nvPr/>
        </p:nvSpPr>
        <p:spPr bwMode="auto">
          <a:xfrm>
            <a:off x="1331309" y="2206309"/>
            <a:ext cx="492125" cy="492125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3" tIns="45722" rIns="91443" bIns="45722" anchor="ctr"/>
          <a:lstStyle/>
          <a:p>
            <a:pPr algn="ctr" defTabSz="685846">
              <a:defRPr/>
            </a:pPr>
            <a:r>
              <a:rPr lang="en-US" sz="1351" b="1" dirty="0"/>
              <a:t>1</a:t>
            </a:r>
          </a:p>
        </p:txBody>
      </p:sp>
      <p:pic>
        <p:nvPicPr>
          <p:cNvPr id="17" name="Pictur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085" y="4010142"/>
            <a:ext cx="2235914" cy="2188941"/>
          </a:xfrm>
          <a:prstGeom prst="rect">
            <a:avLst/>
          </a:prstGeom>
        </p:spPr>
      </p:pic>
      <p:sp>
        <p:nvSpPr>
          <p:cNvPr id="18" name="Oval 21"/>
          <p:cNvSpPr/>
          <p:nvPr/>
        </p:nvSpPr>
        <p:spPr bwMode="auto">
          <a:xfrm>
            <a:off x="7468773" y="2206309"/>
            <a:ext cx="492125" cy="492125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3" tIns="45722" rIns="91443" bIns="45722" anchor="ctr"/>
          <a:lstStyle/>
          <a:p>
            <a:pPr algn="ctr" defTabSz="685846">
              <a:defRPr/>
            </a:pPr>
            <a:r>
              <a:rPr lang="en-US" sz="1351" b="1" dirty="0"/>
              <a:t>2</a:t>
            </a:r>
          </a:p>
        </p:txBody>
      </p:sp>
      <p:sp>
        <p:nvSpPr>
          <p:cNvPr id="3" name="Flecha izquierda y derecha 2"/>
          <p:cNvSpPr/>
          <p:nvPr/>
        </p:nvSpPr>
        <p:spPr>
          <a:xfrm>
            <a:off x="4321515" y="4886781"/>
            <a:ext cx="761112" cy="435664"/>
          </a:xfrm>
          <a:prstGeom prst="left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TextBox 76"/>
          <p:cNvSpPr txBox="1">
            <a:spLocks noChangeArrowheads="1"/>
          </p:cNvSpPr>
          <p:nvPr/>
        </p:nvSpPr>
        <p:spPr bwMode="auto">
          <a:xfrm>
            <a:off x="928688" y="1037432"/>
            <a:ext cx="7286625" cy="758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92" tIns="17146" rIns="34292" bIns="17146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" altLang="en-US" sz="3301" b="1" dirty="0">
                <a:solidFill>
                  <a:srgbClr val="D56509"/>
                </a:solidFill>
                <a:latin typeface="Calibri" panose="020F0502020204030204" pitchFamily="34" charset="0"/>
              </a:rPr>
              <a:t>Taller digital</a:t>
            </a:r>
          </a:p>
          <a:p>
            <a:pPr algn="ctr" eaLnBrk="1" hangingPunct="1">
              <a:defRPr/>
            </a:pPr>
            <a:r>
              <a:rPr lang="es-CL" altLang="en-US" sz="1400" b="1" dirty="0">
                <a:solidFill>
                  <a:srgbClr val="D56509"/>
                </a:solidFill>
                <a:latin typeface="Calibri" panose="020F0502020204030204" pitchFamily="34" charset="0"/>
              </a:rPr>
              <a:t>CON APLICACIÓN EN EL MUNDO REAL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88" y="3868618"/>
            <a:ext cx="2982633" cy="220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4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Nuestros talleres de capacitación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Abril 2016</a:t>
            </a:r>
            <a:endParaRPr lang="es-C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/>
              <a:t>www.firstmakers.com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010087-006E-4730-B6EB-3FB0F267E57B}" type="slidenum">
              <a:rPr lang="es-CL" smtClean="0"/>
              <a:pPr>
                <a:defRPr/>
              </a:pPr>
              <a:t>8</a:t>
            </a:fld>
            <a:endParaRPr lang="es-CL"/>
          </a:p>
        </p:txBody>
      </p:sp>
      <p:pic>
        <p:nvPicPr>
          <p:cNvPr id="6" name="Marcador de contenido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14105" y="1381033"/>
            <a:ext cx="5107130" cy="383034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" t="17143" r="985" b="27809"/>
          <a:stretch/>
        </p:blipFill>
        <p:spPr>
          <a:xfrm>
            <a:off x="5707138" y="1338944"/>
            <a:ext cx="2935674" cy="217541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7" t="4762" b="16951"/>
          <a:stretch/>
        </p:blipFill>
        <p:spPr>
          <a:xfrm>
            <a:off x="5707138" y="3696967"/>
            <a:ext cx="2935674" cy="2570043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14104" y="5329647"/>
            <a:ext cx="5107130" cy="937363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s-CL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Más fotografías y videos en:</a:t>
            </a:r>
          </a:p>
          <a:p>
            <a:pPr algn="ctr"/>
            <a:r>
              <a:rPr lang="es-CL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Instagram: @Firstmakers | </a:t>
            </a:r>
            <a:r>
              <a:rPr lang="es-CL" sz="1400" b="1" dirty="0">
                <a:hlinkClick r:id="rId5"/>
              </a:rPr>
              <a:t>Facebook: Firstmakers</a:t>
            </a:r>
            <a:endParaRPr lang="es-CL" sz="1400" b="1" dirty="0"/>
          </a:p>
          <a:p>
            <a:pPr algn="ctr"/>
            <a:r>
              <a:rPr lang="es-CL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Página web: </a:t>
            </a:r>
            <a:r>
              <a:rPr lang="es-CL" sz="1400" b="1" dirty="0">
                <a:hlinkClick r:id="rId6"/>
              </a:rPr>
              <a:t>www.Firstmakers.com</a:t>
            </a:r>
            <a:endParaRPr lang="es-CL" sz="1400" b="1" dirty="0"/>
          </a:p>
          <a:p>
            <a:pPr algn="ctr"/>
            <a:r>
              <a:rPr lang="es-CL" sz="1400" b="1" dirty="0">
                <a:hlinkClick r:id="rId7"/>
              </a:rPr>
              <a:t>Otros videos</a:t>
            </a:r>
            <a:endParaRPr lang="es-CL" sz="1400" b="1" dirty="0"/>
          </a:p>
        </p:txBody>
      </p:sp>
    </p:spTree>
    <p:extLst>
      <p:ext uri="{BB962C8B-B14F-4D97-AF65-F5344CB8AC3E}">
        <p14:creationId xmlns:p14="http://schemas.microsoft.com/office/powerpoint/2010/main" val="20456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Acuerdos de trabajo</a:t>
            </a:r>
          </a:p>
        </p:txBody>
      </p:sp>
      <p:sp>
        <p:nvSpPr>
          <p:cNvPr id="7" name="Marcador de texto 6"/>
          <p:cNvSpPr>
            <a:spLocks noGrp="1"/>
          </p:cNvSpPr>
          <p:nvPr>
            <p:ph type="body" idx="1"/>
          </p:nvPr>
        </p:nvSpPr>
        <p:spPr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11" tIns="45706" rIns="91411" bIns="45706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000" dirty="0">
                <a:solidFill>
                  <a:schemeClr val="bg1"/>
                </a:solidFill>
              </a:rPr>
              <a:t>Kits y Talleres</a:t>
            </a:r>
          </a:p>
        </p:txBody>
      </p:sp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11" tIns="45706" rIns="91411" bIns="45706" numCol="1" anchor="ctr" anchorCtr="0" compatLnSpc="1">
            <a:prstTxWarp prst="textNoShape">
              <a:avLst/>
            </a:prstTxWarp>
          </a:bodyPr>
          <a:lstStyle/>
          <a:p>
            <a:r>
              <a:rPr lang="es-CL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 fechas de inicio y término de los talleres se establecerán de mutuo acuerdo con la institución. </a:t>
            </a:r>
          </a:p>
          <a:p>
            <a:r>
              <a:rPr lang="es-CL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fomentar la cultura tecnológica, se sugiere fijar un día de talleres. </a:t>
            </a:r>
            <a:r>
              <a:rPr lang="es-CL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Ej</a:t>
            </a:r>
            <a:r>
              <a:rPr lang="es-CL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“Martes tecnológicos en el Colegio”.</a:t>
            </a:r>
          </a:p>
          <a:p>
            <a:r>
              <a:rPr lang="es-CL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Cada taller extra-programático tendrá un máximo de 20 estudiantes, en grupos de 2 personas por kit. </a:t>
            </a:r>
          </a:p>
          <a:p>
            <a:r>
              <a:rPr lang="es-CL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institución deberá disponer de computadores (Mac o PC) para conectar los kits en cada sesión. </a:t>
            </a:r>
          </a:p>
          <a:p>
            <a:endParaRPr lang="es-CL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Abril 2016</a:t>
            </a:r>
            <a:endParaRPr lang="es-C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/>
              <a:t>www.firstmakers.com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010087-006E-4730-B6EB-3FB0F267E57B}" type="slidenum">
              <a:rPr lang="es-CL" smtClean="0"/>
              <a:pPr>
                <a:defRPr/>
              </a:pPr>
              <a:t>9</a:t>
            </a:fld>
            <a:endParaRPr lang="es-CL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58" b="14562"/>
          <a:stretch/>
        </p:blipFill>
        <p:spPr>
          <a:xfrm>
            <a:off x="4645025" y="1483384"/>
            <a:ext cx="4093840" cy="2230290"/>
          </a:xfrm>
          <a:prstGeom prst="rect">
            <a:avLst/>
          </a:prstGeom>
        </p:spPr>
      </p:pic>
      <p:pic>
        <p:nvPicPr>
          <p:cNvPr id="15" name="Marcador de contenido 14"/>
          <p:cNvPicPr>
            <a:picLocks noGrp="1" noChangeAspect="1"/>
          </p:cNvPicPr>
          <p:nvPr>
            <p:ph sz="quarter" idx="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2" b="5314"/>
          <a:stretch/>
        </p:blipFill>
        <p:spPr>
          <a:xfrm>
            <a:off x="4645025" y="3852224"/>
            <a:ext cx="4093840" cy="2299199"/>
          </a:xfrm>
        </p:spPr>
      </p:pic>
    </p:spTree>
    <p:extLst>
      <p:ext uri="{BB962C8B-B14F-4D97-AF65-F5344CB8AC3E}">
        <p14:creationId xmlns:p14="http://schemas.microsoft.com/office/powerpoint/2010/main" val="3555072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13448</TotalTime>
  <Words>754</Words>
  <Application>Microsoft Macintosh PowerPoint</Application>
  <PresentationFormat>Presentación en pantalla (4:3)</PresentationFormat>
  <Paragraphs>119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9" baseType="lpstr">
      <vt:lpstr>Calibri</vt:lpstr>
      <vt:lpstr>Lato Light</vt:lpstr>
      <vt:lpstr>Lato Regular</vt:lpstr>
      <vt:lpstr>MS PGothic</vt:lpstr>
      <vt:lpstr>ＭＳ Ｐゴシック</vt:lpstr>
      <vt:lpstr>Raleway Light</vt:lpstr>
      <vt:lpstr>Symbol</vt:lpstr>
      <vt:lpstr>Arial</vt:lpstr>
      <vt:lpstr>1_Tema de Office</vt:lpstr>
      <vt:lpstr>Presentación de PowerPoint</vt:lpstr>
      <vt:lpstr>Acerca de Firstmakers </vt:lpstr>
      <vt:lpstr>Nuestros productos Para más información visite www.firstmakers.com  Nuestros productos son todos diseñados en Chile – para nuestros profesores y estudiantes. </vt:lpstr>
      <vt:lpstr>Nuestros accesorios Para más información visite www.firstmakers.com   Nuestros productos son todos diseñados en Chile – para nuestros profesores y estudiantes.</vt:lpstr>
      <vt:lpstr>Nuestros talleres de capacitación PARA NIÑ@S, JÓVENES, PADRES E INSTITUCIONES EDUCATIVAS</vt:lpstr>
      <vt:lpstr>Modelo de capacitación en base a 3 ejes©</vt:lpstr>
      <vt:lpstr>Presentación de PowerPoint</vt:lpstr>
      <vt:lpstr>Nuestros talleres de capacitación</vt:lpstr>
      <vt:lpstr>Acuerdos de trabajo</vt:lpstr>
      <vt:lpstr>Equipo FirstMakers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XX</dc:creator>
  <cp:lastModifiedBy>Pedro Hepp Kuschel</cp:lastModifiedBy>
  <cp:revision>1075</cp:revision>
  <cp:lastPrinted>2016-01-07T13:43:45Z</cp:lastPrinted>
  <dcterms:created xsi:type="dcterms:W3CDTF">2013-12-19T15:07:33Z</dcterms:created>
  <dcterms:modified xsi:type="dcterms:W3CDTF">2016-04-23T16:08:33Z</dcterms:modified>
</cp:coreProperties>
</file>