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CD231-E6CB-4FAC-A1E7-63141C0A3AC0}" v="246" dt="2022-09-01T18:19:56.811"/>
    <p1510:client id="{3C5FA6AC-A9E8-466B-9F31-A48E2524B2CC}" v="44" dt="2022-09-02T14:00:53.417"/>
    <p1510:client id="{9BECC8B4-127B-495E-BCD3-5BBDF29BEE88}" v="780" dt="2022-09-03T07:12:57.807"/>
    <p1510:client id="{A2800A4E-F99F-4C0C-B557-EE3838FCD773}" v="121" dt="2022-09-05T10:32:41.475"/>
    <p1510:client id="{C9A53542-3268-4948-ADEB-43B7A9528C79}" v="379" dt="2022-09-02T09:20:03.647"/>
    <p1510:client id="{DAACA37B-A128-4580-86F1-4DEFCBC64F27}" v="70" dt="2022-09-02T07:05:27.977"/>
    <p1510:client id="{EE8B3AAD-10CC-4898-81F7-6ACD6D12AC96}" v="918" dt="2022-09-01T09:48:21.612"/>
    <p1510:client id="{FCD18FF2-E5CA-493F-97FA-F84FCAD242A2}" v="403" dt="2022-09-03T11:21:43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F6296-D176-4CF1-BD37-6A5C2F32049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EA9C59-77A5-49BD-AEB1-EA77DFE0EB6C}">
      <dgm:prSet/>
      <dgm:spPr/>
      <dgm:t>
        <a:bodyPr/>
        <a:lstStyle/>
        <a:p>
          <a:r>
            <a:rPr lang="en-US"/>
            <a:t>1) Calculate </a:t>
          </a:r>
        </a:p>
      </dgm:t>
    </dgm:pt>
    <dgm:pt modelId="{EC5D3210-C1C9-4768-A626-2F54BC4D6778}" type="parTrans" cxnId="{744C9A48-8CB0-48DF-A84B-43A2DB6C42B0}">
      <dgm:prSet/>
      <dgm:spPr/>
      <dgm:t>
        <a:bodyPr/>
        <a:lstStyle/>
        <a:p>
          <a:endParaRPr lang="en-US"/>
        </a:p>
      </dgm:t>
    </dgm:pt>
    <dgm:pt modelId="{E6C7B92B-E5C8-4322-8173-FC30E19A2C4D}" type="sibTrans" cxnId="{744C9A48-8CB0-48DF-A84B-43A2DB6C42B0}">
      <dgm:prSet/>
      <dgm:spPr/>
      <dgm:t>
        <a:bodyPr/>
        <a:lstStyle/>
        <a:p>
          <a:endParaRPr lang="en-US"/>
        </a:p>
      </dgm:t>
    </dgm:pt>
    <dgm:pt modelId="{65222B6B-216C-459F-8717-71F432112F4C}">
      <dgm:prSet/>
      <dgm:spPr/>
      <dgm:t>
        <a:bodyPr/>
        <a:lstStyle/>
        <a:p>
          <a:r>
            <a:rPr lang="en-US"/>
            <a:t>2) Calculatetable </a:t>
          </a:r>
        </a:p>
      </dgm:t>
    </dgm:pt>
    <dgm:pt modelId="{B3BD0EF3-D4B0-4278-B795-B5E5BA9A479A}" type="parTrans" cxnId="{F4204F0B-074F-4CAA-9951-131463297E0F}">
      <dgm:prSet/>
      <dgm:spPr/>
      <dgm:t>
        <a:bodyPr/>
        <a:lstStyle/>
        <a:p>
          <a:endParaRPr lang="en-US"/>
        </a:p>
      </dgm:t>
    </dgm:pt>
    <dgm:pt modelId="{7BA1465A-09C8-4150-9FE4-07271B8FCB32}" type="sibTrans" cxnId="{F4204F0B-074F-4CAA-9951-131463297E0F}">
      <dgm:prSet/>
      <dgm:spPr/>
      <dgm:t>
        <a:bodyPr/>
        <a:lstStyle/>
        <a:p>
          <a:endParaRPr lang="en-US"/>
        </a:p>
      </dgm:t>
    </dgm:pt>
    <dgm:pt modelId="{4EA587E5-349E-4899-B799-D0A8E4C2ED49}">
      <dgm:prSet/>
      <dgm:spPr/>
      <dgm:t>
        <a:bodyPr/>
        <a:lstStyle/>
        <a:p>
          <a:r>
            <a:rPr lang="en-US"/>
            <a:t>3) Filter </a:t>
          </a:r>
        </a:p>
      </dgm:t>
    </dgm:pt>
    <dgm:pt modelId="{2E7D1412-D7F8-4320-A05F-FB93E3BB6769}" type="parTrans" cxnId="{4EC6B29A-5A52-4132-BEE1-B47BBACB31B9}">
      <dgm:prSet/>
      <dgm:spPr/>
      <dgm:t>
        <a:bodyPr/>
        <a:lstStyle/>
        <a:p>
          <a:endParaRPr lang="en-US"/>
        </a:p>
      </dgm:t>
    </dgm:pt>
    <dgm:pt modelId="{0C34F966-9C19-40D6-A7DC-231E561C3173}" type="sibTrans" cxnId="{4EC6B29A-5A52-4132-BEE1-B47BBACB31B9}">
      <dgm:prSet/>
      <dgm:spPr/>
      <dgm:t>
        <a:bodyPr/>
        <a:lstStyle/>
        <a:p>
          <a:endParaRPr lang="en-US"/>
        </a:p>
      </dgm:t>
    </dgm:pt>
    <dgm:pt modelId="{AE6B4FF3-5571-4072-B56F-A63996A487CD}">
      <dgm:prSet/>
      <dgm:spPr/>
      <dgm:t>
        <a:bodyPr/>
        <a:lstStyle/>
        <a:p>
          <a:r>
            <a:rPr lang="en-US"/>
            <a:t>4) ALL </a:t>
          </a:r>
        </a:p>
      </dgm:t>
    </dgm:pt>
    <dgm:pt modelId="{2D63A7D2-4E2B-4732-9841-0DD3660ED4B5}" type="parTrans" cxnId="{937D9904-D9A8-4127-BA47-B436D4DD8930}">
      <dgm:prSet/>
      <dgm:spPr/>
      <dgm:t>
        <a:bodyPr/>
        <a:lstStyle/>
        <a:p>
          <a:endParaRPr lang="en-US"/>
        </a:p>
      </dgm:t>
    </dgm:pt>
    <dgm:pt modelId="{7C1F9469-E1DE-420F-8CDD-B24CA5E04D7D}" type="sibTrans" cxnId="{937D9904-D9A8-4127-BA47-B436D4DD8930}">
      <dgm:prSet/>
      <dgm:spPr/>
      <dgm:t>
        <a:bodyPr/>
        <a:lstStyle/>
        <a:p>
          <a:endParaRPr lang="en-US"/>
        </a:p>
      </dgm:t>
    </dgm:pt>
    <dgm:pt modelId="{C0C85814-A0D8-4599-BA88-FED348F44850}">
      <dgm:prSet/>
      <dgm:spPr/>
      <dgm:t>
        <a:bodyPr/>
        <a:lstStyle/>
        <a:p>
          <a:r>
            <a:rPr lang="en-US"/>
            <a:t>5) ALLexpect </a:t>
          </a:r>
        </a:p>
      </dgm:t>
    </dgm:pt>
    <dgm:pt modelId="{F4D6F567-2D46-40D2-836E-1E2D3ABD2EBC}" type="parTrans" cxnId="{E5C48EBB-EEE0-44D3-BD20-7D9E40A72F38}">
      <dgm:prSet/>
      <dgm:spPr/>
      <dgm:t>
        <a:bodyPr/>
        <a:lstStyle/>
        <a:p>
          <a:endParaRPr lang="en-US"/>
        </a:p>
      </dgm:t>
    </dgm:pt>
    <dgm:pt modelId="{76322491-C873-48F8-BFFD-2E1DF4B4489F}" type="sibTrans" cxnId="{E5C48EBB-EEE0-44D3-BD20-7D9E40A72F38}">
      <dgm:prSet/>
      <dgm:spPr/>
      <dgm:t>
        <a:bodyPr/>
        <a:lstStyle/>
        <a:p>
          <a:endParaRPr lang="en-US"/>
        </a:p>
      </dgm:t>
    </dgm:pt>
    <dgm:pt modelId="{ECEE35B9-D3EB-4993-823D-78337D42578A}">
      <dgm:prSet/>
      <dgm:spPr/>
      <dgm:t>
        <a:bodyPr/>
        <a:lstStyle/>
        <a:p>
          <a:r>
            <a:rPr lang="en-US"/>
            <a:t>6) ALLSelected </a:t>
          </a:r>
        </a:p>
      </dgm:t>
    </dgm:pt>
    <dgm:pt modelId="{4993F223-CE74-40E0-B1D6-9AC8E36832DF}" type="parTrans" cxnId="{40F05F10-30E4-48F8-80D2-A4258C7E8303}">
      <dgm:prSet/>
      <dgm:spPr/>
      <dgm:t>
        <a:bodyPr/>
        <a:lstStyle/>
        <a:p>
          <a:endParaRPr lang="en-US"/>
        </a:p>
      </dgm:t>
    </dgm:pt>
    <dgm:pt modelId="{445DF869-5223-420A-8DD4-3ED5887D4CCF}" type="sibTrans" cxnId="{40F05F10-30E4-48F8-80D2-A4258C7E8303}">
      <dgm:prSet/>
      <dgm:spPr/>
      <dgm:t>
        <a:bodyPr/>
        <a:lstStyle/>
        <a:p>
          <a:endParaRPr lang="en-US"/>
        </a:p>
      </dgm:t>
    </dgm:pt>
    <dgm:pt modelId="{2ECFE115-A4F4-4A8F-90F0-C13A3FFDBFBA}">
      <dgm:prSet/>
      <dgm:spPr/>
      <dgm:t>
        <a:bodyPr/>
        <a:lstStyle/>
        <a:p>
          <a:r>
            <a:rPr lang="en-US"/>
            <a:t>7) Remove filters </a:t>
          </a:r>
        </a:p>
      </dgm:t>
    </dgm:pt>
    <dgm:pt modelId="{C3211EF1-7913-42C5-A003-EBB5FB27C9B5}" type="parTrans" cxnId="{1B008D47-526F-4852-9FB8-DE13DF6DE3B0}">
      <dgm:prSet/>
      <dgm:spPr/>
      <dgm:t>
        <a:bodyPr/>
        <a:lstStyle/>
        <a:p>
          <a:endParaRPr lang="en-US"/>
        </a:p>
      </dgm:t>
    </dgm:pt>
    <dgm:pt modelId="{3AAAAC1B-D828-4833-B18B-7B2C416DCBA6}" type="sibTrans" cxnId="{1B008D47-526F-4852-9FB8-DE13DF6DE3B0}">
      <dgm:prSet/>
      <dgm:spPr/>
      <dgm:t>
        <a:bodyPr/>
        <a:lstStyle/>
        <a:p>
          <a:endParaRPr lang="en-US"/>
        </a:p>
      </dgm:t>
    </dgm:pt>
    <dgm:pt modelId="{BB134FB4-7E20-4C39-9485-6340DA6D737B}">
      <dgm:prSet/>
      <dgm:spPr/>
      <dgm:t>
        <a:bodyPr/>
        <a:lstStyle/>
        <a:p>
          <a:r>
            <a:rPr lang="en-US"/>
            <a:t>8) KeepFilters </a:t>
          </a:r>
        </a:p>
      </dgm:t>
    </dgm:pt>
    <dgm:pt modelId="{300E6508-BBAF-4C17-97CA-15D2A5F212CD}" type="parTrans" cxnId="{07B7C5B8-4E66-4977-A1E7-A47B9E3F8741}">
      <dgm:prSet/>
      <dgm:spPr/>
      <dgm:t>
        <a:bodyPr/>
        <a:lstStyle/>
        <a:p>
          <a:endParaRPr lang="en-US"/>
        </a:p>
      </dgm:t>
    </dgm:pt>
    <dgm:pt modelId="{2E741A8C-3592-4A64-B12D-FA49E7453DEC}" type="sibTrans" cxnId="{07B7C5B8-4E66-4977-A1E7-A47B9E3F8741}">
      <dgm:prSet/>
      <dgm:spPr/>
      <dgm:t>
        <a:bodyPr/>
        <a:lstStyle/>
        <a:p>
          <a:endParaRPr lang="en-US"/>
        </a:p>
      </dgm:t>
    </dgm:pt>
    <dgm:pt modelId="{1E2C15A9-0259-4CE2-B048-3457935FCF76}">
      <dgm:prSet/>
      <dgm:spPr/>
      <dgm:t>
        <a:bodyPr/>
        <a:lstStyle/>
        <a:p>
          <a:r>
            <a:rPr lang="en-US"/>
            <a:t>9) Lookupvalues</a:t>
          </a:r>
        </a:p>
      </dgm:t>
    </dgm:pt>
    <dgm:pt modelId="{16163849-50FF-4430-B08A-0D8E0E1F2B92}" type="parTrans" cxnId="{E31012DB-73F7-4BC9-AC8E-8E116208D8B3}">
      <dgm:prSet/>
      <dgm:spPr/>
      <dgm:t>
        <a:bodyPr/>
        <a:lstStyle/>
        <a:p>
          <a:endParaRPr lang="en-US"/>
        </a:p>
      </dgm:t>
    </dgm:pt>
    <dgm:pt modelId="{E4227177-811C-4D36-879D-0FD815457A12}" type="sibTrans" cxnId="{E31012DB-73F7-4BC9-AC8E-8E116208D8B3}">
      <dgm:prSet/>
      <dgm:spPr/>
      <dgm:t>
        <a:bodyPr/>
        <a:lstStyle/>
        <a:p>
          <a:endParaRPr lang="en-US"/>
        </a:p>
      </dgm:t>
    </dgm:pt>
    <dgm:pt modelId="{008B618D-2C2D-4EF3-A707-2EC4E43F5292}" type="pres">
      <dgm:prSet presAssocID="{463F6296-D176-4CF1-BD37-6A5C2F32049E}" presName="linear" presStyleCnt="0">
        <dgm:presLayoutVars>
          <dgm:animLvl val="lvl"/>
          <dgm:resizeHandles val="exact"/>
        </dgm:presLayoutVars>
      </dgm:prSet>
      <dgm:spPr/>
    </dgm:pt>
    <dgm:pt modelId="{7C37B4FD-6DB9-4E18-A7B6-F896058DB550}" type="pres">
      <dgm:prSet presAssocID="{00EA9C59-77A5-49BD-AEB1-EA77DFE0EB6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7CF0400-270B-4BF6-9E39-FA8873B7D77B}" type="pres">
      <dgm:prSet presAssocID="{E6C7B92B-E5C8-4322-8173-FC30E19A2C4D}" presName="spacer" presStyleCnt="0"/>
      <dgm:spPr/>
    </dgm:pt>
    <dgm:pt modelId="{9FF4DB82-86A3-435B-AEEE-B95A5B61635B}" type="pres">
      <dgm:prSet presAssocID="{65222B6B-216C-459F-8717-71F432112F4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B4786D1-7518-4468-A277-89E872A49E81}" type="pres">
      <dgm:prSet presAssocID="{7BA1465A-09C8-4150-9FE4-07271B8FCB32}" presName="spacer" presStyleCnt="0"/>
      <dgm:spPr/>
    </dgm:pt>
    <dgm:pt modelId="{12283248-992A-4943-8459-E1E3085E6B2D}" type="pres">
      <dgm:prSet presAssocID="{4EA587E5-349E-4899-B799-D0A8E4C2ED4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371528D-66E2-4CA5-BA4C-17E3ECA42B54}" type="pres">
      <dgm:prSet presAssocID="{0C34F966-9C19-40D6-A7DC-231E561C3173}" presName="spacer" presStyleCnt="0"/>
      <dgm:spPr/>
    </dgm:pt>
    <dgm:pt modelId="{04E8BF09-6755-4F18-888D-61E7E9203CF9}" type="pres">
      <dgm:prSet presAssocID="{AE6B4FF3-5571-4072-B56F-A63996A487C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5951259-C444-4D24-91AD-8088A433E6FB}" type="pres">
      <dgm:prSet presAssocID="{7C1F9469-E1DE-420F-8CDD-B24CA5E04D7D}" presName="spacer" presStyleCnt="0"/>
      <dgm:spPr/>
    </dgm:pt>
    <dgm:pt modelId="{82050BFD-7E25-4512-A39F-9C7F81EE9F99}" type="pres">
      <dgm:prSet presAssocID="{C0C85814-A0D8-4599-BA88-FED348F4485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CFE3497-388D-4F96-8A6E-999F4BB3980C}" type="pres">
      <dgm:prSet presAssocID="{76322491-C873-48F8-BFFD-2E1DF4B4489F}" presName="spacer" presStyleCnt="0"/>
      <dgm:spPr/>
    </dgm:pt>
    <dgm:pt modelId="{EDC941E0-6599-4742-818A-278808F289F3}" type="pres">
      <dgm:prSet presAssocID="{ECEE35B9-D3EB-4993-823D-78337D42578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5B6D2C9-9772-4991-A7E3-660E1BEAD9DD}" type="pres">
      <dgm:prSet presAssocID="{445DF869-5223-420A-8DD4-3ED5887D4CCF}" presName="spacer" presStyleCnt="0"/>
      <dgm:spPr/>
    </dgm:pt>
    <dgm:pt modelId="{6A93FCC2-4F24-4437-8963-7E04E8DDF8FC}" type="pres">
      <dgm:prSet presAssocID="{2ECFE115-A4F4-4A8F-90F0-C13A3FFDBFB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A2507AE-FAA3-4697-8337-AF204C80F72E}" type="pres">
      <dgm:prSet presAssocID="{3AAAAC1B-D828-4833-B18B-7B2C416DCBA6}" presName="spacer" presStyleCnt="0"/>
      <dgm:spPr/>
    </dgm:pt>
    <dgm:pt modelId="{D6957359-22DC-4C77-811E-8DC7439A1139}" type="pres">
      <dgm:prSet presAssocID="{BB134FB4-7E20-4C39-9485-6340DA6D737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4B2E05A-D8A2-47A4-B513-7D99465ED431}" type="pres">
      <dgm:prSet presAssocID="{2E741A8C-3592-4A64-B12D-FA49E7453DEC}" presName="spacer" presStyleCnt="0"/>
      <dgm:spPr/>
    </dgm:pt>
    <dgm:pt modelId="{84D7B7A0-A7DA-4878-A012-5999938C8079}" type="pres">
      <dgm:prSet presAssocID="{1E2C15A9-0259-4CE2-B048-3457935FCF7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37D9904-D9A8-4127-BA47-B436D4DD8930}" srcId="{463F6296-D176-4CF1-BD37-6A5C2F32049E}" destId="{AE6B4FF3-5571-4072-B56F-A63996A487CD}" srcOrd="3" destOrd="0" parTransId="{2D63A7D2-4E2B-4732-9841-0DD3660ED4B5}" sibTransId="{7C1F9469-E1DE-420F-8CDD-B24CA5E04D7D}"/>
    <dgm:cxn modelId="{F4204F0B-074F-4CAA-9951-131463297E0F}" srcId="{463F6296-D176-4CF1-BD37-6A5C2F32049E}" destId="{65222B6B-216C-459F-8717-71F432112F4C}" srcOrd="1" destOrd="0" parTransId="{B3BD0EF3-D4B0-4278-B795-B5E5BA9A479A}" sibTransId="{7BA1465A-09C8-4150-9FE4-07271B8FCB32}"/>
    <dgm:cxn modelId="{40F05F10-30E4-48F8-80D2-A4258C7E8303}" srcId="{463F6296-D176-4CF1-BD37-6A5C2F32049E}" destId="{ECEE35B9-D3EB-4993-823D-78337D42578A}" srcOrd="5" destOrd="0" parTransId="{4993F223-CE74-40E0-B1D6-9AC8E36832DF}" sibTransId="{445DF869-5223-420A-8DD4-3ED5887D4CCF}"/>
    <dgm:cxn modelId="{87719C5F-1931-42A4-BEBD-699006A0A728}" type="presOf" srcId="{2ECFE115-A4F4-4A8F-90F0-C13A3FFDBFBA}" destId="{6A93FCC2-4F24-4437-8963-7E04E8DDF8FC}" srcOrd="0" destOrd="0" presId="urn:microsoft.com/office/officeart/2005/8/layout/vList2"/>
    <dgm:cxn modelId="{B42BF361-B9DC-4B5D-B2F5-9DD97818737A}" type="presOf" srcId="{C0C85814-A0D8-4599-BA88-FED348F44850}" destId="{82050BFD-7E25-4512-A39F-9C7F81EE9F99}" srcOrd="0" destOrd="0" presId="urn:microsoft.com/office/officeart/2005/8/layout/vList2"/>
    <dgm:cxn modelId="{1B008D47-526F-4852-9FB8-DE13DF6DE3B0}" srcId="{463F6296-D176-4CF1-BD37-6A5C2F32049E}" destId="{2ECFE115-A4F4-4A8F-90F0-C13A3FFDBFBA}" srcOrd="6" destOrd="0" parTransId="{C3211EF1-7913-42C5-A003-EBB5FB27C9B5}" sibTransId="{3AAAAC1B-D828-4833-B18B-7B2C416DCBA6}"/>
    <dgm:cxn modelId="{744C9A48-8CB0-48DF-A84B-43A2DB6C42B0}" srcId="{463F6296-D176-4CF1-BD37-6A5C2F32049E}" destId="{00EA9C59-77A5-49BD-AEB1-EA77DFE0EB6C}" srcOrd="0" destOrd="0" parTransId="{EC5D3210-C1C9-4768-A626-2F54BC4D6778}" sibTransId="{E6C7B92B-E5C8-4322-8173-FC30E19A2C4D}"/>
    <dgm:cxn modelId="{E81C684A-2564-40C5-9130-A683D30992E6}" type="presOf" srcId="{1E2C15A9-0259-4CE2-B048-3457935FCF76}" destId="{84D7B7A0-A7DA-4878-A012-5999938C8079}" srcOrd="0" destOrd="0" presId="urn:microsoft.com/office/officeart/2005/8/layout/vList2"/>
    <dgm:cxn modelId="{30C7536C-77F3-4F24-9B84-0CB59FECA52A}" type="presOf" srcId="{65222B6B-216C-459F-8717-71F432112F4C}" destId="{9FF4DB82-86A3-435B-AEEE-B95A5B61635B}" srcOrd="0" destOrd="0" presId="urn:microsoft.com/office/officeart/2005/8/layout/vList2"/>
    <dgm:cxn modelId="{F87D427D-809F-4D4D-B120-0A2B6B87230F}" type="presOf" srcId="{00EA9C59-77A5-49BD-AEB1-EA77DFE0EB6C}" destId="{7C37B4FD-6DB9-4E18-A7B6-F896058DB550}" srcOrd="0" destOrd="0" presId="urn:microsoft.com/office/officeart/2005/8/layout/vList2"/>
    <dgm:cxn modelId="{AEFFB285-9EA5-4EFE-9E32-03C6C72B40F8}" type="presOf" srcId="{ECEE35B9-D3EB-4993-823D-78337D42578A}" destId="{EDC941E0-6599-4742-818A-278808F289F3}" srcOrd="0" destOrd="0" presId="urn:microsoft.com/office/officeart/2005/8/layout/vList2"/>
    <dgm:cxn modelId="{88D42F8C-4B41-45E2-849C-DDF588B82D42}" type="presOf" srcId="{463F6296-D176-4CF1-BD37-6A5C2F32049E}" destId="{008B618D-2C2D-4EF3-A707-2EC4E43F5292}" srcOrd="0" destOrd="0" presId="urn:microsoft.com/office/officeart/2005/8/layout/vList2"/>
    <dgm:cxn modelId="{4EC6B29A-5A52-4132-BEE1-B47BBACB31B9}" srcId="{463F6296-D176-4CF1-BD37-6A5C2F32049E}" destId="{4EA587E5-349E-4899-B799-D0A8E4C2ED49}" srcOrd="2" destOrd="0" parTransId="{2E7D1412-D7F8-4320-A05F-FB93E3BB6769}" sibTransId="{0C34F966-9C19-40D6-A7DC-231E561C3173}"/>
    <dgm:cxn modelId="{CE0F78A6-EBAF-4BFC-92BC-2A893D841347}" type="presOf" srcId="{AE6B4FF3-5571-4072-B56F-A63996A487CD}" destId="{04E8BF09-6755-4F18-888D-61E7E9203CF9}" srcOrd="0" destOrd="0" presId="urn:microsoft.com/office/officeart/2005/8/layout/vList2"/>
    <dgm:cxn modelId="{07B7C5B8-4E66-4977-A1E7-A47B9E3F8741}" srcId="{463F6296-D176-4CF1-BD37-6A5C2F32049E}" destId="{BB134FB4-7E20-4C39-9485-6340DA6D737B}" srcOrd="7" destOrd="0" parTransId="{300E6508-BBAF-4C17-97CA-15D2A5F212CD}" sibTransId="{2E741A8C-3592-4A64-B12D-FA49E7453DEC}"/>
    <dgm:cxn modelId="{E5C48EBB-EEE0-44D3-BD20-7D9E40A72F38}" srcId="{463F6296-D176-4CF1-BD37-6A5C2F32049E}" destId="{C0C85814-A0D8-4599-BA88-FED348F44850}" srcOrd="4" destOrd="0" parTransId="{F4D6F567-2D46-40D2-836E-1E2D3ABD2EBC}" sibTransId="{76322491-C873-48F8-BFFD-2E1DF4B4489F}"/>
    <dgm:cxn modelId="{9FD270C5-B051-4D42-9310-6DBC25E01EF5}" type="presOf" srcId="{BB134FB4-7E20-4C39-9485-6340DA6D737B}" destId="{D6957359-22DC-4C77-811E-8DC7439A1139}" srcOrd="0" destOrd="0" presId="urn:microsoft.com/office/officeart/2005/8/layout/vList2"/>
    <dgm:cxn modelId="{34321EC8-82C4-41D4-B13C-FC8C376C9AD0}" type="presOf" srcId="{4EA587E5-349E-4899-B799-D0A8E4C2ED49}" destId="{12283248-992A-4943-8459-E1E3085E6B2D}" srcOrd="0" destOrd="0" presId="urn:microsoft.com/office/officeart/2005/8/layout/vList2"/>
    <dgm:cxn modelId="{E31012DB-73F7-4BC9-AC8E-8E116208D8B3}" srcId="{463F6296-D176-4CF1-BD37-6A5C2F32049E}" destId="{1E2C15A9-0259-4CE2-B048-3457935FCF76}" srcOrd="8" destOrd="0" parTransId="{16163849-50FF-4430-B08A-0D8E0E1F2B92}" sibTransId="{E4227177-811C-4D36-879D-0FD815457A12}"/>
    <dgm:cxn modelId="{7095BB9E-58B6-4E1D-A82C-77B3FE517CAC}" type="presParOf" srcId="{008B618D-2C2D-4EF3-A707-2EC4E43F5292}" destId="{7C37B4FD-6DB9-4E18-A7B6-F896058DB550}" srcOrd="0" destOrd="0" presId="urn:microsoft.com/office/officeart/2005/8/layout/vList2"/>
    <dgm:cxn modelId="{1E0478F0-2256-4BC6-BC79-C1DE4D47CF0C}" type="presParOf" srcId="{008B618D-2C2D-4EF3-A707-2EC4E43F5292}" destId="{77CF0400-270B-4BF6-9E39-FA8873B7D77B}" srcOrd="1" destOrd="0" presId="urn:microsoft.com/office/officeart/2005/8/layout/vList2"/>
    <dgm:cxn modelId="{3CA6A22B-4945-4A5B-BFAD-E15C6842ED66}" type="presParOf" srcId="{008B618D-2C2D-4EF3-A707-2EC4E43F5292}" destId="{9FF4DB82-86A3-435B-AEEE-B95A5B61635B}" srcOrd="2" destOrd="0" presId="urn:microsoft.com/office/officeart/2005/8/layout/vList2"/>
    <dgm:cxn modelId="{A5ACABF9-6F56-4497-9A8D-42871D911D34}" type="presParOf" srcId="{008B618D-2C2D-4EF3-A707-2EC4E43F5292}" destId="{BB4786D1-7518-4468-A277-89E872A49E81}" srcOrd="3" destOrd="0" presId="urn:microsoft.com/office/officeart/2005/8/layout/vList2"/>
    <dgm:cxn modelId="{9CAE2BB9-0B52-4291-8213-CB71622A779F}" type="presParOf" srcId="{008B618D-2C2D-4EF3-A707-2EC4E43F5292}" destId="{12283248-992A-4943-8459-E1E3085E6B2D}" srcOrd="4" destOrd="0" presId="urn:microsoft.com/office/officeart/2005/8/layout/vList2"/>
    <dgm:cxn modelId="{7DAE262E-132D-44EC-B0D5-0916E836DDA8}" type="presParOf" srcId="{008B618D-2C2D-4EF3-A707-2EC4E43F5292}" destId="{0371528D-66E2-4CA5-BA4C-17E3ECA42B54}" srcOrd="5" destOrd="0" presId="urn:microsoft.com/office/officeart/2005/8/layout/vList2"/>
    <dgm:cxn modelId="{3175103B-CB2C-41B6-82C4-F9492322F50E}" type="presParOf" srcId="{008B618D-2C2D-4EF3-A707-2EC4E43F5292}" destId="{04E8BF09-6755-4F18-888D-61E7E9203CF9}" srcOrd="6" destOrd="0" presId="urn:microsoft.com/office/officeart/2005/8/layout/vList2"/>
    <dgm:cxn modelId="{70048D37-212E-4CE7-9ABA-133A353421D1}" type="presParOf" srcId="{008B618D-2C2D-4EF3-A707-2EC4E43F5292}" destId="{55951259-C444-4D24-91AD-8088A433E6FB}" srcOrd="7" destOrd="0" presId="urn:microsoft.com/office/officeart/2005/8/layout/vList2"/>
    <dgm:cxn modelId="{4C015131-589C-458E-A1DB-9D14555F6F80}" type="presParOf" srcId="{008B618D-2C2D-4EF3-A707-2EC4E43F5292}" destId="{82050BFD-7E25-4512-A39F-9C7F81EE9F99}" srcOrd="8" destOrd="0" presId="urn:microsoft.com/office/officeart/2005/8/layout/vList2"/>
    <dgm:cxn modelId="{74884B72-BF44-4B6B-AA83-0C5EF63E4E03}" type="presParOf" srcId="{008B618D-2C2D-4EF3-A707-2EC4E43F5292}" destId="{7CFE3497-388D-4F96-8A6E-999F4BB3980C}" srcOrd="9" destOrd="0" presId="urn:microsoft.com/office/officeart/2005/8/layout/vList2"/>
    <dgm:cxn modelId="{B8F869EB-581C-41F6-818D-2910F4F02F28}" type="presParOf" srcId="{008B618D-2C2D-4EF3-A707-2EC4E43F5292}" destId="{EDC941E0-6599-4742-818A-278808F289F3}" srcOrd="10" destOrd="0" presId="urn:microsoft.com/office/officeart/2005/8/layout/vList2"/>
    <dgm:cxn modelId="{E30FEE08-350C-4A48-958C-4011F230FD4C}" type="presParOf" srcId="{008B618D-2C2D-4EF3-A707-2EC4E43F5292}" destId="{B5B6D2C9-9772-4991-A7E3-660E1BEAD9DD}" srcOrd="11" destOrd="0" presId="urn:microsoft.com/office/officeart/2005/8/layout/vList2"/>
    <dgm:cxn modelId="{6970BDBF-B89E-4D7A-8092-90C96A42F7AB}" type="presParOf" srcId="{008B618D-2C2D-4EF3-A707-2EC4E43F5292}" destId="{6A93FCC2-4F24-4437-8963-7E04E8DDF8FC}" srcOrd="12" destOrd="0" presId="urn:microsoft.com/office/officeart/2005/8/layout/vList2"/>
    <dgm:cxn modelId="{99F84FF0-A18D-40EB-B5E3-F7CCCFC8E6BD}" type="presParOf" srcId="{008B618D-2C2D-4EF3-A707-2EC4E43F5292}" destId="{5A2507AE-FAA3-4697-8337-AF204C80F72E}" srcOrd="13" destOrd="0" presId="urn:microsoft.com/office/officeart/2005/8/layout/vList2"/>
    <dgm:cxn modelId="{2F6A0E13-373C-426E-A707-ADD90BE09E3C}" type="presParOf" srcId="{008B618D-2C2D-4EF3-A707-2EC4E43F5292}" destId="{D6957359-22DC-4C77-811E-8DC7439A1139}" srcOrd="14" destOrd="0" presId="urn:microsoft.com/office/officeart/2005/8/layout/vList2"/>
    <dgm:cxn modelId="{6359DEF9-931D-4124-BE9F-D50C332F7EE0}" type="presParOf" srcId="{008B618D-2C2D-4EF3-A707-2EC4E43F5292}" destId="{34B2E05A-D8A2-47A4-B513-7D99465ED431}" srcOrd="15" destOrd="0" presId="urn:microsoft.com/office/officeart/2005/8/layout/vList2"/>
    <dgm:cxn modelId="{63B58816-5306-474C-81B5-4DCBFEA7DBFD}" type="presParOf" srcId="{008B618D-2C2D-4EF3-A707-2EC4E43F5292}" destId="{84D7B7A0-A7DA-4878-A012-5999938C807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30077D-C83F-4B83-B4F4-3DBBC3B0E9A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77B9A8-5316-4D3F-8566-EFBDC283C42B}">
      <dgm:prSet/>
      <dgm:spPr/>
      <dgm:t>
        <a:bodyPr/>
        <a:lstStyle/>
        <a:p>
          <a:r>
            <a:rPr lang="en-US"/>
            <a:t>Drag</a:t>
          </a:r>
        </a:p>
      </dgm:t>
    </dgm:pt>
    <dgm:pt modelId="{C2604C9A-C887-4C9B-8F13-AB0E2B711853}" type="parTrans" cxnId="{DE2A19D7-F5B8-4ED2-ABFE-586F4006E2EA}">
      <dgm:prSet/>
      <dgm:spPr/>
      <dgm:t>
        <a:bodyPr/>
        <a:lstStyle/>
        <a:p>
          <a:endParaRPr lang="en-US"/>
        </a:p>
      </dgm:t>
    </dgm:pt>
    <dgm:pt modelId="{E44E4380-D1EA-46A2-A7F4-C5FC7EB8F9D0}" type="sibTrans" cxnId="{DE2A19D7-F5B8-4ED2-ABFE-586F4006E2EA}">
      <dgm:prSet/>
      <dgm:spPr/>
      <dgm:t>
        <a:bodyPr/>
        <a:lstStyle/>
        <a:p>
          <a:endParaRPr lang="en-US"/>
        </a:p>
      </dgm:t>
    </dgm:pt>
    <dgm:pt modelId="{6F1D86DE-154D-4FDA-AE37-98FCA814B8E5}">
      <dgm:prSet/>
      <dgm:spPr/>
      <dgm:t>
        <a:bodyPr/>
        <a:lstStyle/>
        <a:p>
          <a:r>
            <a:rPr lang="en-US"/>
            <a:t>Drag Table &amp; 2 Slicers from visualization Pane.</a:t>
          </a:r>
        </a:p>
      </dgm:t>
    </dgm:pt>
    <dgm:pt modelId="{2C6A5826-85A1-4B7D-9F31-7DFF548D9DA2}" type="parTrans" cxnId="{ADA869EF-48FC-43BB-99F5-CC960EDA94C5}">
      <dgm:prSet/>
      <dgm:spPr/>
      <dgm:t>
        <a:bodyPr/>
        <a:lstStyle/>
        <a:p>
          <a:endParaRPr lang="en-US"/>
        </a:p>
      </dgm:t>
    </dgm:pt>
    <dgm:pt modelId="{37E755CC-557E-42DD-94EA-E37C67968A2E}" type="sibTrans" cxnId="{ADA869EF-48FC-43BB-99F5-CC960EDA94C5}">
      <dgm:prSet/>
      <dgm:spPr/>
      <dgm:t>
        <a:bodyPr/>
        <a:lstStyle/>
        <a:p>
          <a:endParaRPr lang="en-US"/>
        </a:p>
      </dgm:t>
    </dgm:pt>
    <dgm:pt modelId="{29346522-B58F-4180-8616-1C37C3C98D34}">
      <dgm:prSet/>
      <dgm:spPr/>
      <dgm:t>
        <a:bodyPr/>
        <a:lstStyle/>
        <a:p>
          <a:r>
            <a:rPr lang="en-US"/>
            <a:t>Drag</a:t>
          </a:r>
        </a:p>
      </dgm:t>
    </dgm:pt>
    <dgm:pt modelId="{121852B1-8A1F-4088-8B94-8FD14334CA96}" type="parTrans" cxnId="{C18A6396-BF05-4B28-95AF-4F90FFFAFE1A}">
      <dgm:prSet/>
      <dgm:spPr/>
      <dgm:t>
        <a:bodyPr/>
        <a:lstStyle/>
        <a:p>
          <a:endParaRPr lang="en-US"/>
        </a:p>
      </dgm:t>
    </dgm:pt>
    <dgm:pt modelId="{D5D3A219-85ED-4854-8CF7-BAB3E0546D3F}" type="sibTrans" cxnId="{C18A6396-BF05-4B28-95AF-4F90FFFAFE1A}">
      <dgm:prSet/>
      <dgm:spPr/>
      <dgm:t>
        <a:bodyPr/>
        <a:lstStyle/>
        <a:p>
          <a:endParaRPr lang="en-US"/>
        </a:p>
      </dgm:t>
    </dgm:pt>
    <dgm:pt modelId="{F71B3FC2-BE11-41EE-B363-972D59FA67D3}">
      <dgm:prSet/>
      <dgm:spPr/>
      <dgm:t>
        <a:bodyPr/>
        <a:lstStyle/>
        <a:p>
          <a:r>
            <a:rPr lang="en-US"/>
            <a:t>Slicers: Drag Product Category in first slicer &amp; Product sub category in second slicer</a:t>
          </a:r>
        </a:p>
      </dgm:t>
    </dgm:pt>
    <dgm:pt modelId="{B4829842-3D1B-4D70-9EB1-875AA8AA3051}" type="parTrans" cxnId="{8759C6A1-E25E-4482-878D-D951578CE12E}">
      <dgm:prSet/>
      <dgm:spPr/>
      <dgm:t>
        <a:bodyPr/>
        <a:lstStyle/>
        <a:p>
          <a:endParaRPr lang="en-US"/>
        </a:p>
      </dgm:t>
    </dgm:pt>
    <dgm:pt modelId="{D50BD3AC-C62B-4D9E-93F7-9482048233A5}" type="sibTrans" cxnId="{8759C6A1-E25E-4482-878D-D951578CE12E}">
      <dgm:prSet/>
      <dgm:spPr/>
      <dgm:t>
        <a:bodyPr/>
        <a:lstStyle/>
        <a:p>
          <a:endParaRPr lang="en-US"/>
        </a:p>
      </dgm:t>
    </dgm:pt>
    <dgm:pt modelId="{929F030E-17BA-483F-871F-A9E397FA9E5F}">
      <dgm:prSet/>
      <dgm:spPr/>
      <dgm:t>
        <a:bodyPr/>
        <a:lstStyle/>
        <a:p>
          <a:r>
            <a:rPr lang="en-US"/>
            <a:t>Table</a:t>
          </a:r>
        </a:p>
      </dgm:t>
    </dgm:pt>
    <dgm:pt modelId="{2BA8C7B8-F98D-4BE5-81A6-35EEBD45F282}" type="parTrans" cxnId="{BC3C715B-24D2-4E50-8AB3-880A94A0E65C}">
      <dgm:prSet/>
      <dgm:spPr/>
      <dgm:t>
        <a:bodyPr/>
        <a:lstStyle/>
        <a:p>
          <a:endParaRPr lang="en-US"/>
        </a:p>
      </dgm:t>
    </dgm:pt>
    <dgm:pt modelId="{A7B40FE0-9805-4081-BE75-8611E55E34F5}" type="sibTrans" cxnId="{BC3C715B-24D2-4E50-8AB3-880A94A0E65C}">
      <dgm:prSet/>
      <dgm:spPr/>
      <dgm:t>
        <a:bodyPr/>
        <a:lstStyle/>
        <a:p>
          <a:endParaRPr lang="en-US"/>
        </a:p>
      </dgm:t>
    </dgm:pt>
    <dgm:pt modelId="{3C5C109B-CF11-466E-9C1F-4D2B8821267D}">
      <dgm:prSet/>
      <dgm:spPr/>
      <dgm:t>
        <a:bodyPr/>
        <a:lstStyle/>
        <a:p>
          <a:r>
            <a:rPr lang="en-US"/>
            <a:t>Table: Drag three fields in table, Product Category, Product Sub Category &amp; Sales from Orders Dataset</a:t>
          </a:r>
        </a:p>
      </dgm:t>
    </dgm:pt>
    <dgm:pt modelId="{BDB021F9-9E86-4FF4-B593-E26DD1AEC02E}" type="parTrans" cxnId="{CEE0014A-379F-4D39-8D3E-0DEBBF337EF6}">
      <dgm:prSet/>
      <dgm:spPr/>
      <dgm:t>
        <a:bodyPr/>
        <a:lstStyle/>
        <a:p>
          <a:endParaRPr lang="en-US"/>
        </a:p>
      </dgm:t>
    </dgm:pt>
    <dgm:pt modelId="{A64112F6-B682-4676-8741-BA3D946A7BCB}" type="sibTrans" cxnId="{CEE0014A-379F-4D39-8D3E-0DEBBF337EF6}">
      <dgm:prSet/>
      <dgm:spPr/>
      <dgm:t>
        <a:bodyPr/>
        <a:lstStyle/>
        <a:p>
          <a:endParaRPr lang="en-US"/>
        </a:p>
      </dgm:t>
    </dgm:pt>
    <dgm:pt modelId="{245022D9-084A-44A7-8082-A77466165307}" type="pres">
      <dgm:prSet presAssocID="{EB30077D-C83F-4B83-B4F4-3DBBC3B0E9A9}" presName="Name0" presStyleCnt="0">
        <dgm:presLayoutVars>
          <dgm:dir/>
          <dgm:animLvl val="lvl"/>
          <dgm:resizeHandles val="exact"/>
        </dgm:presLayoutVars>
      </dgm:prSet>
      <dgm:spPr/>
    </dgm:pt>
    <dgm:pt modelId="{BF6A9481-3D70-46C0-BB78-52479171011D}" type="pres">
      <dgm:prSet presAssocID="{EB77B9A8-5316-4D3F-8566-EFBDC283C42B}" presName="linNode" presStyleCnt="0"/>
      <dgm:spPr/>
    </dgm:pt>
    <dgm:pt modelId="{613A7848-50CC-44A6-92AA-9550125ED1DB}" type="pres">
      <dgm:prSet presAssocID="{EB77B9A8-5316-4D3F-8566-EFBDC283C42B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CC7972FD-E227-41CC-A419-A8BA793EE6D3}" type="pres">
      <dgm:prSet presAssocID="{EB77B9A8-5316-4D3F-8566-EFBDC283C42B}" presName="descendantText" presStyleLbl="alignNode1" presStyleIdx="0" presStyleCnt="3">
        <dgm:presLayoutVars>
          <dgm:bulletEnabled/>
        </dgm:presLayoutVars>
      </dgm:prSet>
      <dgm:spPr/>
    </dgm:pt>
    <dgm:pt modelId="{0CDAF908-703A-434D-B9F7-E08C3DC4B608}" type="pres">
      <dgm:prSet presAssocID="{E44E4380-D1EA-46A2-A7F4-C5FC7EB8F9D0}" presName="sp" presStyleCnt="0"/>
      <dgm:spPr/>
    </dgm:pt>
    <dgm:pt modelId="{53A7793E-FBE4-4E31-94B0-AB49AC59119F}" type="pres">
      <dgm:prSet presAssocID="{29346522-B58F-4180-8616-1C37C3C98D34}" presName="linNode" presStyleCnt="0"/>
      <dgm:spPr/>
    </dgm:pt>
    <dgm:pt modelId="{2460CE4E-EFB9-484D-8025-65AEDA1AFFCF}" type="pres">
      <dgm:prSet presAssocID="{29346522-B58F-4180-8616-1C37C3C98D3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274F5DB1-457F-41BE-8B3E-67DC86388D1E}" type="pres">
      <dgm:prSet presAssocID="{29346522-B58F-4180-8616-1C37C3C98D34}" presName="descendantText" presStyleLbl="alignNode1" presStyleIdx="1" presStyleCnt="3">
        <dgm:presLayoutVars>
          <dgm:bulletEnabled/>
        </dgm:presLayoutVars>
      </dgm:prSet>
      <dgm:spPr/>
    </dgm:pt>
    <dgm:pt modelId="{EBCC5692-4D67-4572-8395-E9ECDBDFF0C3}" type="pres">
      <dgm:prSet presAssocID="{D5D3A219-85ED-4854-8CF7-BAB3E0546D3F}" presName="sp" presStyleCnt="0"/>
      <dgm:spPr/>
    </dgm:pt>
    <dgm:pt modelId="{C867A15F-89B3-44FF-8BEF-3473D3E0105A}" type="pres">
      <dgm:prSet presAssocID="{929F030E-17BA-483F-871F-A9E397FA9E5F}" presName="linNode" presStyleCnt="0"/>
      <dgm:spPr/>
    </dgm:pt>
    <dgm:pt modelId="{7884668A-DB5D-436C-998F-848580B29998}" type="pres">
      <dgm:prSet presAssocID="{929F030E-17BA-483F-871F-A9E397FA9E5F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B39B120-F130-4EAE-A99B-100B9088813A}" type="pres">
      <dgm:prSet presAssocID="{929F030E-17BA-483F-871F-A9E397FA9E5F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120AA114-5D07-4EAB-A0D1-02E40CAEB52E}" type="presOf" srcId="{EB30077D-C83F-4B83-B4F4-3DBBC3B0E9A9}" destId="{245022D9-084A-44A7-8082-A77466165307}" srcOrd="0" destOrd="0" presId="urn:microsoft.com/office/officeart/2016/7/layout/VerticalHollowActionList"/>
    <dgm:cxn modelId="{868F4D2B-CD55-4AE2-9254-B3F4ACAED5CE}" type="presOf" srcId="{EB77B9A8-5316-4D3F-8566-EFBDC283C42B}" destId="{613A7848-50CC-44A6-92AA-9550125ED1DB}" srcOrd="0" destOrd="0" presId="urn:microsoft.com/office/officeart/2016/7/layout/VerticalHollowActionList"/>
    <dgm:cxn modelId="{BC3C715B-24D2-4E50-8AB3-880A94A0E65C}" srcId="{EB30077D-C83F-4B83-B4F4-3DBBC3B0E9A9}" destId="{929F030E-17BA-483F-871F-A9E397FA9E5F}" srcOrd="2" destOrd="0" parTransId="{2BA8C7B8-F98D-4BE5-81A6-35EEBD45F282}" sibTransId="{A7B40FE0-9805-4081-BE75-8611E55E34F5}"/>
    <dgm:cxn modelId="{FFD65365-A3DC-49F5-8E2E-10B845CBA84D}" type="presOf" srcId="{6F1D86DE-154D-4FDA-AE37-98FCA814B8E5}" destId="{CC7972FD-E227-41CC-A419-A8BA793EE6D3}" srcOrd="0" destOrd="0" presId="urn:microsoft.com/office/officeart/2016/7/layout/VerticalHollowActionList"/>
    <dgm:cxn modelId="{CEE0014A-379F-4D39-8D3E-0DEBBF337EF6}" srcId="{929F030E-17BA-483F-871F-A9E397FA9E5F}" destId="{3C5C109B-CF11-466E-9C1F-4D2B8821267D}" srcOrd="0" destOrd="0" parTransId="{BDB021F9-9E86-4FF4-B593-E26DD1AEC02E}" sibTransId="{A64112F6-B682-4676-8741-BA3D946A7BCB}"/>
    <dgm:cxn modelId="{E0E4DF4F-AD89-4099-9C3F-CBC0DE233B53}" type="presOf" srcId="{F71B3FC2-BE11-41EE-B363-972D59FA67D3}" destId="{274F5DB1-457F-41BE-8B3E-67DC86388D1E}" srcOrd="0" destOrd="0" presId="urn:microsoft.com/office/officeart/2016/7/layout/VerticalHollowActionList"/>
    <dgm:cxn modelId="{07531E7F-E369-46D7-BC87-8BB3842587EE}" type="presOf" srcId="{929F030E-17BA-483F-871F-A9E397FA9E5F}" destId="{7884668A-DB5D-436C-998F-848580B29998}" srcOrd="0" destOrd="0" presId="urn:microsoft.com/office/officeart/2016/7/layout/VerticalHollowActionList"/>
    <dgm:cxn modelId="{AB0C7189-834D-408E-92BD-1B8E4FF44FB1}" type="presOf" srcId="{3C5C109B-CF11-466E-9C1F-4D2B8821267D}" destId="{2B39B120-F130-4EAE-A99B-100B9088813A}" srcOrd="0" destOrd="0" presId="urn:microsoft.com/office/officeart/2016/7/layout/VerticalHollowActionList"/>
    <dgm:cxn modelId="{C18A6396-BF05-4B28-95AF-4F90FFFAFE1A}" srcId="{EB30077D-C83F-4B83-B4F4-3DBBC3B0E9A9}" destId="{29346522-B58F-4180-8616-1C37C3C98D34}" srcOrd="1" destOrd="0" parTransId="{121852B1-8A1F-4088-8B94-8FD14334CA96}" sibTransId="{D5D3A219-85ED-4854-8CF7-BAB3E0546D3F}"/>
    <dgm:cxn modelId="{8759C6A1-E25E-4482-878D-D951578CE12E}" srcId="{29346522-B58F-4180-8616-1C37C3C98D34}" destId="{F71B3FC2-BE11-41EE-B363-972D59FA67D3}" srcOrd="0" destOrd="0" parTransId="{B4829842-3D1B-4D70-9EB1-875AA8AA3051}" sibTransId="{D50BD3AC-C62B-4D9E-93F7-9482048233A5}"/>
    <dgm:cxn modelId="{DE2A19D7-F5B8-4ED2-ABFE-586F4006E2EA}" srcId="{EB30077D-C83F-4B83-B4F4-3DBBC3B0E9A9}" destId="{EB77B9A8-5316-4D3F-8566-EFBDC283C42B}" srcOrd="0" destOrd="0" parTransId="{C2604C9A-C887-4C9B-8F13-AB0E2B711853}" sibTransId="{E44E4380-D1EA-46A2-A7F4-C5FC7EB8F9D0}"/>
    <dgm:cxn modelId="{74353BDC-8E52-4AC8-81E2-26A7F50E3093}" type="presOf" srcId="{29346522-B58F-4180-8616-1C37C3C98D34}" destId="{2460CE4E-EFB9-484D-8025-65AEDA1AFFCF}" srcOrd="0" destOrd="0" presId="urn:microsoft.com/office/officeart/2016/7/layout/VerticalHollowActionList"/>
    <dgm:cxn modelId="{ADA869EF-48FC-43BB-99F5-CC960EDA94C5}" srcId="{EB77B9A8-5316-4D3F-8566-EFBDC283C42B}" destId="{6F1D86DE-154D-4FDA-AE37-98FCA814B8E5}" srcOrd="0" destOrd="0" parTransId="{2C6A5826-85A1-4B7D-9F31-7DFF548D9DA2}" sibTransId="{37E755CC-557E-42DD-94EA-E37C67968A2E}"/>
    <dgm:cxn modelId="{85D0DFA3-0071-4BC9-A2B9-38D753A371C8}" type="presParOf" srcId="{245022D9-084A-44A7-8082-A77466165307}" destId="{BF6A9481-3D70-46C0-BB78-52479171011D}" srcOrd="0" destOrd="0" presId="urn:microsoft.com/office/officeart/2016/7/layout/VerticalHollowActionList"/>
    <dgm:cxn modelId="{5B6FB749-8EED-4A0E-85B7-6B3BDE5202F0}" type="presParOf" srcId="{BF6A9481-3D70-46C0-BB78-52479171011D}" destId="{613A7848-50CC-44A6-92AA-9550125ED1DB}" srcOrd="0" destOrd="0" presId="urn:microsoft.com/office/officeart/2016/7/layout/VerticalHollowActionList"/>
    <dgm:cxn modelId="{3B5EE64C-D8D2-4CF8-88D3-92208EA7832E}" type="presParOf" srcId="{BF6A9481-3D70-46C0-BB78-52479171011D}" destId="{CC7972FD-E227-41CC-A419-A8BA793EE6D3}" srcOrd="1" destOrd="0" presId="urn:microsoft.com/office/officeart/2016/7/layout/VerticalHollowActionList"/>
    <dgm:cxn modelId="{321B0BC0-62EF-453B-AE25-97B4AC647B5D}" type="presParOf" srcId="{245022D9-084A-44A7-8082-A77466165307}" destId="{0CDAF908-703A-434D-B9F7-E08C3DC4B608}" srcOrd="1" destOrd="0" presId="urn:microsoft.com/office/officeart/2016/7/layout/VerticalHollowActionList"/>
    <dgm:cxn modelId="{1CD4D554-2AF5-4E9C-9D37-0DFB1CCCCD43}" type="presParOf" srcId="{245022D9-084A-44A7-8082-A77466165307}" destId="{53A7793E-FBE4-4E31-94B0-AB49AC59119F}" srcOrd="2" destOrd="0" presId="urn:microsoft.com/office/officeart/2016/7/layout/VerticalHollowActionList"/>
    <dgm:cxn modelId="{9C61419A-0540-4697-9B5D-43630D4203A9}" type="presParOf" srcId="{53A7793E-FBE4-4E31-94B0-AB49AC59119F}" destId="{2460CE4E-EFB9-484D-8025-65AEDA1AFFCF}" srcOrd="0" destOrd="0" presId="urn:microsoft.com/office/officeart/2016/7/layout/VerticalHollowActionList"/>
    <dgm:cxn modelId="{E2B97707-2357-4CFE-871D-0A3A80E1D80F}" type="presParOf" srcId="{53A7793E-FBE4-4E31-94B0-AB49AC59119F}" destId="{274F5DB1-457F-41BE-8B3E-67DC86388D1E}" srcOrd="1" destOrd="0" presId="urn:microsoft.com/office/officeart/2016/7/layout/VerticalHollowActionList"/>
    <dgm:cxn modelId="{F4BC3FC8-F79B-4A55-B788-B32EC6A5456D}" type="presParOf" srcId="{245022D9-084A-44A7-8082-A77466165307}" destId="{EBCC5692-4D67-4572-8395-E9ECDBDFF0C3}" srcOrd="3" destOrd="0" presId="urn:microsoft.com/office/officeart/2016/7/layout/VerticalHollowActionList"/>
    <dgm:cxn modelId="{EA5DDD52-F5EE-41C9-9AAC-2DDBCFC65B63}" type="presParOf" srcId="{245022D9-084A-44A7-8082-A77466165307}" destId="{C867A15F-89B3-44FF-8BEF-3473D3E0105A}" srcOrd="4" destOrd="0" presId="urn:microsoft.com/office/officeart/2016/7/layout/VerticalHollowActionList"/>
    <dgm:cxn modelId="{42B6F942-E415-4CB1-B4D3-A15CB7714082}" type="presParOf" srcId="{C867A15F-89B3-44FF-8BEF-3473D3E0105A}" destId="{7884668A-DB5D-436C-998F-848580B29998}" srcOrd="0" destOrd="0" presId="urn:microsoft.com/office/officeart/2016/7/layout/VerticalHollowActionList"/>
    <dgm:cxn modelId="{43733145-0597-4F76-BB73-7243831500E3}" type="presParOf" srcId="{C867A15F-89B3-44FF-8BEF-3473D3E0105A}" destId="{2B39B120-F130-4EAE-A99B-100B9088813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7B4FD-6DB9-4E18-A7B6-F896058DB550}">
      <dsp:nvSpPr>
        <dsp:cNvPr id="0" name=""/>
        <dsp:cNvSpPr/>
      </dsp:nvSpPr>
      <dsp:spPr>
        <a:xfrm>
          <a:off x="0" y="23224"/>
          <a:ext cx="681228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1) Calculate </a:t>
          </a:r>
        </a:p>
      </dsp:txBody>
      <dsp:txXfrm>
        <a:off x="26930" y="50154"/>
        <a:ext cx="6758420" cy="497795"/>
      </dsp:txXfrm>
    </dsp:sp>
    <dsp:sp modelId="{9FF4DB82-86A3-435B-AEEE-B95A5B61635B}">
      <dsp:nvSpPr>
        <dsp:cNvPr id="0" name=""/>
        <dsp:cNvSpPr/>
      </dsp:nvSpPr>
      <dsp:spPr>
        <a:xfrm>
          <a:off x="0" y="641119"/>
          <a:ext cx="681228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2) Calculatetable </a:t>
          </a:r>
        </a:p>
      </dsp:txBody>
      <dsp:txXfrm>
        <a:off x="26930" y="668049"/>
        <a:ext cx="6758420" cy="497795"/>
      </dsp:txXfrm>
    </dsp:sp>
    <dsp:sp modelId="{12283248-992A-4943-8459-E1E3085E6B2D}">
      <dsp:nvSpPr>
        <dsp:cNvPr id="0" name=""/>
        <dsp:cNvSpPr/>
      </dsp:nvSpPr>
      <dsp:spPr>
        <a:xfrm>
          <a:off x="0" y="1259014"/>
          <a:ext cx="681228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3) Filter </a:t>
          </a:r>
        </a:p>
      </dsp:txBody>
      <dsp:txXfrm>
        <a:off x="26930" y="1285944"/>
        <a:ext cx="6758420" cy="497795"/>
      </dsp:txXfrm>
    </dsp:sp>
    <dsp:sp modelId="{04E8BF09-6755-4F18-888D-61E7E9203CF9}">
      <dsp:nvSpPr>
        <dsp:cNvPr id="0" name=""/>
        <dsp:cNvSpPr/>
      </dsp:nvSpPr>
      <dsp:spPr>
        <a:xfrm>
          <a:off x="0" y="1876909"/>
          <a:ext cx="681228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4) ALL </a:t>
          </a:r>
        </a:p>
      </dsp:txBody>
      <dsp:txXfrm>
        <a:off x="26930" y="1903839"/>
        <a:ext cx="6758420" cy="497795"/>
      </dsp:txXfrm>
    </dsp:sp>
    <dsp:sp modelId="{82050BFD-7E25-4512-A39F-9C7F81EE9F99}">
      <dsp:nvSpPr>
        <dsp:cNvPr id="0" name=""/>
        <dsp:cNvSpPr/>
      </dsp:nvSpPr>
      <dsp:spPr>
        <a:xfrm>
          <a:off x="0" y="2494804"/>
          <a:ext cx="681228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5) ALLexpect </a:t>
          </a:r>
        </a:p>
      </dsp:txBody>
      <dsp:txXfrm>
        <a:off x="26930" y="2521734"/>
        <a:ext cx="6758420" cy="497795"/>
      </dsp:txXfrm>
    </dsp:sp>
    <dsp:sp modelId="{EDC941E0-6599-4742-818A-278808F289F3}">
      <dsp:nvSpPr>
        <dsp:cNvPr id="0" name=""/>
        <dsp:cNvSpPr/>
      </dsp:nvSpPr>
      <dsp:spPr>
        <a:xfrm>
          <a:off x="0" y="3112699"/>
          <a:ext cx="681228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6) ALLSelected </a:t>
          </a:r>
        </a:p>
      </dsp:txBody>
      <dsp:txXfrm>
        <a:off x="26930" y="3139629"/>
        <a:ext cx="6758420" cy="497795"/>
      </dsp:txXfrm>
    </dsp:sp>
    <dsp:sp modelId="{6A93FCC2-4F24-4437-8963-7E04E8DDF8FC}">
      <dsp:nvSpPr>
        <dsp:cNvPr id="0" name=""/>
        <dsp:cNvSpPr/>
      </dsp:nvSpPr>
      <dsp:spPr>
        <a:xfrm>
          <a:off x="0" y="3730594"/>
          <a:ext cx="681228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7) Remove filters </a:t>
          </a:r>
        </a:p>
      </dsp:txBody>
      <dsp:txXfrm>
        <a:off x="26930" y="3757524"/>
        <a:ext cx="6758420" cy="497795"/>
      </dsp:txXfrm>
    </dsp:sp>
    <dsp:sp modelId="{D6957359-22DC-4C77-811E-8DC7439A1139}">
      <dsp:nvSpPr>
        <dsp:cNvPr id="0" name=""/>
        <dsp:cNvSpPr/>
      </dsp:nvSpPr>
      <dsp:spPr>
        <a:xfrm>
          <a:off x="0" y="4348489"/>
          <a:ext cx="681228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8) KeepFilters </a:t>
          </a:r>
        </a:p>
      </dsp:txBody>
      <dsp:txXfrm>
        <a:off x="26930" y="4375419"/>
        <a:ext cx="6758420" cy="497795"/>
      </dsp:txXfrm>
    </dsp:sp>
    <dsp:sp modelId="{84D7B7A0-A7DA-4878-A012-5999938C8079}">
      <dsp:nvSpPr>
        <dsp:cNvPr id="0" name=""/>
        <dsp:cNvSpPr/>
      </dsp:nvSpPr>
      <dsp:spPr>
        <a:xfrm>
          <a:off x="0" y="4966384"/>
          <a:ext cx="681228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9) Lookupvalues</a:t>
          </a:r>
        </a:p>
      </dsp:txBody>
      <dsp:txXfrm>
        <a:off x="26930" y="4993314"/>
        <a:ext cx="6758420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972FD-E227-41CC-A419-A8BA793EE6D3}">
      <dsp:nvSpPr>
        <dsp:cNvPr id="0" name=""/>
        <dsp:cNvSpPr/>
      </dsp:nvSpPr>
      <dsp:spPr>
        <a:xfrm>
          <a:off x="2231365" y="890"/>
          <a:ext cx="8925462" cy="912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79" tIns="231889" rIns="173179" bIns="2318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Drag Table &amp; 2 Slicers from visualization Pane.</a:t>
          </a:r>
        </a:p>
      </dsp:txBody>
      <dsp:txXfrm>
        <a:off x="2231365" y="890"/>
        <a:ext cx="8925462" cy="912949"/>
      </dsp:txXfrm>
    </dsp:sp>
    <dsp:sp modelId="{613A7848-50CC-44A6-92AA-9550125ED1DB}">
      <dsp:nvSpPr>
        <dsp:cNvPr id="0" name=""/>
        <dsp:cNvSpPr/>
      </dsp:nvSpPr>
      <dsp:spPr>
        <a:xfrm>
          <a:off x="0" y="890"/>
          <a:ext cx="2231365" cy="9129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76" tIns="90179" rIns="118076" bIns="9017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Drag</a:t>
          </a:r>
        </a:p>
      </dsp:txBody>
      <dsp:txXfrm>
        <a:off x="0" y="890"/>
        <a:ext cx="2231365" cy="912949"/>
      </dsp:txXfrm>
    </dsp:sp>
    <dsp:sp modelId="{274F5DB1-457F-41BE-8B3E-67DC86388D1E}">
      <dsp:nvSpPr>
        <dsp:cNvPr id="0" name=""/>
        <dsp:cNvSpPr/>
      </dsp:nvSpPr>
      <dsp:spPr>
        <a:xfrm>
          <a:off x="2231365" y="968617"/>
          <a:ext cx="8925462" cy="912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79" tIns="231889" rIns="173179" bIns="2318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Slicers: Drag Product Category in first slicer &amp; Product sub category in second slicer</a:t>
          </a:r>
        </a:p>
      </dsp:txBody>
      <dsp:txXfrm>
        <a:off x="2231365" y="968617"/>
        <a:ext cx="8925462" cy="912949"/>
      </dsp:txXfrm>
    </dsp:sp>
    <dsp:sp modelId="{2460CE4E-EFB9-484D-8025-65AEDA1AFFCF}">
      <dsp:nvSpPr>
        <dsp:cNvPr id="0" name=""/>
        <dsp:cNvSpPr/>
      </dsp:nvSpPr>
      <dsp:spPr>
        <a:xfrm>
          <a:off x="0" y="968617"/>
          <a:ext cx="2231365" cy="9129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76" tIns="90179" rIns="118076" bIns="9017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Drag</a:t>
          </a:r>
        </a:p>
      </dsp:txBody>
      <dsp:txXfrm>
        <a:off x="0" y="968617"/>
        <a:ext cx="2231365" cy="912949"/>
      </dsp:txXfrm>
    </dsp:sp>
    <dsp:sp modelId="{2B39B120-F130-4EAE-A99B-100B9088813A}">
      <dsp:nvSpPr>
        <dsp:cNvPr id="0" name=""/>
        <dsp:cNvSpPr/>
      </dsp:nvSpPr>
      <dsp:spPr>
        <a:xfrm>
          <a:off x="2231365" y="1936343"/>
          <a:ext cx="8925462" cy="912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79" tIns="231889" rIns="173179" bIns="2318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Table: Drag three fields in table, Product Category, Product Sub Category &amp; Sales from Orders Dataset</a:t>
          </a:r>
        </a:p>
      </dsp:txBody>
      <dsp:txXfrm>
        <a:off x="2231365" y="1936343"/>
        <a:ext cx="8925462" cy="912949"/>
      </dsp:txXfrm>
    </dsp:sp>
    <dsp:sp modelId="{7884668A-DB5D-436C-998F-848580B29998}">
      <dsp:nvSpPr>
        <dsp:cNvPr id="0" name=""/>
        <dsp:cNvSpPr/>
      </dsp:nvSpPr>
      <dsp:spPr>
        <a:xfrm>
          <a:off x="0" y="1936343"/>
          <a:ext cx="2231365" cy="9129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76" tIns="90179" rIns="118076" bIns="9017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</a:t>
          </a:r>
        </a:p>
      </dsp:txBody>
      <dsp:txXfrm>
        <a:off x="0" y="1936343"/>
        <a:ext cx="2231365" cy="912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6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7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:/bc/power%20bi/SuperStoreUS-2015.xls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9EA8CF5A-B738-E443-C5E8-A85E01CF8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r="1197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FILTER FUNCTIONS</a:t>
            </a:r>
            <a:br>
              <a:rPr lang="en-US" sz="4800">
                <a:cs typeface="Calibri Light"/>
              </a:rPr>
            </a:br>
            <a:r>
              <a:rPr lang="en-US" sz="4800">
                <a:cs typeface="Calibri Light"/>
              </a:rPr>
              <a:t>POWER BI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>
                <a:ea typeface="Meiryo"/>
              </a:rPr>
              <a:t>VIZAG</a:t>
            </a:r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143770" y="57508"/>
            <a:ext cx="119044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ALL </a:t>
            </a:r>
            <a:r>
              <a:rPr lang="en-US" sz="2400" dirty="0"/>
              <a:t> 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D7BB-F3C7-E6ED-CEC1-884C4E03FB29}"/>
              </a:ext>
            </a:extLst>
          </p:cNvPr>
          <p:cNvSpPr txBox="1"/>
          <p:nvPr/>
        </p:nvSpPr>
        <p:spPr>
          <a:xfrm>
            <a:off x="-5751" y="1015041"/>
            <a:ext cx="114702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</a:rPr>
              <a:t>Using ALL remove filters from table or column.</a:t>
            </a:r>
          </a:p>
          <a:p>
            <a:r>
              <a:rPr lang="en-US" sz="2800" dirty="0">
                <a:latin typeface="Consolas"/>
              </a:rPr>
              <a:t>To create a DUPLICATE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BD45D-40F7-92F3-30FB-877FF8C20678}"/>
              </a:ext>
            </a:extLst>
          </p:cNvPr>
          <p:cNvSpPr txBox="1"/>
          <p:nvPr/>
        </p:nvSpPr>
        <p:spPr>
          <a:xfrm>
            <a:off x="80514" y="3531079"/>
            <a:ext cx="1157089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</a:rPr>
              <a:t>EXAMPLE 1: select TABLE column</a:t>
            </a:r>
          </a:p>
          <a:p>
            <a:r>
              <a:rPr lang="en-US" sz="2800" dirty="0">
                <a:ea typeface="+mn-lt"/>
                <a:cs typeface="+mn-lt"/>
              </a:rPr>
              <a:t>Table all duplicate = all(financials) -----&gt;it creates duplicate table.</a:t>
            </a:r>
            <a:endParaRPr lang="en-US" dirty="0"/>
          </a:p>
          <a:p>
            <a:endParaRPr lang="en-US" sz="2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298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ALL 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EXAMPLE 2 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Measure all = CALCULATE(SUM(financials[ Sales]),all(financials))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FOLLOWING example, using measure column calculate the sum of total , originally it displays, row wise sum,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But here it displayed overall sum of sales, that means here it not included filter ,it removes the filter and display overall sum of sales.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In ALL function should be define the TABLE NAME.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FFB2DF-1741-B3C8-E954-CA04101C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80459"/>
            <a:ext cx="3584448" cy="2491318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2B10063F-56F0-E832-ED14-96191C79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330236"/>
            <a:ext cx="3584448" cy="21917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AFEF631-0DE4-22B2-CCA8-757DB0D5A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698" y="3507431"/>
            <a:ext cx="3584448" cy="22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ALL 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3:  excel file :  </a:t>
            </a:r>
            <a:r>
              <a:rPr lang="en-US" sz="2800" dirty="0">
                <a:hlinkClick r:id="rId2"/>
              </a:rPr>
              <a:t>file 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147F-B218-B7DB-9200-18F6F14EDAED}"/>
              </a:ext>
            </a:extLst>
          </p:cNvPr>
          <p:cNvSpPr txBox="1"/>
          <p:nvPr/>
        </p:nvSpPr>
        <p:spPr>
          <a:xfrm>
            <a:off x="848264" y="2889849"/>
            <a:ext cx="5463396" cy="920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C2CD9-7B9D-BE4A-F2FB-78E1BEE5C6C8}"/>
              </a:ext>
            </a:extLst>
          </p:cNvPr>
          <p:cNvSpPr txBox="1"/>
          <p:nvPr/>
        </p:nvSpPr>
        <p:spPr>
          <a:xfrm>
            <a:off x="560716" y="2616679"/>
            <a:ext cx="1045233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ALL_DAX =</a:t>
            </a:r>
            <a:endParaRPr lang="en-US" sz="2800"/>
          </a:p>
          <a:p>
            <a:r>
              <a:rPr lang="en-US" sz="2800" dirty="0">
                <a:ea typeface="+mn-lt"/>
                <a:cs typeface="+mn-lt"/>
              </a:rPr>
              <a:t>CALCULATE(Sum(Orders[Sales]), ALL(Orders[Product Sub-Category]))</a:t>
            </a:r>
            <a:endParaRPr lang="en-US" sz="280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B3C2CF9-8BB3-94B4-1E32-49D4D6A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6" y="4093405"/>
            <a:ext cx="8666671" cy="22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ALLEXCEPT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147F-B218-B7DB-9200-18F6F14EDAED}"/>
              </a:ext>
            </a:extLst>
          </p:cNvPr>
          <p:cNvSpPr txBox="1"/>
          <p:nvPr/>
        </p:nvSpPr>
        <p:spPr>
          <a:xfrm>
            <a:off x="848264" y="2889849"/>
            <a:ext cx="5463396" cy="920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2315914-9013-9085-DE7D-A10709BC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9" y="4696816"/>
            <a:ext cx="5834331" cy="2165765"/>
          </a:xfrm>
          <a:prstGeom prst="rect">
            <a:avLst/>
          </a:prstGeom>
        </p:spPr>
      </p:pic>
      <p:graphicFrame>
        <p:nvGraphicFramePr>
          <p:cNvPr id="47" name="TextBox 8">
            <a:extLst>
              <a:ext uri="{FF2B5EF4-FFF2-40B4-BE49-F238E27FC236}">
                <a16:creationId xmlns:a16="http://schemas.microsoft.com/office/drawing/2014/main" id="{52DB411A-DE4B-5DC4-53B9-BCDF8B3FB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564143"/>
              </p:ext>
            </p:extLst>
          </p:nvPr>
        </p:nvGraphicFramePr>
        <p:xfrm>
          <a:off x="560716" y="1797170"/>
          <a:ext cx="11156828" cy="2850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419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ALLEXCEPT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147F-B218-B7DB-9200-18F6F14EDAED}"/>
              </a:ext>
            </a:extLst>
          </p:cNvPr>
          <p:cNvSpPr txBox="1"/>
          <p:nvPr/>
        </p:nvSpPr>
        <p:spPr>
          <a:xfrm>
            <a:off x="215660" y="2530415"/>
            <a:ext cx="117894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Create MEASURE column and write DAX formula for </a:t>
            </a:r>
            <a:r>
              <a:rPr lang="en-US" sz="2000" b="1" i="1" dirty="0">
                <a:ea typeface="+mn-lt"/>
                <a:cs typeface="+mn-lt"/>
              </a:rPr>
              <a:t>ALLEXCEPT</a:t>
            </a:r>
            <a:r>
              <a:rPr lang="en-US" sz="2000" i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function.</a:t>
            </a:r>
          </a:p>
          <a:p>
            <a:r>
              <a:rPr lang="en-US" sz="2000" dirty="0">
                <a:ea typeface="+mn-lt"/>
                <a:cs typeface="+mn-lt"/>
              </a:rPr>
              <a:t>ALLEXCEPT_SALES =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CALCULATE(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SUM(Orders[Sales]),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ALLEXCEPT(</a:t>
            </a:r>
            <a:r>
              <a:rPr lang="en-US" sz="2000" dirty="0" err="1">
                <a:ea typeface="+mn-lt"/>
                <a:cs typeface="+mn-lt"/>
              </a:rPr>
              <a:t>Orders,Orders</a:t>
            </a:r>
            <a:r>
              <a:rPr lang="en-US" sz="2000" dirty="0">
                <a:ea typeface="+mn-lt"/>
                <a:cs typeface="+mn-lt"/>
              </a:rPr>
              <a:t>[Product Category])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20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ALLEXCEPT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57BE-BFB6-7ACC-0B07-F5ECBB19EC54}"/>
              </a:ext>
            </a:extLst>
          </p:cNvPr>
          <p:cNvSpPr txBox="1"/>
          <p:nvPr/>
        </p:nvSpPr>
        <p:spPr>
          <a:xfrm>
            <a:off x="439947" y="2524665"/>
            <a:ext cx="98599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93939"/>
                </a:solidFill>
                <a:latin typeface="Graphik"/>
              </a:rPr>
              <a:t>Now Drag </a:t>
            </a:r>
            <a:r>
              <a:rPr lang="en-US" sz="2800" b="1" i="1" dirty="0">
                <a:solidFill>
                  <a:srgbClr val="393939"/>
                </a:solidFill>
                <a:latin typeface="Graphik"/>
              </a:rPr>
              <a:t>ALLEXCEPT_SALES</a:t>
            </a:r>
            <a:r>
              <a:rPr lang="en-US" sz="2800" i="1" dirty="0">
                <a:solidFill>
                  <a:srgbClr val="393939"/>
                </a:solidFill>
                <a:latin typeface="Graphik"/>
              </a:rPr>
              <a:t> </a:t>
            </a:r>
            <a:r>
              <a:rPr lang="en-US" sz="2800" dirty="0">
                <a:solidFill>
                  <a:srgbClr val="393939"/>
                </a:solidFill>
                <a:latin typeface="Graphik"/>
              </a:rPr>
              <a:t>measures into table</a:t>
            </a:r>
            <a:endParaRPr lang="en-US" sz="2800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1F5AFA5-79F6-92CE-D4C8-1960D14E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551" y="3151642"/>
            <a:ext cx="8566030" cy="30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ALLEXCEPT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57BE-BFB6-7ACC-0B07-F5ECBB19EC54}"/>
              </a:ext>
            </a:extLst>
          </p:cNvPr>
          <p:cNvSpPr txBox="1"/>
          <p:nvPr/>
        </p:nvSpPr>
        <p:spPr>
          <a:xfrm>
            <a:off x="439947" y="2524665"/>
            <a:ext cx="1138399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Now put filter on </a:t>
            </a:r>
            <a:r>
              <a:rPr lang="en-US" sz="2400" b="1" i="1" dirty="0">
                <a:ea typeface="+mn-lt"/>
                <a:cs typeface="+mn-lt"/>
              </a:rPr>
              <a:t>Product Category</a:t>
            </a:r>
            <a:r>
              <a:rPr lang="en-US" sz="2400" dirty="0">
                <a:ea typeface="+mn-lt"/>
                <a:cs typeface="+mn-lt"/>
              </a:rPr>
              <a:t> &amp; see the measure </a:t>
            </a:r>
            <a:r>
              <a:rPr lang="en-US" sz="2400" b="1" i="1" dirty="0">
                <a:ea typeface="+mn-lt"/>
                <a:cs typeface="+mn-lt"/>
              </a:rPr>
              <a:t>ALLEXCEPT_SALES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result, it is returning Total </a:t>
            </a:r>
            <a:r>
              <a:rPr lang="en-US" sz="2400" b="1" i="1" dirty="0">
                <a:ea typeface="+mn-lt"/>
                <a:cs typeface="+mn-lt"/>
              </a:rPr>
              <a:t>Sales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sum of Furniture.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Now put filters on both slicers and see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ea typeface="+mn-lt"/>
                <a:cs typeface="+mn-lt"/>
              </a:rPr>
              <a:t>ALLSELECTED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57BE-BFB6-7ACC-0B07-F5ECBB19EC54}"/>
              </a:ext>
            </a:extLst>
          </p:cNvPr>
          <p:cNvSpPr txBox="1"/>
          <p:nvPr/>
        </p:nvSpPr>
        <p:spPr>
          <a:xfrm>
            <a:off x="439947" y="2524665"/>
            <a:ext cx="1138399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Repeat the same procedure of the previous function, except slicers.</a:t>
            </a:r>
          </a:p>
          <a:p>
            <a:r>
              <a:rPr lang="en-US" sz="2400" dirty="0">
                <a:ea typeface="+mn-lt"/>
                <a:cs typeface="+mn-lt"/>
              </a:rPr>
              <a:t>Here take one slicer and table.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ALLSELECTED_DAX = 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CALCULATE(Sum(Orders[Sales]),ALLSELECTED(Orders[Product Sub-Category]))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59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798116" y="510047"/>
            <a:ext cx="3933587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>
                <a:latin typeface="Bookman Old Style"/>
              </a:rPr>
              <a:t>REMOVEFILTERS</a:t>
            </a:r>
            <a:endParaRPr lang="en-US" sz="2000" dirty="0">
              <a:latin typeface="Bookman Old Style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57BE-BFB6-7ACC-0B07-F5ECBB19EC54}"/>
              </a:ext>
            </a:extLst>
          </p:cNvPr>
          <p:cNvSpPr txBox="1"/>
          <p:nvPr/>
        </p:nvSpPr>
        <p:spPr>
          <a:xfrm>
            <a:off x="439947" y="2524665"/>
            <a:ext cx="113839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Removes the specified column filter.</a:t>
            </a:r>
            <a:endParaRPr lang="en-US"/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Measure </a:t>
            </a:r>
            <a:r>
              <a:rPr lang="en-US" sz="2400" dirty="0" err="1">
                <a:ea typeface="+mn-lt"/>
                <a:cs typeface="+mn-lt"/>
              </a:rPr>
              <a:t>totalsales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allremove</a:t>
            </a:r>
            <a:r>
              <a:rPr lang="en-US" sz="2400" dirty="0">
                <a:ea typeface="+mn-lt"/>
                <a:cs typeface="+mn-lt"/>
              </a:rPr>
              <a:t> = CALCULATE(sum(Orders[Sales]),REMOVEFILTERS(Orders[Product Category]))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21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798116" y="510047"/>
            <a:ext cx="3933587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>
                <a:latin typeface="Bookman Old Style"/>
              </a:rPr>
              <a:t>KEEPFILTERS</a:t>
            </a:r>
            <a:endParaRPr lang="en-US" sz="2000" dirty="0">
              <a:latin typeface="Bookman Old Style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57BE-BFB6-7ACC-0B07-F5ECBB19EC54}"/>
              </a:ext>
            </a:extLst>
          </p:cNvPr>
          <p:cNvSpPr txBox="1"/>
          <p:nvPr/>
        </p:nvSpPr>
        <p:spPr>
          <a:xfrm>
            <a:off x="439947" y="2524665"/>
            <a:ext cx="1138399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It keeps the specified column filter.</a:t>
            </a:r>
            <a:endParaRPr lang="en-US" dirty="0"/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Measure </a:t>
            </a:r>
            <a:r>
              <a:rPr lang="en-US" sz="2400" dirty="0" err="1">
                <a:ea typeface="+mn-lt"/>
                <a:cs typeface="+mn-lt"/>
              </a:rPr>
              <a:t>totalsales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keepfilers</a:t>
            </a:r>
            <a:r>
              <a:rPr lang="en-US" sz="2400" dirty="0">
                <a:ea typeface="+mn-lt"/>
                <a:cs typeface="+mn-lt"/>
              </a:rPr>
              <a:t> = CALCULATE(sum(Orders[Sales]),KEEPFILTERS(Orders[Sales]))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39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6EB6-D974-EAD0-4400-9D858CA4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IMPORTANT FILTER FUNCTIONS IN DAX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30ED16D-BB35-092C-1213-A64DC69A5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5354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50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200E4-5055-946F-B29B-C4EC91AFB894}"/>
              </a:ext>
            </a:extLst>
          </p:cNvPr>
          <p:cNvSpPr txBox="1"/>
          <p:nvPr/>
        </p:nvSpPr>
        <p:spPr>
          <a:xfrm>
            <a:off x="129395" y="934528"/>
            <a:ext cx="1190445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Difference between </a:t>
            </a:r>
          </a:p>
          <a:p>
            <a:r>
              <a:rPr lang="en-US" sz="2400" dirty="0"/>
              <a:t>sum() and calculate()</a:t>
            </a:r>
          </a:p>
          <a:p>
            <a:r>
              <a:rPr lang="en-US" sz="2400" dirty="0"/>
              <a:t>No difference between these two functions.</a:t>
            </a:r>
          </a:p>
          <a:p>
            <a:r>
              <a:rPr lang="en-US" sz="2400" dirty="0"/>
              <a:t>But as a syntax wise difference is there, </a:t>
            </a:r>
          </a:p>
          <a:p>
            <a:r>
              <a:rPr lang="en-US" sz="2400" dirty="0"/>
              <a:t>In sum function there is no expression.</a:t>
            </a:r>
          </a:p>
          <a:p>
            <a:r>
              <a:rPr lang="en-US" sz="2400" dirty="0"/>
              <a:t>But in calculate function , thru expression you can calculate.</a:t>
            </a:r>
          </a:p>
          <a:p>
            <a:r>
              <a:rPr lang="en-US" sz="2400" dirty="0"/>
              <a:t>In calculate function, you can use it filters, </a:t>
            </a:r>
          </a:p>
          <a:p>
            <a:r>
              <a:rPr lang="en-US" sz="2400" dirty="0"/>
              <a:t>In syntax filter1,filter 2, like that you can use it any number of filters, but it is optional.</a:t>
            </a:r>
          </a:p>
          <a:p>
            <a:r>
              <a:rPr lang="en-US" sz="2400" dirty="0"/>
              <a:t>In previous slide what are the filter commands are there, those commands we are using in calculate function.</a:t>
            </a:r>
          </a:p>
        </p:txBody>
      </p:sp>
    </p:spTree>
    <p:extLst>
      <p:ext uri="{BB962C8B-B14F-4D97-AF65-F5344CB8AC3E}">
        <p14:creationId xmlns:p14="http://schemas.microsoft.com/office/powerpoint/2010/main" val="340484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200E4-5055-946F-B29B-C4EC91AFB894}"/>
              </a:ext>
            </a:extLst>
          </p:cNvPr>
          <p:cNvSpPr txBox="1"/>
          <p:nvPr/>
        </p:nvSpPr>
        <p:spPr>
          <a:xfrm>
            <a:off x="129395" y="934528"/>
            <a:ext cx="119044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Take Measure column</a:t>
            </a:r>
          </a:p>
          <a:p>
            <a:r>
              <a:rPr lang="en-US" sz="2400" dirty="0"/>
              <a:t>Total sales=sum(sales)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1A5A5-5A84-40E4-58DC-A29ECE227D37}"/>
              </a:ext>
            </a:extLst>
          </p:cNvPr>
          <p:cNvSpPr txBox="1"/>
          <p:nvPr/>
        </p:nvSpPr>
        <p:spPr>
          <a:xfrm>
            <a:off x="129394" y="3206150"/>
            <a:ext cx="119044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Take Measure column</a:t>
            </a:r>
          </a:p>
          <a:p>
            <a:r>
              <a:rPr lang="en-US" sz="2400"/>
              <a:t>Total sales=calculate(sum(sales))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68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1A5A5-5A84-40E4-58DC-A29ECE227D37}"/>
              </a:ext>
            </a:extLst>
          </p:cNvPr>
          <p:cNvSpPr txBox="1"/>
          <p:nvPr/>
        </p:nvSpPr>
        <p:spPr>
          <a:xfrm>
            <a:off x="-2" y="1035169"/>
            <a:ext cx="1200509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Take Measure column</a:t>
            </a:r>
          </a:p>
          <a:p>
            <a:r>
              <a:rPr lang="en-US" sz="2400" dirty="0"/>
              <a:t>Total sales=calculate(sum(sales),and(customer country="</a:t>
            </a:r>
            <a:r>
              <a:rPr lang="en-US" sz="2400" dirty="0" err="1"/>
              <a:t>india</a:t>
            </a:r>
            <a:r>
              <a:rPr lang="en-US" sz="2400" dirty="0"/>
              <a:t>",channel type="post"))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-3" y="3536829"/>
            <a:ext cx="119044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Take Measure column</a:t>
            </a:r>
          </a:p>
          <a:p>
            <a:r>
              <a:rPr lang="en-US" sz="2400" dirty="0"/>
              <a:t>Total sales=calculate(sum(sales),or(customer country="</a:t>
            </a:r>
            <a:r>
              <a:rPr lang="en-US" sz="2400" dirty="0" err="1"/>
              <a:t>india</a:t>
            </a:r>
            <a:r>
              <a:rPr lang="en-US" sz="2400" dirty="0"/>
              <a:t>",channel type="post"))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51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1A5A5-5A84-40E4-58DC-A29ECE227D37}"/>
              </a:ext>
            </a:extLst>
          </p:cNvPr>
          <p:cNvSpPr txBox="1"/>
          <p:nvPr/>
        </p:nvSpPr>
        <p:spPr>
          <a:xfrm>
            <a:off x="-2" y="1035169"/>
            <a:ext cx="120050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 is the difference between calculate and </a:t>
            </a:r>
            <a:r>
              <a:rPr lang="en-US" sz="2400" dirty="0" err="1"/>
              <a:t>calculatetable</a:t>
            </a:r>
            <a:r>
              <a:rPr lang="en-US" sz="2400" dirty="0"/>
              <a:t>.</a:t>
            </a:r>
            <a:endParaRPr lang="en-US" dirty="0"/>
          </a:p>
          <a:p>
            <a:r>
              <a:rPr lang="en-US" sz="2400" dirty="0"/>
              <a:t>Both are all most same. </a:t>
            </a:r>
          </a:p>
          <a:p>
            <a:r>
              <a:rPr lang="en-US" sz="2400" dirty="0"/>
              <a:t>But calculate returns scalar value(single value),</a:t>
            </a:r>
            <a:endParaRPr lang="en-US" dirty="0"/>
          </a:p>
          <a:p>
            <a:r>
              <a:rPr lang="en-US" sz="2400" b="1" dirty="0" err="1"/>
              <a:t>Where as</a:t>
            </a:r>
            <a:r>
              <a:rPr lang="en-US" sz="2400" b="1" dirty="0"/>
              <a:t> </a:t>
            </a:r>
            <a:r>
              <a:rPr lang="en-US" sz="2400" b="1" dirty="0" err="1"/>
              <a:t>calculatetable</a:t>
            </a:r>
            <a:r>
              <a:rPr lang="en-US" sz="2400" b="1" dirty="0"/>
              <a:t> returns </a:t>
            </a:r>
            <a:r>
              <a:rPr lang="en-US" sz="2400" b="1" u="sng" dirty="0">
                <a:solidFill>
                  <a:srgbClr val="FF0000"/>
                </a:solidFill>
              </a:rPr>
              <a:t>table value</a:t>
            </a:r>
            <a:r>
              <a:rPr lang="en-US" sz="2400" b="1" dirty="0"/>
              <a:t>.</a:t>
            </a:r>
            <a:r>
              <a:rPr lang="en-US" sz="2400" dirty="0"/>
              <a:t> Ie is the difference of both.</a:t>
            </a:r>
            <a:endParaRPr lang="en-US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-3" y="3925018"/>
            <a:ext cx="119044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Example1:</a:t>
            </a:r>
          </a:p>
          <a:p>
            <a:r>
              <a:rPr lang="en-US" sz="2400" dirty="0"/>
              <a:t>Take table column</a:t>
            </a:r>
          </a:p>
          <a:p>
            <a:r>
              <a:rPr lang="en-US" sz="2400" dirty="0">
                <a:ea typeface="+mn-lt"/>
                <a:cs typeface="+mn-lt"/>
              </a:rPr>
              <a:t>Table </a:t>
            </a:r>
            <a:r>
              <a:rPr lang="en-US" sz="2400" dirty="0" err="1">
                <a:ea typeface="+mn-lt"/>
                <a:cs typeface="+mn-lt"/>
              </a:rPr>
              <a:t>calculatetable</a:t>
            </a:r>
            <a:r>
              <a:rPr lang="en-US" sz="2400" dirty="0">
                <a:ea typeface="+mn-lt"/>
                <a:cs typeface="+mn-lt"/>
              </a:rPr>
              <a:t> = CALCULATETABLE(</a:t>
            </a:r>
            <a:r>
              <a:rPr lang="en-US" sz="2400" dirty="0" err="1">
                <a:ea typeface="+mn-lt"/>
                <a:cs typeface="+mn-lt"/>
              </a:rPr>
              <a:t>financials,financials</a:t>
            </a:r>
            <a:r>
              <a:rPr lang="en-US" sz="2400" dirty="0">
                <a:ea typeface="+mn-lt"/>
                <a:cs typeface="+mn-lt"/>
              </a:rPr>
              <a:t>[Country]="</a:t>
            </a:r>
            <a:r>
              <a:rPr lang="en-US" sz="2400" dirty="0" err="1">
                <a:ea typeface="+mn-lt"/>
                <a:cs typeface="+mn-lt"/>
              </a:rPr>
              <a:t>germany</a:t>
            </a:r>
            <a:r>
              <a:rPr lang="en-US" sz="2400" dirty="0">
                <a:ea typeface="+mn-lt"/>
                <a:cs typeface="+mn-lt"/>
              </a:rPr>
              <a:t>") </a:t>
            </a:r>
            <a:endParaRPr lang="en-US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26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6261" y="862640"/>
            <a:ext cx="1190445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Example2:</a:t>
            </a:r>
          </a:p>
          <a:p>
            <a:r>
              <a:rPr lang="en-US" sz="2400" dirty="0"/>
              <a:t>Take table column</a:t>
            </a:r>
          </a:p>
          <a:p>
            <a:r>
              <a:rPr lang="en-US" sz="2400" dirty="0">
                <a:ea typeface="+mn-lt"/>
                <a:cs typeface="+mn-lt"/>
              </a:rPr>
              <a:t>Table </a:t>
            </a:r>
            <a:r>
              <a:rPr lang="en-US" sz="2400" dirty="0" err="1">
                <a:ea typeface="+mn-lt"/>
                <a:cs typeface="+mn-lt"/>
              </a:rPr>
              <a:t>calculatetable</a:t>
            </a:r>
            <a:r>
              <a:rPr lang="en-US" sz="2400" dirty="0">
                <a:ea typeface="+mn-lt"/>
                <a:cs typeface="+mn-lt"/>
              </a:rPr>
              <a:t> = CALCULATETABLE(</a:t>
            </a:r>
            <a:r>
              <a:rPr lang="en-US" sz="2400" dirty="0" err="1">
                <a:ea typeface="+mn-lt"/>
                <a:cs typeface="+mn-lt"/>
              </a:rPr>
              <a:t>financials,and</a:t>
            </a:r>
            <a:r>
              <a:rPr lang="en-US" sz="2400" dirty="0">
                <a:ea typeface="+mn-lt"/>
                <a:cs typeface="+mn-lt"/>
              </a:rPr>
              <a:t>(financials[Country]="</a:t>
            </a:r>
            <a:r>
              <a:rPr lang="en-US" sz="2400" dirty="0" err="1">
                <a:ea typeface="+mn-lt"/>
                <a:cs typeface="+mn-lt"/>
              </a:rPr>
              <a:t>germany</a:t>
            </a:r>
            <a:r>
              <a:rPr lang="en-US" sz="2400" dirty="0">
                <a:ea typeface="+mn-lt"/>
                <a:cs typeface="+mn-lt"/>
              </a:rPr>
              <a:t>",financials[Discount Band]="high"))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82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6261" y="862640"/>
            <a:ext cx="119044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FILTER :</a:t>
            </a:r>
            <a:endParaRPr lang="en-US" dirty="0"/>
          </a:p>
          <a:p>
            <a:r>
              <a:rPr lang="en-US" sz="2400" dirty="0"/>
              <a:t>FILTER function is just like a CALCULATETABLE , both functions </a:t>
            </a:r>
            <a:r>
              <a:rPr lang="en-US" sz="2400" dirty="0" err="1"/>
              <a:t>retuns</a:t>
            </a:r>
            <a:r>
              <a:rPr lang="en-US" sz="2400" dirty="0"/>
              <a:t> table type.</a:t>
            </a:r>
          </a:p>
          <a:p>
            <a:r>
              <a:rPr lang="en-US" sz="2400" dirty="0"/>
              <a:t>Example 1:</a:t>
            </a:r>
          </a:p>
          <a:p>
            <a:r>
              <a:rPr lang="en-US" sz="2400" dirty="0"/>
              <a:t>Select table in measure, column and table options</a:t>
            </a:r>
          </a:p>
          <a:p>
            <a:r>
              <a:rPr lang="en-US" sz="2400" dirty="0">
                <a:ea typeface="+mn-lt"/>
                <a:cs typeface="+mn-lt"/>
              </a:rPr>
              <a:t>country </a:t>
            </a:r>
            <a:r>
              <a:rPr lang="en-US" sz="2400" dirty="0" err="1">
                <a:ea typeface="+mn-lt"/>
                <a:cs typeface="+mn-lt"/>
              </a:rPr>
              <a:t>fileter</a:t>
            </a:r>
            <a:r>
              <a:rPr lang="en-US" sz="2400" dirty="0">
                <a:ea typeface="+mn-lt"/>
                <a:cs typeface="+mn-lt"/>
              </a:rPr>
              <a:t> = FILTER(</a:t>
            </a:r>
            <a:r>
              <a:rPr lang="en-US" sz="2400" dirty="0" err="1">
                <a:ea typeface="+mn-lt"/>
                <a:cs typeface="+mn-lt"/>
              </a:rPr>
              <a:t>financials,financials</a:t>
            </a:r>
            <a:r>
              <a:rPr lang="en-US" sz="2400" dirty="0">
                <a:ea typeface="+mn-lt"/>
                <a:cs typeface="+mn-lt"/>
              </a:rPr>
              <a:t>[Country]="</a:t>
            </a:r>
            <a:r>
              <a:rPr lang="en-US" sz="2400" dirty="0" err="1">
                <a:ea typeface="+mn-lt"/>
                <a:cs typeface="+mn-lt"/>
              </a:rPr>
              <a:t>canada</a:t>
            </a:r>
            <a:r>
              <a:rPr lang="en-US" sz="2400" dirty="0">
                <a:ea typeface="+mn-lt"/>
                <a:cs typeface="+mn-lt"/>
              </a:rPr>
              <a:t>")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D7BB-F3C7-E6ED-CEC1-884C4E03FB29}"/>
              </a:ext>
            </a:extLst>
          </p:cNvPr>
          <p:cNvSpPr txBox="1"/>
          <p:nvPr/>
        </p:nvSpPr>
        <p:spPr>
          <a:xfrm>
            <a:off x="238664" y="3833004"/>
            <a:ext cx="11470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</a:rPr>
              <a:t>Example 2:</a:t>
            </a:r>
          </a:p>
          <a:p>
            <a:r>
              <a:rPr lang="en-US" sz="2800" dirty="0">
                <a:latin typeface="Consolas"/>
              </a:rPr>
              <a:t>country </a:t>
            </a:r>
            <a:r>
              <a:rPr lang="en-US" sz="2800" dirty="0" err="1">
                <a:latin typeface="Consolas"/>
              </a:rPr>
              <a:t>fileter</a:t>
            </a:r>
            <a:r>
              <a:rPr lang="en-US" sz="2800" dirty="0">
                <a:latin typeface="Consolas"/>
              </a:rPr>
              <a:t> = </a:t>
            </a:r>
            <a:r>
              <a:rPr lang="en-US" sz="2800" dirty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sz="2800" dirty="0">
                <a:latin typeface="Consolas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/>
              </a:rPr>
              <a:t>financials</a:t>
            </a:r>
            <a:r>
              <a:rPr lang="en-US" sz="2800" dirty="0">
                <a:latin typeface="Consolas"/>
              </a:rPr>
              <a:t>,</a:t>
            </a:r>
            <a:endParaRPr lang="en-US"/>
          </a:p>
          <a:p>
            <a:r>
              <a:rPr lang="en-US" sz="2800" dirty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sz="2800" dirty="0">
                <a:latin typeface="Consolas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/>
              </a:rPr>
              <a:t>financials[Country]</a:t>
            </a:r>
            <a:r>
              <a:rPr lang="en-US" sz="2800" dirty="0">
                <a:latin typeface="Consolas"/>
              </a:rPr>
              <a:t>=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canada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>
                <a:latin typeface="Consolas"/>
              </a:rPr>
              <a:t>,</a:t>
            </a:r>
            <a:r>
              <a:rPr lang="en-US" sz="2800" dirty="0">
                <a:solidFill>
                  <a:srgbClr val="001080"/>
                </a:solidFill>
                <a:latin typeface="Consolas"/>
              </a:rPr>
              <a:t>financials[Month Name]</a:t>
            </a:r>
            <a:r>
              <a:rPr lang="en-US" sz="2800" dirty="0">
                <a:latin typeface="Consolas"/>
              </a:rPr>
              <a:t>=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december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7457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6261" y="862640"/>
            <a:ext cx="119044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</a:t>
            </a:r>
            <a:r>
              <a:rPr lang="en-US" sz="2400">
                <a:ea typeface="+mn-lt"/>
                <a:cs typeface="+mn-lt"/>
              </a:rPr>
              <a:t> want to use Filter in Calculate function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D7BB-F3C7-E6ED-CEC1-884C4E03FB29}"/>
              </a:ext>
            </a:extLst>
          </p:cNvPr>
          <p:cNvSpPr txBox="1"/>
          <p:nvPr/>
        </p:nvSpPr>
        <p:spPr>
          <a:xfrm>
            <a:off x="209909" y="1719532"/>
            <a:ext cx="1147025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</a:rPr>
              <a:t>Example: in column option </a:t>
            </a:r>
          </a:p>
          <a:p>
            <a:r>
              <a:rPr lang="en-US" sz="2800" dirty="0">
                <a:ea typeface="+mn-lt"/>
                <a:cs typeface="+mn-lt"/>
              </a:rPr>
              <a:t>Column calculate </a:t>
            </a:r>
            <a:r>
              <a:rPr lang="en-US" sz="2800" dirty="0" err="1">
                <a:ea typeface="+mn-lt"/>
                <a:cs typeface="+mn-lt"/>
              </a:rPr>
              <a:t>fileter</a:t>
            </a:r>
            <a:r>
              <a:rPr lang="en-US" sz="2800" dirty="0">
                <a:ea typeface="+mn-lt"/>
                <a:cs typeface="+mn-lt"/>
              </a:rPr>
              <a:t> = CALCULATE(sum(financials[ Sales]),FILTER(</a:t>
            </a:r>
            <a:r>
              <a:rPr lang="en-US" sz="2800" dirty="0" err="1">
                <a:ea typeface="+mn-lt"/>
                <a:cs typeface="+mn-lt"/>
              </a:rPr>
              <a:t>financials,and</a:t>
            </a:r>
            <a:r>
              <a:rPr lang="en-US" sz="2800" dirty="0">
                <a:ea typeface="+mn-lt"/>
                <a:cs typeface="+mn-lt"/>
              </a:rPr>
              <a:t>(financials[Country]="</a:t>
            </a:r>
            <a:r>
              <a:rPr lang="en-US" sz="2800" dirty="0" err="1">
                <a:ea typeface="+mn-lt"/>
                <a:cs typeface="+mn-lt"/>
              </a:rPr>
              <a:t>canada</a:t>
            </a:r>
            <a:r>
              <a:rPr lang="en-US" sz="2800" dirty="0">
                <a:ea typeface="+mn-lt"/>
                <a:cs typeface="+mn-lt"/>
              </a:rPr>
              <a:t>",financials[Discount Band]="high")))</a:t>
            </a:r>
            <a:endParaRPr lang="en-US" dirty="0"/>
          </a:p>
          <a:p>
            <a:endParaRPr lang="en-US" sz="2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65506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AccentBoxVTI</vt:lpstr>
      <vt:lpstr>FILTER FUNCTIONS POWER BI</vt:lpstr>
      <vt:lpstr>IMPORTANT FILTER FUNCTIONS IN DAX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383</cp:revision>
  <dcterms:created xsi:type="dcterms:W3CDTF">2022-09-01T08:42:27Z</dcterms:created>
  <dcterms:modified xsi:type="dcterms:W3CDTF">2022-09-05T10:42:03Z</dcterms:modified>
</cp:coreProperties>
</file>