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0F76E-E82A-425C-83BE-2DD5A2DEA4B7}" v="721" dt="2022-09-12T08:34:44.055"/>
    <p1510:client id="{2C3C3378-97A7-49A9-9C7D-247FA7C94169}" v="88" dt="2022-09-09T17:36:57.129"/>
    <p1510:client id="{3CD24034-C4FE-414E-B3A4-9FFF2EA4D6C8}" v="29" dt="2022-09-11T16:47:20.285"/>
    <p1510:client id="{76BA5222-98FB-4945-80C2-8C9EC37B7288}" v="403" dt="2022-09-08T09:13:46.871"/>
    <p1510:client id="{956A76D0-0B12-4B61-9888-F3B0D753C18F}" v="4" dt="2022-09-07T18:03:05.160"/>
    <p1510:client id="{B081815D-72FD-4AA1-B192-3C820004AF44}" v="202" dt="2022-09-08T19:15:38.122"/>
    <p1510:client id="{B5116F8D-0157-41E8-9EEB-8341E6A14731}" v="361" dt="2022-09-09T08:27:07.157"/>
    <p1510:client id="{C60D8CD2-D646-4D11-A211-02E77002D74F}" v="62" dt="2022-09-06T19:07:52.792"/>
    <p1510:client id="{D9A4D534-15D4-48E9-833F-A210DA4BEAD5}" v="377" dt="2022-09-08T07:17:21.575"/>
    <p1510:client id="{F154AF8D-8596-4A0E-9C5F-BC9801DF5E01}" v="38" dt="2022-09-07T18:15:20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0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4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50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73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47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387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76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16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5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1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4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7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9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919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4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5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64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ax/calculate-function-da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844" y="726519"/>
            <a:ext cx="11994076" cy="2367808"/>
          </a:xfrm>
        </p:spPr>
        <p:txBody>
          <a:bodyPr/>
          <a:lstStyle/>
          <a:p>
            <a:r>
              <a:rPr lang="en-US" b="1" dirty="0"/>
              <a:t>INTELLIGENCE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9844" y="3245778"/>
            <a:ext cx="1108364" cy="65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vizag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75" y="86645"/>
            <a:ext cx="4429374" cy="884104"/>
          </a:xfrm>
        </p:spPr>
        <p:txBody>
          <a:bodyPr>
            <a:normAutofit/>
          </a:bodyPr>
          <a:lstStyle/>
          <a:p>
            <a:r>
              <a:rPr lang="en-US" b="1" dirty="0"/>
              <a:t>DATESBETWEEN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DATESBETWEEN function allows you to calculate amounts between two dates you specify.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719264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86041" y="2086153"/>
            <a:ext cx="120219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Repeat the same steps of previous slide.</a:t>
            </a:r>
          </a:p>
          <a:p>
            <a:r>
              <a:rPr lang="en-US" sz="2400" dirty="0">
                <a:ea typeface="+mn-lt"/>
                <a:cs typeface="+mn-lt"/>
              </a:rPr>
              <a:t>Column </a:t>
            </a:r>
            <a:r>
              <a:rPr lang="en-US" sz="2400" dirty="0" err="1">
                <a:ea typeface="+mn-lt"/>
                <a:cs typeface="+mn-lt"/>
              </a:rPr>
              <a:t>datesbetween</a:t>
            </a:r>
            <a:r>
              <a:rPr lang="en-US" sz="2400" dirty="0">
                <a:ea typeface="+mn-lt"/>
                <a:cs typeface="+mn-lt"/>
              </a:rPr>
              <a:t> = CALCULATE(SUM(Orders[Sales]),DATESBETWEEN(Orders[Order Date],DATE(2019,01,01),DATE(2019,12,30)))</a:t>
            </a:r>
          </a:p>
          <a:p>
            <a:r>
              <a:rPr lang="en-US" sz="2400"/>
              <a:t>In before dates there is no data.</a:t>
            </a:r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44E321D4-9EBB-5AD0-19CF-1DC7B9102B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956" y="3752773"/>
            <a:ext cx="11604976" cy="30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7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75" y="86645"/>
            <a:ext cx="4429374" cy="884104"/>
          </a:xfrm>
        </p:spPr>
        <p:txBody>
          <a:bodyPr>
            <a:normAutofit/>
          </a:bodyPr>
          <a:lstStyle/>
          <a:p>
            <a:r>
              <a:rPr lang="en-US" b="1" dirty="0"/>
              <a:t>DATESINPERIOD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47751" y="785751"/>
            <a:ext cx="106600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Returns a table that contains a column of dates that begins with a specified start date and continues for the specified number and type of date intervals.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This function is suited to pass as a filter to the </a:t>
            </a:r>
            <a:r>
              <a:rPr lang="en-US" sz="2400" dirty="0">
                <a:ea typeface="+mn-lt"/>
                <a:cs typeface="+mn-lt"/>
                <a:hlinkClick r:id="rId2"/>
              </a:rPr>
              <a:t>CALCULATE</a:t>
            </a:r>
            <a:r>
              <a:rPr lang="en-US" sz="2400" dirty="0">
                <a:ea typeface="+mn-lt"/>
                <a:cs typeface="+mn-lt"/>
              </a:rPr>
              <a:t> function. Use it to filter an expression by standard date intervals such as days, months, quarters, or years.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080B17ED-5741-90B6-C04E-9081F6D622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582" y="2893480"/>
            <a:ext cx="10511641" cy="3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40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20" y="1978"/>
            <a:ext cx="3018263" cy="898215"/>
          </a:xfrm>
        </p:spPr>
        <p:txBody>
          <a:bodyPr>
            <a:normAutofit/>
          </a:bodyPr>
          <a:lstStyle/>
          <a:p>
            <a:r>
              <a:rPr lang="en-US" b="1" dirty="0"/>
              <a:t>DATESMTD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78973" y="616418"/>
            <a:ext cx="1075886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Returns a table that contains a column of the dates for the month to date, in the current context.</a:t>
            </a:r>
          </a:p>
          <a:p>
            <a:r>
              <a:rPr lang="en-US" sz="2400" dirty="0">
                <a:ea typeface="+mn-lt"/>
                <a:cs typeface="+mn-lt"/>
              </a:rPr>
              <a:t>It returns the last year last month total.</a:t>
            </a:r>
          </a:p>
          <a:p>
            <a:r>
              <a:rPr lang="en-US" sz="2400" dirty="0">
                <a:ea typeface="+mn-lt"/>
                <a:cs typeface="+mn-lt"/>
              </a:rPr>
              <a:t>Example :</a:t>
            </a:r>
          </a:p>
          <a:p>
            <a:r>
              <a:rPr lang="en-US" sz="2400" dirty="0">
                <a:ea typeface="+mn-lt"/>
                <a:cs typeface="+mn-lt"/>
              </a:rPr>
              <a:t>12/31/2019 is the last date of the data.</a:t>
            </a:r>
          </a:p>
          <a:p>
            <a:r>
              <a:rPr lang="en-US" sz="2400" dirty="0">
                <a:ea typeface="+mn-lt"/>
                <a:cs typeface="+mn-lt"/>
              </a:rPr>
              <a:t>It gives the 12/01/2019 to 12/31/2019 this month and last year total.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Data file is :Sample – Superstore</a:t>
            </a:r>
          </a:p>
          <a:p>
            <a:r>
              <a:rPr lang="en-US" sz="2400" dirty="0">
                <a:ea typeface="+mn-lt"/>
                <a:cs typeface="+mn-lt"/>
              </a:rPr>
              <a:t>Open the file in excel</a:t>
            </a:r>
          </a:p>
          <a:p>
            <a:r>
              <a:rPr lang="en-US" sz="2400" dirty="0">
                <a:ea typeface="+mn-lt"/>
                <a:cs typeface="+mn-lt"/>
              </a:rPr>
              <a:t>And to find the last month sum,</a:t>
            </a:r>
          </a:p>
          <a:p>
            <a:r>
              <a:rPr lang="en-US" sz="2400" dirty="0">
                <a:ea typeface="+mn-lt"/>
                <a:cs typeface="+mn-lt"/>
              </a:rPr>
              <a:t>Using sum function in excel.</a:t>
            </a:r>
          </a:p>
          <a:p>
            <a:r>
              <a:rPr lang="en-US" sz="2400" dirty="0">
                <a:ea typeface="+mn-lt"/>
                <a:cs typeface="+mn-lt"/>
              </a:rPr>
              <a:t>That result should be equal to </a:t>
            </a:r>
          </a:p>
          <a:p>
            <a:r>
              <a:rPr lang="en-US" sz="2400" dirty="0">
                <a:ea typeface="+mn-lt"/>
                <a:cs typeface="+mn-lt"/>
              </a:rPr>
              <a:t>In card result then it is </a:t>
            </a:r>
            <a:r>
              <a:rPr lang="en-US" sz="2400" dirty="0" err="1">
                <a:ea typeface="+mn-lt"/>
                <a:cs typeface="+mn-lt"/>
              </a:rPr>
              <a:t>corrent</a:t>
            </a:r>
            <a:r>
              <a:rPr lang="en-US" sz="24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E0A71B1-90AB-9E7C-2704-A24FE57B66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4511" y="3084111"/>
            <a:ext cx="7625644" cy="37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53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20" y="1978"/>
            <a:ext cx="3018263" cy="898215"/>
          </a:xfrm>
        </p:spPr>
        <p:txBody>
          <a:bodyPr>
            <a:normAutofit/>
          </a:bodyPr>
          <a:lstStyle/>
          <a:p>
            <a:r>
              <a:rPr lang="en-US" b="1" dirty="0"/>
              <a:t>DATESQTD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78973" y="616418"/>
            <a:ext cx="1075886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Returns a table that contains a column of the dates for the quarter to date, in the current context.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returns the last year last month total.</a:t>
            </a:r>
          </a:p>
          <a:p>
            <a:r>
              <a:rPr lang="en-US" sz="2400" dirty="0">
                <a:ea typeface="+mn-lt"/>
                <a:cs typeface="+mn-lt"/>
              </a:rPr>
              <a:t>Example :</a:t>
            </a:r>
          </a:p>
          <a:p>
            <a:r>
              <a:rPr lang="en-US" sz="2400" dirty="0">
                <a:ea typeface="+mn-lt"/>
                <a:cs typeface="+mn-lt"/>
              </a:rPr>
              <a:t>12/31/2019 is the last quarter of the data.</a:t>
            </a:r>
          </a:p>
          <a:p>
            <a:r>
              <a:rPr lang="en-US" sz="2400" dirty="0">
                <a:ea typeface="+mn-lt"/>
                <a:cs typeface="+mn-lt"/>
              </a:rPr>
              <a:t>It gives the 10/01/2019 to 12/31/2019 this quarter and last year  total.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Data file is :Sample – Superstore</a:t>
            </a:r>
          </a:p>
          <a:p>
            <a:r>
              <a:rPr lang="en-US" sz="2400" dirty="0">
                <a:ea typeface="+mn-lt"/>
                <a:cs typeface="+mn-lt"/>
              </a:rPr>
              <a:t>Open the file in excel</a:t>
            </a:r>
          </a:p>
          <a:p>
            <a:r>
              <a:rPr lang="en-US" sz="2400" dirty="0">
                <a:ea typeface="+mn-lt"/>
                <a:cs typeface="+mn-lt"/>
              </a:rPr>
              <a:t>And to find the last quarter sum,</a:t>
            </a:r>
          </a:p>
          <a:p>
            <a:r>
              <a:rPr lang="en-US" sz="2400" dirty="0">
                <a:ea typeface="+mn-lt"/>
                <a:cs typeface="+mn-lt"/>
              </a:rPr>
              <a:t>Using sum function in excel.</a:t>
            </a:r>
          </a:p>
          <a:p>
            <a:r>
              <a:rPr lang="en-US" sz="2400" dirty="0">
                <a:ea typeface="+mn-lt"/>
                <a:cs typeface="+mn-lt"/>
              </a:rPr>
              <a:t>That result should be equal to </a:t>
            </a:r>
          </a:p>
          <a:p>
            <a:r>
              <a:rPr lang="en-US" sz="2400" dirty="0">
                <a:ea typeface="+mn-lt"/>
                <a:cs typeface="+mn-lt"/>
              </a:rPr>
              <a:t>In card result then it is correct.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F0E3F9E-D7AB-BECD-093C-8CBFB5FBDB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5623" y="2845965"/>
            <a:ext cx="7343421" cy="37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71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20" y="1978"/>
            <a:ext cx="3018263" cy="898215"/>
          </a:xfrm>
        </p:spPr>
        <p:txBody>
          <a:bodyPr>
            <a:normAutofit/>
          </a:bodyPr>
          <a:lstStyle/>
          <a:p>
            <a:r>
              <a:rPr lang="en-US" b="1" dirty="0"/>
              <a:t>DATESYTD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78973" y="616418"/>
            <a:ext cx="1075886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Returns a table that contains a column of the dates for the year to date, in the current context.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returns the last year last year total.</a:t>
            </a:r>
          </a:p>
          <a:p>
            <a:r>
              <a:rPr lang="en-US" sz="2400" dirty="0">
                <a:ea typeface="+mn-lt"/>
                <a:cs typeface="+mn-lt"/>
              </a:rPr>
              <a:t>Example :</a:t>
            </a:r>
          </a:p>
          <a:p>
            <a:r>
              <a:rPr lang="en-US" sz="2400" dirty="0">
                <a:ea typeface="+mn-lt"/>
                <a:cs typeface="+mn-lt"/>
              </a:rPr>
              <a:t>12/31/2019 is the last quarter of the data.</a:t>
            </a:r>
          </a:p>
          <a:p>
            <a:r>
              <a:rPr lang="en-US" sz="2400" dirty="0">
                <a:ea typeface="+mn-lt"/>
                <a:cs typeface="+mn-lt"/>
              </a:rPr>
              <a:t>It gives the 01/01/2019 to 12/31/2019 this year and last year  total of the data.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Data file is :Sample – Superstore</a:t>
            </a:r>
          </a:p>
          <a:p>
            <a:r>
              <a:rPr lang="en-US" sz="2400" dirty="0">
                <a:ea typeface="+mn-lt"/>
                <a:cs typeface="+mn-lt"/>
              </a:rPr>
              <a:t>Open the file in excel</a:t>
            </a:r>
          </a:p>
          <a:p>
            <a:r>
              <a:rPr lang="en-US" sz="2400" dirty="0">
                <a:ea typeface="+mn-lt"/>
                <a:cs typeface="+mn-lt"/>
              </a:rPr>
              <a:t>And to find the last year sum,</a:t>
            </a:r>
          </a:p>
          <a:p>
            <a:r>
              <a:rPr lang="en-US" sz="2400" dirty="0">
                <a:ea typeface="+mn-lt"/>
                <a:cs typeface="+mn-lt"/>
              </a:rPr>
              <a:t>Using sum function in excel.</a:t>
            </a:r>
          </a:p>
          <a:p>
            <a:r>
              <a:rPr lang="en-US" sz="2400" dirty="0">
                <a:ea typeface="+mn-lt"/>
                <a:cs typeface="+mn-lt"/>
              </a:rPr>
              <a:t>That result should be equal to </a:t>
            </a:r>
          </a:p>
          <a:p>
            <a:r>
              <a:rPr lang="en-US" sz="2400" dirty="0">
                <a:ea typeface="+mn-lt"/>
                <a:cs typeface="+mn-lt"/>
              </a:rPr>
              <a:t>In card result then it is correct.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0571A10A-AAE6-5CB5-7201-7C9CFCBE7C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4956" y="3016269"/>
            <a:ext cx="6920088" cy="37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56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20" y="1978"/>
            <a:ext cx="3018263" cy="898215"/>
          </a:xfrm>
        </p:spPr>
        <p:txBody>
          <a:bodyPr>
            <a:normAutofit/>
          </a:bodyPr>
          <a:lstStyle/>
          <a:p>
            <a:r>
              <a:rPr lang="en-US" b="1" dirty="0"/>
              <a:t>TOTALMTD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78973" y="616418"/>
            <a:ext cx="107588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Evaluates the value of the </a:t>
            </a:r>
            <a:r>
              <a:rPr lang="en-US" sz="2400" b="1" dirty="0">
                <a:ea typeface="+mn-lt"/>
                <a:cs typeface="+mn-lt"/>
              </a:rPr>
              <a:t>expression</a:t>
            </a:r>
            <a:r>
              <a:rPr lang="en-US" sz="2400" dirty="0">
                <a:ea typeface="+mn-lt"/>
                <a:cs typeface="+mn-lt"/>
              </a:rPr>
              <a:t> for the month to date, in the current context.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returns the every month cumulative sum .</a:t>
            </a:r>
          </a:p>
          <a:p>
            <a:r>
              <a:rPr lang="en-US" sz="2400" dirty="0">
                <a:ea typeface="+mn-lt"/>
                <a:cs typeface="+mn-lt"/>
              </a:rPr>
              <a:t>Example :</a:t>
            </a:r>
          </a:p>
          <a:p>
            <a:r>
              <a:rPr lang="en-US" sz="2400" dirty="0">
                <a:ea typeface="+mn-lt"/>
                <a:cs typeface="+mn-lt"/>
              </a:rPr>
              <a:t>01/01/2016 this month sum , then second month sum , </a:t>
            </a:r>
            <a:r>
              <a:rPr lang="en-US" sz="2400">
                <a:ea typeface="+mn-lt"/>
                <a:cs typeface="+mn-lt"/>
              </a:rPr>
              <a:t>then </a:t>
            </a:r>
            <a:r>
              <a:rPr lang="en-US" sz="2400" smtClean="0">
                <a:ea typeface="+mn-lt"/>
                <a:cs typeface="+mn-lt"/>
              </a:rPr>
              <a:t>third </a:t>
            </a:r>
            <a:r>
              <a:rPr lang="en-US" sz="2400" dirty="0">
                <a:ea typeface="+mn-lt"/>
                <a:cs typeface="+mn-lt"/>
              </a:rPr>
              <a:t>like that.</a:t>
            </a:r>
          </a:p>
          <a:p>
            <a:r>
              <a:rPr lang="en-US" sz="2400" dirty="0">
                <a:ea typeface="+mn-lt"/>
                <a:cs typeface="+mn-lt"/>
              </a:rPr>
              <a:t>Data file is :Sample – Superstore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30FA6D5-95E6-45D3-23D4-F8E6AF8258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5622" y="2207849"/>
            <a:ext cx="5791199" cy="4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8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20" y="1978"/>
            <a:ext cx="3018263" cy="898215"/>
          </a:xfrm>
        </p:spPr>
        <p:txBody>
          <a:bodyPr>
            <a:normAutofit/>
          </a:bodyPr>
          <a:lstStyle/>
          <a:p>
            <a:r>
              <a:rPr lang="en-US" b="1" dirty="0"/>
              <a:t>TOTALQTD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-60915" y="616418"/>
            <a:ext cx="1231108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value of the </a:t>
            </a:r>
            <a:r>
              <a:rPr lang="en-US" sz="2400" b="1" dirty="0">
                <a:ea typeface="+mn-lt"/>
                <a:cs typeface="+mn-lt"/>
              </a:rPr>
              <a:t>expression</a:t>
            </a:r>
            <a:r>
              <a:rPr lang="en-US" sz="2400" dirty="0">
                <a:ea typeface="+mn-lt"/>
                <a:cs typeface="+mn-lt"/>
              </a:rPr>
              <a:t> for the dates in the quarter to date, in the current context.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returns the every quarter cumulative sum .</a:t>
            </a:r>
          </a:p>
          <a:p>
            <a:r>
              <a:rPr lang="en-US" sz="2400" dirty="0">
                <a:ea typeface="+mn-lt"/>
                <a:cs typeface="+mn-lt"/>
              </a:rPr>
              <a:t>Example :</a:t>
            </a:r>
          </a:p>
          <a:p>
            <a:r>
              <a:rPr lang="en-US" sz="2400" dirty="0">
                <a:ea typeface="+mn-lt"/>
                <a:cs typeface="+mn-lt"/>
              </a:rPr>
              <a:t>First quarter sum , then second quarter sum , then </a:t>
            </a:r>
            <a:r>
              <a:rPr lang="en-US" sz="2400" dirty="0" err="1">
                <a:ea typeface="+mn-lt"/>
                <a:cs typeface="+mn-lt"/>
              </a:rPr>
              <a:t>thrid</a:t>
            </a:r>
            <a:r>
              <a:rPr lang="en-US" sz="2400" dirty="0">
                <a:ea typeface="+mn-lt"/>
                <a:cs typeface="+mn-lt"/>
              </a:rPr>
              <a:t> like that.</a:t>
            </a:r>
          </a:p>
          <a:p>
            <a:r>
              <a:rPr lang="en-US" sz="2400" dirty="0">
                <a:ea typeface="+mn-lt"/>
                <a:cs typeface="+mn-lt"/>
              </a:rPr>
              <a:t>Data file is :Sample – Superstore</a:t>
            </a:r>
          </a:p>
        </p:txBody>
      </p:sp>
    </p:spTree>
    <p:extLst>
      <p:ext uri="{BB962C8B-B14F-4D97-AF65-F5344CB8AC3E}">
        <p14:creationId xmlns:p14="http://schemas.microsoft.com/office/powerpoint/2010/main" xmlns="" val="351843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7A95DF6-80B4-7CED-211C-90E3F7C6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951568"/>
              </p:ext>
            </p:extLst>
          </p:nvPr>
        </p:nvGraphicFramePr>
        <p:xfrm>
          <a:off x="236768" y="199373"/>
          <a:ext cx="11916870" cy="335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35">
                  <a:extLst>
                    <a:ext uri="{9D8B030D-6E8A-4147-A177-3AD203B41FA5}">
                      <a16:colId xmlns:a16="http://schemas.microsoft.com/office/drawing/2014/main" xmlns="" val="1390117947"/>
                    </a:ext>
                  </a:extLst>
                </a:gridCol>
                <a:gridCol w="5958435">
                  <a:extLst>
                    <a:ext uri="{9D8B030D-6E8A-4147-A177-3AD203B41FA5}">
                      <a16:colId xmlns:a16="http://schemas.microsoft.com/office/drawing/2014/main" xmlns="" val="2573011018"/>
                    </a:ext>
                  </a:extLst>
                </a:gridCol>
              </a:tblGrid>
              <a:tr h="1117774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</a:rPr>
                        <a:t>CLOSINGBALANCEMONTH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Evaluates the expression at the last date of the month in the current 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717645"/>
                  </a:ext>
                </a:extLst>
              </a:tr>
              <a:tr h="1117774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</a:rPr>
                        <a:t>CLOSINGBALANCEQUARTER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Evaluates the expression at the last date of the quarter in the current 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0793095"/>
                  </a:ext>
                </a:extLst>
              </a:tr>
              <a:tr h="1117774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</a:rPr>
                        <a:t>CLOSINGBALANCEYEAR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Evaluates the expression at the last date of the year in the current 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784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377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/>
              <a:t>CLOSINGBALANCEMONTH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93939"/>
                </a:solidFill>
                <a:latin typeface="Graphik"/>
              </a:rPr>
              <a:t>Evaluates the </a:t>
            </a:r>
            <a:r>
              <a:rPr lang="en-US" b="1">
                <a:solidFill>
                  <a:srgbClr val="393939"/>
                </a:solidFill>
                <a:latin typeface="Graphik"/>
              </a:rPr>
              <a:t>expression</a:t>
            </a:r>
            <a:r>
              <a:rPr lang="en-US">
                <a:solidFill>
                  <a:srgbClr val="393939"/>
                </a:solidFill>
                <a:latin typeface="Graphik"/>
              </a:rPr>
              <a:t> at the last date of the month in the current context.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437042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1200818" y="2001486"/>
            <a:ext cx="109212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Take TABLE tool, drag order date and sales.</a:t>
            </a:r>
          </a:p>
          <a:p>
            <a:r>
              <a:rPr lang="en-US" sz="2400" dirty="0"/>
              <a:t>In date remove 'quarter '.</a:t>
            </a:r>
          </a:p>
          <a:p>
            <a:r>
              <a:rPr lang="en-US" sz="2400" dirty="0"/>
              <a:t>In sales select don't summarize.</a:t>
            </a:r>
          </a:p>
          <a:p>
            <a:r>
              <a:rPr lang="en-US" sz="2400" dirty="0"/>
              <a:t>Create 'NEW COLUMN'.</a:t>
            </a:r>
          </a:p>
          <a:p>
            <a:r>
              <a:rPr lang="en-US" sz="2400" dirty="0"/>
              <a:t>Column </a:t>
            </a:r>
            <a:r>
              <a:rPr lang="en-US" sz="2400" dirty="0" err="1"/>
              <a:t>cbm</a:t>
            </a:r>
            <a:r>
              <a:rPr lang="en-US" sz="2400" dirty="0"/>
              <a:t>=</a:t>
            </a:r>
            <a:r>
              <a:rPr lang="en-US" sz="2400" dirty="0">
                <a:ea typeface="+mn-lt"/>
                <a:cs typeface="+mn-lt"/>
              </a:rPr>
              <a:t>C CLOSINGBALANCEMONTH(sum(Orders[Sales]),Orders[Order Date])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24E2714-D696-7477-3ADF-CBA3A76D187F}"/>
              </a:ext>
            </a:extLst>
          </p:cNvPr>
          <p:cNvGrpSpPr/>
          <p:nvPr/>
        </p:nvGrpSpPr>
        <p:grpSpPr>
          <a:xfrm>
            <a:off x="110067" y="4048606"/>
            <a:ext cx="12703459" cy="2736409"/>
            <a:chOff x="110067" y="4048606"/>
            <a:chExt cx="12703459" cy="27364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xmlns="" id="{2B566A4C-98E7-AB9D-E438-267CE9E3F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67" y="4048606"/>
              <a:ext cx="4535311" cy="2711899"/>
            </a:xfrm>
            <a:prstGeom prst="rect">
              <a:avLst/>
            </a:prstGeom>
          </p:spPr>
        </p:pic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xmlns="" id="{C340D89A-381C-F13E-D9F9-42113C01BE78}"/>
                </a:ext>
              </a:extLst>
            </p:cNvPr>
            <p:cNvSpPr/>
            <p:nvPr/>
          </p:nvSpPr>
          <p:spPr>
            <a:xfrm>
              <a:off x="3137351" y="6305238"/>
              <a:ext cx="973666" cy="47977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F26527A-D39D-5D2F-02AA-BB40E7C7CA3D}"/>
                </a:ext>
              </a:extLst>
            </p:cNvPr>
            <p:cNvSpPr txBox="1"/>
            <p:nvPr/>
          </p:nvSpPr>
          <p:spPr>
            <a:xfrm>
              <a:off x="4446373" y="6319486"/>
              <a:ext cx="836715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Here it displays month ending total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8365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CLOSINGBALANCEQUARTER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last date of the quarter in the current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437042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1200818" y="1902708"/>
            <a:ext cx="1092126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Take TABLE tool, drag order date and sales.</a:t>
            </a:r>
          </a:p>
          <a:p>
            <a:r>
              <a:rPr lang="en-US" sz="2400" dirty="0"/>
              <a:t>In date remove 'quarter '.</a:t>
            </a:r>
          </a:p>
          <a:p>
            <a:r>
              <a:rPr lang="en-US" sz="2400" dirty="0"/>
              <a:t>In sales select don't summarize.</a:t>
            </a:r>
          </a:p>
          <a:p>
            <a:r>
              <a:rPr lang="en-US" sz="2400" dirty="0"/>
              <a:t>Create 'NEW COLUMN'.</a:t>
            </a:r>
          </a:p>
          <a:p>
            <a:r>
              <a:rPr lang="en-US" sz="2400" dirty="0" err="1"/>
              <a:t>Columncbq</a:t>
            </a:r>
            <a:r>
              <a:rPr lang="en-US" sz="2400" dirty="0">
                <a:ea typeface="+mn-lt"/>
                <a:cs typeface="+mn-lt"/>
              </a:rPr>
              <a:t> = CLOSINGBALANCEQUARTER(SUM(Orders[Sales]),Orders[Order Date])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944FA86-19D7-8386-EB23-36FB5D5AE8A0}"/>
              </a:ext>
            </a:extLst>
          </p:cNvPr>
          <p:cNvGrpSpPr/>
          <p:nvPr/>
        </p:nvGrpSpPr>
        <p:grpSpPr>
          <a:xfrm>
            <a:off x="110067" y="4171367"/>
            <a:ext cx="12703459" cy="2649820"/>
            <a:chOff x="110067" y="4171367"/>
            <a:chExt cx="12703459" cy="2649820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xmlns="" id="{96CCCB73-5E8A-FDA4-7154-89109929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67" y="4171367"/>
              <a:ext cx="4041422" cy="264982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24E2714-D696-7477-3ADF-CBA3A76D187F}"/>
                </a:ext>
              </a:extLst>
            </p:cNvPr>
            <p:cNvGrpSpPr/>
            <p:nvPr/>
          </p:nvGrpSpPr>
          <p:grpSpPr>
            <a:xfrm>
              <a:off x="3137351" y="6305238"/>
              <a:ext cx="9676175" cy="479777"/>
              <a:chOff x="3137351" y="6305238"/>
              <a:chExt cx="9676175" cy="479777"/>
            </a:xfrm>
          </p:grpSpPr>
          <p:sp>
            <p:nvSpPr>
              <p:cNvPr id="7" name="Arrow: Left 6">
                <a:extLst>
                  <a:ext uri="{FF2B5EF4-FFF2-40B4-BE49-F238E27FC236}">
                    <a16:creationId xmlns:a16="http://schemas.microsoft.com/office/drawing/2014/main" xmlns="" id="{C340D89A-381C-F13E-D9F9-42113C01BE78}"/>
                  </a:ext>
                </a:extLst>
              </p:cNvPr>
              <p:cNvSpPr/>
              <p:nvPr/>
            </p:nvSpPr>
            <p:spPr>
              <a:xfrm>
                <a:off x="3137351" y="6305238"/>
                <a:ext cx="973666" cy="47977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F26527A-D39D-5D2F-02AA-BB40E7C7CA3D}"/>
                  </a:ext>
                </a:extLst>
              </p:cNvPr>
              <p:cNvSpPr txBox="1"/>
              <p:nvPr/>
            </p:nvSpPr>
            <p:spPr>
              <a:xfrm>
                <a:off x="4446373" y="6319486"/>
                <a:ext cx="8367153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dirty="0"/>
                  <a:t>Here it displays quarter ending total sales.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0004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CLOSINGBALANCEYEAR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last date of the YEAR in the current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437042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1200818" y="1902708"/>
            <a:ext cx="1092126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Take TABLE tool, drag order date and sales.</a:t>
            </a:r>
          </a:p>
          <a:p>
            <a:r>
              <a:rPr lang="en-US" sz="2400" dirty="0"/>
              <a:t>In date remove 'quarter '.</a:t>
            </a:r>
          </a:p>
          <a:p>
            <a:r>
              <a:rPr lang="en-US" sz="2400" dirty="0"/>
              <a:t>In sales select don't summarize.</a:t>
            </a:r>
          </a:p>
          <a:p>
            <a:r>
              <a:rPr lang="en-US" sz="2400" dirty="0"/>
              <a:t>Create 'NEW COLUMN'.</a:t>
            </a:r>
          </a:p>
          <a:p>
            <a:r>
              <a:rPr lang="en-US" sz="2400" dirty="0" err="1">
                <a:ea typeface="+mn-lt"/>
                <a:cs typeface="+mn-lt"/>
              </a:rPr>
              <a:t>Columncby</a:t>
            </a:r>
            <a:r>
              <a:rPr lang="en-US" sz="2400" dirty="0">
                <a:ea typeface="+mn-lt"/>
                <a:cs typeface="+mn-lt"/>
              </a:rPr>
              <a:t> = CLOSINGBALANCEYEAR(SUM(Orders[Sales]),Orders[Order Date])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B869E9F-EB4F-A2D3-15CD-F89DD397F02C}"/>
              </a:ext>
            </a:extLst>
          </p:cNvPr>
          <p:cNvGrpSpPr/>
          <p:nvPr/>
        </p:nvGrpSpPr>
        <p:grpSpPr>
          <a:xfrm>
            <a:off x="110066" y="4433589"/>
            <a:ext cx="12844571" cy="2210045"/>
            <a:chOff x="110066" y="4433589"/>
            <a:chExt cx="12844571" cy="22100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F26527A-D39D-5D2F-02AA-BB40E7C7CA3D}"/>
                </a:ext>
              </a:extLst>
            </p:cNvPr>
            <p:cNvSpPr txBox="1"/>
            <p:nvPr/>
          </p:nvSpPr>
          <p:spPr>
            <a:xfrm>
              <a:off x="4587484" y="5670375"/>
              <a:ext cx="836715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Here it displays YEAR ending total sales.</a:t>
              </a:r>
            </a:p>
          </p:txBody>
        </p:sp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xmlns="" id="{352DD6EE-AAA6-00D0-A013-0538742C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66" y="4433589"/>
              <a:ext cx="4478866" cy="2210045"/>
            </a:xfrm>
            <a:prstGeom prst="rect">
              <a:avLst/>
            </a:prstGeom>
          </p:spPr>
        </p:pic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xmlns="" id="{C340D89A-381C-F13E-D9F9-42113C01BE78}"/>
                </a:ext>
              </a:extLst>
            </p:cNvPr>
            <p:cNvSpPr/>
            <p:nvPr/>
          </p:nvSpPr>
          <p:spPr>
            <a:xfrm>
              <a:off x="3405462" y="5683390"/>
              <a:ext cx="973666" cy="4525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148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OPENINGBALANCEMONTH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first date of the month in the current context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437042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1200818" y="1902708"/>
            <a:ext cx="1092126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Take TABLE tool from visualization , drag order date and sales.</a:t>
            </a:r>
          </a:p>
          <a:p>
            <a:r>
              <a:rPr lang="en-US" sz="2400" dirty="0"/>
              <a:t>In date remove 'quarter '.</a:t>
            </a:r>
          </a:p>
          <a:p>
            <a:r>
              <a:rPr lang="en-US" sz="2400" dirty="0"/>
              <a:t>In visualization </a:t>
            </a:r>
            <a:r>
              <a:rPr lang="en-US" sz="2400" b="1" i="1" dirty="0">
                <a:highlight>
                  <a:srgbClr val="00FF00"/>
                </a:highlight>
              </a:rPr>
              <a:t>under values </a:t>
            </a:r>
            <a:r>
              <a:rPr lang="en-US" sz="2400" dirty="0"/>
              <a:t>click order date,</a:t>
            </a:r>
          </a:p>
          <a:p>
            <a:r>
              <a:rPr lang="en-US" sz="2400" dirty="0"/>
              <a:t>Select order date instead of  data hierarchy. </a:t>
            </a:r>
          </a:p>
          <a:p>
            <a:r>
              <a:rPr lang="en-US" sz="2400" dirty="0"/>
              <a:t>Then select order date and in format menu change the date format (mm/dd/</a:t>
            </a:r>
            <a:r>
              <a:rPr lang="en-US" sz="2400" dirty="0" err="1"/>
              <a:t>yyyy</a:t>
            </a:r>
            <a:r>
              <a:rPr lang="en-US" sz="2400" dirty="0"/>
              <a:t>) 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26957F15-F322-2014-9293-DF5A747A1C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956" y="3928297"/>
            <a:ext cx="4690533" cy="283962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6A8217E7-07DF-C420-5B39-43FA9DF311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044" y="3934883"/>
            <a:ext cx="5624688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335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OPENINGBALANCEMONTH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325930" y="1070153"/>
            <a:ext cx="114998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Right click on table name and select NEW MEASURE. Type following formulae</a:t>
            </a:r>
          </a:p>
          <a:p>
            <a:r>
              <a:rPr lang="en-US" sz="2400" dirty="0" err="1">
                <a:ea typeface="+mn-lt"/>
                <a:cs typeface="+mn-lt"/>
              </a:rPr>
              <a:t>MeasureOBM</a:t>
            </a:r>
            <a:r>
              <a:rPr lang="en-US" sz="2400" dirty="0">
                <a:ea typeface="+mn-lt"/>
                <a:cs typeface="+mn-lt"/>
              </a:rPr>
              <a:t> = OPENINGBALANCEMONTH(SUM(Orders[Sales]),Orders[Order Date])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AADB945B-39BC-1F49-DB47-4A4CDD8DA4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5178" y="2051302"/>
            <a:ext cx="8825087" cy="46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69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" y="44312"/>
            <a:ext cx="9763373" cy="1222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OPENINGBALANCEQUARTER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325930" y="1070153"/>
            <a:ext cx="114998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Repeat the previous steps same here also.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MeasureOBQ</a:t>
            </a:r>
            <a:r>
              <a:rPr lang="en-US" sz="2400" dirty="0">
                <a:ea typeface="+mn-lt"/>
                <a:cs typeface="+mn-lt"/>
              </a:rPr>
              <a:t> = OPENINGBALANCEQUARTER(SUM(Orders[Sales]),Orders[Order Date])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27DEA8-0EB7-42C5-05A1-10379F9FBE60}"/>
              </a:ext>
            </a:extLst>
          </p:cNvPr>
          <p:cNvSpPr txBox="1">
            <a:spLocks/>
          </p:cNvSpPr>
          <p:nvPr/>
        </p:nvSpPr>
        <p:spPr>
          <a:xfrm>
            <a:off x="-140402" y="2858764"/>
            <a:ext cx="9763373" cy="1222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OPENINGBALANCEYEAR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4CBBD1-1392-F8F5-949B-46B51F96B7E0}"/>
              </a:ext>
            </a:extLst>
          </p:cNvPr>
          <p:cNvSpPr txBox="1"/>
          <p:nvPr/>
        </p:nvSpPr>
        <p:spPr>
          <a:xfrm>
            <a:off x="969176" y="4355659"/>
            <a:ext cx="114998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Repeat the previous steps same here also.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MeasureOBY</a:t>
            </a:r>
            <a:r>
              <a:rPr lang="en-US" sz="2400" dirty="0">
                <a:ea typeface="+mn-lt"/>
                <a:cs typeface="+mn-lt"/>
              </a:rPr>
              <a:t> = OPENINGBALANCEYEAR(SUM(Orders[Sales]),Orders[Order Date])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69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E4C0-AC7F-2FE6-98DE-E8F56A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75" y="86645"/>
            <a:ext cx="2764263" cy="884104"/>
          </a:xfrm>
        </p:spPr>
        <p:txBody>
          <a:bodyPr>
            <a:normAutofit/>
          </a:bodyPr>
          <a:lstStyle/>
          <a:p>
            <a:r>
              <a:rPr lang="en-US" b="1" dirty="0"/>
              <a:t>DATEADD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31F5-46CE-656A-B61D-7A5E5949CED5}"/>
              </a:ext>
            </a:extLst>
          </p:cNvPr>
          <p:cNvSpPr txBox="1"/>
          <p:nvPr/>
        </p:nvSpPr>
        <p:spPr>
          <a:xfrm>
            <a:off x="1597232" y="973777"/>
            <a:ext cx="106600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Returns a table that contains a column of dates, shifted either forward or backward in time by the specified number of intervals from the dates in the current context.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5F1686-9731-F640-5213-BF37C28776EE}"/>
              </a:ext>
            </a:extLst>
          </p:cNvPr>
          <p:cNvSpPr txBox="1"/>
          <p:nvPr/>
        </p:nvSpPr>
        <p:spPr>
          <a:xfrm>
            <a:off x="1497151" y="1719264"/>
            <a:ext cx="8367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 Excel File  : </a:t>
            </a:r>
            <a:r>
              <a:rPr lang="en-US" sz="2400" dirty="0">
                <a:ea typeface="+mn-lt"/>
                <a:cs typeface="+mn-lt"/>
              </a:rPr>
              <a:t>Sample - Superstore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A4A78-82F6-36F0-3C1F-7BDC17BC3415}"/>
              </a:ext>
            </a:extLst>
          </p:cNvPr>
          <p:cNvSpPr txBox="1"/>
          <p:nvPr/>
        </p:nvSpPr>
        <p:spPr>
          <a:xfrm>
            <a:off x="1200818" y="2269597"/>
            <a:ext cx="109212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Select table tool from visualization</a:t>
            </a:r>
          </a:p>
          <a:p>
            <a:r>
              <a:rPr lang="en-US" sz="2400" dirty="0"/>
              <a:t>Select order date and sales from 'ORDERS' table.</a:t>
            </a:r>
          </a:p>
          <a:p>
            <a:r>
              <a:rPr lang="en-US" sz="2400" dirty="0"/>
              <a:t>Select sales also from 'ORDERS' table.</a:t>
            </a:r>
          </a:p>
          <a:p>
            <a:r>
              <a:rPr lang="en-US" sz="2400" dirty="0" err="1">
                <a:ea typeface="+mn-lt"/>
                <a:cs typeface="+mn-lt"/>
              </a:rPr>
              <a:t>Columnadddate</a:t>
            </a:r>
            <a:r>
              <a:rPr lang="en-US" sz="2400" dirty="0">
                <a:ea typeface="+mn-lt"/>
                <a:cs typeface="+mn-lt"/>
              </a:rPr>
              <a:t> = DATEADD(Orders[Order Date],5,DAY)</a:t>
            </a:r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E1D7D194-D0CB-F4AA-D40B-8565306592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3289" y="3841457"/>
            <a:ext cx="8105422" cy="29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886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</Words>
  <Application>Microsoft Office PowerPoint</Application>
  <PresentationFormat>Custom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INTELLIGENCE FUNCTIONS</vt:lpstr>
      <vt:lpstr>Slide 2</vt:lpstr>
      <vt:lpstr>CLOSINGBALANCEMONTH</vt:lpstr>
      <vt:lpstr>CLOSINGBALANCEQUARTER</vt:lpstr>
      <vt:lpstr>CLOSINGBALANCEYEAR</vt:lpstr>
      <vt:lpstr>OPENINGBALANCEMONTH</vt:lpstr>
      <vt:lpstr>OPENINGBALANCEMONTH</vt:lpstr>
      <vt:lpstr>OPENINGBALANCEQUARTER</vt:lpstr>
      <vt:lpstr>DATEADD</vt:lpstr>
      <vt:lpstr>DATESBETWEEN</vt:lpstr>
      <vt:lpstr>DATESINPERIOD</vt:lpstr>
      <vt:lpstr>DATESMTD</vt:lpstr>
      <vt:lpstr>DATESQTD</vt:lpstr>
      <vt:lpstr>DATESYTD</vt:lpstr>
      <vt:lpstr>TOTALMTD</vt:lpstr>
      <vt:lpstr>TOTALQTD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409</cp:revision>
  <dcterms:created xsi:type="dcterms:W3CDTF">2022-09-06T17:17:16Z</dcterms:created>
  <dcterms:modified xsi:type="dcterms:W3CDTF">2022-09-13T12:49:17Z</dcterms:modified>
</cp:coreProperties>
</file>