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4B65F-9BC3-417D-9F9D-289A14C616D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E9530-0EB8-4357-8FF6-9A7C1E893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E9530-0EB8-4357-8FF6-9A7C1E8930D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E9530-0EB8-4357-8FF6-9A7C1E8930D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E9530-0EB8-4357-8FF6-9A7C1E8930D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E9530-0EB8-4357-8FF6-9A7C1E8930D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E9530-0EB8-4357-8FF6-9A7C1E8930D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74D6A0-ED91-4905-BC60-A80343ACE75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D3E561A-415C-4235-8B39-41CB2450AA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bc\power%20bi\power%20bi%20class\Sample%20-%20Superstore.xls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bc\power%20bi\power%20bi%20class\Sample%20-%20Superstore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POWER BI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COMMONLY USED FUNCTIONS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562600"/>
            <a:ext cx="1752600" cy="38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VIZAG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0"/>
            <a:ext cx="4102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SUMMARIZE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76200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askerville Old Face" pitchFamily="18" charset="0"/>
              </a:rPr>
              <a:t>Returns a summary table for the requested totals over a set of groups.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Baskerville Old Face" pitchFamily="18" charset="0"/>
              </a:rPr>
              <a:t>Date file : </a:t>
            </a:r>
            <a:r>
              <a:rPr lang="en-US" sz="2800" dirty="0" smtClean="0">
                <a:latin typeface="Baskerville Old Face" pitchFamily="18" charset="0"/>
                <a:hlinkClick r:id="rId2" action="ppaction://hlinkfile"/>
              </a:rPr>
              <a:t>Sample - Superstore.xlsx</a:t>
            </a: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5908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Baskerville Old Face" pitchFamily="18" charset="0"/>
              </a:rPr>
              <a:t>Select new table from modeling menu item.</a:t>
            </a:r>
            <a:endParaRPr lang="en-US" sz="28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0"/>
            <a:ext cx="4102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SUMMARIZE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Bookman Old Style" pitchFamily="18" charset="0"/>
              </a:rPr>
              <a:t>Tablesummarise</a:t>
            </a:r>
            <a:r>
              <a:rPr lang="en-US" sz="2800" dirty="0" smtClean="0">
                <a:latin typeface="Bookman Old Style" pitchFamily="18" charset="0"/>
              </a:rPr>
              <a:t> </a:t>
            </a:r>
            <a:r>
              <a:rPr lang="en-US" sz="2800" dirty="0">
                <a:latin typeface="Bookman Old Style" pitchFamily="18" charset="0"/>
              </a:rPr>
              <a:t>= SUMMARIZE(Orders</a:t>
            </a:r>
            <a:r>
              <a:rPr lang="en-US" sz="2800" dirty="0" smtClean="0">
                <a:latin typeface="Bookman Old Style" pitchFamily="18" charset="0"/>
              </a:rPr>
              <a:t>, Orders[Order </a:t>
            </a:r>
            <a:r>
              <a:rPr lang="en-US" sz="2800" dirty="0">
                <a:latin typeface="Bookman Old Style" pitchFamily="18" charset="0"/>
              </a:rPr>
              <a:t>Date],Orders[Sub-Category],"sales amount ",SUM(Orders[Sales]),"discount amount ",SUM(Orders[Discount]))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90800"/>
            <a:ext cx="844608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0"/>
            <a:ext cx="3863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datatable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FFFF00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Provides a mechanism for declaring an inline set of data values</a:t>
            </a:r>
            <a:endParaRPr lang="en-US" sz="2800" dirty="0">
              <a:solidFill>
                <a:srgbClr val="FFFF00"/>
              </a:solidFill>
              <a:latin typeface="Bookman Old Style" pitchFamily="18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8288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FFFF00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Select new table from modeling.</a:t>
            </a:r>
            <a:endParaRPr lang="en-US" sz="2800" dirty="0">
              <a:solidFill>
                <a:srgbClr val="FFFF00"/>
              </a:solidFill>
              <a:latin typeface="Bookman Old Style" pitchFamily="18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667001"/>
            <a:ext cx="655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Tabledatatable = DataTable("Name", STRING,  </a:t>
            </a:r>
          </a:p>
          <a:p>
            <a:r>
              <a:rPr lang="en-US" sz="2000" dirty="0">
                <a:latin typeface="Bookman Old Style" pitchFamily="18" charset="0"/>
              </a:rPr>
              <a:t>               "Region", STRING  </a:t>
            </a:r>
          </a:p>
          <a:p>
            <a:r>
              <a:rPr lang="en-US" sz="2000" dirty="0">
                <a:latin typeface="Bookman Old Style" pitchFamily="18" charset="0"/>
              </a:rPr>
              <a:t>               ,{  </a:t>
            </a:r>
          </a:p>
          <a:p>
            <a:r>
              <a:rPr lang="en-US" sz="2000" dirty="0">
                <a:latin typeface="Bookman Old Style" pitchFamily="18" charset="0"/>
              </a:rPr>
              <a:t>                        {"aaa","East"},  </a:t>
            </a:r>
          </a:p>
          <a:p>
            <a:r>
              <a:rPr lang="en-US" sz="2000" dirty="0">
                <a:latin typeface="Bookman Old Style" pitchFamily="18" charset="0"/>
              </a:rPr>
              <a:t>                        {"bbb","East"},  </a:t>
            </a:r>
          </a:p>
          <a:p>
            <a:r>
              <a:rPr lang="en-US" sz="2000" dirty="0">
                <a:latin typeface="Bookman Old Style" pitchFamily="18" charset="0"/>
              </a:rPr>
              <a:t>                        {" ccc","West"},  </a:t>
            </a:r>
          </a:p>
          <a:p>
            <a:r>
              <a:rPr lang="en-US" sz="2000" dirty="0">
                <a:latin typeface="Bookman Old Style" pitchFamily="18" charset="0"/>
              </a:rPr>
              <a:t>                        {" ddd","West"},  </a:t>
            </a:r>
          </a:p>
          <a:p>
            <a:r>
              <a:rPr lang="en-US" sz="2000" dirty="0">
                <a:latin typeface="Bookman Old Style" pitchFamily="18" charset="0"/>
              </a:rPr>
              <a:t>                        {" eee","East"}  </a:t>
            </a:r>
          </a:p>
          <a:p>
            <a:r>
              <a:rPr lang="en-US" sz="2000" dirty="0">
                <a:latin typeface="Bookman Old Style" pitchFamily="18" charset="0"/>
              </a:rPr>
              <a:t>                }  </a:t>
            </a:r>
          </a:p>
          <a:p>
            <a:r>
              <a:rPr lang="en-US" sz="2000" dirty="0">
                <a:latin typeface="Bookman Old Style" pitchFamily="18" charset="0"/>
              </a:rPr>
              <a:t>           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0"/>
            <a:ext cx="4401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detailrows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Bookman Old Style" pitchFamily="18" charset="0"/>
              </a:rPr>
              <a:t>Evaluates a Detail Rows Expression defined for a measure and returns the data</a:t>
            </a:r>
            <a:endParaRPr lang="en-US" sz="2800" dirty="0">
              <a:solidFill>
                <a:srgbClr val="FFFF00"/>
              </a:solidFill>
              <a:latin typeface="Bookman Old Style" pitchFamily="18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828801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Date file :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smtClean="0">
                <a:latin typeface="Baskerville Old Face" pitchFamily="18" charset="0"/>
                <a:hlinkClick r:id="rId3" action="ppaction://hlinkfile"/>
              </a:rPr>
              <a:t>Sample - Superstore.xlsx</a:t>
            </a:r>
            <a:endParaRPr lang="en-US" sz="2800" dirty="0" smtClean="0">
              <a:solidFill>
                <a:srgbClr val="FFFF00"/>
              </a:solidFill>
              <a:latin typeface="Bookman Old Style" pitchFamily="18" charset="0"/>
              <a:ea typeface="Microsoft Himalaya" pitchFamily="2" charset="0"/>
              <a:cs typeface="Microsoft Himalaya" pitchFamily="2" charset="0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First create a new measure from modeling.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Calculate sum(sales).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Measuresumofsales = SUM(Orders[Sales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])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itchFamily="18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4038600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Second step create again new measure </a:t>
            </a:r>
            <a:r>
              <a:rPr lang="en-US" dirty="0" smtClean="0">
                <a:solidFill>
                  <a:srgbClr val="FFFF00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.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Measuredetailsrows = CALCULATE(SUM(Orders[Sales]),DETAILROWS([Measuresumofsales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]))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0"/>
            <a:ext cx="6378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Distinct(column)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68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Returns a one-column table that contains the distinct values from the specified column. In other words, duplicate values are removed and only unique values are returned</a:t>
            </a:r>
            <a:r>
              <a:rPr lang="en-US" sz="2800" dirty="0" smtClean="0">
                <a:solidFill>
                  <a:schemeClr val="accent3"/>
                </a:solidFill>
              </a:rPr>
              <a:t>.</a:t>
            </a:r>
          </a:p>
          <a:p>
            <a:endParaRPr lang="en-US" sz="2800" dirty="0">
              <a:solidFill>
                <a:schemeClr val="accent3"/>
              </a:solidFill>
              <a:latin typeface="Bookman Old Style" pitchFamily="18" charset="0"/>
              <a:ea typeface="Microsoft Himalaya" pitchFamily="2" charset="0"/>
              <a:cs typeface="Microsoft Himalaya" pitchFamily="2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Select ‘ENTER DATA’ from home.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Type column name as ‘NAME’ and enter data.</a:t>
            </a:r>
            <a:endParaRPr lang="en-US" sz="2800" dirty="0">
              <a:solidFill>
                <a:schemeClr val="accent3"/>
              </a:solidFill>
              <a:latin typeface="Bookman Old Style" pitchFamily="18" charset="0"/>
              <a:ea typeface="Microsoft Himalaya" pitchFamily="2" charset="0"/>
              <a:cs typeface="Microsoft Himalaya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910484"/>
            <a:ext cx="1524000" cy="294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4343401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Measuredistinct = COUNTROWS(DISTINCT('Table'[name]))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0"/>
            <a:ext cx="5570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Distinct(table)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Returns a table by removing duplicate rows from another table or expression.</a:t>
            </a:r>
            <a:endParaRPr lang="en-US" sz="2800" dirty="0">
              <a:solidFill>
                <a:srgbClr val="FFC000"/>
              </a:solidFill>
              <a:latin typeface="Bookman Old Style" pitchFamily="18" charset="0"/>
              <a:ea typeface="Microsoft Himalaya" pitchFamily="2" charset="0"/>
              <a:cs typeface="Microsoft Himalaya" pitchFamily="2" charset="0"/>
            </a:endParaRPr>
          </a:p>
          <a:p>
            <a:r>
              <a:rPr lang="en-US" sz="2800" smtClean="0">
                <a:solidFill>
                  <a:schemeClr val="accent3"/>
                </a:solidFill>
                <a:latin typeface="Bookman Old Style" pitchFamily="18" charset="0"/>
                <a:ea typeface="Microsoft Himalaya" pitchFamily="2" charset="0"/>
                <a:cs typeface="Microsoft Himalaya" pitchFamily="2" charset="0"/>
              </a:rPr>
              <a:t>.</a:t>
            </a:r>
            <a:endParaRPr lang="en-US" sz="2800" dirty="0">
              <a:solidFill>
                <a:schemeClr val="accent3"/>
              </a:solidFill>
              <a:latin typeface="Bookman Old Style" pitchFamily="18" charset="0"/>
              <a:ea typeface="Microsoft Himalaya" pitchFamily="2" charset="0"/>
              <a:cs typeface="Microsoft Himalaya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343401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Measuredistinct = COUNTROWS(DISTINCT('Table'[name]))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250</TotalTime>
  <Words>215</Words>
  <Application>Microsoft Office PowerPoint</Application>
  <PresentationFormat>On-screen Show (4:3)</PresentationFormat>
  <Paragraphs>44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POWER BI  COMMONLY USED FUNCTIONS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 COMMONLY USED FUNCTIONS</dc:title>
  <dc:creator>Windows User</dc:creator>
  <cp:lastModifiedBy>Windows User</cp:lastModifiedBy>
  <cp:revision>32</cp:revision>
  <dcterms:created xsi:type="dcterms:W3CDTF">2022-09-13T04:31:50Z</dcterms:created>
  <dcterms:modified xsi:type="dcterms:W3CDTF">2022-09-13T08:42:00Z</dcterms:modified>
</cp:coreProperties>
</file>