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7" r:id="rId4"/>
    <p:sldId id="275" r:id="rId5"/>
    <p:sldId id="268" r:id="rId6"/>
    <p:sldId id="271" r:id="rId7"/>
    <p:sldId id="272" r:id="rId8"/>
    <p:sldId id="270" r:id="rId9"/>
    <p:sldId id="269" r:id="rId10"/>
    <p:sldId id="274" r:id="rId11"/>
    <p:sldId id="273" r:id="rId12"/>
    <p:sldId id="276" r:id="rId13"/>
    <p:sldId id="277" r:id="rId14"/>
    <p:sldId id="278" r:id="rId15"/>
    <p:sldId id="279" r:id="rId16"/>
    <p:sldId id="280" r:id="rId17"/>
    <p:sldId id="281" r:id="rId18"/>
    <p:sldId id="282" r:id="rId19"/>
    <p:sldId id="283" r:id="rId20"/>
    <p:sldId id="297" r:id="rId21"/>
    <p:sldId id="304" r:id="rId22"/>
    <p:sldId id="305" r:id="rId23"/>
    <p:sldId id="308" r:id="rId24"/>
    <p:sldId id="312" r:id="rId25"/>
    <p:sldId id="313" r:id="rId26"/>
    <p:sldId id="314" r:id="rId27"/>
    <p:sldId id="306" r:id="rId28"/>
    <p:sldId id="307" r:id="rId29"/>
    <p:sldId id="311" r:id="rId30"/>
    <p:sldId id="309" r:id="rId31"/>
    <p:sldId id="310" r:id="rId32"/>
    <p:sldId id="315" r:id="rId33"/>
    <p:sldId id="316" r:id="rId34"/>
    <p:sldId id="317" r:id="rId35"/>
    <p:sldId id="321" r:id="rId36"/>
    <p:sldId id="318" r:id="rId37"/>
    <p:sldId id="319" r:id="rId38"/>
    <p:sldId id="322" r:id="rId39"/>
    <p:sldId id="320" r:id="rId40"/>
    <p:sldId id="323" r:id="rId41"/>
    <p:sldId id="324" r:id="rId42"/>
    <p:sldId id="325" r:id="rId43"/>
    <p:sldId id="326" r:id="rId44"/>
    <p:sldId id="327" r:id="rId45"/>
    <p:sldId id="257" r:id="rId46"/>
    <p:sldId id="258" r:id="rId47"/>
    <p:sldId id="262" r:id="rId48"/>
    <p:sldId id="259" r:id="rId49"/>
    <p:sldId id="260" r:id="rId50"/>
    <p:sldId id="26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10/31/2023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C Programming Language</a:t>
            </a:r>
          </a:p>
        </p:txBody>
      </p:sp>
      <p:sp>
        <p:nvSpPr>
          <p:cNvPr id="3" name="Subtitle 2"/>
          <p:cNvSpPr>
            <a:spLocks noGrp="1"/>
          </p:cNvSpPr>
          <p:nvPr>
            <p:ph type="subTitle" idx="1"/>
          </p:nvPr>
        </p:nvSpPr>
        <p:spPr/>
        <p:txBody>
          <a:bodyPr/>
          <a:lstStyle/>
          <a:p>
            <a:r>
              <a:rPr lang="en-US"/>
              <a:t>https://sourceforge.net/projects/mingw/postdownload</a:t>
            </a:r>
          </a:p>
          <a:p>
            <a:r>
              <a:rPr lang="en-IN" altLang="en-US" sz="4800" b="1">
                <a:solidFill>
                  <a:srgbClr val="00B050"/>
                </a:solidFill>
              </a:rPr>
              <a:t>Mother of All Language</a:t>
            </a:r>
          </a:p>
        </p:txBody>
      </p:sp>
      <p:sp>
        <p:nvSpPr>
          <p:cNvPr id="4" name="Text Box 3"/>
          <p:cNvSpPr txBox="1"/>
          <p:nvPr/>
        </p:nvSpPr>
        <p:spPr>
          <a:xfrm>
            <a:off x="9703435" y="5877560"/>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b="1">
                <a:solidFill>
                  <a:srgbClr val="FF0000"/>
                </a:solidFill>
              </a:rPr>
              <a:t>Tokens</a:t>
            </a:r>
            <a:br>
              <a:rPr lang="en-IN" altLang="en-US" b="1">
                <a:solidFill>
                  <a:srgbClr val="FF0000"/>
                </a:solidFill>
              </a:rPr>
            </a:br>
            <a:endParaRPr lang="en-IN" altLang="en-US" b="1">
              <a:solidFill>
                <a:srgbClr val="FF0000"/>
              </a:solidFill>
            </a:endParaRPr>
          </a:p>
        </p:txBody>
      </p:sp>
      <p:pic>
        <p:nvPicPr>
          <p:cNvPr id="4" name="Content Placeholder 3"/>
          <p:cNvPicPr>
            <a:picLocks noGrp="1" noChangeAspect="1"/>
          </p:cNvPicPr>
          <p:nvPr>
            <p:ph idx="1"/>
          </p:nvPr>
        </p:nvPicPr>
        <p:blipFill>
          <a:blip r:embed="rId2"/>
          <a:srcRect b="23155"/>
          <a:stretch>
            <a:fillRect/>
          </a:stretch>
        </p:blipFill>
        <p:spPr>
          <a:xfrm>
            <a:off x="746125" y="1979295"/>
            <a:ext cx="9842500" cy="2898775"/>
          </a:xfrm>
          <a:prstGeom prst="rect">
            <a:avLst/>
          </a:prstGeom>
        </p:spPr>
      </p:pic>
      <p:sp>
        <p:nvSpPr>
          <p:cNvPr id="5" name="Text Box 4"/>
          <p:cNvSpPr txBox="1"/>
          <p:nvPr/>
        </p:nvSpPr>
        <p:spPr>
          <a:xfrm>
            <a:off x="7157085" y="5970270"/>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b="1">
                <a:solidFill>
                  <a:srgbClr val="FF0000"/>
                </a:solidFill>
              </a:rPr>
              <a:t>KeyWords</a:t>
            </a:r>
            <a:br>
              <a:rPr lang="en-IN" altLang="en-US" b="1">
                <a:solidFill>
                  <a:srgbClr val="FF0000"/>
                </a:solidFill>
              </a:rPr>
            </a:br>
            <a:r>
              <a:rPr lang="en-IN" altLang="en-US" b="1">
                <a:solidFill>
                  <a:srgbClr val="FF0000"/>
                </a:solidFill>
              </a:rPr>
              <a:t>(</a:t>
            </a:r>
          </a:p>
        </p:txBody>
      </p:sp>
      <p:pic>
        <p:nvPicPr>
          <p:cNvPr id="4" name="Content Placeholder 3"/>
          <p:cNvPicPr>
            <a:picLocks noGrp="1" noChangeAspect="1"/>
          </p:cNvPicPr>
          <p:nvPr>
            <p:ph idx="1"/>
          </p:nvPr>
        </p:nvPicPr>
        <p:blipFill>
          <a:blip r:embed="rId2"/>
          <a:srcRect t="22220"/>
          <a:stretch>
            <a:fillRect/>
          </a:stretch>
        </p:blipFill>
        <p:spPr>
          <a:xfrm>
            <a:off x="240030" y="1945005"/>
            <a:ext cx="10944860" cy="29673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4025" y="227330"/>
            <a:ext cx="11283950" cy="59759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Identifiers </a:t>
            </a:r>
          </a:p>
        </p:txBody>
      </p:sp>
      <p:pic>
        <p:nvPicPr>
          <p:cNvPr id="4" name="Content Placeholder 3"/>
          <p:cNvPicPr>
            <a:picLocks noGrp="1" noChangeAspect="1"/>
          </p:cNvPicPr>
          <p:nvPr>
            <p:ph idx="1"/>
          </p:nvPr>
        </p:nvPicPr>
        <p:blipFill>
          <a:blip r:embed="rId2"/>
          <a:stretch>
            <a:fillRect/>
          </a:stretch>
        </p:blipFill>
        <p:spPr>
          <a:xfrm>
            <a:off x="129540" y="1691005"/>
            <a:ext cx="11944350" cy="40189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Variables and Constants in C</a:t>
            </a:r>
          </a:p>
        </p:txBody>
      </p:sp>
      <p:pic>
        <p:nvPicPr>
          <p:cNvPr id="4" name="Content Placeholder 3"/>
          <p:cNvPicPr>
            <a:picLocks noGrp="1" noChangeAspect="1"/>
          </p:cNvPicPr>
          <p:nvPr>
            <p:ph idx="1"/>
          </p:nvPr>
        </p:nvPicPr>
        <p:blipFill>
          <a:blip r:embed="rId2"/>
          <a:stretch>
            <a:fillRect/>
          </a:stretch>
        </p:blipFill>
        <p:spPr>
          <a:xfrm>
            <a:off x="706120" y="2023110"/>
            <a:ext cx="10863580" cy="2811780"/>
          </a:xfrm>
          <a:prstGeom prst="rect">
            <a:avLst/>
          </a:prstGeom>
        </p:spPr>
      </p:pic>
      <p:sp>
        <p:nvSpPr>
          <p:cNvPr id="5" name="Text Box 4"/>
          <p:cNvSpPr txBox="1"/>
          <p:nvPr/>
        </p:nvSpPr>
        <p:spPr>
          <a:xfrm>
            <a:off x="7262495" y="994410"/>
            <a:ext cx="4064000" cy="368300"/>
          </a:xfrm>
          <a:prstGeom prst="rect">
            <a:avLst/>
          </a:prstGeom>
          <a:noFill/>
        </p:spPr>
        <p:txBody>
          <a:bodyPr wrap="square" rtlCol="0">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type</a:t>
            </a:r>
          </a:p>
        </p:txBody>
      </p:sp>
      <p:sp>
        <p:nvSpPr>
          <p:cNvPr id="3" name="Content Placeholder 2"/>
          <p:cNvSpPr>
            <a:spLocks noGrp="1"/>
          </p:cNvSpPr>
          <p:nvPr>
            <p:ph idx="1"/>
          </p:nvPr>
        </p:nvSpPr>
        <p:spPr/>
        <p:txBody>
          <a:bodyPr>
            <a:normAutofit fontScale="25000" lnSpcReduction="20000"/>
          </a:bodyPr>
          <a:lstStyle/>
          <a:p>
            <a:r>
              <a:rPr lang="en-IN" altLang="en-US" sz="8000" b="1"/>
              <a:t>int a;            long int amount;</a:t>
            </a:r>
          </a:p>
          <a:p>
            <a:r>
              <a:rPr lang="en-IN" altLang="en-US" sz="8000" b="1"/>
              <a:t>int a,b,c     float a,b,c</a:t>
            </a:r>
          </a:p>
          <a:p>
            <a:endParaRPr lang="en-IN" altLang="en-US" sz="8000" b="1"/>
          </a:p>
          <a:p>
            <a:r>
              <a:rPr lang="en-IN" altLang="en-US" sz="8000" b="1"/>
              <a:t>int a;                 </a:t>
            </a:r>
          </a:p>
          <a:p>
            <a:r>
              <a:rPr lang="en-IN" altLang="en-US" sz="8000" b="1"/>
              <a:t>a =5; </a:t>
            </a:r>
          </a:p>
          <a:p>
            <a:endParaRPr lang="en-IN" altLang="en-US" sz="8000" b="1"/>
          </a:p>
          <a:p>
            <a:r>
              <a:rPr lang="en-IN" altLang="en-US" sz="8000" b="1"/>
              <a:t>float b;</a:t>
            </a:r>
          </a:p>
          <a:p>
            <a:r>
              <a:rPr lang="en-IN" altLang="en-US" sz="8000" b="1"/>
              <a:t>b =50.5;</a:t>
            </a:r>
          </a:p>
          <a:p>
            <a:endParaRPr lang="en-IN" altLang="en-US" sz="8000" b="1"/>
          </a:p>
          <a:p>
            <a:r>
              <a:rPr lang="en-IN" altLang="en-US" sz="8000" b="1"/>
              <a:t>char c;</a:t>
            </a:r>
          </a:p>
          <a:p>
            <a:r>
              <a:rPr lang="en-IN" altLang="en-US" sz="8000" b="1"/>
              <a:t>c =”helo”</a:t>
            </a:r>
          </a:p>
          <a:p>
            <a:endParaRPr lang="en-IN" altLang="en-US"/>
          </a:p>
          <a:p>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sym typeface="+mn-ea"/>
              </a:rPr>
              <a:t>Constants in C</a:t>
            </a:r>
            <a:endParaRPr lang="en-US"/>
          </a:p>
        </p:txBody>
      </p:sp>
      <p:sp>
        <p:nvSpPr>
          <p:cNvPr id="3" name="Content Placeholder 2"/>
          <p:cNvSpPr>
            <a:spLocks noGrp="1"/>
          </p:cNvSpPr>
          <p:nvPr>
            <p:ph idx="1"/>
          </p:nvPr>
        </p:nvSpPr>
        <p:spPr/>
        <p:txBody>
          <a:bodyPr/>
          <a:lstStyle/>
          <a:p>
            <a:endParaRPr lang="en-US"/>
          </a:p>
          <a:p>
            <a:pPr marL="0" indent="0">
              <a:buNone/>
            </a:pPr>
            <a:r>
              <a:rPr lang="en-IN" altLang="en-US"/>
              <a:t>int a =5;</a:t>
            </a:r>
          </a:p>
          <a:p>
            <a:pPr marL="0" indent="0">
              <a:buNone/>
            </a:pPr>
            <a:r>
              <a:rPr lang="en-IN" altLang="en-US"/>
              <a:t>a =12;</a:t>
            </a:r>
          </a:p>
          <a:p>
            <a:pPr marL="0" indent="0">
              <a:buNone/>
            </a:pPr>
            <a:endParaRPr lang="en-IN" altLang="en-US"/>
          </a:p>
          <a:p>
            <a:pPr marL="0" indent="0">
              <a:buNone/>
            </a:pPr>
            <a:r>
              <a:rPr lang="en-IN" altLang="en-US"/>
              <a:t>const  int a =20;</a:t>
            </a:r>
          </a:p>
          <a:p>
            <a:pPr marL="0" indent="0">
              <a:buNone/>
            </a:pPr>
            <a:r>
              <a:rPr lang="en-IN" altLang="en-US"/>
              <a:t>a =40; x----xxxx</a:t>
            </a:r>
          </a:p>
          <a:p>
            <a:pPr marL="0" indent="0">
              <a:buNone/>
            </a:pPr>
            <a:endParaRPr lang="en-IN" altLang="en-US"/>
          </a:p>
          <a:p>
            <a:pPr marL="0" indent="0">
              <a:buNone/>
            </a:pPr>
            <a:r>
              <a:rPr lang="en-IN" altLang="en-US"/>
              <a:t>const float b =5.5</a:t>
            </a:r>
          </a:p>
          <a:p>
            <a:pPr marL="0" indent="0">
              <a:buNone/>
            </a:pPr>
            <a:endParaRPr lang="en-IN" altLang="en-US"/>
          </a:p>
          <a:p>
            <a:pPr marL="0" indent="0">
              <a:buNone/>
            </a:pP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solidFill>
                  <a:srgbClr val="FF0000"/>
                </a:solidFill>
              </a:rPr>
              <a:t>Printf Function in C</a:t>
            </a:r>
            <a:r>
              <a:rPr lang="en-IN" altLang="en-US"/>
              <a:t> (stdio.h) standard input output</a:t>
            </a:r>
            <a:br>
              <a:rPr lang="en-US"/>
            </a:br>
            <a:endParaRPr lang="en-US"/>
          </a:p>
        </p:txBody>
      </p:sp>
      <p:pic>
        <p:nvPicPr>
          <p:cNvPr id="4" name="Content Placeholder 3"/>
          <p:cNvPicPr>
            <a:picLocks noGrp="1" noChangeAspect="1"/>
          </p:cNvPicPr>
          <p:nvPr>
            <p:ph idx="1"/>
          </p:nvPr>
        </p:nvPicPr>
        <p:blipFill>
          <a:blip r:embed="rId2"/>
          <a:srcRect t="14597"/>
          <a:stretch>
            <a:fillRect/>
          </a:stretch>
        </p:blipFill>
        <p:spPr>
          <a:xfrm>
            <a:off x="684530" y="1691005"/>
            <a:ext cx="10052685" cy="3109595"/>
          </a:xfrm>
          <a:prstGeom prst="rect">
            <a:avLst/>
          </a:prstGeom>
        </p:spPr>
      </p:pic>
      <p:sp>
        <p:nvSpPr>
          <p:cNvPr id="6" name="Text Box 5"/>
          <p:cNvSpPr txBox="1"/>
          <p:nvPr/>
        </p:nvSpPr>
        <p:spPr>
          <a:xfrm>
            <a:off x="1718945" y="5354955"/>
            <a:ext cx="4064000" cy="368300"/>
          </a:xfrm>
          <a:prstGeom prst="rect">
            <a:avLst/>
          </a:prstGeom>
          <a:noFill/>
        </p:spPr>
        <p:txBody>
          <a:bodyPr wrap="square" rtlCol="0">
            <a:spAutoFit/>
          </a:bodyPr>
          <a:lstStyle/>
          <a:p>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rgbClr val="FF0000"/>
                </a:solidFill>
              </a:rPr>
              <a:t>Conversion Specification( %) </a:t>
            </a:r>
            <a:r>
              <a:rPr lang="en-IN" altLang="en-US" b="1" dirty="0" err="1">
                <a:solidFill>
                  <a:srgbClr val="FF0000"/>
                </a:solidFill>
              </a:rPr>
              <a:t>printf</a:t>
            </a:r>
            <a:r>
              <a:rPr lang="en-IN" altLang="en-US" b="1" dirty="0">
                <a:solidFill>
                  <a:srgbClr val="FF0000"/>
                </a:solidFill>
              </a:rPr>
              <a:t> and </a:t>
            </a:r>
            <a:r>
              <a:rPr lang="en-IN" altLang="en-US" b="1" dirty="0" err="1">
                <a:solidFill>
                  <a:srgbClr val="FF0000"/>
                </a:solidFill>
              </a:rPr>
              <a:t>scanf</a:t>
            </a:r>
            <a:endParaRPr lang="en-IN" altLang="en-US" b="1" dirty="0">
              <a:solidFill>
                <a:srgbClr val="FF0000"/>
              </a:solidFill>
            </a:endParaRPr>
          </a:p>
        </p:txBody>
      </p:sp>
      <p:sp>
        <p:nvSpPr>
          <p:cNvPr id="6" name="Content Placeholder 5"/>
          <p:cNvSpPr>
            <a:spLocks noGrp="1"/>
          </p:cNvSpPr>
          <p:nvPr>
            <p:ph idx="1"/>
          </p:nvPr>
        </p:nvSpPr>
        <p:spPr>
          <a:xfrm>
            <a:off x="715645" y="1372235"/>
            <a:ext cx="11160125" cy="5295265"/>
          </a:xfrm>
        </p:spPr>
        <p:txBody>
          <a:bodyPr>
            <a:normAutofit fontScale="25000" lnSpcReduction="20000"/>
          </a:bodyPr>
          <a:lstStyle/>
          <a:p>
            <a:r>
              <a:rPr lang="en-US" sz="9600" b="1" dirty="0"/>
              <a:t>%d -for printing/</a:t>
            </a:r>
            <a:r>
              <a:rPr lang="en-US" sz="9600" b="1" dirty="0" err="1"/>
              <a:t>redaing</a:t>
            </a:r>
            <a:r>
              <a:rPr lang="en-US" sz="9600" b="1" dirty="0"/>
              <a:t> integer values</a:t>
            </a:r>
          </a:p>
          <a:p>
            <a:r>
              <a:rPr lang="en-US" sz="9600" b="1" dirty="0"/>
              <a:t>%</a:t>
            </a:r>
            <a:r>
              <a:rPr lang="en-US" sz="9600" b="1" dirty="0" err="1"/>
              <a:t>ld</a:t>
            </a:r>
            <a:r>
              <a:rPr lang="en-US" sz="9600" b="1" dirty="0"/>
              <a:t> -for printing/</a:t>
            </a:r>
            <a:r>
              <a:rPr lang="en-US" sz="9600" b="1" dirty="0" err="1"/>
              <a:t>redaing</a:t>
            </a:r>
            <a:r>
              <a:rPr lang="en-US" sz="9600" b="1" dirty="0"/>
              <a:t> long integer values</a:t>
            </a:r>
          </a:p>
          <a:p>
            <a:r>
              <a:rPr lang="en-US" sz="9600" b="1" dirty="0"/>
              <a:t>%f - for printing/</a:t>
            </a:r>
            <a:r>
              <a:rPr lang="en-US" sz="9600" b="1" dirty="0" err="1"/>
              <a:t>redaing</a:t>
            </a:r>
            <a:r>
              <a:rPr lang="en-US" sz="9600" b="1" dirty="0"/>
              <a:t> decimal values</a:t>
            </a:r>
          </a:p>
          <a:p>
            <a:r>
              <a:rPr lang="en-US" sz="9600" b="1" dirty="0"/>
              <a:t>%c - for printing/</a:t>
            </a:r>
            <a:r>
              <a:rPr lang="en-US" sz="9600" b="1" dirty="0" err="1"/>
              <a:t>redaing</a:t>
            </a:r>
            <a:r>
              <a:rPr lang="en-US" sz="9600" b="1" dirty="0"/>
              <a:t> character values</a:t>
            </a:r>
          </a:p>
          <a:p>
            <a:r>
              <a:rPr lang="en-IN" altLang="en-US" sz="9600" b="1" dirty="0"/>
              <a:t>%</a:t>
            </a:r>
            <a:r>
              <a:rPr lang="en-US" sz="9600" b="1" dirty="0"/>
              <a:t>s - for printing/</a:t>
            </a:r>
            <a:r>
              <a:rPr lang="en-US" sz="9600" b="1" dirty="0" err="1"/>
              <a:t>redaing</a:t>
            </a:r>
            <a:r>
              <a:rPr lang="en-US" sz="9600" b="1" dirty="0"/>
              <a:t> string values</a:t>
            </a:r>
          </a:p>
          <a:p>
            <a:endParaRPr lang="en-US" sz="7200" dirty="0"/>
          </a:p>
          <a:p>
            <a:r>
              <a:rPr lang="en-IN" altLang="en-US" sz="7200" b="1" dirty="0">
                <a:solidFill>
                  <a:srgbClr val="FF0000"/>
                </a:solidFill>
              </a:rPr>
              <a:t>int a =5;</a:t>
            </a:r>
          </a:p>
          <a:p>
            <a:r>
              <a:rPr lang="en-IN" altLang="en-US" sz="7200" b="1" dirty="0" err="1">
                <a:solidFill>
                  <a:srgbClr val="FF0000"/>
                </a:solidFill>
              </a:rPr>
              <a:t>printf</a:t>
            </a:r>
            <a:r>
              <a:rPr lang="en-IN" altLang="en-US" sz="7200" b="1" dirty="0">
                <a:solidFill>
                  <a:srgbClr val="FF0000"/>
                </a:solidFill>
              </a:rPr>
              <a:t>(“%</a:t>
            </a:r>
            <a:r>
              <a:rPr lang="en-IN" altLang="en-US" sz="7200" b="1" dirty="0" err="1">
                <a:solidFill>
                  <a:srgbClr val="FF0000"/>
                </a:solidFill>
              </a:rPr>
              <a:t>d”,a</a:t>
            </a:r>
            <a:r>
              <a:rPr lang="en-IN" altLang="en-US" sz="7200" b="1" dirty="0">
                <a:solidFill>
                  <a:srgbClr val="FF0000"/>
                </a:solidFill>
              </a:rPr>
              <a:t>)</a:t>
            </a:r>
            <a:r>
              <a:rPr lang="en-US" altLang="en-US" sz="7200" b="1" dirty="0">
                <a:solidFill>
                  <a:srgbClr val="FF0000"/>
                </a:solidFill>
              </a:rPr>
              <a:t>; //conversion specification(ye khud ko a </a:t>
            </a:r>
            <a:r>
              <a:rPr lang="en-US" altLang="en-US" sz="7200" b="1" dirty="0" err="1">
                <a:solidFill>
                  <a:srgbClr val="FF0000"/>
                </a:solidFill>
              </a:rPr>
              <a:t>ke</a:t>
            </a:r>
            <a:r>
              <a:rPr lang="en-US" altLang="en-US" sz="7200" b="1" dirty="0">
                <a:solidFill>
                  <a:srgbClr val="FF0000"/>
                </a:solidFill>
              </a:rPr>
              <a:t> </a:t>
            </a:r>
            <a:r>
              <a:rPr lang="en-US" altLang="en-US" sz="7200" b="1" dirty="0" err="1">
                <a:solidFill>
                  <a:srgbClr val="FF0000"/>
                </a:solidFill>
              </a:rPr>
              <a:t>sath</a:t>
            </a:r>
            <a:r>
              <a:rPr lang="en-US" altLang="en-US" sz="7200" b="1" dirty="0">
                <a:solidFill>
                  <a:srgbClr val="FF0000"/>
                </a:solidFill>
              </a:rPr>
              <a:t> convert </a:t>
            </a:r>
            <a:r>
              <a:rPr lang="en-US" altLang="en-US" sz="7200" b="1" dirty="0" err="1">
                <a:solidFill>
                  <a:srgbClr val="FF0000"/>
                </a:solidFill>
              </a:rPr>
              <a:t>karege</a:t>
            </a:r>
            <a:r>
              <a:rPr lang="en-US" altLang="en-US" sz="7200" b="1" dirty="0">
                <a:solidFill>
                  <a:srgbClr val="FF0000"/>
                </a:solidFill>
              </a:rPr>
              <a:t>)</a:t>
            </a:r>
          </a:p>
          <a:p>
            <a:r>
              <a:rPr lang="en-US" altLang="en-US" sz="7200" b="1" dirty="0">
                <a:solidFill>
                  <a:srgbClr val="FF0000"/>
                </a:solidFill>
              </a:rPr>
              <a:t>output :5</a:t>
            </a:r>
          </a:p>
          <a:p>
            <a:r>
              <a:rPr lang="en-US" altLang="en-US" sz="7200" dirty="0">
                <a:solidFill>
                  <a:srgbClr val="FF0000"/>
                </a:solidFill>
              </a:rPr>
              <a:t>---------------------------</a:t>
            </a:r>
          </a:p>
          <a:p>
            <a:r>
              <a:rPr lang="en-US" altLang="en-US" sz="7200" b="1" dirty="0">
                <a:solidFill>
                  <a:srgbClr val="FF0000"/>
                </a:solidFill>
              </a:rPr>
              <a:t>float p =3.5;</a:t>
            </a:r>
          </a:p>
          <a:p>
            <a:r>
              <a:rPr lang="en-US" altLang="en-US" sz="7200" b="1" dirty="0" err="1">
                <a:solidFill>
                  <a:srgbClr val="FF0000"/>
                </a:solidFill>
              </a:rPr>
              <a:t>printf</a:t>
            </a:r>
            <a:r>
              <a:rPr lang="en-US" altLang="en-US" sz="7200" b="1" dirty="0">
                <a:solidFill>
                  <a:srgbClr val="FF0000"/>
                </a:solidFill>
              </a:rPr>
              <a:t>(“%</a:t>
            </a:r>
            <a:r>
              <a:rPr lang="en-US" altLang="en-US" sz="7200" b="1" dirty="0" err="1">
                <a:solidFill>
                  <a:srgbClr val="FF0000"/>
                </a:solidFill>
              </a:rPr>
              <a:t>f”,p</a:t>
            </a:r>
            <a:r>
              <a:rPr lang="en-US" altLang="en-US" sz="7200" b="1" dirty="0">
                <a:solidFill>
                  <a:srgbClr val="FF0000"/>
                </a:solidFill>
              </a:rPr>
              <a:t>) </a:t>
            </a:r>
          </a:p>
          <a:p>
            <a:r>
              <a:rPr lang="en-US" altLang="en-US" sz="7200" b="1" dirty="0">
                <a:solidFill>
                  <a:srgbClr val="FF0000"/>
                </a:solidFill>
              </a:rPr>
              <a:t>output :3.5</a:t>
            </a:r>
          </a:p>
          <a:p>
            <a:endParaRPr lang="en-US" altLang="en-US" b="1" dirty="0">
              <a:solidFill>
                <a:srgbClr val="FF0000"/>
              </a:solidFill>
            </a:endParaRPr>
          </a:p>
          <a:p>
            <a:r>
              <a:rPr lang="en-US" altLang="en-US" b="1" dirty="0">
                <a:solidFill>
                  <a:srgbClr val="FF0000"/>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Scanf function in C (input user)</a:t>
            </a:r>
          </a:p>
        </p:txBody>
      </p:sp>
      <p:sp>
        <p:nvSpPr>
          <p:cNvPr id="3" name="Content Placeholder 2"/>
          <p:cNvSpPr>
            <a:spLocks noGrp="1"/>
          </p:cNvSpPr>
          <p:nvPr>
            <p:ph idx="1"/>
          </p:nvPr>
        </p:nvSpPr>
        <p:spPr/>
        <p:txBody>
          <a:bodyPr/>
          <a:lstStyle/>
          <a:p>
            <a:r>
              <a:rPr lang="en-US"/>
              <a:t>int main()</a:t>
            </a:r>
          </a:p>
          <a:p>
            <a:r>
              <a:rPr lang="en-US"/>
              <a:t>{</a:t>
            </a:r>
          </a:p>
          <a:p>
            <a:r>
              <a:rPr lang="en-US"/>
              <a:t>    int a;</a:t>
            </a:r>
          </a:p>
          <a:p>
            <a:r>
              <a:rPr lang="en-US"/>
              <a:t>     printf("Enter a Number");</a:t>
            </a:r>
          </a:p>
          <a:p>
            <a:r>
              <a:rPr lang="en-US"/>
              <a:t>    scanf("%d",&amp;a); //screen fold //read input value </a:t>
            </a:r>
          </a:p>
          <a:p>
            <a:r>
              <a:rPr lang="en-US"/>
              <a:t>    printf("Value of a =%d",a);</a:t>
            </a:r>
          </a:p>
          <a:p>
            <a:r>
              <a:rPr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C Introduction and Installation</a:t>
            </a:r>
          </a:p>
        </p:txBody>
      </p:sp>
      <p:sp>
        <p:nvSpPr>
          <p:cNvPr id="3" name="Content Placeholder 2"/>
          <p:cNvSpPr>
            <a:spLocks noGrp="1"/>
          </p:cNvSpPr>
          <p:nvPr>
            <p:ph idx="1"/>
          </p:nvPr>
        </p:nvSpPr>
        <p:spPr/>
        <p:txBody>
          <a:bodyPr/>
          <a:lstStyle/>
          <a:p>
            <a:r>
              <a:rPr lang="en-US"/>
              <a:t>C is a middle level programming language which was developed in </a:t>
            </a:r>
            <a:r>
              <a:rPr lang="en-US" b="1">
                <a:solidFill>
                  <a:srgbClr val="FF0000"/>
                </a:solidFill>
              </a:rPr>
              <a:t>1972s</a:t>
            </a:r>
            <a:r>
              <a:rPr lang="en-US"/>
              <a:t> at Bell Laboratories by </a:t>
            </a:r>
            <a:r>
              <a:rPr lang="en-US">
                <a:solidFill>
                  <a:srgbClr val="FF0000"/>
                </a:solidFill>
              </a:rPr>
              <a:t>Dennis Ritchie</a:t>
            </a:r>
            <a:r>
              <a:rPr lang="en-US"/>
              <a:t>.</a:t>
            </a:r>
          </a:p>
          <a:p>
            <a:r>
              <a:rPr lang="en-US"/>
              <a:t>It has the Concept of High Level Language as well as power of Low Level Language.The Whole "UNIX" operting System is designed  using C programming Language.</a:t>
            </a:r>
          </a:p>
          <a:p>
            <a:r>
              <a:rPr lang="en-US"/>
              <a:t>"C" programming language was derived from  "B" Language and the "B" language was derived from BCPL (Basic Combined Progamming 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First C Program</a:t>
            </a:r>
          </a:p>
        </p:txBody>
      </p:sp>
      <p:sp>
        <p:nvSpPr>
          <p:cNvPr id="3" name="Content Placeholder 2"/>
          <p:cNvSpPr>
            <a:spLocks noGrp="1"/>
          </p:cNvSpPr>
          <p:nvPr>
            <p:ph idx="1"/>
          </p:nvPr>
        </p:nvSpPr>
        <p:spPr/>
        <p:txBody>
          <a:bodyPr/>
          <a:lstStyle/>
          <a:p>
            <a:r>
              <a:rPr lang="en-US"/>
              <a:t>#include&lt;stdio.h&gt;  ---Preprocessor Statement</a:t>
            </a:r>
          </a:p>
          <a:p>
            <a:r>
              <a:rPr lang="en-US"/>
              <a:t>stdio.h --standard input output (header file )</a:t>
            </a:r>
          </a:p>
          <a:p>
            <a:r>
              <a:rPr lang="en-US"/>
              <a:t>//bahut se function hote hai jis ko hum use karte hai...</a:t>
            </a:r>
          </a:p>
          <a:p>
            <a:r>
              <a:rPr lang="en-US"/>
              <a:t>printf() function</a:t>
            </a:r>
          </a:p>
          <a:p>
            <a:r>
              <a:rPr lang="en-US"/>
              <a:t>scanf() function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sym typeface="+mn-ea"/>
              </a:rPr>
              <a:t>Operators</a:t>
            </a:r>
          </a:p>
        </p:txBody>
      </p:sp>
      <p:sp>
        <p:nvSpPr>
          <p:cNvPr id="3" name="Content Placeholder 2"/>
          <p:cNvSpPr>
            <a:spLocks noGrp="1"/>
          </p:cNvSpPr>
          <p:nvPr>
            <p:ph idx="1"/>
          </p:nvPr>
        </p:nvSpPr>
        <p:spPr/>
        <p:txBody>
          <a:bodyPr/>
          <a:lstStyle/>
          <a:p>
            <a:r>
              <a:rPr lang="en-US"/>
              <a:t>Arithmetic Operators</a:t>
            </a:r>
          </a:p>
          <a:p>
            <a:r>
              <a:rPr lang="en-US"/>
              <a:t>Relational Operators</a:t>
            </a:r>
          </a:p>
          <a:p>
            <a:r>
              <a:rPr lang="en-US"/>
              <a:t>Logical Operators</a:t>
            </a:r>
          </a:p>
          <a:p>
            <a:r>
              <a:rPr lang="en-US"/>
              <a:t>Bitwise Operators</a:t>
            </a:r>
          </a:p>
          <a:p>
            <a:r>
              <a:rPr lang="en-US"/>
              <a:t>Assignment Operators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sym typeface="+mn-ea"/>
              </a:rPr>
              <a:t>Arithmetic Operators</a:t>
            </a:r>
          </a:p>
        </p:txBody>
      </p:sp>
      <p:pic>
        <p:nvPicPr>
          <p:cNvPr id="4" name="Content Placeholder 3"/>
          <p:cNvPicPr>
            <a:picLocks noGrp="1" noChangeAspect="1"/>
          </p:cNvPicPr>
          <p:nvPr>
            <p:ph idx="1"/>
          </p:nvPr>
        </p:nvPicPr>
        <p:blipFill>
          <a:blip r:embed="rId2"/>
          <a:stretch>
            <a:fillRect/>
          </a:stretch>
        </p:blipFill>
        <p:spPr>
          <a:xfrm>
            <a:off x="1102995" y="2016125"/>
            <a:ext cx="9860280" cy="35636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43F1-1C43-4FC1-820F-32B160D5D52B}"/>
              </a:ext>
            </a:extLst>
          </p:cNvPr>
          <p:cNvSpPr>
            <a:spLocks noGrp="1"/>
          </p:cNvSpPr>
          <p:nvPr>
            <p:ph type="title"/>
          </p:nvPr>
        </p:nvSpPr>
        <p:spPr/>
        <p:txBody>
          <a:bodyPr/>
          <a:lstStyle/>
          <a:p>
            <a:r>
              <a:rPr lang="en-US" dirty="0"/>
              <a:t>Assignment Operators</a:t>
            </a:r>
            <a:br>
              <a:rPr lang="en-US" dirty="0"/>
            </a:br>
            <a:endParaRPr lang="en-US" dirty="0"/>
          </a:p>
        </p:txBody>
      </p:sp>
      <p:sp>
        <p:nvSpPr>
          <p:cNvPr id="3" name="Content Placeholder 2">
            <a:extLst>
              <a:ext uri="{FF2B5EF4-FFF2-40B4-BE49-F238E27FC236}">
                <a16:creationId xmlns:a16="http://schemas.microsoft.com/office/drawing/2014/main" id="{F732AAC8-515B-4616-B9CB-779D491BA589}"/>
              </a:ext>
            </a:extLst>
          </p:cNvPr>
          <p:cNvSpPr>
            <a:spLocks noGrp="1"/>
          </p:cNvSpPr>
          <p:nvPr>
            <p:ph idx="1"/>
          </p:nvPr>
        </p:nvSpPr>
        <p:spPr/>
        <p:txBody>
          <a:bodyPr/>
          <a:lstStyle/>
          <a:p>
            <a:r>
              <a:rPr lang="en-US" dirty="0"/>
              <a:t> +=</a:t>
            </a:r>
          </a:p>
          <a:p>
            <a:endParaRPr lang="en-US" dirty="0"/>
          </a:p>
          <a:p>
            <a:r>
              <a:rPr lang="en-US" dirty="0"/>
              <a:t>-=</a:t>
            </a:r>
          </a:p>
          <a:p>
            <a:endParaRPr lang="en-US" dirty="0"/>
          </a:p>
          <a:p>
            <a:r>
              <a:rPr lang="en-US" dirty="0"/>
              <a:t>%=</a:t>
            </a:r>
          </a:p>
          <a:p>
            <a:endParaRPr lang="en-US" dirty="0"/>
          </a:p>
          <a:p>
            <a:r>
              <a:rPr lang="en-US" dirty="0"/>
              <a:t>/=</a:t>
            </a:r>
          </a:p>
        </p:txBody>
      </p:sp>
    </p:spTree>
    <p:extLst>
      <p:ext uri="{BB962C8B-B14F-4D97-AF65-F5344CB8AC3E}">
        <p14:creationId xmlns:p14="http://schemas.microsoft.com/office/powerpoint/2010/main" val="2354740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17FB-60E6-0CC0-2E14-8E89A8C1D647}"/>
              </a:ext>
            </a:extLst>
          </p:cNvPr>
          <p:cNvSpPr>
            <a:spLocks noGrp="1"/>
          </p:cNvSpPr>
          <p:nvPr>
            <p:ph type="title"/>
          </p:nvPr>
        </p:nvSpPr>
        <p:spPr/>
        <p:txBody>
          <a:bodyPr/>
          <a:lstStyle/>
          <a:p>
            <a:r>
              <a:rPr lang="en-US" b="1" i="0" dirty="0">
                <a:solidFill>
                  <a:srgbClr val="273239"/>
                </a:solidFill>
                <a:effectLst/>
                <a:latin typeface="Source Sans 3"/>
              </a:rPr>
              <a:t>Unary operators</a:t>
            </a:r>
            <a:br>
              <a:rPr lang="en-US" b="1" i="0" dirty="0">
                <a:solidFill>
                  <a:srgbClr val="273239"/>
                </a:solidFill>
                <a:effectLst/>
                <a:latin typeface="Source Sans 3"/>
              </a:rPr>
            </a:br>
            <a:endParaRPr lang="en-US" dirty="0"/>
          </a:p>
        </p:txBody>
      </p:sp>
      <p:sp>
        <p:nvSpPr>
          <p:cNvPr id="3" name="Content Placeholder 2">
            <a:extLst>
              <a:ext uri="{FF2B5EF4-FFF2-40B4-BE49-F238E27FC236}">
                <a16:creationId xmlns:a16="http://schemas.microsoft.com/office/drawing/2014/main" id="{911DD5ED-DAED-45EE-B601-2B5354A74887}"/>
              </a:ext>
            </a:extLst>
          </p:cNvPr>
          <p:cNvSpPr>
            <a:spLocks noGrp="1"/>
          </p:cNvSpPr>
          <p:nvPr>
            <p:ph idx="1"/>
          </p:nvPr>
        </p:nvSpPr>
        <p:spPr>
          <a:xfrm>
            <a:off x="838200" y="1351722"/>
            <a:ext cx="10515600" cy="4825241"/>
          </a:xfrm>
        </p:spPr>
        <p:txBody>
          <a:bodyPr>
            <a:normAutofit lnSpcReduction="10000"/>
          </a:bodyPr>
          <a:lstStyle/>
          <a:p>
            <a:r>
              <a:rPr lang="en-US" b="1" i="0" dirty="0">
                <a:solidFill>
                  <a:srgbClr val="273239"/>
                </a:solidFill>
                <a:effectLst/>
                <a:latin typeface="Nunito" panose="020F0502020204030204" pitchFamily="2" charset="0"/>
              </a:rPr>
              <a:t>Unary operators </a:t>
            </a:r>
            <a:r>
              <a:rPr lang="en-US" b="0" i="0" dirty="0">
                <a:solidFill>
                  <a:srgbClr val="273239"/>
                </a:solidFill>
                <a:effectLst/>
                <a:latin typeface="Nunito" panose="020F0502020204030204" pitchFamily="2" charset="0"/>
              </a:rPr>
              <a:t>are the operators that perform operations on a single operand to produce a new value.</a:t>
            </a:r>
          </a:p>
          <a:p>
            <a:pPr algn="l" fontAlgn="base"/>
            <a:r>
              <a:rPr lang="en-US" b="1" i="0" dirty="0">
                <a:solidFill>
                  <a:srgbClr val="273239"/>
                </a:solidFill>
                <a:effectLst/>
                <a:latin typeface="Nunito" pitchFamily="2" charset="0"/>
              </a:rPr>
              <a:t>Types of unary operators</a:t>
            </a:r>
          </a:p>
          <a:p>
            <a:pPr marL="0" indent="0" algn="l" fontAlgn="base">
              <a:buNone/>
            </a:pPr>
            <a:r>
              <a:rPr lang="en-US" b="0" i="0" dirty="0">
                <a:solidFill>
                  <a:srgbClr val="273239"/>
                </a:solidFill>
                <a:effectLst/>
                <a:latin typeface="Nunito" pitchFamily="2" charset="0"/>
              </a:rPr>
              <a:t>Types of unary operators are mentioned below:</a:t>
            </a:r>
          </a:p>
          <a:p>
            <a:pPr algn="l" fontAlgn="base">
              <a:buFont typeface="+mj-lt"/>
              <a:buAutoNum type="arabicPeriod"/>
            </a:pPr>
            <a:r>
              <a:rPr lang="en-US" b="0" i="0" dirty="0">
                <a:solidFill>
                  <a:srgbClr val="273239"/>
                </a:solidFill>
                <a:effectLst/>
                <a:latin typeface="Nunito" pitchFamily="2" charset="0"/>
              </a:rPr>
              <a:t>Unary minus ( – )</a:t>
            </a:r>
          </a:p>
          <a:p>
            <a:pPr algn="l" fontAlgn="base">
              <a:buFont typeface="+mj-lt"/>
              <a:buAutoNum type="arabicPeriod"/>
            </a:pPr>
            <a:r>
              <a:rPr lang="en-US" b="0" i="0" dirty="0">
                <a:solidFill>
                  <a:srgbClr val="273239"/>
                </a:solidFill>
                <a:effectLst/>
                <a:latin typeface="Nunito" pitchFamily="2" charset="0"/>
              </a:rPr>
              <a:t>Increment ( ++ )</a:t>
            </a:r>
          </a:p>
          <a:p>
            <a:pPr algn="l" fontAlgn="base">
              <a:buFont typeface="+mj-lt"/>
              <a:buAutoNum type="arabicPeriod"/>
            </a:pPr>
            <a:r>
              <a:rPr lang="en-US" b="0" i="0" dirty="0">
                <a:solidFill>
                  <a:srgbClr val="273239"/>
                </a:solidFill>
                <a:effectLst/>
                <a:latin typeface="Nunito" pitchFamily="2" charset="0"/>
              </a:rPr>
              <a:t>Decrement ( — )</a:t>
            </a:r>
          </a:p>
          <a:p>
            <a:pPr algn="l" fontAlgn="base">
              <a:buFont typeface="+mj-lt"/>
              <a:buAutoNum type="arabicPeriod"/>
            </a:pPr>
            <a:r>
              <a:rPr lang="en-US" b="0" i="0" dirty="0">
                <a:solidFill>
                  <a:srgbClr val="273239"/>
                </a:solidFill>
                <a:effectLst/>
                <a:latin typeface="Nunito" pitchFamily="2" charset="0"/>
              </a:rPr>
              <a:t>NOT ( ! )</a:t>
            </a:r>
          </a:p>
          <a:p>
            <a:pPr algn="l" fontAlgn="base">
              <a:buFont typeface="+mj-lt"/>
              <a:buAutoNum type="arabicPeriod"/>
            </a:pPr>
            <a:r>
              <a:rPr lang="en-US" b="0" i="0" dirty="0" err="1">
                <a:solidFill>
                  <a:srgbClr val="273239"/>
                </a:solidFill>
                <a:effectLst/>
                <a:latin typeface="Nunito" pitchFamily="2" charset="0"/>
              </a:rPr>
              <a:t>Addressof</a:t>
            </a:r>
            <a:r>
              <a:rPr lang="en-US" b="0" i="0" dirty="0">
                <a:solidFill>
                  <a:srgbClr val="273239"/>
                </a:solidFill>
                <a:effectLst/>
                <a:latin typeface="Nunito" pitchFamily="2" charset="0"/>
              </a:rPr>
              <a:t> operator ( &amp; )</a:t>
            </a:r>
          </a:p>
          <a:p>
            <a:pPr algn="l" fontAlgn="base">
              <a:buFont typeface="+mj-lt"/>
              <a:buAutoNum type="arabicPeriod"/>
            </a:pPr>
            <a:r>
              <a:rPr lang="en-US" b="0" i="0" dirty="0" err="1">
                <a:solidFill>
                  <a:srgbClr val="273239"/>
                </a:solidFill>
                <a:effectLst/>
                <a:latin typeface="Nunito" pitchFamily="2" charset="0"/>
              </a:rPr>
              <a:t>sizeof</a:t>
            </a:r>
            <a:r>
              <a:rPr lang="en-US" b="0" i="0" dirty="0">
                <a:solidFill>
                  <a:srgbClr val="273239"/>
                </a:solidFill>
                <a:effectLst/>
                <a:latin typeface="Nunito" pitchFamily="2" charset="0"/>
              </a:rPr>
              <a:t>()</a:t>
            </a:r>
          </a:p>
          <a:p>
            <a:endParaRPr lang="en-US" dirty="0"/>
          </a:p>
        </p:txBody>
      </p:sp>
    </p:spTree>
    <p:extLst>
      <p:ext uri="{BB962C8B-B14F-4D97-AF65-F5344CB8AC3E}">
        <p14:creationId xmlns:p14="http://schemas.microsoft.com/office/powerpoint/2010/main" val="3031734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4953-8609-3A35-E0E4-6066B803D4A9}"/>
              </a:ext>
            </a:extLst>
          </p:cNvPr>
          <p:cNvSpPr>
            <a:spLocks noGrp="1"/>
          </p:cNvSpPr>
          <p:nvPr>
            <p:ph type="title"/>
          </p:nvPr>
        </p:nvSpPr>
        <p:spPr/>
        <p:txBody>
          <a:bodyPr/>
          <a:lstStyle/>
          <a:p>
            <a:r>
              <a:rPr lang="en-US" b="1" i="0" dirty="0">
                <a:solidFill>
                  <a:srgbClr val="273239"/>
                </a:solidFill>
                <a:effectLst/>
                <a:latin typeface="Nunito" pitchFamily="2" charset="0"/>
              </a:rPr>
              <a:t>Unary Minus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0FF2F1B6-AA7B-ADB3-E9E6-E774CA290FB3}"/>
              </a:ext>
            </a:extLst>
          </p:cNvPr>
          <p:cNvSpPr>
            <a:spLocks noGrp="1"/>
          </p:cNvSpPr>
          <p:nvPr>
            <p:ph idx="1"/>
          </p:nvPr>
        </p:nvSpPr>
        <p:spPr/>
        <p:txBody>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minus operator ( – )</a:t>
            </a:r>
            <a:r>
              <a:rPr lang="en-US" b="0" i="0" dirty="0">
                <a:solidFill>
                  <a:srgbClr val="273239"/>
                </a:solidFill>
                <a:effectLst/>
                <a:latin typeface="Nunito" pitchFamily="2" charset="0"/>
              </a:rPr>
              <a:t> changes the sign of its argument. A positive number becomes negative, and a negative number becomes positive.</a:t>
            </a:r>
          </a:p>
          <a:p>
            <a:r>
              <a:rPr lang="en-US" dirty="0"/>
              <a:t>Int a =10</a:t>
            </a:r>
          </a:p>
          <a:p>
            <a:r>
              <a:rPr lang="en-US" dirty="0"/>
              <a:t>Int b =-a  //b =-10</a:t>
            </a:r>
          </a:p>
        </p:txBody>
      </p:sp>
    </p:spTree>
    <p:extLst>
      <p:ext uri="{BB962C8B-B14F-4D97-AF65-F5344CB8AC3E}">
        <p14:creationId xmlns:p14="http://schemas.microsoft.com/office/powerpoint/2010/main" val="2389477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D1B-9EB1-6C96-FF7E-34DF5FA0A287}"/>
              </a:ext>
            </a:extLst>
          </p:cNvPr>
          <p:cNvSpPr>
            <a:spLocks noGrp="1"/>
          </p:cNvSpPr>
          <p:nvPr>
            <p:ph type="title"/>
          </p:nvPr>
        </p:nvSpPr>
        <p:spPr>
          <a:xfrm>
            <a:off x="3223591" y="312116"/>
            <a:ext cx="10515600" cy="1325563"/>
          </a:xfrm>
        </p:spPr>
        <p:txBody>
          <a:bodyPr>
            <a:normAutofit fontScale="90000"/>
          </a:bodyPr>
          <a:lstStyle/>
          <a:p>
            <a:pPr fontAlgn="base"/>
            <a:br>
              <a:rPr lang="en-US" b="1" i="0" dirty="0">
                <a:solidFill>
                  <a:srgbClr val="273239"/>
                </a:solidFill>
                <a:effectLst/>
                <a:latin typeface="Nunito" pitchFamily="2" charset="0"/>
              </a:rPr>
            </a:br>
            <a:r>
              <a:rPr lang="en-US" b="1" i="0" dirty="0" err="1">
                <a:solidFill>
                  <a:srgbClr val="273239"/>
                </a:solidFill>
                <a:effectLst/>
                <a:latin typeface="Nunito" pitchFamily="2" charset="0"/>
              </a:rPr>
              <a:t>Addressof</a:t>
            </a:r>
            <a:r>
              <a:rPr lang="en-US" b="1" i="0" dirty="0">
                <a:solidFill>
                  <a:srgbClr val="273239"/>
                </a:solidFill>
                <a:effectLst/>
                <a:latin typeface="Nunito" pitchFamily="2" charset="0"/>
              </a:rPr>
              <a:t> operator ( &amp; )</a:t>
            </a:r>
            <a:br>
              <a:rPr lang="en-US" b="1" i="0" dirty="0">
                <a:solidFill>
                  <a:srgbClr val="273239"/>
                </a:solidFill>
                <a:effectLst/>
                <a:latin typeface="Nunito" pitchFamily="2" charset="0"/>
              </a:rPr>
            </a:br>
            <a:br>
              <a:rPr lang="en-US" dirty="0"/>
            </a:br>
            <a:endParaRPr lang="en-US" dirty="0"/>
          </a:p>
        </p:txBody>
      </p:sp>
      <p:sp>
        <p:nvSpPr>
          <p:cNvPr id="3" name="Content Placeholder 2">
            <a:extLst>
              <a:ext uri="{FF2B5EF4-FFF2-40B4-BE49-F238E27FC236}">
                <a16:creationId xmlns:a16="http://schemas.microsoft.com/office/drawing/2014/main" id="{A9FB5D42-B7C3-86E0-4DFA-5ED7CA5D43D6}"/>
              </a:ext>
            </a:extLst>
          </p:cNvPr>
          <p:cNvSpPr>
            <a:spLocks noGrp="1"/>
          </p:cNvSpPr>
          <p:nvPr>
            <p:ph idx="1"/>
          </p:nvPr>
        </p:nvSpPr>
        <p:spPr/>
        <p:txBody>
          <a:bodyPr/>
          <a:lstStyle/>
          <a:p>
            <a:r>
              <a:rPr lang="en-US" b="0" i="0" dirty="0">
                <a:solidFill>
                  <a:srgbClr val="273239"/>
                </a:solidFill>
                <a:effectLst/>
                <a:latin typeface="Nunito" pitchFamily="2" charset="0"/>
              </a:rPr>
              <a:t>The </a:t>
            </a:r>
            <a:r>
              <a:rPr lang="en-US" b="1" i="0" dirty="0" err="1">
                <a:solidFill>
                  <a:srgbClr val="273239"/>
                </a:solidFill>
                <a:effectLst/>
                <a:latin typeface="Nunito" pitchFamily="2" charset="0"/>
              </a:rPr>
              <a:t>addressof</a:t>
            </a:r>
            <a:r>
              <a:rPr lang="en-US" b="1" i="0" dirty="0">
                <a:solidFill>
                  <a:srgbClr val="273239"/>
                </a:solidFill>
                <a:effectLst/>
                <a:latin typeface="Nunito" pitchFamily="2" charset="0"/>
              </a:rPr>
              <a:t> operator ( &amp; )</a:t>
            </a:r>
            <a:r>
              <a:rPr lang="en-US" b="0" i="0" dirty="0">
                <a:solidFill>
                  <a:srgbClr val="273239"/>
                </a:solidFill>
                <a:effectLst/>
                <a:latin typeface="Nunito" pitchFamily="2" charset="0"/>
              </a:rPr>
              <a:t> gives an address of a variable. It is used to return the memory address of a variable. These addresses returned by the address-of operator are known as pointers because they “point” to the variable in memory.</a:t>
            </a:r>
          </a:p>
          <a:p>
            <a:endParaRPr lang="en-US" dirty="0">
              <a:solidFill>
                <a:srgbClr val="273239"/>
              </a:solidFill>
              <a:latin typeface="Nunito" pitchFamily="2" charset="0"/>
            </a:endParaRPr>
          </a:p>
          <a:p>
            <a:endParaRPr lang="en-US" dirty="0"/>
          </a:p>
        </p:txBody>
      </p:sp>
    </p:spTree>
    <p:extLst>
      <p:ext uri="{BB962C8B-B14F-4D97-AF65-F5344CB8AC3E}">
        <p14:creationId xmlns:p14="http://schemas.microsoft.com/office/powerpoint/2010/main" val="3649172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Relational Operators(</a:t>
            </a:r>
            <a:r>
              <a:rPr lang="en-US" dirty="0"/>
              <a:t>Comparison)</a:t>
            </a:r>
            <a:endParaRPr lang="en-US" b="1" dirty="0"/>
          </a:p>
        </p:txBody>
      </p:sp>
      <p:pic>
        <p:nvPicPr>
          <p:cNvPr id="4" name="Content Placeholder 3"/>
          <p:cNvPicPr>
            <a:picLocks noGrp="1" noChangeAspect="1"/>
          </p:cNvPicPr>
          <p:nvPr>
            <p:ph idx="1"/>
          </p:nvPr>
        </p:nvPicPr>
        <p:blipFill>
          <a:blip r:embed="rId2"/>
          <a:stretch>
            <a:fillRect/>
          </a:stretch>
        </p:blipFill>
        <p:spPr>
          <a:xfrm>
            <a:off x="720090" y="1489075"/>
            <a:ext cx="9661525" cy="47244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A3B0-11B5-4158-A689-E6A9A9A47A59}"/>
              </a:ext>
            </a:extLst>
          </p:cNvPr>
          <p:cNvSpPr>
            <a:spLocks noGrp="1"/>
          </p:cNvSpPr>
          <p:nvPr>
            <p:ph type="title"/>
          </p:nvPr>
        </p:nvSpPr>
        <p:spPr/>
        <p:txBody>
          <a:bodyPr/>
          <a:lstStyle/>
          <a:p>
            <a:r>
              <a:rPr lang="en-US" b="1" dirty="0">
                <a:solidFill>
                  <a:srgbClr val="FF0000"/>
                </a:solidFill>
              </a:rPr>
              <a:t>Logical Operators</a:t>
            </a:r>
            <a:br>
              <a:rPr lang="en-US" b="1" dirty="0">
                <a:solidFill>
                  <a:srgbClr val="FF0000"/>
                </a:solidFill>
              </a:rPr>
            </a:br>
            <a:endParaRPr lang="en-US" b="1" dirty="0">
              <a:solidFill>
                <a:srgbClr val="FF0000"/>
              </a:solidFill>
            </a:endParaRPr>
          </a:p>
        </p:txBody>
      </p:sp>
      <p:pic>
        <p:nvPicPr>
          <p:cNvPr id="4" name="Content Placeholder 3">
            <a:extLst>
              <a:ext uri="{FF2B5EF4-FFF2-40B4-BE49-F238E27FC236}">
                <a16:creationId xmlns:a16="http://schemas.microsoft.com/office/drawing/2014/main" id="{92FF3512-EEE2-4F96-A99E-977CF2AE0818}"/>
              </a:ext>
            </a:extLst>
          </p:cNvPr>
          <p:cNvPicPr>
            <a:picLocks noGrp="1" noChangeAspect="1"/>
          </p:cNvPicPr>
          <p:nvPr>
            <p:ph idx="1"/>
          </p:nvPr>
        </p:nvPicPr>
        <p:blipFill>
          <a:blip r:embed="rId2"/>
          <a:stretch>
            <a:fillRect/>
          </a:stretch>
        </p:blipFill>
        <p:spPr>
          <a:xfrm>
            <a:off x="667198" y="1537251"/>
            <a:ext cx="10686602" cy="3551583"/>
          </a:xfrm>
          <a:prstGeom prst="rect">
            <a:avLst/>
          </a:prstGeom>
        </p:spPr>
      </p:pic>
    </p:spTree>
    <p:extLst>
      <p:ext uri="{BB962C8B-B14F-4D97-AF65-F5344CB8AC3E}">
        <p14:creationId xmlns:p14="http://schemas.microsoft.com/office/powerpoint/2010/main" val="91238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407B-3A69-2E5F-FF93-D1C51D04C2BF}"/>
              </a:ext>
            </a:extLst>
          </p:cNvPr>
          <p:cNvSpPr>
            <a:spLocks noGrp="1"/>
          </p:cNvSpPr>
          <p:nvPr>
            <p:ph type="title"/>
          </p:nvPr>
        </p:nvSpPr>
        <p:spPr/>
        <p:txBody>
          <a:bodyPr/>
          <a:lstStyle/>
          <a:p>
            <a:r>
              <a:rPr lang="en-US" b="1" i="0" dirty="0">
                <a:solidFill>
                  <a:srgbClr val="0F0F0F"/>
                </a:solidFill>
                <a:effectLst/>
                <a:latin typeface="YouTube Sans"/>
              </a:rPr>
              <a:t>Increment Decrement in C Programming</a:t>
            </a:r>
            <a:br>
              <a:rPr lang="en-US" b="1" i="0" dirty="0">
                <a:solidFill>
                  <a:srgbClr val="0F0F0F"/>
                </a:solidFill>
                <a:effectLst/>
                <a:latin typeface="YouTube Sans"/>
              </a:rPr>
            </a:br>
            <a:endParaRPr lang="en-US" dirty="0"/>
          </a:p>
        </p:txBody>
      </p:sp>
      <p:sp>
        <p:nvSpPr>
          <p:cNvPr id="3" name="Content Placeholder 2">
            <a:extLst>
              <a:ext uri="{FF2B5EF4-FFF2-40B4-BE49-F238E27FC236}">
                <a16:creationId xmlns:a16="http://schemas.microsoft.com/office/drawing/2014/main" id="{68F2F84C-1768-065E-9508-548B685BC33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C826DBB-F35F-F320-46E4-B1C5052A2D24}"/>
              </a:ext>
            </a:extLst>
          </p:cNvPr>
          <p:cNvPicPr>
            <a:picLocks noChangeAspect="1"/>
          </p:cNvPicPr>
          <p:nvPr/>
        </p:nvPicPr>
        <p:blipFill>
          <a:blip r:embed="rId2"/>
          <a:stretch>
            <a:fillRect/>
          </a:stretch>
        </p:blipFill>
        <p:spPr>
          <a:xfrm>
            <a:off x="838200" y="1470991"/>
            <a:ext cx="10998042" cy="4351338"/>
          </a:xfrm>
          <a:prstGeom prst="rect">
            <a:avLst/>
          </a:prstGeom>
        </p:spPr>
      </p:pic>
    </p:spTree>
    <p:extLst>
      <p:ext uri="{BB962C8B-B14F-4D97-AF65-F5344CB8AC3E}">
        <p14:creationId xmlns:p14="http://schemas.microsoft.com/office/powerpoint/2010/main" val="57999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 Level Programming </a:t>
            </a:r>
          </a:p>
        </p:txBody>
      </p:sp>
      <p:sp>
        <p:nvSpPr>
          <p:cNvPr id="3" name="Content Placeholder 2"/>
          <p:cNvSpPr>
            <a:spLocks noGrp="1"/>
          </p:cNvSpPr>
          <p:nvPr>
            <p:ph idx="1"/>
          </p:nvPr>
        </p:nvSpPr>
        <p:spPr/>
        <p:txBody>
          <a:bodyPr/>
          <a:lstStyle/>
          <a:p>
            <a:r>
              <a:rPr lang="en-US"/>
              <a:t>Machine Level Programming Language</a:t>
            </a:r>
          </a:p>
          <a:p>
            <a:r>
              <a:rPr lang="en-US"/>
              <a:t>Middle level</a:t>
            </a:r>
          </a:p>
          <a:p>
            <a:r>
              <a:rPr lang="en-US"/>
              <a:t>High Level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AA0B-6D2B-4068-9C83-D2010BC864C4}"/>
              </a:ext>
            </a:extLst>
          </p:cNvPr>
          <p:cNvSpPr>
            <a:spLocks noGrp="1"/>
          </p:cNvSpPr>
          <p:nvPr>
            <p:ph type="title"/>
          </p:nvPr>
        </p:nvSpPr>
        <p:spPr/>
        <p:txBody>
          <a:bodyPr/>
          <a:lstStyle/>
          <a:p>
            <a:r>
              <a:rPr lang="en-US" b="1" dirty="0" err="1">
                <a:solidFill>
                  <a:srgbClr val="FF0000"/>
                </a:solidFill>
              </a:rPr>
              <a:t>Sizeof</a:t>
            </a:r>
            <a:r>
              <a:rPr lang="en-US" b="1" dirty="0">
                <a:solidFill>
                  <a:srgbClr val="FF0000"/>
                </a:solidFill>
              </a:rPr>
              <a:t> Operator</a:t>
            </a:r>
            <a:br>
              <a:rPr lang="en-US" b="1" dirty="0">
                <a:solidFill>
                  <a:srgbClr val="FF0000"/>
                </a:solidFill>
              </a:rPr>
            </a:br>
            <a:endParaRPr lang="en-US" b="1" dirty="0">
              <a:solidFill>
                <a:srgbClr val="FF0000"/>
              </a:solidFill>
            </a:endParaRPr>
          </a:p>
        </p:txBody>
      </p:sp>
      <p:pic>
        <p:nvPicPr>
          <p:cNvPr id="4" name="Content Placeholder 3">
            <a:extLst>
              <a:ext uri="{FF2B5EF4-FFF2-40B4-BE49-F238E27FC236}">
                <a16:creationId xmlns:a16="http://schemas.microsoft.com/office/drawing/2014/main" id="{C893731F-9839-4A18-AFAD-E78F1F8011EE}"/>
              </a:ext>
            </a:extLst>
          </p:cNvPr>
          <p:cNvPicPr>
            <a:picLocks noGrp="1" noChangeAspect="1"/>
          </p:cNvPicPr>
          <p:nvPr>
            <p:ph idx="1"/>
          </p:nvPr>
        </p:nvPicPr>
        <p:blipFill>
          <a:blip r:embed="rId2"/>
          <a:stretch>
            <a:fillRect/>
          </a:stretch>
        </p:blipFill>
        <p:spPr>
          <a:xfrm>
            <a:off x="838200" y="1298713"/>
            <a:ext cx="9010474" cy="4517093"/>
          </a:xfrm>
          <a:prstGeom prst="rect">
            <a:avLst/>
          </a:prstGeom>
        </p:spPr>
      </p:pic>
    </p:spTree>
    <p:extLst>
      <p:ext uri="{BB962C8B-B14F-4D97-AF65-F5344CB8AC3E}">
        <p14:creationId xmlns:p14="http://schemas.microsoft.com/office/powerpoint/2010/main" val="3877364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63A2-C736-4456-8850-560F64B6B21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174A407-74BF-4C6E-AC46-35FA9CD641A1}"/>
              </a:ext>
            </a:extLst>
          </p:cNvPr>
          <p:cNvPicPr>
            <a:picLocks noGrp="1" noChangeAspect="1"/>
          </p:cNvPicPr>
          <p:nvPr>
            <p:ph idx="1"/>
          </p:nvPr>
        </p:nvPicPr>
        <p:blipFill>
          <a:blip r:embed="rId2"/>
          <a:stretch>
            <a:fillRect/>
          </a:stretch>
        </p:blipFill>
        <p:spPr>
          <a:xfrm>
            <a:off x="2075883" y="63799"/>
            <a:ext cx="7452430" cy="6429076"/>
          </a:xfrm>
          <a:prstGeom prst="rect">
            <a:avLst/>
          </a:prstGeom>
        </p:spPr>
      </p:pic>
    </p:spTree>
    <p:extLst>
      <p:ext uri="{BB962C8B-B14F-4D97-AF65-F5344CB8AC3E}">
        <p14:creationId xmlns:p14="http://schemas.microsoft.com/office/powerpoint/2010/main" val="1287949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F6EC-0CC8-5364-18CD-41E413F963B8}"/>
              </a:ext>
            </a:extLst>
          </p:cNvPr>
          <p:cNvSpPr>
            <a:spLocks noGrp="1"/>
          </p:cNvSpPr>
          <p:nvPr>
            <p:ph type="title"/>
          </p:nvPr>
        </p:nvSpPr>
        <p:spPr/>
        <p:txBody>
          <a:bodyPr>
            <a:normAutofit fontScale="90000"/>
          </a:bodyPr>
          <a:lstStyle/>
          <a:p>
            <a:r>
              <a:rPr lang="en-US" i="0" dirty="0">
                <a:solidFill>
                  <a:srgbClr val="FF0000"/>
                </a:solidFill>
                <a:effectLst/>
                <a:latin typeface="YouTube Sans"/>
              </a:rPr>
              <a:t>Ternary / Conditional Operator in C Programming</a:t>
            </a:r>
            <a:br>
              <a:rPr lang="en-US" b="1" i="0" dirty="0">
                <a:solidFill>
                  <a:srgbClr val="0F0F0F"/>
                </a:solidFill>
                <a:effectLst/>
                <a:latin typeface="YouTube Sans"/>
              </a:rPr>
            </a:br>
            <a:endParaRPr lang="en-US" dirty="0"/>
          </a:p>
        </p:txBody>
      </p:sp>
      <p:sp>
        <p:nvSpPr>
          <p:cNvPr id="3" name="Content Placeholder 2">
            <a:extLst>
              <a:ext uri="{FF2B5EF4-FFF2-40B4-BE49-F238E27FC236}">
                <a16:creationId xmlns:a16="http://schemas.microsoft.com/office/drawing/2014/main" id="{9E51E0D3-8292-6E87-9936-3AF4E9EF976E}"/>
              </a:ext>
            </a:extLst>
          </p:cNvPr>
          <p:cNvSpPr>
            <a:spLocks noGrp="1"/>
          </p:cNvSpPr>
          <p:nvPr>
            <p:ph idx="1"/>
          </p:nvPr>
        </p:nvSpPr>
        <p:spPr>
          <a:xfrm>
            <a:off x="940904" y="1205948"/>
            <a:ext cx="10412896" cy="4971015"/>
          </a:xfrm>
        </p:spPr>
        <p:txBody>
          <a:bodyPr/>
          <a:lstStyle/>
          <a:p>
            <a:endParaRPr lang="en-US" dirty="0"/>
          </a:p>
        </p:txBody>
      </p:sp>
    </p:spTree>
    <p:extLst>
      <p:ext uri="{BB962C8B-B14F-4D97-AF65-F5344CB8AC3E}">
        <p14:creationId xmlns:p14="http://schemas.microsoft.com/office/powerpoint/2010/main" val="2685475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30F9-8C14-9F0D-7026-62B510F9816D}"/>
              </a:ext>
            </a:extLst>
          </p:cNvPr>
          <p:cNvSpPr>
            <a:spLocks noGrp="1"/>
          </p:cNvSpPr>
          <p:nvPr>
            <p:ph type="title"/>
          </p:nvPr>
        </p:nvSpPr>
        <p:spPr>
          <a:xfrm>
            <a:off x="424070" y="251791"/>
            <a:ext cx="10929730" cy="1438897"/>
          </a:xfrm>
        </p:spPr>
        <p:txBody>
          <a:bodyPr>
            <a:normAutofit fontScale="90000"/>
          </a:bodyPr>
          <a:lstStyle/>
          <a:p>
            <a:r>
              <a:rPr lang="en-US" b="1" i="0" dirty="0">
                <a:solidFill>
                  <a:srgbClr val="FF0000"/>
                </a:solidFill>
                <a:effectLst/>
                <a:latin typeface="YouTube Sans"/>
              </a:rPr>
              <a:t>C Program to convert temperature from Fahrenheit to Celsius</a:t>
            </a:r>
            <a:br>
              <a:rPr lang="en-US" b="1" i="0" dirty="0">
                <a:solidFill>
                  <a:srgbClr val="FF0000"/>
                </a:solidFill>
                <a:effectLst/>
                <a:latin typeface="YouTube Sans"/>
              </a:rPr>
            </a:br>
            <a:endParaRPr lang="en-US" dirty="0">
              <a:solidFill>
                <a:srgbClr val="FF0000"/>
              </a:solidFill>
            </a:endParaRPr>
          </a:p>
        </p:txBody>
      </p:sp>
      <p:sp>
        <p:nvSpPr>
          <p:cNvPr id="3" name="Content Placeholder 2">
            <a:extLst>
              <a:ext uri="{FF2B5EF4-FFF2-40B4-BE49-F238E27FC236}">
                <a16:creationId xmlns:a16="http://schemas.microsoft.com/office/drawing/2014/main" id="{8D5B15A2-C9EB-1604-7D3D-C811AE10B48F}"/>
              </a:ext>
            </a:extLst>
          </p:cNvPr>
          <p:cNvSpPr>
            <a:spLocks noGrp="1"/>
          </p:cNvSpPr>
          <p:nvPr>
            <p:ph idx="1"/>
          </p:nvPr>
        </p:nvSpPr>
        <p:spPr>
          <a:xfrm>
            <a:off x="583096" y="1205948"/>
            <a:ext cx="10770704" cy="4971015"/>
          </a:xfrm>
        </p:spPr>
        <p:txBody>
          <a:bodyPr/>
          <a:lstStyle/>
          <a:p>
            <a:endParaRPr lang="en-US" dirty="0"/>
          </a:p>
        </p:txBody>
      </p:sp>
    </p:spTree>
    <p:extLst>
      <p:ext uri="{BB962C8B-B14F-4D97-AF65-F5344CB8AC3E}">
        <p14:creationId xmlns:p14="http://schemas.microsoft.com/office/powerpoint/2010/main" val="2894106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085A-75AD-DA52-4619-EC628C1ED8B7}"/>
              </a:ext>
            </a:extLst>
          </p:cNvPr>
          <p:cNvSpPr>
            <a:spLocks noGrp="1"/>
          </p:cNvSpPr>
          <p:nvPr>
            <p:ph type="title"/>
          </p:nvPr>
        </p:nvSpPr>
        <p:spPr/>
        <p:txBody>
          <a:bodyPr/>
          <a:lstStyle/>
          <a:p>
            <a:r>
              <a:rPr lang="en-US" b="1" i="0" dirty="0">
                <a:solidFill>
                  <a:srgbClr val="FF0000"/>
                </a:solidFill>
                <a:effectLst/>
                <a:latin typeface="YouTube Sans"/>
              </a:rPr>
              <a:t>Control Statements - If | Loops</a:t>
            </a:r>
            <a:br>
              <a:rPr lang="en-US" b="1" i="0" dirty="0">
                <a:solidFill>
                  <a:srgbClr val="0F0F0F"/>
                </a:solidFill>
                <a:effectLst/>
                <a:latin typeface="YouTube Sans"/>
              </a:rPr>
            </a:br>
            <a:endParaRPr lang="en-US" dirty="0"/>
          </a:p>
        </p:txBody>
      </p:sp>
      <p:sp>
        <p:nvSpPr>
          <p:cNvPr id="3" name="Content Placeholder 2">
            <a:extLst>
              <a:ext uri="{FF2B5EF4-FFF2-40B4-BE49-F238E27FC236}">
                <a16:creationId xmlns:a16="http://schemas.microsoft.com/office/drawing/2014/main" id="{E9B61D7D-4AAB-C0A3-9013-676FB5C4921A}"/>
              </a:ext>
            </a:extLst>
          </p:cNvPr>
          <p:cNvSpPr>
            <a:spLocks noGrp="1"/>
          </p:cNvSpPr>
          <p:nvPr>
            <p:ph idx="1"/>
          </p:nvPr>
        </p:nvSpPr>
        <p:spPr>
          <a:xfrm>
            <a:off x="838200" y="967409"/>
            <a:ext cx="10515600" cy="5209554"/>
          </a:xfrm>
        </p:spPr>
        <p:txBody>
          <a:bodyPr/>
          <a:lstStyle/>
          <a:p>
            <a:r>
              <a:rPr lang="en-US" dirty="0"/>
              <a:t>Selection Statement:</a:t>
            </a:r>
          </a:p>
          <a:p>
            <a:r>
              <a:rPr lang="en-US" dirty="0"/>
              <a:t>1.if…else</a:t>
            </a:r>
          </a:p>
          <a:p>
            <a:r>
              <a:rPr lang="en-US" dirty="0"/>
              <a:t>2.switch</a:t>
            </a:r>
          </a:p>
          <a:p>
            <a:r>
              <a:rPr lang="en-US" dirty="0"/>
              <a:t>3.goto</a:t>
            </a:r>
          </a:p>
          <a:p>
            <a:pPr marL="0" indent="0">
              <a:buNone/>
            </a:pPr>
            <a:endParaRPr lang="en-US" dirty="0"/>
          </a:p>
          <a:p>
            <a:pPr marL="0" indent="0">
              <a:buNone/>
            </a:pPr>
            <a:r>
              <a:rPr lang="en-US" dirty="0"/>
              <a:t>Looping Statement:</a:t>
            </a:r>
          </a:p>
          <a:p>
            <a:pPr marL="0" indent="0">
              <a:buNone/>
            </a:pPr>
            <a:r>
              <a:rPr lang="en-US" dirty="0"/>
              <a:t> 1.while</a:t>
            </a:r>
          </a:p>
          <a:p>
            <a:pPr marL="0" indent="0">
              <a:buNone/>
            </a:pPr>
            <a:r>
              <a:rPr lang="en-US" dirty="0"/>
              <a:t>2.do…while</a:t>
            </a:r>
          </a:p>
          <a:p>
            <a:pPr marL="0" indent="0">
              <a:buNone/>
            </a:pPr>
            <a:r>
              <a:rPr lang="en-US" dirty="0"/>
              <a:t>3.for</a:t>
            </a:r>
          </a:p>
        </p:txBody>
      </p:sp>
    </p:spTree>
    <p:extLst>
      <p:ext uri="{BB962C8B-B14F-4D97-AF65-F5344CB8AC3E}">
        <p14:creationId xmlns:p14="http://schemas.microsoft.com/office/powerpoint/2010/main" val="1619019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FDF7-4DA5-4F49-0EBD-35922A5608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EAC0B0-406C-6416-ADD2-F3A4C9E31657}"/>
              </a:ext>
            </a:extLst>
          </p:cNvPr>
          <p:cNvSpPr>
            <a:spLocks noGrp="1"/>
          </p:cNvSpPr>
          <p:nvPr>
            <p:ph idx="1"/>
          </p:nvPr>
        </p:nvSpPr>
        <p:spPr/>
        <p:txBody>
          <a:bodyPr/>
          <a:lstStyle/>
          <a:p>
            <a:r>
              <a:rPr lang="en-US" dirty="0"/>
              <a:t>Int </a:t>
            </a:r>
            <a:r>
              <a:rPr lang="en-US" dirty="0" err="1"/>
              <a:t>a,b</a:t>
            </a:r>
            <a:r>
              <a:rPr lang="en-US" dirty="0"/>
              <a:t>;</a:t>
            </a:r>
          </a:p>
          <a:p>
            <a:r>
              <a:rPr lang="en-US" dirty="0"/>
              <a:t> a =10, b =30;</a:t>
            </a:r>
          </a:p>
          <a:p>
            <a:endParaRPr lang="en-US" dirty="0"/>
          </a:p>
          <a:p>
            <a:pPr marL="0" indent="0">
              <a:buNone/>
            </a:pPr>
            <a:r>
              <a:rPr lang="en-US" dirty="0"/>
              <a:t>If(a&gt;b){  //true</a:t>
            </a:r>
          </a:p>
          <a:p>
            <a:pPr marL="0" indent="0">
              <a:buNone/>
            </a:pPr>
            <a:r>
              <a:rPr lang="en-US" dirty="0"/>
              <a:t>   </a:t>
            </a:r>
            <a:r>
              <a:rPr lang="en-US" dirty="0" err="1"/>
              <a:t>Printf</a:t>
            </a:r>
            <a:r>
              <a:rPr lang="en-US" dirty="0"/>
              <a:t>(“yes”)</a:t>
            </a:r>
          </a:p>
          <a:p>
            <a:pPr marL="0" indent="0">
              <a:buNone/>
            </a:pPr>
            <a:r>
              <a:rPr lang="en-US" dirty="0"/>
              <a:t>}else{</a:t>
            </a:r>
          </a:p>
          <a:p>
            <a:pPr marL="0" indent="0">
              <a:buNone/>
            </a:pPr>
            <a:r>
              <a:rPr lang="en-US" dirty="0"/>
              <a:t>   </a:t>
            </a:r>
            <a:r>
              <a:rPr lang="en-US" dirty="0" err="1"/>
              <a:t>Printf</a:t>
            </a:r>
            <a:r>
              <a:rPr lang="en-US" dirty="0"/>
              <a:t>(“no”)</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162426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2F5A-47B5-AD1B-B37B-52EA203CB0C1}"/>
              </a:ext>
            </a:extLst>
          </p:cNvPr>
          <p:cNvSpPr>
            <a:spLocks noGrp="1"/>
          </p:cNvSpPr>
          <p:nvPr>
            <p:ph type="title"/>
          </p:nvPr>
        </p:nvSpPr>
        <p:spPr/>
        <p:txBody>
          <a:bodyPr/>
          <a:lstStyle/>
          <a:p>
            <a:r>
              <a:rPr lang="en-US" b="1" dirty="0">
                <a:solidFill>
                  <a:srgbClr val="FF0000"/>
                </a:solidFill>
              </a:rPr>
              <a:t>If….else Statement</a:t>
            </a:r>
          </a:p>
        </p:txBody>
      </p:sp>
      <p:sp>
        <p:nvSpPr>
          <p:cNvPr id="3" name="Content Placeholder 2">
            <a:extLst>
              <a:ext uri="{FF2B5EF4-FFF2-40B4-BE49-F238E27FC236}">
                <a16:creationId xmlns:a16="http://schemas.microsoft.com/office/drawing/2014/main" id="{8686308B-0BB1-F2AF-A845-AA8C3ABFE43D}"/>
              </a:ext>
            </a:extLst>
          </p:cNvPr>
          <p:cNvSpPr>
            <a:spLocks noGrp="1"/>
          </p:cNvSpPr>
          <p:nvPr>
            <p:ph idx="1"/>
          </p:nvPr>
        </p:nvSpPr>
        <p:spPr/>
        <p:txBody>
          <a:bodyPr/>
          <a:lstStyle/>
          <a:p>
            <a:r>
              <a:rPr lang="en-US" dirty="0"/>
              <a:t>Syntax:</a:t>
            </a:r>
          </a:p>
          <a:p>
            <a:pPr marL="0" indent="0">
              <a:buNone/>
            </a:pPr>
            <a:r>
              <a:rPr lang="en-US" dirty="0"/>
              <a:t> if(condition)</a:t>
            </a:r>
          </a:p>
          <a:p>
            <a:pPr marL="0" indent="0">
              <a:buNone/>
            </a:pPr>
            <a:r>
              <a:rPr lang="en-US" dirty="0"/>
              <a:t>  Statement;</a:t>
            </a:r>
          </a:p>
          <a:p>
            <a:pPr marL="0" indent="0">
              <a:buNone/>
            </a:pPr>
            <a:r>
              <a:rPr lang="en-US" dirty="0"/>
              <a:t>Else</a:t>
            </a:r>
          </a:p>
          <a:p>
            <a:pPr marL="0" indent="0">
              <a:buNone/>
            </a:pPr>
            <a:r>
              <a:rPr lang="en-US" dirty="0"/>
              <a:t> statement;</a:t>
            </a:r>
          </a:p>
        </p:txBody>
      </p:sp>
    </p:spTree>
    <p:extLst>
      <p:ext uri="{BB962C8B-B14F-4D97-AF65-F5344CB8AC3E}">
        <p14:creationId xmlns:p14="http://schemas.microsoft.com/office/powerpoint/2010/main" val="3394433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9F53-0C85-3D4F-8813-E55CC05DFDBC}"/>
              </a:ext>
            </a:extLst>
          </p:cNvPr>
          <p:cNvSpPr>
            <a:spLocks noGrp="1"/>
          </p:cNvSpPr>
          <p:nvPr>
            <p:ph type="title"/>
          </p:nvPr>
        </p:nvSpPr>
        <p:spPr/>
        <p:txBody>
          <a:bodyPr/>
          <a:lstStyle/>
          <a:p>
            <a:r>
              <a:rPr lang="en-US" b="1" i="0" dirty="0">
                <a:solidFill>
                  <a:srgbClr val="25265E"/>
                </a:solidFill>
                <a:effectLst/>
                <a:latin typeface="euclid_circular_a"/>
              </a:rPr>
              <a:t>C if...else Ladder</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C973DD41-6211-018F-175C-A81D01447ECF}"/>
              </a:ext>
            </a:extLst>
          </p:cNvPr>
          <p:cNvSpPr>
            <a:spLocks noGrp="1"/>
          </p:cNvSpPr>
          <p:nvPr>
            <p:ph idx="1"/>
          </p:nvPr>
        </p:nvSpPr>
        <p:spPr>
          <a:xfrm>
            <a:off x="838199" y="1128889"/>
            <a:ext cx="10608733" cy="5048074"/>
          </a:xfrm>
        </p:spPr>
        <p:txBody>
          <a:bodyPr>
            <a:normAutofit fontScale="77500" lnSpcReduction="20000"/>
          </a:bodyPr>
          <a:lstStyle/>
          <a:p>
            <a:r>
              <a:rPr lang="en-US" dirty="0"/>
              <a:t>if (test expression1) {</a:t>
            </a:r>
          </a:p>
          <a:p>
            <a:r>
              <a:rPr lang="en-US" dirty="0"/>
              <a:t>   // statement(s)</a:t>
            </a:r>
          </a:p>
          <a:p>
            <a:r>
              <a:rPr lang="en-US" dirty="0"/>
              <a:t>}</a:t>
            </a:r>
          </a:p>
          <a:p>
            <a:r>
              <a:rPr lang="en-US" dirty="0"/>
              <a:t>else if(test expression2) {</a:t>
            </a:r>
          </a:p>
          <a:p>
            <a:r>
              <a:rPr lang="en-US" dirty="0"/>
              <a:t>   // statement(s)</a:t>
            </a:r>
          </a:p>
          <a:p>
            <a:r>
              <a:rPr lang="en-US" dirty="0"/>
              <a:t>}</a:t>
            </a:r>
          </a:p>
          <a:p>
            <a:r>
              <a:rPr lang="en-US" dirty="0"/>
              <a:t>else if (test expression3) {</a:t>
            </a:r>
          </a:p>
          <a:p>
            <a:r>
              <a:rPr lang="en-US" dirty="0"/>
              <a:t>   // statement(s)</a:t>
            </a:r>
          </a:p>
          <a:p>
            <a:r>
              <a:rPr lang="en-US" dirty="0"/>
              <a:t>}</a:t>
            </a:r>
          </a:p>
          <a:p>
            <a:r>
              <a:rPr lang="en-US" dirty="0"/>
              <a:t>.</a:t>
            </a:r>
          </a:p>
          <a:p>
            <a:r>
              <a:rPr lang="en-US" dirty="0"/>
              <a:t>.</a:t>
            </a:r>
          </a:p>
          <a:p>
            <a:r>
              <a:rPr lang="en-US" dirty="0"/>
              <a:t>else {</a:t>
            </a:r>
          </a:p>
          <a:p>
            <a:r>
              <a:rPr lang="en-US" dirty="0"/>
              <a:t>   // statement(s)</a:t>
            </a:r>
          </a:p>
          <a:p>
            <a:r>
              <a:rPr lang="en-US" dirty="0"/>
              <a:t>}</a:t>
            </a:r>
          </a:p>
        </p:txBody>
      </p:sp>
    </p:spTree>
    <p:extLst>
      <p:ext uri="{BB962C8B-B14F-4D97-AF65-F5344CB8AC3E}">
        <p14:creationId xmlns:p14="http://schemas.microsoft.com/office/powerpoint/2010/main" val="2670535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EBB0-1FF6-F17D-4143-251BA76441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1F7AC4-8B61-1AB3-E17C-CBB0CD944D67}"/>
              </a:ext>
            </a:extLst>
          </p:cNvPr>
          <p:cNvSpPr>
            <a:spLocks noGrp="1"/>
          </p:cNvSpPr>
          <p:nvPr>
            <p:ph idx="1"/>
          </p:nvPr>
        </p:nvSpPr>
        <p:spPr/>
        <p:txBody>
          <a:bodyPr>
            <a:normAutofit fontScale="85000" lnSpcReduction="20000"/>
          </a:bodyPr>
          <a:lstStyle/>
          <a:p>
            <a:r>
              <a:rPr lang="en-US" dirty="0"/>
              <a:t>Int a =10 b =20 c =30</a:t>
            </a:r>
          </a:p>
          <a:p>
            <a:endParaRPr lang="en-US" dirty="0"/>
          </a:p>
          <a:p>
            <a:r>
              <a:rPr lang="en-US" dirty="0"/>
              <a:t>If(a&gt;b &amp;&amp; b &gt;c)</a:t>
            </a:r>
          </a:p>
          <a:p>
            <a:r>
              <a:rPr lang="en-US" dirty="0"/>
              <a:t>Print(“yes”)</a:t>
            </a:r>
          </a:p>
          <a:p>
            <a:r>
              <a:rPr lang="en-US" dirty="0"/>
              <a:t>Else if(b&gt;c)</a:t>
            </a:r>
          </a:p>
          <a:p>
            <a:r>
              <a:rPr lang="en-US" dirty="0"/>
              <a:t>Print(“yes”)</a:t>
            </a:r>
          </a:p>
          <a:p>
            <a:r>
              <a:rPr lang="en-US" dirty="0"/>
              <a:t>Else if(a&gt;c)</a:t>
            </a:r>
          </a:p>
          <a:p>
            <a:r>
              <a:rPr lang="en-US" dirty="0"/>
              <a:t>Print(“yes”)</a:t>
            </a:r>
          </a:p>
          <a:p>
            <a:r>
              <a:rPr lang="en-US" dirty="0"/>
              <a:t>Else{</a:t>
            </a:r>
          </a:p>
          <a:p>
            <a:r>
              <a:rPr lang="en-US" dirty="0"/>
              <a:t>Print(“no”)</a:t>
            </a:r>
          </a:p>
          <a:p>
            <a:r>
              <a:rPr lang="en-US" dirty="0"/>
              <a:t>}</a:t>
            </a:r>
          </a:p>
        </p:txBody>
      </p:sp>
    </p:spTree>
    <p:extLst>
      <p:ext uri="{BB962C8B-B14F-4D97-AF65-F5344CB8AC3E}">
        <p14:creationId xmlns:p14="http://schemas.microsoft.com/office/powerpoint/2010/main" val="419329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A441-9AB3-1B30-30D0-13C79018CB80}"/>
              </a:ext>
            </a:extLst>
          </p:cNvPr>
          <p:cNvSpPr>
            <a:spLocks noGrp="1"/>
          </p:cNvSpPr>
          <p:nvPr>
            <p:ph type="title"/>
          </p:nvPr>
        </p:nvSpPr>
        <p:spPr/>
        <p:txBody>
          <a:bodyPr/>
          <a:lstStyle/>
          <a:p>
            <a:r>
              <a:rPr lang="en-US" b="1" i="0" dirty="0">
                <a:solidFill>
                  <a:srgbClr val="25265E"/>
                </a:solidFill>
                <a:effectLst/>
                <a:latin typeface="euclid_circular_a"/>
              </a:rPr>
              <a:t>Nested if...else</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C45BAEB4-6535-EC61-31C7-6CCAA53AE601}"/>
              </a:ext>
            </a:extLst>
          </p:cNvPr>
          <p:cNvSpPr>
            <a:spLocks noGrp="1"/>
          </p:cNvSpPr>
          <p:nvPr>
            <p:ph idx="1"/>
          </p:nvPr>
        </p:nvSpPr>
        <p:spPr/>
        <p:txBody>
          <a:bodyPr/>
          <a:lstStyle/>
          <a:p>
            <a:r>
              <a:rPr lang="en-US" dirty="0"/>
              <a:t>It is possible to include an if...else statement inside the body of another if...else statement.</a:t>
            </a:r>
          </a:p>
        </p:txBody>
      </p:sp>
    </p:spTree>
    <p:extLst>
      <p:ext uri="{BB962C8B-B14F-4D97-AF65-F5344CB8AC3E}">
        <p14:creationId xmlns:p14="http://schemas.microsoft.com/office/powerpoint/2010/main" val="135232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 </a:t>
            </a:r>
            <a:r>
              <a:rPr lang="en-US" b="1">
                <a:solidFill>
                  <a:srgbClr val="FF0000"/>
                </a:solidFill>
                <a:sym typeface="+mn-ea"/>
              </a:rPr>
              <a:t>Installation</a:t>
            </a:r>
            <a:r>
              <a:rPr lang="en-IN" altLang="en-US" b="1">
                <a:solidFill>
                  <a:srgbClr val="FF0000"/>
                </a:solidFill>
                <a:sym typeface="+mn-ea"/>
              </a:rPr>
              <a:t> (Turbo C++)</a:t>
            </a:r>
          </a:p>
        </p:txBody>
      </p:sp>
      <p:sp>
        <p:nvSpPr>
          <p:cNvPr id="3" name="Content Placeholder 2"/>
          <p:cNvSpPr>
            <a:spLocks noGrp="1"/>
          </p:cNvSpPr>
          <p:nvPr>
            <p:ph idx="1"/>
          </p:nvPr>
        </p:nvSpPr>
        <p:spPr/>
        <p:txBody>
          <a:bodyPr/>
          <a:lstStyle/>
          <a:p>
            <a:r>
              <a:rPr lang="en-US"/>
              <a:t>https://developerinsider.co/download-turbo-c-for-windows-7-8-8-1-and-windows-10-32-64-bit-full-screen/</a:t>
            </a:r>
          </a:p>
          <a:p>
            <a:r>
              <a:rPr lang="en-IN" altLang="en-US"/>
              <a:t>Turbo c++ install</a:t>
            </a:r>
          </a:p>
          <a:p>
            <a:endParaRPr lang="en-I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C1CA-EBFF-1BAF-0A3D-F7533B31EBA7}"/>
              </a:ext>
            </a:extLst>
          </p:cNvPr>
          <p:cNvSpPr>
            <a:spLocks noGrp="1"/>
          </p:cNvSpPr>
          <p:nvPr>
            <p:ph type="title"/>
          </p:nvPr>
        </p:nvSpPr>
        <p:spPr>
          <a:xfrm>
            <a:off x="838200" y="365125"/>
            <a:ext cx="10515600" cy="1204031"/>
          </a:xfrm>
        </p:spPr>
        <p:txBody>
          <a:bodyPr>
            <a:normAutofit fontScale="90000"/>
          </a:bodyPr>
          <a:lstStyle/>
          <a:p>
            <a:r>
              <a:rPr lang="en-US" b="1" i="0" dirty="0">
                <a:solidFill>
                  <a:srgbClr val="0F0F0F"/>
                </a:solidFill>
                <a:effectLst/>
                <a:latin typeface="YouTube Sans"/>
              </a:rPr>
              <a:t>Switch Case Control Statements</a:t>
            </a:r>
            <a:br>
              <a:rPr lang="en-US" b="1" i="0" dirty="0">
                <a:solidFill>
                  <a:srgbClr val="0F0F0F"/>
                </a:solidFill>
                <a:effectLst/>
                <a:latin typeface="YouTube Sans"/>
              </a:rPr>
            </a:br>
            <a:endParaRPr lang="en-US" dirty="0"/>
          </a:p>
        </p:txBody>
      </p:sp>
      <p:sp>
        <p:nvSpPr>
          <p:cNvPr id="3" name="Content Placeholder 2">
            <a:extLst>
              <a:ext uri="{FF2B5EF4-FFF2-40B4-BE49-F238E27FC236}">
                <a16:creationId xmlns:a16="http://schemas.microsoft.com/office/drawing/2014/main" id="{BDC9FF85-0B08-9D53-01E1-D68A7D228903}"/>
              </a:ext>
            </a:extLst>
          </p:cNvPr>
          <p:cNvSpPr>
            <a:spLocks noGrp="1"/>
          </p:cNvSpPr>
          <p:nvPr>
            <p:ph idx="1"/>
          </p:nvPr>
        </p:nvSpPr>
        <p:spPr>
          <a:xfrm>
            <a:off x="838200" y="1185333"/>
            <a:ext cx="10515600" cy="4991630"/>
          </a:xfrm>
        </p:spPr>
        <p:txBody>
          <a:bodyPr>
            <a:normAutofit fontScale="70000" lnSpcReduction="20000"/>
          </a:bodyPr>
          <a:lstStyle/>
          <a:p>
            <a:r>
              <a:rPr lang="en-US" dirty="0"/>
              <a:t>switch(expression)</a:t>
            </a:r>
          </a:p>
          <a:p>
            <a:r>
              <a:rPr lang="en-US" dirty="0"/>
              <a:t>{</a:t>
            </a:r>
          </a:p>
          <a:p>
            <a:r>
              <a:rPr lang="en-US" dirty="0"/>
              <a:t>case value1: statement_1;</a:t>
            </a:r>
          </a:p>
          <a:p>
            <a:r>
              <a:rPr lang="en-US" dirty="0"/>
              <a:t>             break;</a:t>
            </a:r>
          </a:p>
          <a:p>
            <a:r>
              <a:rPr lang="en-US" dirty="0"/>
              <a:t>case value2: statement_2;</a:t>
            </a:r>
          </a:p>
          <a:p>
            <a:r>
              <a:rPr lang="en-US" dirty="0"/>
              <a:t>             break;</a:t>
            </a:r>
          </a:p>
          <a:p>
            <a:r>
              <a:rPr lang="en-US" dirty="0"/>
              <a:t>.</a:t>
            </a:r>
          </a:p>
          <a:p>
            <a:r>
              <a:rPr lang="en-US" dirty="0"/>
              <a:t>.</a:t>
            </a:r>
          </a:p>
          <a:p>
            <a:r>
              <a:rPr lang="en-US" dirty="0"/>
              <a:t>.</a:t>
            </a:r>
          </a:p>
          <a:p>
            <a:r>
              <a:rPr lang="en-US" dirty="0"/>
              <a:t>case </a:t>
            </a:r>
            <a:r>
              <a:rPr lang="en-US" dirty="0" err="1"/>
              <a:t>value_n</a:t>
            </a:r>
            <a:r>
              <a:rPr lang="en-US" dirty="0"/>
              <a:t>: </a:t>
            </a:r>
            <a:r>
              <a:rPr lang="en-US" dirty="0" err="1"/>
              <a:t>statement_n</a:t>
            </a:r>
            <a:r>
              <a:rPr lang="en-US" dirty="0"/>
              <a:t>;</a:t>
            </a:r>
          </a:p>
          <a:p>
            <a:r>
              <a:rPr lang="en-US" dirty="0"/>
              <a:t>              break;</a:t>
            </a:r>
          </a:p>
          <a:p>
            <a:endParaRPr lang="en-US" dirty="0"/>
          </a:p>
          <a:p>
            <a:r>
              <a:rPr lang="en-US" dirty="0"/>
              <a:t>default: </a:t>
            </a:r>
            <a:r>
              <a:rPr lang="en-US" dirty="0" err="1"/>
              <a:t>default_statement</a:t>
            </a:r>
            <a:r>
              <a:rPr lang="en-US" dirty="0"/>
              <a:t>;</a:t>
            </a:r>
          </a:p>
          <a:p>
            <a:r>
              <a:rPr lang="en-US" dirty="0"/>
              <a:t>}</a:t>
            </a:r>
          </a:p>
        </p:txBody>
      </p:sp>
    </p:spTree>
    <p:extLst>
      <p:ext uri="{BB962C8B-B14F-4D97-AF65-F5344CB8AC3E}">
        <p14:creationId xmlns:p14="http://schemas.microsoft.com/office/powerpoint/2010/main" val="2874145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187D-034F-09FF-8F27-2917F54D5B54}"/>
              </a:ext>
            </a:extLst>
          </p:cNvPr>
          <p:cNvSpPr>
            <a:spLocks noGrp="1"/>
          </p:cNvSpPr>
          <p:nvPr>
            <p:ph type="title"/>
          </p:nvPr>
        </p:nvSpPr>
        <p:spPr/>
        <p:txBody>
          <a:bodyPr/>
          <a:lstStyle/>
          <a:p>
            <a:r>
              <a:rPr lang="en-US" dirty="0"/>
              <a:t>Loops in c (While Loop)</a:t>
            </a:r>
          </a:p>
        </p:txBody>
      </p:sp>
      <p:sp>
        <p:nvSpPr>
          <p:cNvPr id="3" name="Content Placeholder 2">
            <a:extLst>
              <a:ext uri="{FF2B5EF4-FFF2-40B4-BE49-F238E27FC236}">
                <a16:creationId xmlns:a16="http://schemas.microsoft.com/office/drawing/2014/main" id="{2B97CBFC-9676-940A-C09E-89912C153D67}"/>
              </a:ext>
            </a:extLst>
          </p:cNvPr>
          <p:cNvSpPr>
            <a:spLocks noGrp="1"/>
          </p:cNvSpPr>
          <p:nvPr>
            <p:ph idx="1"/>
          </p:nvPr>
        </p:nvSpPr>
        <p:spPr>
          <a:xfrm>
            <a:off x="838199" y="1332089"/>
            <a:ext cx="10834511" cy="5160786"/>
          </a:xfrm>
        </p:spPr>
        <p:txBody>
          <a:bodyPr>
            <a:normAutofit fontScale="92500" lnSpcReduction="20000"/>
          </a:bodyPr>
          <a:lstStyle/>
          <a:p>
            <a:r>
              <a:rPr lang="en-US" b="0" i="0" dirty="0">
                <a:solidFill>
                  <a:srgbClr val="273239"/>
                </a:solidFill>
                <a:effectLst/>
                <a:latin typeface="Nunito" pitchFamily="2" charset="0"/>
              </a:rPr>
              <a:t>While loop does not depend upon the number of iterations. In for loop the number of iterations was previously known to us but in the While loop, the execution is terminated on the basis of the test condition. If the test condition will become false then it will break from the while loop else body will be executed.</a:t>
            </a:r>
          </a:p>
          <a:p>
            <a:r>
              <a:rPr lang="en-US" dirty="0" err="1"/>
              <a:t>initialization_expression</a:t>
            </a:r>
            <a:r>
              <a:rPr lang="en-US" dirty="0"/>
              <a:t>;</a:t>
            </a:r>
          </a:p>
          <a:p>
            <a:endParaRPr lang="en-US" dirty="0"/>
          </a:p>
          <a:p>
            <a:r>
              <a:rPr lang="en-US" dirty="0"/>
              <a:t>while (</a:t>
            </a:r>
            <a:r>
              <a:rPr lang="en-US" dirty="0" err="1"/>
              <a:t>test_expression</a:t>
            </a:r>
            <a:r>
              <a:rPr lang="en-US" dirty="0"/>
              <a:t>)</a:t>
            </a:r>
          </a:p>
          <a:p>
            <a:r>
              <a:rPr lang="en-US" dirty="0"/>
              <a:t>{</a:t>
            </a:r>
          </a:p>
          <a:p>
            <a:r>
              <a:rPr lang="en-US" dirty="0"/>
              <a:t>    // body of the while loop</a:t>
            </a:r>
          </a:p>
          <a:p>
            <a:r>
              <a:rPr lang="en-US" dirty="0"/>
              <a:t>    </a:t>
            </a:r>
          </a:p>
          <a:p>
            <a:r>
              <a:rPr lang="en-US" dirty="0"/>
              <a:t>    </a:t>
            </a:r>
            <a:r>
              <a:rPr lang="en-US" dirty="0" err="1"/>
              <a:t>update_expression</a:t>
            </a:r>
            <a:r>
              <a:rPr lang="en-US" dirty="0"/>
              <a:t>;</a:t>
            </a:r>
          </a:p>
          <a:p>
            <a:r>
              <a:rPr lang="en-US" dirty="0"/>
              <a:t>}</a:t>
            </a:r>
          </a:p>
        </p:txBody>
      </p:sp>
    </p:spTree>
    <p:extLst>
      <p:ext uri="{BB962C8B-B14F-4D97-AF65-F5344CB8AC3E}">
        <p14:creationId xmlns:p14="http://schemas.microsoft.com/office/powerpoint/2010/main" val="1594057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CF29-67AD-7C01-B3AD-9D89DCD1084E}"/>
              </a:ext>
            </a:extLst>
          </p:cNvPr>
          <p:cNvSpPr>
            <a:spLocks noGrp="1"/>
          </p:cNvSpPr>
          <p:nvPr>
            <p:ph type="title"/>
          </p:nvPr>
        </p:nvSpPr>
        <p:spPr/>
        <p:txBody>
          <a:bodyPr/>
          <a:lstStyle/>
          <a:p>
            <a:r>
              <a:rPr lang="en-US" dirty="0"/>
              <a:t>Do While Loop</a:t>
            </a:r>
          </a:p>
        </p:txBody>
      </p:sp>
      <p:sp>
        <p:nvSpPr>
          <p:cNvPr id="3" name="Content Placeholder 2">
            <a:extLst>
              <a:ext uri="{FF2B5EF4-FFF2-40B4-BE49-F238E27FC236}">
                <a16:creationId xmlns:a16="http://schemas.microsoft.com/office/drawing/2014/main" id="{F2E4BAE8-49F8-42B9-5DC2-E424F35CF693}"/>
              </a:ext>
            </a:extLst>
          </p:cNvPr>
          <p:cNvSpPr>
            <a:spLocks noGrp="1"/>
          </p:cNvSpPr>
          <p:nvPr>
            <p:ph idx="1"/>
          </p:nvPr>
        </p:nvSpPr>
        <p:spPr>
          <a:xfrm>
            <a:off x="745067" y="1332089"/>
            <a:ext cx="10608733" cy="4844874"/>
          </a:xfrm>
        </p:spPr>
        <p:txBody>
          <a:bodyPr>
            <a:normAutofit fontScale="77500" lnSpcReduction="20000"/>
          </a:bodyPr>
          <a:lstStyle/>
          <a:p>
            <a:r>
              <a:rPr lang="en-US" b="0" i="0" dirty="0">
                <a:solidFill>
                  <a:srgbClr val="273239"/>
                </a:solidFill>
                <a:effectLst/>
                <a:latin typeface="Nunito" pitchFamily="2" charset="0"/>
              </a:rPr>
              <a:t>The do-while loop is similar to a while loop but the only difference lies in the do-while loop test condition which is tested at the end of the body. In the do-while loop, the loop body will </a:t>
            </a:r>
            <a:r>
              <a:rPr lang="en-US" b="1" i="0" dirty="0">
                <a:solidFill>
                  <a:srgbClr val="273239"/>
                </a:solidFill>
                <a:effectLst/>
                <a:latin typeface="Nunito" pitchFamily="2" charset="0"/>
              </a:rPr>
              <a:t>execute at least once</a:t>
            </a:r>
            <a:r>
              <a:rPr lang="en-US" b="0" i="0" dirty="0">
                <a:solidFill>
                  <a:srgbClr val="273239"/>
                </a:solidFill>
                <a:effectLst/>
                <a:latin typeface="Nunito" pitchFamily="2" charset="0"/>
              </a:rPr>
              <a:t> irrespective of the test condition.</a:t>
            </a:r>
          </a:p>
          <a:p>
            <a:endParaRPr lang="en-US" dirty="0"/>
          </a:p>
          <a:p>
            <a:r>
              <a:rPr lang="en-US" dirty="0" err="1"/>
              <a:t>initialization_expression</a:t>
            </a:r>
            <a:r>
              <a:rPr lang="en-US" dirty="0"/>
              <a:t>;</a:t>
            </a:r>
          </a:p>
          <a:p>
            <a:r>
              <a:rPr lang="en-US" dirty="0"/>
              <a:t>do</a:t>
            </a:r>
          </a:p>
          <a:p>
            <a:r>
              <a:rPr lang="en-US" dirty="0"/>
              <a:t>{</a:t>
            </a:r>
          </a:p>
          <a:p>
            <a:r>
              <a:rPr lang="en-US" dirty="0"/>
              <a:t>    // body of do-while loop</a:t>
            </a:r>
          </a:p>
          <a:p>
            <a:r>
              <a:rPr lang="en-US" dirty="0"/>
              <a:t>    </a:t>
            </a:r>
          </a:p>
          <a:p>
            <a:r>
              <a:rPr lang="en-US" dirty="0"/>
              <a:t>    </a:t>
            </a:r>
          </a:p>
          <a:p>
            <a:r>
              <a:rPr lang="en-US" dirty="0"/>
              <a:t>    </a:t>
            </a:r>
            <a:r>
              <a:rPr lang="en-US" dirty="0" err="1"/>
              <a:t>update_expression</a:t>
            </a:r>
            <a:r>
              <a:rPr lang="en-US" dirty="0"/>
              <a:t>;</a:t>
            </a:r>
          </a:p>
          <a:p>
            <a:endParaRPr lang="en-US" dirty="0"/>
          </a:p>
          <a:p>
            <a:r>
              <a:rPr lang="en-US" dirty="0"/>
              <a:t>} while (</a:t>
            </a:r>
            <a:r>
              <a:rPr lang="en-US" dirty="0" err="1"/>
              <a:t>test_expression</a:t>
            </a:r>
            <a:r>
              <a:rPr lang="en-US" dirty="0"/>
              <a:t>);</a:t>
            </a:r>
          </a:p>
        </p:txBody>
      </p:sp>
    </p:spTree>
    <p:extLst>
      <p:ext uri="{BB962C8B-B14F-4D97-AF65-F5344CB8AC3E}">
        <p14:creationId xmlns:p14="http://schemas.microsoft.com/office/powerpoint/2010/main" val="3683085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142D-F7EB-6B76-41B3-B43155075874}"/>
              </a:ext>
            </a:extLst>
          </p:cNvPr>
          <p:cNvSpPr>
            <a:spLocks noGrp="1"/>
          </p:cNvSpPr>
          <p:nvPr>
            <p:ph type="title"/>
          </p:nvPr>
        </p:nvSpPr>
        <p:spPr/>
        <p:txBody>
          <a:bodyPr/>
          <a:lstStyle/>
          <a:p>
            <a:r>
              <a:rPr lang="en-US" b="1" i="0" dirty="0">
                <a:solidFill>
                  <a:srgbClr val="273239"/>
                </a:solidFill>
                <a:effectLst/>
                <a:latin typeface="Nunito" pitchFamily="2" charset="0"/>
              </a:rPr>
              <a:t>for Loop</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72CFAD15-5C4B-7068-0FC9-E15F24A1FF53}"/>
              </a:ext>
            </a:extLst>
          </p:cNvPr>
          <p:cNvSpPr>
            <a:spLocks noGrp="1"/>
          </p:cNvSpPr>
          <p:nvPr>
            <p:ph idx="1"/>
          </p:nvPr>
        </p:nvSpPr>
        <p:spPr>
          <a:xfrm>
            <a:off x="838200" y="1219200"/>
            <a:ext cx="10515600" cy="4957763"/>
          </a:xfrm>
        </p:spPr>
        <p:txBody>
          <a:bodyPr>
            <a:normAutofit lnSpcReduction="10000"/>
          </a:bodyPr>
          <a:lstStyle/>
          <a:p>
            <a:r>
              <a:rPr lang="en-US" dirty="0"/>
              <a:t>for (initialize expression; test expression; update expression)</a:t>
            </a:r>
          </a:p>
          <a:p>
            <a:r>
              <a:rPr lang="en-US" dirty="0"/>
              <a:t>{</a:t>
            </a:r>
          </a:p>
          <a:p>
            <a:r>
              <a:rPr lang="en-US" dirty="0"/>
              <a:t>    //</a:t>
            </a:r>
          </a:p>
          <a:p>
            <a:r>
              <a:rPr lang="en-US" dirty="0"/>
              <a:t>    // body of for loop</a:t>
            </a:r>
          </a:p>
          <a:p>
            <a:r>
              <a:rPr lang="en-US" dirty="0"/>
              <a:t>    //</a:t>
            </a:r>
          </a:p>
          <a:p>
            <a:r>
              <a:rPr lang="en-US" dirty="0"/>
              <a:t>}</a:t>
            </a:r>
          </a:p>
          <a:p>
            <a:r>
              <a:rPr lang="en-US" dirty="0"/>
              <a:t>for(int </a:t>
            </a:r>
            <a:r>
              <a:rPr lang="en-US" dirty="0" err="1"/>
              <a:t>i</a:t>
            </a:r>
            <a:r>
              <a:rPr lang="en-US" dirty="0"/>
              <a:t> = 0; </a:t>
            </a:r>
            <a:r>
              <a:rPr lang="en-US" dirty="0" err="1"/>
              <a:t>i</a:t>
            </a:r>
            <a:r>
              <a:rPr lang="en-US" dirty="0"/>
              <a:t> &lt; n; ++</a:t>
            </a:r>
            <a:r>
              <a:rPr lang="en-US" dirty="0" err="1"/>
              <a:t>i</a:t>
            </a:r>
            <a:r>
              <a:rPr lang="en-US" dirty="0"/>
              <a:t>)</a:t>
            </a:r>
          </a:p>
          <a:p>
            <a:r>
              <a:rPr lang="en-US" dirty="0"/>
              <a:t>{</a:t>
            </a:r>
          </a:p>
          <a:p>
            <a:r>
              <a:rPr lang="en-US" dirty="0"/>
              <a:t>    </a:t>
            </a:r>
            <a:r>
              <a:rPr lang="en-US" dirty="0" err="1"/>
              <a:t>printf</a:t>
            </a:r>
            <a:r>
              <a:rPr lang="en-US" dirty="0"/>
              <a:t>("Body of for loop which will execute till n");</a:t>
            </a:r>
          </a:p>
          <a:p>
            <a:r>
              <a:rPr lang="en-US" dirty="0"/>
              <a:t>}</a:t>
            </a:r>
          </a:p>
        </p:txBody>
      </p:sp>
    </p:spTree>
    <p:extLst>
      <p:ext uri="{BB962C8B-B14F-4D97-AF65-F5344CB8AC3E}">
        <p14:creationId xmlns:p14="http://schemas.microsoft.com/office/powerpoint/2010/main" val="3074413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F7AE-063D-3126-1A7A-01CF0722EF91}"/>
              </a:ext>
            </a:extLst>
          </p:cNvPr>
          <p:cNvSpPr>
            <a:spLocks noGrp="1"/>
          </p:cNvSpPr>
          <p:nvPr>
            <p:ph type="title"/>
          </p:nvPr>
        </p:nvSpPr>
        <p:spPr/>
        <p:txBody>
          <a:bodyPr/>
          <a:lstStyle/>
          <a:p>
            <a:r>
              <a:rPr lang="en-US" b="1" i="0" dirty="0">
                <a:solidFill>
                  <a:srgbClr val="0F0F0F"/>
                </a:solidFill>
                <a:effectLst/>
                <a:latin typeface="YouTube Sans"/>
              </a:rPr>
              <a:t>Break and Continue Statements In C:</a:t>
            </a:r>
            <a:br>
              <a:rPr lang="en-US" b="1" i="0" dirty="0">
                <a:solidFill>
                  <a:srgbClr val="0F0F0F"/>
                </a:solidFill>
                <a:effectLst/>
                <a:latin typeface="YouTube Sans"/>
              </a:rPr>
            </a:br>
            <a:endParaRPr lang="en-US" dirty="0"/>
          </a:p>
        </p:txBody>
      </p:sp>
      <p:sp>
        <p:nvSpPr>
          <p:cNvPr id="3" name="Content Placeholder 2">
            <a:extLst>
              <a:ext uri="{FF2B5EF4-FFF2-40B4-BE49-F238E27FC236}">
                <a16:creationId xmlns:a16="http://schemas.microsoft.com/office/drawing/2014/main" id="{972D8517-4C08-151D-5542-B906476ADB3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32204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Hello.c (gcc )GNU compliler Collection </a:t>
            </a:r>
          </a:p>
        </p:txBody>
      </p:sp>
      <p:pic>
        <p:nvPicPr>
          <p:cNvPr id="4" name="Content Placeholder 3"/>
          <p:cNvPicPr>
            <a:picLocks noGrp="1" noChangeAspect="1"/>
          </p:cNvPicPr>
          <p:nvPr>
            <p:ph idx="1"/>
          </p:nvPr>
        </p:nvPicPr>
        <p:blipFill>
          <a:blip r:embed="rId2"/>
          <a:stretch>
            <a:fillRect/>
          </a:stretch>
        </p:blipFill>
        <p:spPr>
          <a:xfrm>
            <a:off x="2520950" y="2338705"/>
            <a:ext cx="3953510" cy="420306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91465" y="1485900"/>
            <a:ext cx="11988800" cy="4112895"/>
          </a:xfrm>
          <a:prstGeom prst="rect">
            <a:avLst/>
          </a:prstGeom>
        </p:spPr>
      </p:pic>
      <p:sp>
        <p:nvSpPr>
          <p:cNvPr id="5" name="Text Box 4"/>
          <p:cNvSpPr txBox="1"/>
          <p:nvPr/>
        </p:nvSpPr>
        <p:spPr>
          <a:xfrm>
            <a:off x="5827395" y="6069965"/>
            <a:ext cx="4064000" cy="368300"/>
          </a:xfrm>
          <a:prstGeom prst="rect">
            <a:avLst/>
          </a:prstGeom>
          <a:noFill/>
        </p:spPr>
        <p:txBody>
          <a:bodyPr wrap="square" rtlCol="0">
            <a:spAutoFit/>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Variables (memory_location ko diya gaya name)</a:t>
            </a:r>
            <a:endParaRPr lang="en-US"/>
          </a:p>
        </p:txBody>
      </p:sp>
      <p:pic>
        <p:nvPicPr>
          <p:cNvPr id="4" name="Content Placeholder 3"/>
          <p:cNvPicPr>
            <a:picLocks noGrp="1" noChangeAspect="1"/>
          </p:cNvPicPr>
          <p:nvPr>
            <p:ph sz="half" idx="1"/>
          </p:nvPr>
        </p:nvPicPr>
        <p:blipFill>
          <a:blip r:embed="rId2"/>
          <a:stretch>
            <a:fillRect/>
          </a:stretch>
        </p:blipFill>
        <p:spPr>
          <a:xfrm>
            <a:off x="838200" y="2882265"/>
            <a:ext cx="5181600" cy="2237740"/>
          </a:xfrm>
          <a:prstGeom prst="rect">
            <a:avLst/>
          </a:prstGeom>
        </p:spPr>
      </p:pic>
      <p:pic>
        <p:nvPicPr>
          <p:cNvPr id="5" name="Content Placeholder 4"/>
          <p:cNvPicPr>
            <a:picLocks noGrp="1" noChangeAspect="1"/>
          </p:cNvPicPr>
          <p:nvPr>
            <p:ph sz="half" idx="2"/>
          </p:nvPr>
        </p:nvPicPr>
        <p:blipFill>
          <a:blip r:embed="rId3"/>
          <a:stretch>
            <a:fillRect/>
          </a:stretch>
        </p:blipFill>
        <p:spPr>
          <a:xfrm>
            <a:off x="6172200" y="2876550"/>
            <a:ext cx="5181600" cy="224917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Variables &amp; Data Types in c</a:t>
            </a:r>
            <a:br>
              <a:rPr lang="en-US"/>
            </a:br>
            <a:r>
              <a:rPr lang="en-US"/>
              <a:t>void (kuch nahi khali)bolte hai</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991235" y="1691005"/>
            <a:ext cx="9258300" cy="29908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01370" y="264795"/>
            <a:ext cx="8376920" cy="59124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a:t>
            </a:r>
            <a:r>
              <a:rPr lang="en-US" b="1">
                <a:solidFill>
                  <a:srgbClr val="FF0000"/>
                </a:solidFill>
                <a:sym typeface="+mn-ea"/>
              </a:rPr>
              <a:t>Installation</a:t>
            </a:r>
            <a:endParaRPr lang="en-US"/>
          </a:p>
        </p:txBody>
      </p:sp>
      <p:sp>
        <p:nvSpPr>
          <p:cNvPr id="3" name="Content Placeholder 2"/>
          <p:cNvSpPr>
            <a:spLocks noGrp="1"/>
          </p:cNvSpPr>
          <p:nvPr>
            <p:ph idx="1"/>
          </p:nvPr>
        </p:nvSpPr>
        <p:spPr/>
        <p:txBody>
          <a:bodyPr/>
          <a:lstStyle/>
          <a:p>
            <a:r>
              <a:rPr lang="en-US"/>
              <a:t>VS Code</a:t>
            </a:r>
          </a:p>
          <a:p>
            <a:r>
              <a:rPr lang="en-US"/>
              <a:t>MinGW (MinGW - Minimalist GNU for Windows)</a:t>
            </a:r>
            <a:endParaRPr lang="en-IN"/>
          </a:p>
          <a:p>
            <a:r>
              <a:rPr lang="en-IN"/>
              <a:t>MinGW: A native Windows port of the GNU Compiler Collection (GCC), with freely distributable import libraries and header files for building native Windows applications; includes extensions to the MSVC runtime to support C99 functionality. All of MinGW's software will execute on the 64bit Windows platforms.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12445" y="365125"/>
            <a:ext cx="10540365" cy="5400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Creation of C program consists of three steps</a:t>
            </a:r>
          </a:p>
        </p:txBody>
      </p:sp>
      <p:sp>
        <p:nvSpPr>
          <p:cNvPr id="3" name="Content Placeholder 2"/>
          <p:cNvSpPr>
            <a:spLocks noGrp="1"/>
          </p:cNvSpPr>
          <p:nvPr>
            <p:ph idx="1"/>
          </p:nvPr>
        </p:nvSpPr>
        <p:spPr/>
        <p:txBody>
          <a:bodyPr/>
          <a:lstStyle/>
          <a:p>
            <a:r>
              <a:rPr lang="en-IN" altLang="en-US"/>
              <a:t>1.Creation of Program</a:t>
            </a:r>
          </a:p>
          <a:p>
            <a:r>
              <a:rPr lang="en-IN" altLang="en-US"/>
              <a:t>2. Compilation of Program </a:t>
            </a:r>
          </a:p>
          <a:p>
            <a:r>
              <a:rPr lang="en-IN" altLang="en-US"/>
              <a:t>----(High Level Language) convert Binery/Low level Language</a:t>
            </a:r>
          </a:p>
          <a:p>
            <a:r>
              <a:rPr lang="en-IN" altLang="en-US"/>
              <a:t>3. Execution of Program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Low Level Language</a:t>
            </a:r>
          </a:p>
        </p:txBody>
      </p:sp>
      <p:sp>
        <p:nvSpPr>
          <p:cNvPr id="3" name="Content Placeholder 2"/>
          <p:cNvSpPr>
            <a:spLocks noGrp="1"/>
          </p:cNvSpPr>
          <p:nvPr>
            <p:ph idx="1"/>
          </p:nvPr>
        </p:nvSpPr>
        <p:spPr/>
        <p:txBody>
          <a:bodyPr/>
          <a:lstStyle/>
          <a:p>
            <a:r>
              <a:rPr lang="en-US"/>
              <a:t>A Low Level Language is Programming language that provides little or no abstraction from of Computer instruction. A low level Language is Machine Dependent</a:t>
            </a:r>
          </a:p>
          <a:p>
            <a:r>
              <a:rPr lang="en-IN" altLang="en-US"/>
              <a:t>(Machine code -Binary )</a:t>
            </a:r>
          </a:p>
          <a:p>
            <a:r>
              <a:rPr lang="en-IN" altLang="en-US"/>
              <a:t>Assembly -CPU register</a:t>
            </a:r>
          </a:p>
        </p:txBody>
      </p:sp>
      <p:pic>
        <p:nvPicPr>
          <p:cNvPr id="4" name="Picture 3"/>
          <p:cNvPicPr>
            <a:picLocks noChangeAspect="1"/>
          </p:cNvPicPr>
          <p:nvPr/>
        </p:nvPicPr>
        <p:blipFill>
          <a:blip r:embed="rId2"/>
          <a:stretch>
            <a:fillRect/>
          </a:stretch>
        </p:blipFill>
        <p:spPr>
          <a:xfrm>
            <a:off x="5205730" y="3042285"/>
            <a:ext cx="5890260" cy="2844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sym typeface="+mn-ea"/>
              </a:rPr>
              <a:t>High Level Language</a:t>
            </a:r>
            <a:endParaRPr lang="en-US"/>
          </a:p>
        </p:txBody>
      </p:sp>
      <p:pic>
        <p:nvPicPr>
          <p:cNvPr id="8" name="Content Placeholder 7"/>
          <p:cNvPicPr>
            <a:picLocks noGrp="1" noChangeAspect="1"/>
          </p:cNvPicPr>
          <p:nvPr>
            <p:ph idx="1"/>
          </p:nvPr>
        </p:nvPicPr>
        <p:blipFill>
          <a:blip r:embed="rId2"/>
          <a:stretch>
            <a:fillRect/>
          </a:stretch>
        </p:blipFill>
        <p:spPr>
          <a:xfrm>
            <a:off x="2945765" y="2028825"/>
            <a:ext cx="6085840" cy="3133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sym typeface="+mn-ea"/>
              </a:rPr>
              <a:t>Low Level Language Vs High Level Language</a:t>
            </a:r>
            <a:endParaRPr lang="en-US"/>
          </a:p>
        </p:txBody>
      </p:sp>
      <p:sp>
        <p:nvSpPr>
          <p:cNvPr id="3" name="Content Placeholder 2"/>
          <p:cNvSpPr>
            <a:spLocks noGrp="1"/>
          </p:cNvSpPr>
          <p:nvPr>
            <p:ph idx="1"/>
          </p:nvPr>
        </p:nvSpPr>
        <p:spPr/>
        <p:txBody>
          <a:bodyPr>
            <a:normAutofit fontScale="92500" lnSpcReduction="20000"/>
          </a:bodyPr>
          <a:lstStyle/>
          <a:p>
            <a:r>
              <a:rPr lang="en-US"/>
              <a:t>Hard to UnderStand</a:t>
            </a:r>
            <a:r>
              <a:rPr lang="en-IN" altLang="en-US"/>
              <a:t> (</a:t>
            </a:r>
            <a:r>
              <a:rPr lang="en-IN" altLang="en-US" b="1">
                <a:solidFill>
                  <a:srgbClr val="FF0000"/>
                </a:solidFill>
              </a:rPr>
              <a:t>LLL</a:t>
            </a:r>
            <a:r>
              <a:rPr lang="en-IN" altLang="en-US"/>
              <a:t>)</a:t>
            </a:r>
            <a:endParaRPr lang="en-US"/>
          </a:p>
          <a:p>
            <a:r>
              <a:rPr lang="en-US" b="1">
                <a:solidFill>
                  <a:srgbClr val="FF0000"/>
                </a:solidFill>
              </a:rPr>
              <a:t>Easy to Understand</a:t>
            </a:r>
            <a:r>
              <a:rPr lang="en-IN" altLang="en-US" b="1">
                <a:solidFill>
                  <a:srgbClr val="FF0000"/>
                </a:solidFill>
              </a:rPr>
              <a:t>(HLL)</a:t>
            </a:r>
            <a:endParaRPr lang="en-US" b="1">
              <a:solidFill>
                <a:srgbClr val="FF0000"/>
              </a:solidFill>
            </a:endParaRPr>
          </a:p>
          <a:p>
            <a:r>
              <a:rPr lang="en-US"/>
              <a:t>complex to modify</a:t>
            </a:r>
            <a:r>
              <a:rPr lang="en-IN" altLang="en-US">
                <a:sym typeface="+mn-ea"/>
              </a:rPr>
              <a:t>(</a:t>
            </a:r>
            <a:r>
              <a:rPr lang="en-IN" altLang="en-US" b="1">
                <a:solidFill>
                  <a:srgbClr val="FF0000"/>
                </a:solidFill>
                <a:sym typeface="+mn-ea"/>
              </a:rPr>
              <a:t>LLL</a:t>
            </a:r>
            <a:r>
              <a:rPr lang="en-IN" altLang="en-US">
                <a:sym typeface="+mn-ea"/>
              </a:rPr>
              <a:t>)</a:t>
            </a:r>
            <a:endParaRPr lang="en-US"/>
          </a:p>
          <a:p>
            <a:r>
              <a:rPr lang="en-US" b="1">
                <a:solidFill>
                  <a:srgbClr val="FF0000"/>
                </a:solidFill>
              </a:rPr>
              <a:t>Easy to Modify</a:t>
            </a:r>
            <a:r>
              <a:rPr lang="en-IN" altLang="en-US" b="1">
                <a:solidFill>
                  <a:srgbClr val="FF0000"/>
                </a:solidFill>
                <a:sym typeface="+mn-ea"/>
              </a:rPr>
              <a:t>(HLL)</a:t>
            </a:r>
            <a:endParaRPr lang="en-US" b="1">
              <a:solidFill>
                <a:srgbClr val="FF0000"/>
              </a:solidFill>
            </a:endParaRPr>
          </a:p>
          <a:p>
            <a:r>
              <a:rPr lang="en-US"/>
              <a:t>Complex to maintain</a:t>
            </a:r>
            <a:r>
              <a:rPr lang="en-IN" altLang="en-US"/>
              <a:t>(</a:t>
            </a:r>
            <a:r>
              <a:rPr lang="en-IN" altLang="en-US" b="1">
                <a:solidFill>
                  <a:srgbClr val="FF0000"/>
                </a:solidFill>
                <a:sym typeface="+mn-ea"/>
              </a:rPr>
              <a:t>LLL</a:t>
            </a:r>
            <a:r>
              <a:rPr lang="en-IN" altLang="en-US">
                <a:sym typeface="+mn-ea"/>
              </a:rPr>
              <a:t>)</a:t>
            </a:r>
            <a:endParaRPr lang="en-US"/>
          </a:p>
          <a:p>
            <a:r>
              <a:rPr lang="en-US" b="1">
                <a:solidFill>
                  <a:srgbClr val="FF0000"/>
                </a:solidFill>
              </a:rPr>
              <a:t>Easy to maintain</a:t>
            </a:r>
            <a:r>
              <a:rPr lang="en-IN" altLang="en-US" b="1">
                <a:solidFill>
                  <a:srgbClr val="FF0000"/>
                </a:solidFill>
              </a:rPr>
              <a:t>(HLL)</a:t>
            </a:r>
            <a:endParaRPr lang="en-US" b="1">
              <a:solidFill>
                <a:srgbClr val="FF0000"/>
              </a:solidFill>
            </a:endParaRPr>
          </a:p>
          <a:p>
            <a:r>
              <a:rPr lang="en-US"/>
              <a:t>Complex to debug</a:t>
            </a:r>
            <a:r>
              <a:rPr lang="en-IN" altLang="en-US"/>
              <a:t>(</a:t>
            </a:r>
            <a:r>
              <a:rPr lang="en-IN" altLang="en-US" b="1">
                <a:solidFill>
                  <a:srgbClr val="FF0000"/>
                </a:solidFill>
                <a:sym typeface="+mn-ea"/>
              </a:rPr>
              <a:t>LLL</a:t>
            </a:r>
            <a:r>
              <a:rPr lang="en-IN" altLang="en-US">
                <a:sym typeface="+mn-ea"/>
              </a:rPr>
              <a:t>)</a:t>
            </a:r>
            <a:endParaRPr lang="en-US"/>
          </a:p>
          <a:p>
            <a:r>
              <a:rPr lang="en-US" b="1">
                <a:solidFill>
                  <a:srgbClr val="FF0000"/>
                </a:solidFill>
              </a:rPr>
              <a:t>Easy to debug</a:t>
            </a:r>
            <a:r>
              <a:rPr lang="en-IN" altLang="en-US" b="1">
                <a:solidFill>
                  <a:srgbClr val="FF0000"/>
                </a:solidFill>
              </a:rPr>
              <a:t>(HLL)</a:t>
            </a:r>
            <a:endParaRPr lang="en-US" b="1">
              <a:solidFill>
                <a:srgbClr val="FF0000"/>
              </a:solidFill>
            </a:endParaRPr>
          </a:p>
          <a:p>
            <a:r>
              <a:rPr lang="en-US"/>
              <a:t>Machine Dependent</a:t>
            </a:r>
            <a:r>
              <a:rPr lang="en-IN" altLang="en-US"/>
              <a:t>(</a:t>
            </a:r>
            <a:r>
              <a:rPr lang="en-IN" altLang="en-US" b="1">
                <a:solidFill>
                  <a:srgbClr val="FF0000"/>
                </a:solidFill>
                <a:sym typeface="+mn-ea"/>
              </a:rPr>
              <a:t>LLL</a:t>
            </a:r>
            <a:r>
              <a:rPr lang="en-IN" altLang="en-US">
                <a:sym typeface="+mn-ea"/>
              </a:rPr>
              <a:t>)</a:t>
            </a:r>
          </a:p>
          <a:p>
            <a:r>
              <a:rPr lang="en-US" b="1">
                <a:solidFill>
                  <a:srgbClr val="FF0000"/>
                </a:solidFill>
              </a:rPr>
              <a:t>Machine Independent</a:t>
            </a:r>
            <a:r>
              <a:rPr lang="en-IN" altLang="en-US" b="1">
                <a:solidFill>
                  <a:srgbClr val="FF0000"/>
                </a:solidFill>
              </a:rPr>
              <a:t>(HLL)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1375</Words>
  <Application>Microsoft Office PowerPoint</Application>
  <PresentationFormat>Widescreen</PresentationFormat>
  <Paragraphs>236</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euclid_circular_a</vt:lpstr>
      <vt:lpstr>Nunito</vt:lpstr>
      <vt:lpstr>Source Sans 3</vt:lpstr>
      <vt:lpstr>YouTube Sans</vt:lpstr>
      <vt:lpstr>Office Theme</vt:lpstr>
      <vt:lpstr>C Programming Language</vt:lpstr>
      <vt:lpstr>C Introduction and Installation</vt:lpstr>
      <vt:lpstr>Base Level Programming </vt:lpstr>
      <vt:lpstr>C Installation (Turbo C++)</vt:lpstr>
      <vt:lpstr>C Installation</vt:lpstr>
      <vt:lpstr>Creation of C program consists of three steps</vt:lpstr>
      <vt:lpstr>Low Level Language</vt:lpstr>
      <vt:lpstr>High Level Language</vt:lpstr>
      <vt:lpstr>Low Level Language Vs High Level Language</vt:lpstr>
      <vt:lpstr>Tokens </vt:lpstr>
      <vt:lpstr>KeyWords (</vt:lpstr>
      <vt:lpstr>PowerPoint Presentation</vt:lpstr>
      <vt:lpstr>Identifiers </vt:lpstr>
      <vt:lpstr>Variables and Constants in C</vt:lpstr>
      <vt:lpstr>data type</vt:lpstr>
      <vt:lpstr>Constants in C</vt:lpstr>
      <vt:lpstr>Printf Function in C (stdio.h) standard input output </vt:lpstr>
      <vt:lpstr>Conversion Specification( %) printf and scanf</vt:lpstr>
      <vt:lpstr>Scanf function in C (input user)</vt:lpstr>
      <vt:lpstr>First C Program</vt:lpstr>
      <vt:lpstr>Operators</vt:lpstr>
      <vt:lpstr>Arithmetic Operators</vt:lpstr>
      <vt:lpstr>Assignment Operators </vt:lpstr>
      <vt:lpstr>Unary operators </vt:lpstr>
      <vt:lpstr>Unary Minus </vt:lpstr>
      <vt:lpstr> Addressof operator ( &amp; )  </vt:lpstr>
      <vt:lpstr>Relational Operators(Comparison)</vt:lpstr>
      <vt:lpstr>Logical Operators </vt:lpstr>
      <vt:lpstr>Increment Decrement in C Programming </vt:lpstr>
      <vt:lpstr>Sizeof Operator </vt:lpstr>
      <vt:lpstr>PowerPoint Presentation</vt:lpstr>
      <vt:lpstr>Ternary / Conditional Operator in C Programming </vt:lpstr>
      <vt:lpstr>C Program to convert temperature from Fahrenheit to Celsius </vt:lpstr>
      <vt:lpstr>Control Statements - If | Loops </vt:lpstr>
      <vt:lpstr>PowerPoint Presentation</vt:lpstr>
      <vt:lpstr>If….else Statement</vt:lpstr>
      <vt:lpstr>C if...else Ladder </vt:lpstr>
      <vt:lpstr>PowerPoint Presentation</vt:lpstr>
      <vt:lpstr>Nested if...else </vt:lpstr>
      <vt:lpstr>Switch Case Control Statements </vt:lpstr>
      <vt:lpstr>Loops in c (While Loop)</vt:lpstr>
      <vt:lpstr>Do While Loop</vt:lpstr>
      <vt:lpstr>for Loop </vt:lpstr>
      <vt:lpstr>Break and Continue Statements In C: </vt:lpstr>
      <vt:lpstr>Hello.c (gcc )GNU compliler Collection </vt:lpstr>
      <vt:lpstr>PowerPoint Presentation</vt:lpstr>
      <vt:lpstr>Variables (memory_location ko diya gaya name)</vt:lpstr>
      <vt:lpstr>Variables &amp; Data Types in c void (kuch nahi khali)bolte hai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dc:title>
  <dc:creator/>
  <cp:lastModifiedBy>asus</cp:lastModifiedBy>
  <cp:revision>87</cp:revision>
  <dcterms:created xsi:type="dcterms:W3CDTF">2023-09-12T07:00:00Z</dcterms:created>
  <dcterms:modified xsi:type="dcterms:W3CDTF">2023-10-31T08:21:35Z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C174E9DC01C44115AF2B7AF3DB8BB421_11</vt:lpwstr>
  </property>
  <property fmtid="{D5CDD505-2E9C-101B-9397-08002B2CF9AE}" pid="3" name="KSOProductBuildVer">
    <vt:lpwstr>1033-12.2.0.13215</vt:lpwstr>
  </property>
</Properties>
</file>