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345" r:id="rId2"/>
    <p:sldId id="346" r:id="rId3"/>
    <p:sldId id="256" r:id="rId4"/>
    <p:sldId id="343" r:id="rId5"/>
    <p:sldId id="344" r:id="rId6"/>
    <p:sldId id="263" r:id="rId7"/>
    <p:sldId id="305" r:id="rId8"/>
    <p:sldId id="264" r:id="rId9"/>
    <p:sldId id="297" r:id="rId10"/>
    <p:sldId id="306" r:id="rId11"/>
    <p:sldId id="321" r:id="rId12"/>
    <p:sldId id="323" r:id="rId13"/>
    <p:sldId id="352" r:id="rId14"/>
    <p:sldId id="349" r:id="rId15"/>
    <p:sldId id="324" r:id="rId16"/>
    <p:sldId id="348" r:id="rId17"/>
    <p:sldId id="347" r:id="rId18"/>
    <p:sldId id="350" r:id="rId19"/>
    <p:sldId id="351" r:id="rId20"/>
    <p:sldId id="322" r:id="rId21"/>
    <p:sldId id="265" r:id="rId22"/>
    <p:sldId id="316" r:id="rId23"/>
    <p:sldId id="326" r:id="rId24"/>
    <p:sldId id="325" r:id="rId25"/>
    <p:sldId id="340" r:id="rId26"/>
    <p:sldId id="319" r:id="rId27"/>
    <p:sldId id="328" r:id="rId28"/>
    <p:sldId id="329" r:id="rId29"/>
    <p:sldId id="327" r:id="rId30"/>
    <p:sldId id="330" r:id="rId31"/>
    <p:sldId id="320" r:id="rId32"/>
    <p:sldId id="332" r:id="rId33"/>
    <p:sldId id="331" r:id="rId34"/>
    <p:sldId id="333" r:id="rId35"/>
    <p:sldId id="338" r:id="rId36"/>
    <p:sldId id="339" r:id="rId37"/>
    <p:sldId id="334" r:id="rId38"/>
    <p:sldId id="335" r:id="rId39"/>
    <p:sldId id="336" r:id="rId40"/>
    <p:sldId id="337" r:id="rId41"/>
    <p:sldId id="341" r:id="rId42"/>
    <p:sldId id="296" r:id="rId43"/>
    <p:sldId id="342" r:id="rId44"/>
  </p:sldIdLst>
  <p:sldSz cx="9144000" cy="6858000" type="screen4x3"/>
  <p:notesSz cx="6881813" cy="9296400"/>
  <p:defaultTextStyle>
    <a:defPPr>
      <a:defRPr lang="en-US"/>
    </a:defPPr>
    <a:lvl1pPr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1pPr>
    <a:lvl2pPr marL="4572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2pPr>
    <a:lvl3pPr marL="9144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3pPr>
    <a:lvl4pPr marL="13716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4pPr>
    <a:lvl5pPr marL="1828800" algn="l" rtl="0" fontAlgn="base">
      <a:spcBef>
        <a:spcPct val="0"/>
      </a:spcBef>
      <a:spcAft>
        <a:spcPct val="0"/>
      </a:spcAft>
      <a:defRPr sz="2200" kern="1200">
        <a:solidFill>
          <a:srgbClr val="FFFFFF"/>
        </a:solidFill>
        <a:latin typeface="Trebuchet MS" panose="020B0603020202020204" pitchFamily="34" charset="0"/>
        <a:ea typeface="+mn-ea"/>
        <a:cs typeface="Times New Roman" panose="02020603050405020304" pitchFamily="18" charset="0"/>
      </a:defRPr>
    </a:lvl5pPr>
    <a:lvl6pPr marL="22860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6pPr>
    <a:lvl7pPr marL="27432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7pPr>
    <a:lvl8pPr marL="32004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8pPr>
    <a:lvl9pPr marL="3657600" algn="l" defTabSz="914400" rtl="0" eaLnBrk="1" latinLnBrk="0" hangingPunct="1">
      <a:defRPr sz="2200" kern="1200">
        <a:solidFill>
          <a:srgbClr val="FFFFFF"/>
        </a:solidFill>
        <a:latin typeface="Trebuchet MS" panose="020B060302020202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3" autoAdjust="0"/>
    <p:restoredTop sz="86532" autoAdjust="0"/>
  </p:normalViewPr>
  <p:slideViewPr>
    <p:cSldViewPr>
      <p:cViewPr varScale="1">
        <p:scale>
          <a:sx n="140" d="100"/>
          <a:sy n="140" d="100"/>
        </p:scale>
        <p:origin x="2292"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82119" cy="464579"/>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15363" name="Rectangle 3"/>
          <p:cNvSpPr>
            <a:spLocks noGrp="1" noChangeArrowheads="1"/>
          </p:cNvSpPr>
          <p:nvPr>
            <p:ph type="dt" sz="quarter" idx="1"/>
          </p:nvPr>
        </p:nvSpPr>
        <p:spPr bwMode="auto">
          <a:xfrm>
            <a:off x="3899694" y="0"/>
            <a:ext cx="2982119" cy="464579"/>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spcBef>
                <a:spcPct val="20000"/>
              </a:spcBef>
              <a:buFontTx/>
              <a:buChar char="–"/>
              <a:defRPr sz="1200">
                <a:cs typeface="Times New Roman" charset="0"/>
              </a:defRPr>
            </a:lvl1pPr>
          </a:lstStyle>
          <a:p>
            <a:pPr>
              <a:defRPr/>
            </a:pPr>
            <a:endParaRPr lang="en-US"/>
          </a:p>
        </p:txBody>
      </p:sp>
      <p:sp>
        <p:nvSpPr>
          <p:cNvPr id="15364" name="Rectangle 4"/>
          <p:cNvSpPr>
            <a:spLocks noGrp="1" noChangeArrowheads="1"/>
          </p:cNvSpPr>
          <p:nvPr>
            <p:ph type="ftr" sz="quarter" idx="2"/>
          </p:nvPr>
        </p:nvSpPr>
        <p:spPr bwMode="auto">
          <a:xfrm>
            <a:off x="0" y="8831821"/>
            <a:ext cx="2982119" cy="464579"/>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15365" name="Rectangle 5"/>
          <p:cNvSpPr>
            <a:spLocks noGrp="1" noChangeArrowheads="1"/>
          </p:cNvSpPr>
          <p:nvPr>
            <p:ph type="sldNum" sz="quarter" idx="3"/>
          </p:nvPr>
        </p:nvSpPr>
        <p:spPr bwMode="auto">
          <a:xfrm>
            <a:off x="3899694" y="8831821"/>
            <a:ext cx="2982119" cy="464579"/>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spcBef>
                <a:spcPct val="20000"/>
              </a:spcBef>
              <a:buFontTx/>
              <a:buChar char="–"/>
              <a:defRPr sz="1200"/>
            </a:lvl1pPr>
          </a:lstStyle>
          <a:p>
            <a:fld id="{E2F5ACE6-9F9A-4991-AA49-BCA3911D8831}" type="slidenum">
              <a:rPr lang="en-US" altLang="en-US"/>
              <a:pPr/>
              <a:t>‹#›</a:t>
            </a:fld>
            <a:endParaRPr lang="en-US" altLang="en-US"/>
          </a:p>
        </p:txBody>
      </p:sp>
    </p:spTree>
    <p:extLst>
      <p:ext uri="{BB962C8B-B14F-4D97-AF65-F5344CB8AC3E}">
        <p14:creationId xmlns:p14="http://schemas.microsoft.com/office/powerpoint/2010/main" val="2603438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2119" cy="462971"/>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29699" name="Rectangle 3"/>
          <p:cNvSpPr>
            <a:spLocks noGrp="1" noChangeArrowheads="1"/>
          </p:cNvSpPr>
          <p:nvPr>
            <p:ph type="dt" idx="1"/>
          </p:nvPr>
        </p:nvSpPr>
        <p:spPr bwMode="auto">
          <a:xfrm>
            <a:off x="3899694" y="0"/>
            <a:ext cx="2982119" cy="462971"/>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lvl1pPr algn="r">
              <a:spcBef>
                <a:spcPct val="20000"/>
              </a:spcBef>
              <a:buFontTx/>
              <a:buChar char="–"/>
              <a:defRPr sz="1200">
                <a:cs typeface="Times New Roman"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27125" y="693738"/>
            <a:ext cx="4629150" cy="347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917575" y="4398227"/>
            <a:ext cx="5046663" cy="4166742"/>
          </a:xfrm>
          <a:prstGeom prst="rect">
            <a:avLst/>
          </a:prstGeom>
          <a:noFill/>
          <a:ln w="9525">
            <a:noFill/>
            <a:miter lim="800000"/>
            <a:headEnd/>
            <a:tailEnd/>
          </a:ln>
          <a:effectLst/>
        </p:spPr>
        <p:txBody>
          <a:bodyPr vert="horz" wrap="square" lIns="92236" tIns="46118" rIns="92236" bIns="461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796455"/>
            <a:ext cx="2982119" cy="462971"/>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spcBef>
                <a:spcPct val="20000"/>
              </a:spcBef>
              <a:buFontTx/>
              <a:buChar char="–"/>
              <a:defRPr sz="1200">
                <a:cs typeface="Times New Roman" charset="0"/>
              </a:defRPr>
            </a:lvl1pPr>
          </a:lstStyle>
          <a:p>
            <a:pPr>
              <a:defRPr/>
            </a:pPr>
            <a:endParaRPr lang="en-US"/>
          </a:p>
        </p:txBody>
      </p:sp>
      <p:sp>
        <p:nvSpPr>
          <p:cNvPr id="29703" name="Rectangle 7"/>
          <p:cNvSpPr>
            <a:spLocks noGrp="1" noChangeArrowheads="1"/>
          </p:cNvSpPr>
          <p:nvPr>
            <p:ph type="sldNum" sz="quarter" idx="5"/>
          </p:nvPr>
        </p:nvSpPr>
        <p:spPr bwMode="auto">
          <a:xfrm>
            <a:off x="3899694" y="8796455"/>
            <a:ext cx="2982119" cy="462971"/>
          </a:xfrm>
          <a:prstGeom prst="rect">
            <a:avLst/>
          </a:prstGeom>
          <a:noFill/>
          <a:ln w="9525">
            <a:noFill/>
            <a:miter lim="800000"/>
            <a:headEnd/>
            <a:tailEnd/>
          </a:ln>
          <a:effectLst/>
        </p:spPr>
        <p:txBody>
          <a:bodyPr vert="horz" wrap="square" lIns="92236" tIns="46118" rIns="92236" bIns="46118" numCol="1" anchor="b" anchorCtr="0" compatLnSpc="1">
            <a:prstTxWarp prst="textNoShape">
              <a:avLst/>
            </a:prstTxWarp>
          </a:bodyPr>
          <a:lstStyle>
            <a:lvl1pPr algn="r">
              <a:spcBef>
                <a:spcPct val="20000"/>
              </a:spcBef>
              <a:buFontTx/>
              <a:buChar char="–"/>
              <a:defRPr sz="1200"/>
            </a:lvl1pPr>
          </a:lstStyle>
          <a:p>
            <a:fld id="{584BE1D8-901D-468C-816A-82F16679A17E}" type="slidenum">
              <a:rPr lang="en-US" altLang="en-US"/>
              <a:pPr/>
              <a:t>‹#›</a:t>
            </a:fld>
            <a:endParaRPr lang="en-US" altLang="en-US"/>
          </a:p>
        </p:txBody>
      </p:sp>
    </p:spTree>
    <p:extLst>
      <p:ext uri="{BB962C8B-B14F-4D97-AF65-F5344CB8AC3E}">
        <p14:creationId xmlns:p14="http://schemas.microsoft.com/office/powerpoint/2010/main" val="1327627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9414" indent="-288236" eaLnBrk="0" hangingPunct="0">
              <a:defRPr sz="2200">
                <a:solidFill>
                  <a:srgbClr val="FFFFFF"/>
                </a:solidFill>
                <a:latin typeface="Trebuchet MS" panose="020B0603020202020204" pitchFamily="34" charset="0"/>
                <a:cs typeface="Times New Roman" panose="02020603050405020304" pitchFamily="18" charset="0"/>
              </a:defRPr>
            </a:lvl2pPr>
            <a:lvl3pPr marL="1152944" indent="-230589" eaLnBrk="0" hangingPunct="0">
              <a:defRPr sz="2200">
                <a:solidFill>
                  <a:srgbClr val="FFFFFF"/>
                </a:solidFill>
                <a:latin typeface="Trebuchet MS" panose="020B0603020202020204" pitchFamily="34" charset="0"/>
                <a:cs typeface="Times New Roman" panose="02020603050405020304" pitchFamily="18" charset="0"/>
              </a:defRPr>
            </a:lvl3pPr>
            <a:lvl4pPr marL="1614122" indent="-230589" eaLnBrk="0" hangingPunct="0">
              <a:defRPr sz="2200">
                <a:solidFill>
                  <a:srgbClr val="FFFFFF"/>
                </a:solidFill>
                <a:latin typeface="Trebuchet MS" panose="020B0603020202020204" pitchFamily="34" charset="0"/>
                <a:cs typeface="Times New Roman" panose="02020603050405020304" pitchFamily="18" charset="0"/>
              </a:defRPr>
            </a:lvl4pPr>
            <a:lvl5pPr marL="2075299" indent="-230589" eaLnBrk="0" hangingPunct="0">
              <a:defRPr sz="2200">
                <a:solidFill>
                  <a:srgbClr val="FFFFFF"/>
                </a:solidFill>
                <a:latin typeface="Trebuchet MS" panose="020B0603020202020204" pitchFamily="34" charset="0"/>
                <a:cs typeface="Times New Roman" panose="02020603050405020304" pitchFamily="18" charset="0"/>
              </a:defRPr>
            </a:lvl5pPr>
            <a:lvl6pPr marL="2536477"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97655"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58832"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920010" indent="-230589"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fld id="{1D3D0275-549A-46C3-BDEE-95158820031D}" type="slidenum">
              <a:rPr lang="en-US" altLang="en-US" sz="1200"/>
              <a:pPr eaLnBrk="1" hangingPunct="1"/>
              <a:t>3</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751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18</a:t>
            </a:fld>
            <a:endParaRPr lang="en-US" altLang="en-US"/>
          </a:p>
        </p:txBody>
      </p:sp>
    </p:spTree>
    <p:extLst>
      <p:ext uri="{BB962C8B-B14F-4D97-AF65-F5344CB8AC3E}">
        <p14:creationId xmlns:p14="http://schemas.microsoft.com/office/powerpoint/2010/main" val="1757001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19</a:t>
            </a:fld>
            <a:endParaRPr lang="en-US" altLang="en-US"/>
          </a:p>
        </p:txBody>
      </p:sp>
    </p:spTree>
    <p:extLst>
      <p:ext uri="{BB962C8B-B14F-4D97-AF65-F5344CB8AC3E}">
        <p14:creationId xmlns:p14="http://schemas.microsoft.com/office/powerpoint/2010/main" val="139915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need to down load JRE on </a:t>
            </a:r>
            <a:r>
              <a:rPr lang="en-US" dirty="0" err="1"/>
              <a:t>roboRIO</a:t>
            </a:r>
            <a:r>
              <a:rPr lang="en-US" dirty="0"/>
              <a:t> </a:t>
            </a:r>
            <a:r>
              <a:rPr lang="en-US" dirty="0" err="1"/>
              <a:t>afters</a:t>
            </a:r>
            <a:r>
              <a:rPr lang="en-US" dirty="0"/>
              <a:t> Eclipse Plug in</a:t>
            </a:r>
            <a:r>
              <a:rPr lang="en-US" baseline="0" dirty="0"/>
              <a:t> takes care of this now.</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21</a:t>
            </a:fld>
            <a:endParaRPr lang="en-US" altLang="en-US"/>
          </a:p>
        </p:txBody>
      </p:sp>
    </p:spTree>
    <p:extLst>
      <p:ext uri="{BB962C8B-B14F-4D97-AF65-F5344CB8AC3E}">
        <p14:creationId xmlns:p14="http://schemas.microsoft.com/office/powerpoint/2010/main" val="2722703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 will give his speech about the radio’s   We believe both radios will still</a:t>
            </a:r>
            <a:r>
              <a:rPr lang="en-US" baseline="0" dirty="0"/>
              <a:t> work 2016 and 2017 but still tune.</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22</a:t>
            </a:fld>
            <a:endParaRPr lang="en-US" altLang="en-US"/>
          </a:p>
        </p:txBody>
      </p:sp>
    </p:spTree>
    <p:extLst>
      <p:ext uri="{BB962C8B-B14F-4D97-AF65-F5344CB8AC3E}">
        <p14:creationId xmlns:p14="http://schemas.microsoft.com/office/powerpoint/2010/main" val="694633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26</a:t>
            </a:fld>
            <a:endParaRPr lang="en-US" altLang="en-US"/>
          </a:p>
        </p:txBody>
      </p:sp>
    </p:spTree>
    <p:extLst>
      <p:ext uri="{BB962C8B-B14F-4D97-AF65-F5344CB8AC3E}">
        <p14:creationId xmlns:p14="http://schemas.microsoft.com/office/powerpoint/2010/main" val="98520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Located in the </a:t>
            </a:r>
            <a:r>
              <a:rPr lang="en-US" sz="1200" b="1" kern="1200" dirty="0">
                <a:solidFill>
                  <a:schemeClr val="tx1"/>
                </a:solidFill>
                <a:latin typeface="Times New Roman" charset="0"/>
                <a:ea typeface="+mn-ea"/>
                <a:cs typeface="Times New Roman" charset="0"/>
              </a:rPr>
              <a:t>package </a:t>
            </a:r>
            <a:r>
              <a:rPr lang="en-US" sz="1200" b="1" kern="1200" dirty="0" err="1">
                <a:solidFill>
                  <a:schemeClr val="tx1"/>
                </a:solidFill>
                <a:latin typeface="Times New Roman" charset="0"/>
                <a:ea typeface="+mn-ea"/>
                <a:cs typeface="Times New Roman" charset="0"/>
              </a:rPr>
              <a:t>edu.wpi.first.wpilibj</a:t>
            </a:r>
            <a:r>
              <a:rPr lang="en-US" sz="1200" b="1" kern="1200" dirty="0">
                <a:solidFill>
                  <a:schemeClr val="tx1"/>
                </a:solidFill>
                <a:latin typeface="Times New Roman" charset="0"/>
                <a:ea typeface="+mn-ea"/>
                <a:cs typeface="Times New Roman" charset="0"/>
              </a:rPr>
              <a:t>. </a:t>
            </a:r>
          </a:p>
          <a:p>
            <a:r>
              <a:rPr lang="en-US" sz="1200" b="1" kern="1200" dirty="0">
                <a:solidFill>
                  <a:schemeClr val="tx1"/>
                </a:solidFill>
                <a:latin typeface="Times New Roman" charset="0"/>
                <a:ea typeface="+mn-ea"/>
                <a:cs typeface="Times New Roman" charset="0"/>
              </a:rPr>
              <a:t>import </a:t>
            </a:r>
            <a:r>
              <a:rPr lang="en-US" sz="1200" b="1" kern="1200" dirty="0" err="1">
                <a:solidFill>
                  <a:schemeClr val="tx1"/>
                </a:solidFill>
                <a:latin typeface="Times New Roman" charset="0"/>
                <a:ea typeface="+mn-ea"/>
                <a:cs typeface="Times New Roman" charset="0"/>
              </a:rPr>
              <a:t>edu.wpi.first.wpilibj.DriverStation</a:t>
            </a:r>
            <a:r>
              <a:rPr lang="en-US" sz="1200" b="1" kern="1200" dirty="0">
                <a:solidFill>
                  <a:schemeClr val="tx1"/>
                </a:solidFill>
                <a:latin typeface="Times New Roman" charset="0"/>
                <a:ea typeface="+mn-ea"/>
                <a:cs typeface="Times New Roman" charset="0"/>
              </a:rPr>
              <a:t>;</a:t>
            </a:r>
          </a:p>
          <a:p>
            <a:r>
              <a:rPr lang="en-US" sz="1200" b="0" kern="1200" dirty="0">
                <a:solidFill>
                  <a:schemeClr val="tx1"/>
                </a:solidFill>
                <a:latin typeface="Times New Roman" charset="0"/>
                <a:ea typeface="+mn-ea"/>
                <a:cs typeface="Times New Roman" charset="0"/>
              </a:rPr>
              <a:t>This provides all the get function calls</a:t>
            </a:r>
            <a:r>
              <a:rPr lang="en-US" sz="1200" b="0" kern="1200" baseline="0" dirty="0">
                <a:solidFill>
                  <a:schemeClr val="tx1"/>
                </a:solidFill>
                <a:latin typeface="Times New Roman" charset="0"/>
                <a:ea typeface="+mn-ea"/>
                <a:cs typeface="Times New Roman" charset="0"/>
              </a:rPr>
              <a:t> for information off the driver station data packets. </a:t>
            </a:r>
            <a:endParaRPr lang="en-US" b="0"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28</a:t>
            </a:fld>
            <a:endParaRPr lang="en-US" altLang="en-US"/>
          </a:p>
        </p:txBody>
      </p:sp>
    </p:spTree>
    <p:extLst>
      <p:ext uri="{BB962C8B-B14F-4D97-AF65-F5344CB8AC3E}">
        <p14:creationId xmlns:p14="http://schemas.microsoft.com/office/powerpoint/2010/main" val="3052554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29</a:t>
            </a:fld>
            <a:endParaRPr lang="en-US" altLang="en-US"/>
          </a:p>
        </p:txBody>
      </p:sp>
    </p:spTree>
    <p:extLst>
      <p:ext uri="{BB962C8B-B14F-4D97-AF65-F5344CB8AC3E}">
        <p14:creationId xmlns:p14="http://schemas.microsoft.com/office/powerpoint/2010/main" val="3674369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FRC LabVIEW Dashboard is the default dashboard program installed with, and automatically launched by, the FRC Driver Station. The purpose of the Dashboard is to provide feedback about the operation of the robot. The FRC Default Dashboard serves as a an example of the types of feedback</a:t>
            </a:r>
          </a:p>
          <a:p>
            <a:r>
              <a:rPr lang="en-US" dirty="0"/>
              <a:t>teams may want from their robot.</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30</a:t>
            </a:fld>
            <a:endParaRPr lang="en-US" altLang="en-US"/>
          </a:p>
        </p:txBody>
      </p:sp>
    </p:spTree>
    <p:extLst>
      <p:ext uri="{BB962C8B-B14F-4D97-AF65-F5344CB8AC3E}">
        <p14:creationId xmlns:p14="http://schemas.microsoft.com/office/powerpoint/2010/main" val="304780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Shuffleboard is an alternate dashboard application written in Java. The Shuffleboard</a:t>
            </a:r>
          </a:p>
          <a:p>
            <a:r>
              <a:rPr lang="en-US" dirty="0"/>
              <a:t>automatically creates a widget for each variable sent from the Robot sent using the </a:t>
            </a:r>
            <a:r>
              <a:rPr lang="en-US" dirty="0" err="1"/>
              <a:t>SmartDashboard</a:t>
            </a:r>
            <a:endParaRPr lang="en-US" dirty="0"/>
          </a:p>
          <a:p>
            <a:r>
              <a:rPr lang="en-US" dirty="0"/>
              <a:t>class or </a:t>
            </a:r>
            <a:r>
              <a:rPr lang="en-US" dirty="0" err="1"/>
              <a:t>VIs.</a:t>
            </a:r>
            <a:r>
              <a:rPr lang="en-US" dirty="0"/>
              <a:t> These widgets can be configured to a number of preset display types, or users can create</a:t>
            </a:r>
          </a:p>
          <a:p>
            <a:r>
              <a:rPr lang="en-US" dirty="0"/>
              <a:t>custom extensions in Java.  FIRST is going make</a:t>
            </a:r>
            <a:r>
              <a:rPr lang="en-US" baseline="0" dirty="0"/>
              <a:t> going to make this selectable on the by type instead of programming </a:t>
            </a:r>
            <a:r>
              <a:rPr lang="en-US" baseline="0" dirty="0" err="1"/>
              <a:t>laungue</a:t>
            </a:r>
            <a:r>
              <a:rPr lang="en-US" baseline="0" dirty="0"/>
              <a:t>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31</a:t>
            </a:fld>
            <a:endParaRPr lang="en-US" altLang="en-US"/>
          </a:p>
        </p:txBody>
      </p:sp>
    </p:spTree>
    <p:extLst>
      <p:ext uri="{BB962C8B-B14F-4D97-AF65-F5344CB8AC3E}">
        <p14:creationId xmlns:p14="http://schemas.microsoft.com/office/powerpoint/2010/main" val="484064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SmartDashboard</a:t>
            </a:r>
            <a:r>
              <a:rPr lang="en-US" dirty="0"/>
              <a:t> is an alternate dashboard application written in Java. The </a:t>
            </a:r>
            <a:r>
              <a:rPr lang="en-US" dirty="0" err="1"/>
              <a:t>SmartDashboard</a:t>
            </a:r>
            <a:endParaRPr lang="en-US" dirty="0"/>
          </a:p>
          <a:p>
            <a:r>
              <a:rPr lang="en-US" dirty="0"/>
              <a:t>automatically creates a widget for each variable sent from the Robot sent using the </a:t>
            </a:r>
            <a:r>
              <a:rPr lang="en-US" dirty="0" err="1"/>
              <a:t>SmartDashboard</a:t>
            </a:r>
            <a:endParaRPr lang="en-US" dirty="0"/>
          </a:p>
          <a:p>
            <a:r>
              <a:rPr lang="en-US" dirty="0"/>
              <a:t>class or </a:t>
            </a:r>
            <a:r>
              <a:rPr lang="en-US" dirty="0" err="1"/>
              <a:t>VIs.</a:t>
            </a:r>
            <a:r>
              <a:rPr lang="en-US" dirty="0"/>
              <a:t> These widgets can be configured to a number of preset display types, or users can create</a:t>
            </a:r>
          </a:p>
          <a:p>
            <a:r>
              <a:rPr lang="en-US" dirty="0"/>
              <a:t>custom extensions in Java.</a:t>
            </a:r>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32</a:t>
            </a:fld>
            <a:endParaRPr lang="en-US" altLang="en-US"/>
          </a:p>
        </p:txBody>
      </p:sp>
    </p:spTree>
    <p:extLst>
      <p:ext uri="{BB962C8B-B14F-4D97-AF65-F5344CB8AC3E}">
        <p14:creationId xmlns:p14="http://schemas.microsoft.com/office/powerpoint/2010/main" val="242608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10</a:t>
            </a:fld>
            <a:endParaRPr lang="en-US" altLang="en-US"/>
          </a:p>
        </p:txBody>
      </p:sp>
    </p:spTree>
    <p:extLst>
      <p:ext uri="{BB962C8B-B14F-4D97-AF65-F5344CB8AC3E}">
        <p14:creationId xmlns:p14="http://schemas.microsoft.com/office/powerpoint/2010/main" val="1396584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Located in the </a:t>
            </a:r>
            <a:r>
              <a:rPr lang="en-US" sz="1200" b="1" kern="1200" dirty="0">
                <a:solidFill>
                  <a:schemeClr val="tx1"/>
                </a:solidFill>
                <a:latin typeface="Times New Roman" charset="0"/>
                <a:ea typeface="+mn-ea"/>
                <a:cs typeface="Times New Roman" charset="0"/>
              </a:rPr>
              <a:t>package </a:t>
            </a:r>
            <a:r>
              <a:rPr lang="en-US" sz="1200" b="1" kern="1200" dirty="0" err="1">
                <a:solidFill>
                  <a:schemeClr val="tx1"/>
                </a:solidFill>
                <a:latin typeface="Times New Roman" charset="0"/>
                <a:ea typeface="+mn-ea"/>
                <a:cs typeface="Times New Roman" charset="0"/>
              </a:rPr>
              <a:t>edu.wpi.first.wpilibj</a:t>
            </a:r>
            <a:r>
              <a:rPr lang="en-US" sz="1200" b="1" kern="1200" dirty="0">
                <a:solidFill>
                  <a:schemeClr val="tx1"/>
                </a:solidFill>
                <a:latin typeface="Times New Roman" charset="0"/>
                <a:ea typeface="+mn-ea"/>
                <a:cs typeface="Times New Roman" charset="0"/>
              </a:rPr>
              <a:t>. </a:t>
            </a:r>
          </a:p>
          <a:p>
            <a:endParaRPr lang="en-US" sz="1200" b="1" kern="1200" dirty="0">
              <a:solidFill>
                <a:schemeClr val="tx1"/>
              </a:solidFill>
              <a:latin typeface="Times New Roman" charset="0"/>
              <a:ea typeface="+mn-ea"/>
              <a:cs typeface="Times New Roman" charset="0"/>
            </a:endParaRPr>
          </a:p>
          <a:p>
            <a:r>
              <a:rPr lang="en-US" sz="1200" b="1" kern="1200" dirty="0">
                <a:solidFill>
                  <a:schemeClr val="tx1"/>
                </a:solidFill>
                <a:latin typeface="Times New Roman" charset="0"/>
                <a:ea typeface="+mn-ea"/>
                <a:cs typeface="Times New Roman" charset="0"/>
              </a:rPr>
              <a:t>import </a:t>
            </a:r>
            <a:r>
              <a:rPr lang="en-US" sz="1200" b="1" kern="1200" dirty="0" err="1">
                <a:solidFill>
                  <a:schemeClr val="tx1"/>
                </a:solidFill>
                <a:latin typeface="Times New Roman" charset="0"/>
                <a:ea typeface="+mn-ea"/>
                <a:cs typeface="Times New Roman" charset="0"/>
              </a:rPr>
              <a:t>edu.wpi.first.wpilibj.NidecBrushless</a:t>
            </a:r>
            <a:r>
              <a:rPr lang="en-US" sz="1200" b="1" kern="1200" dirty="0">
                <a:solidFill>
                  <a:schemeClr val="tx1"/>
                </a:solidFill>
                <a:latin typeface="Times New Roman" charset="0"/>
                <a:ea typeface="+mn-ea"/>
                <a:cs typeface="Times New Roman" charset="0"/>
              </a:rPr>
              <a:t>;</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41</a:t>
            </a:fld>
            <a:endParaRPr lang="en-US" altLang="en-US"/>
          </a:p>
        </p:txBody>
      </p:sp>
    </p:spTree>
    <p:extLst>
      <p:ext uri="{BB962C8B-B14F-4D97-AF65-F5344CB8AC3E}">
        <p14:creationId xmlns:p14="http://schemas.microsoft.com/office/powerpoint/2010/main" val="371597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11</a:t>
            </a:fld>
            <a:endParaRPr lang="en-US" altLang="en-US"/>
          </a:p>
        </p:txBody>
      </p:sp>
    </p:spTree>
    <p:extLst>
      <p:ext uri="{BB962C8B-B14F-4D97-AF65-F5344CB8AC3E}">
        <p14:creationId xmlns:p14="http://schemas.microsoft.com/office/powerpoint/2010/main" val="39116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12</a:t>
            </a:fld>
            <a:endParaRPr lang="en-US" altLang="en-US"/>
          </a:p>
        </p:txBody>
      </p:sp>
    </p:spTree>
    <p:extLst>
      <p:ext uri="{BB962C8B-B14F-4D97-AF65-F5344CB8AC3E}">
        <p14:creationId xmlns:p14="http://schemas.microsoft.com/office/powerpoint/2010/main" val="320018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13</a:t>
            </a:fld>
            <a:endParaRPr lang="en-US" altLang="en-US"/>
          </a:p>
        </p:txBody>
      </p:sp>
    </p:spTree>
    <p:extLst>
      <p:ext uri="{BB962C8B-B14F-4D97-AF65-F5344CB8AC3E}">
        <p14:creationId xmlns:p14="http://schemas.microsoft.com/office/powerpoint/2010/main" val="230394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14</a:t>
            </a:fld>
            <a:endParaRPr lang="en-US" altLang="en-US"/>
          </a:p>
        </p:txBody>
      </p:sp>
    </p:spTree>
    <p:extLst>
      <p:ext uri="{BB962C8B-B14F-4D97-AF65-F5344CB8AC3E}">
        <p14:creationId xmlns:p14="http://schemas.microsoft.com/office/powerpoint/2010/main" val="444082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15</a:t>
            </a:fld>
            <a:endParaRPr lang="en-US" altLang="en-US"/>
          </a:p>
        </p:txBody>
      </p:sp>
    </p:spTree>
    <p:extLst>
      <p:ext uri="{BB962C8B-B14F-4D97-AF65-F5344CB8AC3E}">
        <p14:creationId xmlns:p14="http://schemas.microsoft.com/office/powerpoint/2010/main" val="41403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16</a:t>
            </a:fld>
            <a:endParaRPr lang="en-US" altLang="en-US"/>
          </a:p>
        </p:txBody>
      </p:sp>
    </p:spTree>
    <p:extLst>
      <p:ext uri="{BB962C8B-B14F-4D97-AF65-F5344CB8AC3E}">
        <p14:creationId xmlns:p14="http://schemas.microsoft.com/office/powerpoint/2010/main" val="1792288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2018 Driver</a:t>
            </a:r>
            <a:r>
              <a:rPr lang="en-US" baseline="0" dirty="0"/>
              <a:t> Station </a:t>
            </a:r>
            <a:endParaRPr lang="en-US" dirty="0"/>
          </a:p>
        </p:txBody>
      </p:sp>
      <p:sp>
        <p:nvSpPr>
          <p:cNvPr id="4" name="Slide Number Placeholder 3"/>
          <p:cNvSpPr>
            <a:spLocks noGrp="1"/>
          </p:cNvSpPr>
          <p:nvPr>
            <p:ph type="sldNum" sz="quarter" idx="10"/>
          </p:nvPr>
        </p:nvSpPr>
        <p:spPr/>
        <p:txBody>
          <a:bodyPr/>
          <a:lstStyle/>
          <a:p>
            <a:fld id="{584BE1D8-901D-468C-816A-82F16679A17E}" type="slidenum">
              <a:rPr lang="en-US" altLang="en-US" smtClean="0"/>
              <a:pPr/>
              <a:t>17</a:t>
            </a:fld>
            <a:endParaRPr lang="en-US" altLang="en-US"/>
          </a:p>
        </p:txBody>
      </p:sp>
    </p:spTree>
    <p:extLst>
      <p:ext uri="{BB962C8B-B14F-4D97-AF65-F5344CB8AC3E}">
        <p14:creationId xmlns:p14="http://schemas.microsoft.com/office/powerpoint/2010/main" val="2585828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Untitled-1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67400"/>
            <a:ext cx="1066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19475"/>
            <a:ext cx="84582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p:cNvSpPr>
            <a:spLocks noGrp="1" noChangeArrowheads="1"/>
          </p:cNvSpPr>
          <p:nvPr>
            <p:ph type="ftr" sz="quarter" idx="10"/>
          </p:nvPr>
        </p:nvSpPr>
        <p:spPr>
          <a:xfrm>
            <a:off x="0" y="6248400"/>
            <a:ext cx="9144000" cy="457200"/>
          </a:xfrm>
        </p:spPr>
        <p:txBody>
          <a:bodyPr/>
          <a:lstStyle>
            <a:lvl1pPr>
              <a:defRPr/>
            </a:lvl1pPr>
          </a:lstStyle>
          <a:p>
            <a:pPr>
              <a:defRPr/>
            </a:pPr>
            <a:r>
              <a:rPr lang="en-US"/>
              <a:t>2008 </a:t>
            </a:r>
            <a:r>
              <a:rPr lang="en-US" i="1"/>
              <a:t>FIRST</a:t>
            </a:r>
            <a:r>
              <a:rPr lang="en-US"/>
              <a:t> Robotics Conference</a:t>
            </a:r>
          </a:p>
        </p:txBody>
      </p:sp>
      <p:sp>
        <p:nvSpPr>
          <p:cNvPr id="7" name="Rectangle 5"/>
          <p:cNvSpPr>
            <a:spLocks noGrp="1" noChangeArrowheads="1"/>
          </p:cNvSpPr>
          <p:nvPr>
            <p:ph type="sldNum" sz="quarter" idx="11"/>
          </p:nvPr>
        </p:nvSpPr>
        <p:spPr>
          <a:xfrm>
            <a:off x="6553200" y="6248400"/>
            <a:ext cx="1905000" cy="457200"/>
          </a:xfrm>
        </p:spPr>
        <p:txBody>
          <a:bodyPr/>
          <a:lstStyle>
            <a:lvl1pPr>
              <a:defRPr>
                <a:latin typeface="+mn-lt"/>
                <a:cs typeface="Times New Roman" charset="0"/>
              </a:defRPr>
            </a:lvl1pPr>
          </a:lstStyle>
          <a:p>
            <a:pPr>
              <a:defRPr/>
            </a:pPr>
            <a:endParaRPr lang="en-US"/>
          </a:p>
        </p:txBody>
      </p:sp>
    </p:spTree>
    <p:extLst>
      <p:ext uri="{BB962C8B-B14F-4D97-AF65-F5344CB8AC3E}">
        <p14:creationId xmlns:p14="http://schemas.microsoft.com/office/powerpoint/2010/main" val="287841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AF4E9711-C1E5-4258-BF27-4371DD8703BF}"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9299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5EEE1E88-3689-4FD7-8A01-315370BFD1C8}"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382270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979830C5-C4D8-40DE-8DEE-BB1073C1605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9519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5" name="Slide Number Placeholder 4"/>
          <p:cNvSpPr>
            <a:spLocks noGrp="1"/>
          </p:cNvSpPr>
          <p:nvPr>
            <p:ph type="sldNum" sz="quarter" idx="11"/>
          </p:nvPr>
        </p:nvSpPr>
        <p:spPr/>
        <p:txBody>
          <a:bodyPr/>
          <a:lstStyle>
            <a:lvl1pPr>
              <a:defRPr/>
            </a:lvl1pPr>
          </a:lstStyle>
          <a:p>
            <a:r>
              <a:rPr lang="en-US" altLang="en-US"/>
              <a:t>      </a:t>
            </a:r>
            <a:fld id="{CD6BB5DE-1542-4C8C-AA90-F8DD5D612F37}"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6325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D6FA8248-0E69-4E33-8052-B7B4C217FCB8}"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77308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8" name="Slide Number Placeholder 7"/>
          <p:cNvSpPr>
            <a:spLocks noGrp="1"/>
          </p:cNvSpPr>
          <p:nvPr>
            <p:ph type="sldNum" sz="quarter" idx="11"/>
          </p:nvPr>
        </p:nvSpPr>
        <p:spPr/>
        <p:txBody>
          <a:bodyPr/>
          <a:lstStyle>
            <a:lvl1pPr>
              <a:defRPr/>
            </a:lvl1pPr>
          </a:lstStyle>
          <a:p>
            <a:r>
              <a:rPr lang="en-US" altLang="en-US"/>
              <a:t>      </a:t>
            </a:r>
            <a:fld id="{E39B6E0C-CAC3-4EB5-BFA9-F25137C375F1}"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8510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4" name="Slide Number Placeholder 3"/>
          <p:cNvSpPr>
            <a:spLocks noGrp="1"/>
          </p:cNvSpPr>
          <p:nvPr>
            <p:ph type="sldNum" sz="quarter" idx="11"/>
          </p:nvPr>
        </p:nvSpPr>
        <p:spPr/>
        <p:txBody>
          <a:bodyPr/>
          <a:lstStyle>
            <a:lvl1pPr>
              <a:defRPr/>
            </a:lvl1pPr>
          </a:lstStyle>
          <a:p>
            <a:r>
              <a:rPr lang="en-US" altLang="en-US"/>
              <a:t>      </a:t>
            </a:r>
            <a:fld id="{C9F11DB6-11D2-481E-9A63-837B420D2939}"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333678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3" name="Slide Number Placeholder 2"/>
          <p:cNvSpPr>
            <a:spLocks noGrp="1"/>
          </p:cNvSpPr>
          <p:nvPr>
            <p:ph type="sldNum" sz="quarter" idx="11"/>
          </p:nvPr>
        </p:nvSpPr>
        <p:spPr/>
        <p:txBody>
          <a:bodyPr/>
          <a:lstStyle>
            <a:lvl1pPr>
              <a:defRPr/>
            </a:lvl1pPr>
          </a:lstStyle>
          <a:p>
            <a:r>
              <a:rPr lang="en-US" altLang="en-US"/>
              <a:t>      </a:t>
            </a:r>
            <a:fld id="{8B053C3D-1838-4CF6-A971-DABD6149CA9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96067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988EF4AB-2E11-4574-8E30-1EFE6ECB9445}"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216878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2008 </a:t>
            </a:r>
            <a:r>
              <a:rPr lang="en-US" i="1"/>
              <a:t>FIRST</a:t>
            </a:r>
            <a:r>
              <a:rPr lang="en-US"/>
              <a:t> Robotics Conference</a:t>
            </a:r>
          </a:p>
        </p:txBody>
      </p:sp>
      <p:sp>
        <p:nvSpPr>
          <p:cNvPr id="6" name="Slide Number Placeholder 5"/>
          <p:cNvSpPr>
            <a:spLocks noGrp="1"/>
          </p:cNvSpPr>
          <p:nvPr>
            <p:ph type="sldNum" sz="quarter" idx="11"/>
          </p:nvPr>
        </p:nvSpPr>
        <p:spPr/>
        <p:txBody>
          <a:bodyPr/>
          <a:lstStyle>
            <a:lvl1pPr>
              <a:defRPr/>
            </a:lvl1pPr>
          </a:lstStyle>
          <a:p>
            <a:r>
              <a:rPr lang="en-US" altLang="en-US"/>
              <a:t>      </a:t>
            </a:r>
            <a:fld id="{D7581769-24F6-4F28-9831-C7B9C9D48722}" type="slidenum">
              <a:rPr lang="en-US" altLang="en-US">
                <a:latin typeface="Trebuchet MS" panose="020B0603020202020204" pitchFamily="34" charset="0"/>
              </a:rPr>
              <a:pPr/>
              <a:t>‹#›</a:t>
            </a:fld>
            <a:endParaRPr lang="en-US" altLang="en-US">
              <a:latin typeface="Trebuchet MS" panose="020B0603020202020204" pitchFamily="34" charset="0"/>
            </a:endParaRPr>
          </a:p>
        </p:txBody>
      </p:sp>
    </p:spTree>
    <p:extLst>
      <p:ext uri="{BB962C8B-B14F-4D97-AF65-F5344CB8AC3E}">
        <p14:creationId xmlns:p14="http://schemas.microsoft.com/office/powerpoint/2010/main" val="160756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050"/>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205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388" name="Rectangle 2052"/>
          <p:cNvSpPr>
            <a:spLocks noGrp="1" noChangeArrowheads="1"/>
          </p:cNvSpPr>
          <p:nvPr>
            <p:ph type="ftr" sz="quarter" idx="3"/>
          </p:nvPr>
        </p:nvSpPr>
        <p:spPr bwMode="auto">
          <a:xfrm>
            <a:off x="0" y="64008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b="1">
                <a:solidFill>
                  <a:schemeClr val="tx1"/>
                </a:solidFill>
                <a:cs typeface="Times New Roman" charset="0"/>
              </a:defRPr>
            </a:lvl1pPr>
          </a:lstStyle>
          <a:p>
            <a:pPr>
              <a:defRPr/>
            </a:pPr>
            <a:r>
              <a:rPr lang="en-US"/>
              <a:t>2008 </a:t>
            </a:r>
            <a:r>
              <a:rPr lang="en-US" i="1"/>
              <a:t>FIRST</a:t>
            </a:r>
            <a:r>
              <a:rPr lang="en-US"/>
              <a:t> Robotics Conference</a:t>
            </a:r>
          </a:p>
        </p:txBody>
      </p:sp>
      <p:sp>
        <p:nvSpPr>
          <p:cNvPr id="16389" name="Rectangle 2053"/>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chemeClr val="tx1"/>
                </a:solidFill>
                <a:latin typeface="Verdana" panose="020B0604030504040204" pitchFamily="34" charset="0"/>
              </a:defRPr>
            </a:lvl1pPr>
          </a:lstStyle>
          <a:p>
            <a:r>
              <a:rPr lang="en-US" altLang="en-US"/>
              <a:t>      </a:t>
            </a:r>
            <a:fld id="{9C13306F-1BFB-448C-BC8A-5F2B18450E67}" type="slidenum">
              <a:rPr lang="en-US" altLang="en-US"/>
              <a:pPr/>
              <a:t>‹#›</a:t>
            </a:fld>
            <a:endParaRPr lang="en-US" altLang="en-US"/>
          </a:p>
        </p:txBody>
      </p:sp>
      <p:pic>
        <p:nvPicPr>
          <p:cNvPr id="1030" name="Picture 2054" descr="Untitled-1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5867400"/>
            <a:ext cx="1066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2055" descr="lin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1666875"/>
            <a:ext cx="8458200"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dt="0"/>
  <p:txStyles>
    <p:titleStyle>
      <a:lvl1pPr algn="l" rtl="0" eaLnBrk="0" fontAlgn="base" hangingPunct="0">
        <a:spcBef>
          <a:spcPct val="0"/>
        </a:spcBef>
        <a:spcAft>
          <a:spcPct val="0"/>
        </a:spcAft>
        <a:defRPr sz="3400" b="1">
          <a:solidFill>
            <a:schemeClr val="tx1"/>
          </a:solidFill>
          <a:latin typeface="+mj-lt"/>
          <a:ea typeface="+mj-ea"/>
          <a:cs typeface="+mj-cs"/>
        </a:defRPr>
      </a:lvl1pPr>
      <a:lvl2pPr algn="l" rtl="0" eaLnBrk="0" fontAlgn="base" hangingPunct="0">
        <a:spcBef>
          <a:spcPct val="0"/>
        </a:spcBef>
        <a:spcAft>
          <a:spcPct val="0"/>
        </a:spcAft>
        <a:defRPr sz="3400" b="1">
          <a:solidFill>
            <a:schemeClr val="tx1"/>
          </a:solidFill>
          <a:latin typeface="Trebuchet MS" pitchFamily="34" charset="0"/>
          <a:cs typeface="Times New Roman" charset="0"/>
        </a:defRPr>
      </a:lvl2pPr>
      <a:lvl3pPr algn="l" rtl="0" eaLnBrk="0" fontAlgn="base" hangingPunct="0">
        <a:spcBef>
          <a:spcPct val="0"/>
        </a:spcBef>
        <a:spcAft>
          <a:spcPct val="0"/>
        </a:spcAft>
        <a:defRPr sz="3400" b="1">
          <a:solidFill>
            <a:schemeClr val="tx1"/>
          </a:solidFill>
          <a:latin typeface="Trebuchet MS" pitchFamily="34" charset="0"/>
          <a:cs typeface="Times New Roman" charset="0"/>
        </a:defRPr>
      </a:lvl3pPr>
      <a:lvl4pPr algn="l" rtl="0" eaLnBrk="0" fontAlgn="base" hangingPunct="0">
        <a:spcBef>
          <a:spcPct val="0"/>
        </a:spcBef>
        <a:spcAft>
          <a:spcPct val="0"/>
        </a:spcAft>
        <a:defRPr sz="3400" b="1">
          <a:solidFill>
            <a:schemeClr val="tx1"/>
          </a:solidFill>
          <a:latin typeface="Trebuchet MS" pitchFamily="34" charset="0"/>
          <a:cs typeface="Times New Roman" charset="0"/>
        </a:defRPr>
      </a:lvl4pPr>
      <a:lvl5pPr algn="l" rtl="0" eaLnBrk="0" fontAlgn="base" hangingPunct="0">
        <a:spcBef>
          <a:spcPct val="0"/>
        </a:spcBef>
        <a:spcAft>
          <a:spcPct val="0"/>
        </a:spcAft>
        <a:defRPr sz="3400" b="1">
          <a:solidFill>
            <a:schemeClr val="tx1"/>
          </a:solidFill>
          <a:latin typeface="Trebuchet MS" pitchFamily="34" charset="0"/>
          <a:cs typeface="Times New Roman" charset="0"/>
        </a:defRPr>
      </a:lvl5pPr>
      <a:lvl6pPr marL="457200" algn="l" rtl="0" eaLnBrk="1" fontAlgn="base" hangingPunct="1">
        <a:spcBef>
          <a:spcPct val="0"/>
        </a:spcBef>
        <a:spcAft>
          <a:spcPct val="0"/>
        </a:spcAft>
        <a:defRPr sz="3400" b="1">
          <a:solidFill>
            <a:schemeClr val="tx1"/>
          </a:solidFill>
          <a:latin typeface="Trebuchet MS" pitchFamily="34" charset="0"/>
          <a:cs typeface="Times New Roman" charset="0"/>
        </a:defRPr>
      </a:lvl6pPr>
      <a:lvl7pPr marL="914400" algn="l" rtl="0" eaLnBrk="1" fontAlgn="base" hangingPunct="1">
        <a:spcBef>
          <a:spcPct val="0"/>
        </a:spcBef>
        <a:spcAft>
          <a:spcPct val="0"/>
        </a:spcAft>
        <a:defRPr sz="3400" b="1">
          <a:solidFill>
            <a:schemeClr val="tx1"/>
          </a:solidFill>
          <a:latin typeface="Trebuchet MS" pitchFamily="34" charset="0"/>
          <a:cs typeface="Times New Roman" charset="0"/>
        </a:defRPr>
      </a:lvl7pPr>
      <a:lvl8pPr marL="1371600" algn="l" rtl="0" eaLnBrk="1" fontAlgn="base" hangingPunct="1">
        <a:spcBef>
          <a:spcPct val="0"/>
        </a:spcBef>
        <a:spcAft>
          <a:spcPct val="0"/>
        </a:spcAft>
        <a:defRPr sz="3400" b="1">
          <a:solidFill>
            <a:schemeClr val="tx1"/>
          </a:solidFill>
          <a:latin typeface="Trebuchet MS" pitchFamily="34" charset="0"/>
          <a:cs typeface="Times New Roman" charset="0"/>
        </a:defRPr>
      </a:lvl8pPr>
      <a:lvl9pPr marL="1828800" algn="l" rtl="0" eaLnBrk="1" fontAlgn="base" hangingPunct="1">
        <a:spcBef>
          <a:spcPct val="0"/>
        </a:spcBef>
        <a:spcAft>
          <a:spcPct val="0"/>
        </a:spcAft>
        <a:defRPr sz="3400" b="1">
          <a:solidFill>
            <a:schemeClr val="tx1"/>
          </a:solidFill>
          <a:latin typeface="Trebuchet MS" pitchFamily="34" charset="0"/>
          <a:cs typeface="Times New Roman" charset="0"/>
        </a:defRPr>
      </a:lvl9pPr>
    </p:titleStyle>
    <p:bodyStyle>
      <a:lvl1pPr marL="342900" indent="-342900"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tr-electronics.com/control-system/hro.html#product_tabs_technical_resourc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hyperlink" Target="https://wpilib.screenstepslive.com/s/4485/m/24194/l/144985-configuring-an-axis-camera?id=144985-configuring-an-axis-camera" TargetMode="External"/><Relationship Id="rId2" Type="http://schemas.openxmlformats.org/officeDocument/2006/relationships/hyperlink" Target="https://wpilib.screenstepslive.com/s/4485/m/13503" TargetMode="External"/><Relationship Id="rId1" Type="http://schemas.openxmlformats.org/officeDocument/2006/relationships/slideLayout" Target="../slideLayouts/slideLayout2.xml"/><Relationship Id="rId4" Type="http://schemas.openxmlformats.org/officeDocument/2006/relationships/hyperlink" Target="http://wpilib.screenstepslive.com/s/4485/m/24192/l/144976?data-resolve-url=true&amp;data-manual-id=24192"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2008 </a:t>
            </a:r>
            <a:r>
              <a:rPr lang="en-US" i="1"/>
              <a:t>FIRST</a:t>
            </a:r>
            <a:r>
              <a:rPr lang="en-US"/>
              <a:t> Robotics Conference</a:t>
            </a:r>
          </a:p>
        </p:txBody>
      </p:sp>
      <p:pic>
        <p:nvPicPr>
          <p:cNvPr id="102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5794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1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391400" cy="4267200"/>
          </a:xfrm>
        </p:spPr>
        <p:txBody>
          <a:bodyPr/>
          <a:lstStyle/>
          <a:p>
            <a:pPr eaLnBrk="1" hangingPunct="1">
              <a:buFont typeface="Wingdings" panose="05000000000000000000" pitchFamily="2" charset="2"/>
              <a:buChar char="Ø"/>
            </a:pPr>
            <a:r>
              <a:rPr lang="en-US" dirty="0"/>
              <a:t>Driver Station</a:t>
            </a:r>
          </a:p>
          <a:p>
            <a:pPr lvl="1" eaLnBrk="1" hangingPunct="1">
              <a:buFont typeface="Wingdings" panose="05000000000000000000" pitchFamily="2" charset="2"/>
              <a:buChar char="Ø"/>
            </a:pPr>
            <a:r>
              <a:rPr lang="en-US" dirty="0"/>
              <a:t>Additional Connectivity Diagnostics</a:t>
            </a:r>
          </a:p>
          <a:p>
            <a:pPr lvl="1" eaLnBrk="1" hangingPunct="1">
              <a:buFont typeface="Wingdings" panose="05000000000000000000" pitchFamily="2" charset="2"/>
              <a:buChar char="Ø"/>
            </a:pPr>
            <a:r>
              <a:rPr lang="en-US" dirty="0"/>
              <a:t>DS Protocol selector for 2014 </a:t>
            </a:r>
            <a:r>
              <a:rPr lang="en-US" dirty="0" err="1"/>
              <a:t>cRIO</a:t>
            </a:r>
            <a:r>
              <a:rPr lang="en-US" dirty="0"/>
              <a:t> systems has been dropped.</a:t>
            </a:r>
          </a:p>
          <a:p>
            <a:pPr lvl="1" eaLnBrk="1" hangingPunct="1">
              <a:buFont typeface="Wingdings" panose="05000000000000000000" pitchFamily="2" charset="2"/>
              <a:buChar char="Ø"/>
            </a:pPr>
            <a:r>
              <a:rPr lang="en-US" dirty="0"/>
              <a:t>Will NOT work on Windows XP</a:t>
            </a:r>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84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General</a:t>
            </a:r>
          </a:p>
          <a:p>
            <a:pPr lvl="1" eaLnBrk="1" hangingPunct="1">
              <a:buFont typeface="Wingdings" panose="05000000000000000000" pitchFamily="2" charset="2"/>
              <a:buChar char="Ø"/>
            </a:pPr>
            <a:r>
              <a:rPr lang="en-US" dirty="0"/>
              <a:t>Increase robustness of USB Camera connections and streaming</a:t>
            </a:r>
          </a:p>
          <a:p>
            <a:pPr lvl="1" eaLnBrk="1" hangingPunct="1">
              <a:buFont typeface="Wingdings" panose="05000000000000000000" pitchFamily="2" charset="2"/>
              <a:buChar char="Ø"/>
            </a:pPr>
            <a:r>
              <a:rPr lang="en-US" dirty="0"/>
              <a:t>Two new robot/field simulation projects: A </a:t>
            </a:r>
            <a:r>
              <a:rPr lang="en-US" dirty="0" err="1"/>
              <a:t>mechanum</a:t>
            </a:r>
            <a:r>
              <a:rPr lang="en-US" dirty="0"/>
              <a:t> Maze robot simulation and a shooting/ball pickup robot simulation</a:t>
            </a:r>
          </a:p>
          <a:p>
            <a:pPr eaLnBrk="1" hangingPunct="1">
              <a:buFont typeface="Wingdings" panose="05000000000000000000" pitchFamily="2" charset="2"/>
              <a:buChar char="Ø"/>
            </a:pPr>
            <a:r>
              <a:rPr lang="en-US" dirty="0"/>
              <a:t>Driver’s Station</a:t>
            </a:r>
          </a:p>
          <a:p>
            <a:pPr lvl="1" eaLnBrk="1" hangingPunct="1">
              <a:buFont typeface="Wingdings" panose="05000000000000000000" pitchFamily="2" charset="2"/>
              <a:buChar char="Ø"/>
            </a:pPr>
            <a:r>
              <a:rPr lang="en-US" dirty="0"/>
              <a:t>New Game Data field for match information sent by FMS during match play</a:t>
            </a:r>
          </a:p>
          <a:p>
            <a:pPr marL="0" indent="0" eaLnBrk="1" hangingPunct="1">
              <a:buNone/>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399788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Java/C++ - </a:t>
            </a:r>
            <a:r>
              <a:rPr lang="en-US" dirty="0" err="1"/>
              <a:t>WPILib</a:t>
            </a:r>
            <a:endParaRPr lang="en-US" dirty="0"/>
          </a:p>
          <a:p>
            <a:pPr lvl="1" eaLnBrk="1" hangingPunct="1">
              <a:buFont typeface="Wingdings" panose="05000000000000000000" pitchFamily="2" charset="2"/>
              <a:buChar char="Ø"/>
            </a:pPr>
            <a:r>
              <a:rPr lang="en-US" dirty="0"/>
              <a:t>New base class - </a:t>
            </a:r>
            <a:r>
              <a:rPr lang="en-US" dirty="0" err="1"/>
              <a:t>TimedRobot</a:t>
            </a:r>
            <a:r>
              <a:rPr lang="en-US" dirty="0"/>
              <a:t> loops on an internal timer instead of syncing to the arrival of DS packets.</a:t>
            </a:r>
          </a:p>
          <a:p>
            <a:pPr lvl="2" eaLnBrk="1" hangingPunct="1">
              <a:buFont typeface="Wingdings" panose="05000000000000000000" pitchFamily="2" charset="2"/>
              <a:buChar char="Ø"/>
            </a:pPr>
            <a:r>
              <a:rPr lang="en-US" dirty="0"/>
              <a:t>More consistent timing for robot actions and controls, but potentially dropping or duping inputs. </a:t>
            </a:r>
          </a:p>
          <a:p>
            <a:pPr lvl="1" eaLnBrk="1" hangingPunct="1">
              <a:buFont typeface="Wingdings" panose="05000000000000000000" pitchFamily="2" charset="2"/>
              <a:buChar char="Ø"/>
            </a:pPr>
            <a:r>
              <a:rPr lang="en-US" dirty="0" err="1"/>
              <a:t>RobotDrive</a:t>
            </a:r>
            <a:r>
              <a:rPr lang="en-US" dirty="0"/>
              <a:t> class has been split into separate classes for different drive base platform types - currently includes Differential Drive (common 4wd/6wd/8wd/tank/etc. platforms), Killough Drive (3 </a:t>
            </a:r>
            <a:r>
              <a:rPr lang="en-US" dirty="0" err="1"/>
              <a:t>omni's</a:t>
            </a:r>
            <a:r>
              <a:rPr lang="en-US" dirty="0"/>
              <a:t>) and </a:t>
            </a:r>
            <a:r>
              <a:rPr lang="en-US" dirty="0" err="1"/>
              <a:t>Mecanum</a:t>
            </a:r>
            <a:endParaRPr lang="en-US" dirty="0"/>
          </a:p>
          <a:p>
            <a:pPr lvl="1" eaLnBrk="1" hangingPunct="1">
              <a:buFont typeface="Wingdings" panose="05000000000000000000" pitchFamily="2" charset="2"/>
              <a:buChar char="Ø"/>
            </a:pPr>
            <a:r>
              <a:rPr lang="en-US" dirty="0"/>
              <a:t>A periodic method has been added inside subsystems</a:t>
            </a:r>
          </a:p>
          <a:p>
            <a:pPr marL="457200" lvl="1" indent="0" eaLnBrk="1" hangingPunct="1">
              <a:buNone/>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128181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Java/C++ - </a:t>
            </a:r>
            <a:r>
              <a:rPr lang="en-US" dirty="0" err="1"/>
              <a:t>WPILib</a:t>
            </a:r>
            <a:endParaRPr lang="en-US" dirty="0"/>
          </a:p>
          <a:p>
            <a:pPr lvl="1" eaLnBrk="1" hangingPunct="1">
              <a:buFont typeface="Wingdings" panose="05000000000000000000" pitchFamily="2" charset="2"/>
              <a:buChar char="Ø"/>
            </a:pPr>
            <a:r>
              <a:rPr lang="en-US" dirty="0"/>
              <a:t>Use of </a:t>
            </a:r>
            <a:r>
              <a:rPr lang="en-US" dirty="0" err="1"/>
              <a:t>SpeedController</a:t>
            </a:r>
            <a:r>
              <a:rPr lang="en-US" dirty="0"/>
              <a:t> and </a:t>
            </a:r>
            <a:r>
              <a:rPr lang="en-US" dirty="0" err="1"/>
              <a:t>SpeedControllerGroups</a:t>
            </a:r>
            <a:r>
              <a:rPr lang="en-US" dirty="0"/>
              <a:t> are required for use with new drive classes.</a:t>
            </a:r>
          </a:p>
          <a:p>
            <a:pPr lvl="1" eaLnBrk="1" hangingPunct="1">
              <a:buFont typeface="Wingdings" panose="05000000000000000000" pitchFamily="2" charset="2"/>
              <a:buChar char="Ø"/>
            </a:pPr>
            <a:r>
              <a:rPr lang="en-US" dirty="0"/>
              <a:t>Example:</a:t>
            </a:r>
          </a:p>
          <a:p>
            <a:r>
              <a:rPr lang="en-US" sz="1000" dirty="0" err="1"/>
              <a:t>std</a:t>
            </a:r>
            <a:r>
              <a:rPr lang="en-US" sz="1000" dirty="0"/>
              <a:t>::</a:t>
            </a:r>
            <a:r>
              <a:rPr lang="en-US" sz="1000" dirty="0" err="1"/>
              <a:t>shared_ptr</a:t>
            </a:r>
            <a:r>
              <a:rPr lang="en-US" sz="1000" dirty="0"/>
              <a:t>&lt;</a:t>
            </a:r>
            <a:r>
              <a:rPr lang="en-US" sz="1000" dirty="0" err="1"/>
              <a:t>TalonSRX</a:t>
            </a:r>
            <a:r>
              <a:rPr lang="en-US" sz="1000" dirty="0"/>
              <a:t>&gt; </a:t>
            </a:r>
            <a:r>
              <a:rPr lang="en-US" sz="1000" i="1" dirty="0" err="1"/>
              <a:t>RobotMap</a:t>
            </a:r>
            <a:r>
              <a:rPr lang="en-US" sz="1000" i="1" dirty="0"/>
              <a:t>::</a:t>
            </a:r>
            <a:r>
              <a:rPr lang="en-US" sz="1000" i="1" dirty="0" err="1"/>
              <a:t>drivetrainFrontLeft</a:t>
            </a:r>
            <a:r>
              <a:rPr lang="en-US" sz="1000" i="1" dirty="0"/>
              <a:t>;</a:t>
            </a:r>
          </a:p>
          <a:p>
            <a:r>
              <a:rPr lang="en-US" sz="1000" dirty="0" err="1"/>
              <a:t>std</a:t>
            </a:r>
            <a:r>
              <a:rPr lang="en-US" sz="1000" dirty="0"/>
              <a:t>::</a:t>
            </a:r>
            <a:r>
              <a:rPr lang="en-US" sz="1000" dirty="0" err="1"/>
              <a:t>shared_ptr</a:t>
            </a:r>
            <a:r>
              <a:rPr lang="en-US" sz="1000" dirty="0"/>
              <a:t>&lt;</a:t>
            </a:r>
            <a:r>
              <a:rPr lang="en-US" sz="1000" dirty="0" err="1"/>
              <a:t>TalonSRX</a:t>
            </a:r>
            <a:r>
              <a:rPr lang="en-US" sz="1000" dirty="0"/>
              <a:t>&gt; </a:t>
            </a:r>
            <a:r>
              <a:rPr lang="en-US" sz="1000" i="1" dirty="0" err="1"/>
              <a:t>RobotMap</a:t>
            </a:r>
            <a:r>
              <a:rPr lang="en-US" sz="1000" i="1" dirty="0"/>
              <a:t>::</a:t>
            </a:r>
            <a:r>
              <a:rPr lang="en-US" sz="1000" i="1" dirty="0" err="1"/>
              <a:t>drivetrainRearLeft</a:t>
            </a:r>
            <a:r>
              <a:rPr lang="en-US" sz="1000" i="1" dirty="0"/>
              <a:t>;</a:t>
            </a:r>
          </a:p>
          <a:p>
            <a:r>
              <a:rPr lang="en-US" sz="1000" dirty="0" err="1"/>
              <a:t>std</a:t>
            </a:r>
            <a:r>
              <a:rPr lang="en-US" sz="1000" dirty="0"/>
              <a:t>::</a:t>
            </a:r>
            <a:r>
              <a:rPr lang="en-US" sz="1000" dirty="0" err="1"/>
              <a:t>shared_ptr</a:t>
            </a:r>
            <a:r>
              <a:rPr lang="en-US" sz="1000" dirty="0"/>
              <a:t>&lt;</a:t>
            </a:r>
            <a:r>
              <a:rPr lang="en-US" sz="1000" dirty="0" err="1"/>
              <a:t>TalonSRX</a:t>
            </a:r>
            <a:r>
              <a:rPr lang="en-US" sz="1000" dirty="0"/>
              <a:t>&gt; </a:t>
            </a:r>
            <a:r>
              <a:rPr lang="en-US" sz="1000" i="1" dirty="0" err="1"/>
              <a:t>RobotMap</a:t>
            </a:r>
            <a:r>
              <a:rPr lang="en-US" sz="1000" i="1" dirty="0"/>
              <a:t>::</a:t>
            </a:r>
            <a:r>
              <a:rPr lang="en-US" sz="1000" i="1" dirty="0" err="1"/>
              <a:t>drivetrainFrontRight</a:t>
            </a:r>
            <a:r>
              <a:rPr lang="en-US" sz="1000" i="1" dirty="0"/>
              <a:t>;</a:t>
            </a:r>
          </a:p>
          <a:p>
            <a:r>
              <a:rPr lang="en-US" sz="1000" dirty="0" err="1"/>
              <a:t>std</a:t>
            </a:r>
            <a:r>
              <a:rPr lang="en-US" sz="1000" dirty="0"/>
              <a:t>::</a:t>
            </a:r>
            <a:r>
              <a:rPr lang="en-US" sz="1000" dirty="0" err="1"/>
              <a:t>shared_ptr</a:t>
            </a:r>
            <a:r>
              <a:rPr lang="en-US" sz="1000" dirty="0"/>
              <a:t>&lt;</a:t>
            </a:r>
            <a:r>
              <a:rPr lang="en-US" sz="1000" dirty="0" err="1"/>
              <a:t>TalonSRX</a:t>
            </a:r>
            <a:r>
              <a:rPr lang="en-US" sz="1000" dirty="0"/>
              <a:t>&gt; </a:t>
            </a:r>
            <a:r>
              <a:rPr lang="en-US" sz="1000" i="1" dirty="0" err="1"/>
              <a:t>RobotMap</a:t>
            </a:r>
            <a:r>
              <a:rPr lang="en-US" sz="1000" i="1" dirty="0"/>
              <a:t>::</a:t>
            </a:r>
            <a:r>
              <a:rPr lang="en-US" sz="1000" i="1" dirty="0" err="1"/>
              <a:t>drivetrainRearRight</a:t>
            </a:r>
            <a:r>
              <a:rPr lang="en-US" sz="1000" i="1" dirty="0"/>
              <a:t>;</a:t>
            </a:r>
          </a:p>
          <a:p>
            <a:r>
              <a:rPr lang="en-US" sz="1000" dirty="0" err="1"/>
              <a:t>std</a:t>
            </a:r>
            <a:r>
              <a:rPr lang="en-US" sz="1000" dirty="0"/>
              <a:t>::</a:t>
            </a:r>
            <a:r>
              <a:rPr lang="en-US" sz="1000" dirty="0" err="1"/>
              <a:t>shared_ptr</a:t>
            </a:r>
            <a:r>
              <a:rPr lang="en-US" sz="1000" dirty="0"/>
              <a:t>&lt;</a:t>
            </a:r>
            <a:r>
              <a:rPr lang="en-US" sz="1000" dirty="0" err="1"/>
              <a:t>frc</a:t>
            </a:r>
            <a:r>
              <a:rPr lang="en-US" sz="1000" dirty="0"/>
              <a:t>::</a:t>
            </a:r>
            <a:r>
              <a:rPr lang="en-US" sz="1000" dirty="0" err="1"/>
              <a:t>DifferentialDrive</a:t>
            </a:r>
            <a:r>
              <a:rPr lang="en-US" sz="1000" dirty="0"/>
              <a:t>&gt; </a:t>
            </a:r>
            <a:r>
              <a:rPr lang="en-US" sz="1000" i="1" dirty="0" err="1"/>
              <a:t>RobotMap</a:t>
            </a:r>
            <a:r>
              <a:rPr lang="en-US" sz="1000" i="1" dirty="0"/>
              <a:t>::drivetrainRobotDrive41;</a:t>
            </a:r>
          </a:p>
          <a:p>
            <a:r>
              <a:rPr lang="en-US" sz="1000" dirty="0" err="1"/>
              <a:t>std</a:t>
            </a:r>
            <a:r>
              <a:rPr lang="en-US" sz="1000" dirty="0"/>
              <a:t>::</a:t>
            </a:r>
            <a:r>
              <a:rPr lang="en-US" sz="1000" dirty="0" err="1"/>
              <a:t>shared_ptr</a:t>
            </a:r>
            <a:r>
              <a:rPr lang="en-US" sz="1000" dirty="0"/>
              <a:t>&lt;</a:t>
            </a:r>
            <a:r>
              <a:rPr lang="en-US" sz="1000" dirty="0" err="1"/>
              <a:t>frc</a:t>
            </a:r>
            <a:r>
              <a:rPr lang="en-US" sz="1000" dirty="0"/>
              <a:t>::</a:t>
            </a:r>
            <a:r>
              <a:rPr lang="en-US" sz="1000" dirty="0" err="1"/>
              <a:t>SpeedControllerGroup</a:t>
            </a:r>
            <a:r>
              <a:rPr lang="en-US" sz="1000" dirty="0"/>
              <a:t>&gt; </a:t>
            </a:r>
            <a:r>
              <a:rPr lang="en-US" sz="1000" i="1" dirty="0" err="1"/>
              <a:t>RobotMap</a:t>
            </a:r>
            <a:r>
              <a:rPr lang="en-US" sz="1000" i="1" dirty="0"/>
              <a:t>::</a:t>
            </a:r>
            <a:r>
              <a:rPr lang="en-US" sz="1000" i="1" dirty="0" err="1"/>
              <a:t>drivetrainLeft</a:t>
            </a:r>
            <a:r>
              <a:rPr lang="en-US" sz="1000" i="1" dirty="0"/>
              <a:t>;</a:t>
            </a:r>
          </a:p>
          <a:p>
            <a:r>
              <a:rPr lang="en-US" sz="1000" dirty="0" err="1"/>
              <a:t>std</a:t>
            </a:r>
            <a:r>
              <a:rPr lang="en-US" sz="1000" dirty="0"/>
              <a:t>::</a:t>
            </a:r>
            <a:r>
              <a:rPr lang="en-US" sz="1000" dirty="0" err="1"/>
              <a:t>shared_ptr</a:t>
            </a:r>
            <a:r>
              <a:rPr lang="en-US" sz="1000" dirty="0"/>
              <a:t>&lt;</a:t>
            </a:r>
            <a:r>
              <a:rPr lang="en-US" sz="1000" dirty="0" err="1"/>
              <a:t>frc</a:t>
            </a:r>
            <a:r>
              <a:rPr lang="en-US" sz="1000" dirty="0"/>
              <a:t>::</a:t>
            </a:r>
            <a:r>
              <a:rPr lang="en-US" sz="1000" dirty="0" err="1"/>
              <a:t>SpeedControllerGroup</a:t>
            </a:r>
            <a:r>
              <a:rPr lang="en-US" sz="1000" dirty="0"/>
              <a:t>&gt; </a:t>
            </a:r>
            <a:r>
              <a:rPr lang="en-US" sz="1000" i="1" dirty="0" err="1"/>
              <a:t>RobotMap</a:t>
            </a:r>
            <a:r>
              <a:rPr lang="en-US" sz="1000" i="1" dirty="0"/>
              <a:t>::</a:t>
            </a:r>
            <a:r>
              <a:rPr lang="en-US" sz="1000" i="1" dirty="0" err="1"/>
              <a:t>drivetrainRight</a:t>
            </a:r>
            <a:r>
              <a:rPr lang="en-US" sz="1000" i="1" dirty="0"/>
              <a:t>;</a:t>
            </a:r>
          </a:p>
          <a:p>
            <a:r>
              <a:rPr lang="en-US" sz="1000" i="1" dirty="0" err="1"/>
              <a:t>drivetrainLeft.reset</a:t>
            </a:r>
            <a:r>
              <a:rPr lang="en-US" sz="1000" i="1" dirty="0"/>
              <a:t>(new </a:t>
            </a:r>
            <a:r>
              <a:rPr lang="en-US" sz="1000" i="1" dirty="0" err="1"/>
              <a:t>frc</a:t>
            </a:r>
            <a:r>
              <a:rPr lang="en-US" sz="1000" i="1" dirty="0"/>
              <a:t>::</a:t>
            </a:r>
            <a:r>
              <a:rPr lang="en-US" sz="1000" i="1" dirty="0" err="1"/>
              <a:t>SpeedControllerGroup</a:t>
            </a:r>
            <a:r>
              <a:rPr lang="en-US" sz="1000" i="1" dirty="0"/>
              <a:t>(</a:t>
            </a:r>
            <a:r>
              <a:rPr lang="en-US" sz="1000" i="1" dirty="0" err="1"/>
              <a:t>drivetrainFrontLeft</a:t>
            </a:r>
            <a:r>
              <a:rPr lang="en-US" sz="1000" i="1" dirty="0"/>
              <a:t>-&gt;</a:t>
            </a:r>
            <a:r>
              <a:rPr lang="en-US" sz="1000" i="1" dirty="0" err="1"/>
              <a:t>GetWPILIB_SpeedController</a:t>
            </a:r>
            <a:r>
              <a:rPr lang="en-US" sz="1000" i="1" dirty="0"/>
              <a:t>(),</a:t>
            </a:r>
            <a:r>
              <a:rPr lang="en-US" sz="1000" i="1" dirty="0" err="1"/>
              <a:t>drivetrainRearLeft</a:t>
            </a:r>
            <a:r>
              <a:rPr lang="en-US" sz="1000" i="1" dirty="0"/>
              <a:t>-&gt;</a:t>
            </a:r>
            <a:r>
              <a:rPr lang="en-US" sz="1000" i="1" dirty="0" err="1"/>
              <a:t>GetWPILIB_SpeedController</a:t>
            </a:r>
            <a:r>
              <a:rPr lang="en-US" sz="1000" i="1" dirty="0"/>
              <a:t>()));</a:t>
            </a:r>
          </a:p>
          <a:p>
            <a:r>
              <a:rPr lang="en-US" sz="1000" dirty="0"/>
              <a:t>    </a:t>
            </a:r>
            <a:r>
              <a:rPr lang="en-US" sz="1000" i="1" dirty="0" err="1"/>
              <a:t>drivetrainRight.reset</a:t>
            </a:r>
            <a:r>
              <a:rPr lang="en-US" sz="1000" i="1" dirty="0"/>
              <a:t>(new </a:t>
            </a:r>
            <a:r>
              <a:rPr lang="en-US" sz="1000" i="1" dirty="0" err="1"/>
              <a:t>frc</a:t>
            </a:r>
            <a:r>
              <a:rPr lang="en-US" sz="1000" i="1" dirty="0"/>
              <a:t>::</a:t>
            </a:r>
            <a:r>
              <a:rPr lang="en-US" sz="1000" i="1" dirty="0" err="1"/>
              <a:t>SpeedControllerGroup</a:t>
            </a:r>
            <a:r>
              <a:rPr lang="en-US" sz="1000" i="1" dirty="0"/>
              <a:t>(</a:t>
            </a:r>
            <a:r>
              <a:rPr lang="en-US" sz="1000" i="1" dirty="0" err="1"/>
              <a:t>drivetrainFrontRight</a:t>
            </a:r>
            <a:r>
              <a:rPr lang="en-US" sz="1000" i="1" dirty="0"/>
              <a:t>-&gt;</a:t>
            </a:r>
            <a:r>
              <a:rPr lang="en-US" sz="1000" i="1" dirty="0" err="1"/>
              <a:t>GetWPILIB_SpeedController</a:t>
            </a:r>
            <a:r>
              <a:rPr lang="en-US" sz="1000" i="1" dirty="0"/>
              <a:t>(),</a:t>
            </a:r>
            <a:r>
              <a:rPr lang="en-US" sz="1000" i="1" dirty="0" err="1"/>
              <a:t>drivetrainRearRight</a:t>
            </a:r>
            <a:r>
              <a:rPr lang="en-US" sz="1000" i="1" dirty="0"/>
              <a:t>-&gt;</a:t>
            </a:r>
            <a:r>
              <a:rPr lang="en-US" sz="1000" i="1" dirty="0" err="1"/>
              <a:t>GetWPILIB_SpeedController</a:t>
            </a:r>
            <a:r>
              <a:rPr lang="en-US" sz="1000" i="1" dirty="0"/>
              <a:t>()));</a:t>
            </a:r>
          </a:p>
          <a:p>
            <a:endParaRPr lang="en-US" sz="1000" dirty="0"/>
          </a:p>
          <a:p>
            <a:r>
              <a:rPr lang="en-US" sz="1000" dirty="0"/>
              <a:t>    </a:t>
            </a:r>
            <a:r>
              <a:rPr lang="en-US" sz="1000" i="1" dirty="0"/>
              <a:t>drivetrainRobotDrive41.reset(new </a:t>
            </a:r>
            <a:r>
              <a:rPr lang="en-US" sz="1000" i="1" dirty="0" err="1"/>
              <a:t>frc</a:t>
            </a:r>
            <a:r>
              <a:rPr lang="en-US" sz="1000" i="1" dirty="0"/>
              <a:t>::</a:t>
            </a:r>
            <a:r>
              <a:rPr lang="en-US" sz="1000" i="1" dirty="0" err="1"/>
              <a:t>DifferentialDrive</a:t>
            </a:r>
            <a:r>
              <a:rPr lang="en-US" sz="1000" i="1" dirty="0"/>
              <a:t>(*</a:t>
            </a:r>
            <a:r>
              <a:rPr lang="en-US" sz="1000" i="1" dirty="0" err="1"/>
              <a:t>drivetrainLeft.get</a:t>
            </a:r>
            <a:r>
              <a:rPr lang="en-US" sz="1000" i="1" dirty="0"/>
              <a:t>(),*</a:t>
            </a:r>
            <a:r>
              <a:rPr lang="en-US" sz="1000" i="1" dirty="0" err="1"/>
              <a:t>drivetrainRight.get</a:t>
            </a:r>
            <a:r>
              <a:rPr lang="en-US" sz="1000" i="1" dirty="0"/>
              <a:t>()));</a:t>
            </a:r>
            <a:endParaRPr lang="en-US" sz="1000"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341615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Java/C++ - Eclipse</a:t>
            </a:r>
          </a:p>
          <a:p>
            <a:pPr lvl="1" eaLnBrk="1" hangingPunct="1">
              <a:buFont typeface="Wingdings" panose="05000000000000000000" pitchFamily="2" charset="2"/>
              <a:buChar char="Ø"/>
            </a:pPr>
            <a:r>
              <a:rPr lang="en-US" dirty="0"/>
              <a:t>Eclipse will update existing projects at startup. Imported projects are updated after eclipse restart.</a:t>
            </a:r>
          </a:p>
          <a:p>
            <a:pPr lvl="1" eaLnBrk="1" hangingPunct="1">
              <a:buFont typeface="Wingdings" panose="05000000000000000000" pitchFamily="2" charset="2"/>
              <a:buChar char="Ø"/>
            </a:pPr>
            <a:r>
              <a:rPr lang="en-US" dirty="0"/>
              <a:t>Network Tables improved synchronization and New classes and interfaces.</a:t>
            </a:r>
          </a:p>
          <a:p>
            <a:pPr lvl="1" eaLnBrk="1" hangingPunct="1">
              <a:buFont typeface="Wingdings" panose="05000000000000000000" pitchFamily="2" charset="2"/>
              <a:buChar char="Ø"/>
            </a:pPr>
            <a:r>
              <a:rPr lang="en-US" dirty="0"/>
              <a:t>Robot Code deployment done via WebDAV (replacing use of SSH)</a:t>
            </a:r>
          </a:p>
          <a:p>
            <a:pPr lvl="1" eaLnBrk="1" hangingPunct="1">
              <a:buFont typeface="Wingdings" panose="05000000000000000000" pitchFamily="2" charset="2"/>
              <a:buChar char="Ø"/>
            </a:pPr>
            <a:r>
              <a:rPr lang="en-US" dirty="0"/>
              <a:t>Checks multiple address in parallel during deployment, faster deploys.</a:t>
            </a:r>
          </a:p>
          <a:p>
            <a:pPr lvl="1" eaLnBrk="1" hangingPunct="1">
              <a:buFont typeface="Wingdings" panose="05000000000000000000" pitchFamily="2" charset="2"/>
              <a:buChar char="Ø"/>
            </a:pPr>
            <a:r>
              <a:rPr lang="en-US" dirty="0"/>
              <a:t>TCP based console plugin, coming soon.</a:t>
            </a:r>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75051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Java/C++ - CTRE</a:t>
            </a:r>
          </a:p>
          <a:p>
            <a:pPr lvl="1" eaLnBrk="1" hangingPunct="1">
              <a:buFont typeface="Wingdings" panose="05000000000000000000" pitchFamily="2" charset="2"/>
              <a:buChar char="Ø"/>
            </a:pPr>
            <a:r>
              <a:rPr lang="en-US" dirty="0"/>
              <a:t>CTRE Libraries done view Lifeboat app.</a:t>
            </a:r>
          </a:p>
          <a:p>
            <a:pPr lvl="1" eaLnBrk="1" hangingPunct="1">
              <a:buFont typeface="Wingdings" panose="05000000000000000000" pitchFamily="2" charset="2"/>
              <a:buChar char="Ø"/>
            </a:pPr>
            <a:r>
              <a:rPr lang="en-US" dirty="0"/>
              <a:t>CTRE object, library and header restructuring. </a:t>
            </a:r>
            <a:r>
              <a:rPr lang="en-US" dirty="0" err="1"/>
              <a:t>Eg</a:t>
            </a:r>
            <a:r>
              <a:rPr lang="en-US" dirty="0"/>
              <a:t>; object name: </a:t>
            </a:r>
            <a:r>
              <a:rPr lang="en-US" dirty="0" err="1"/>
              <a:t>TalonSRX</a:t>
            </a:r>
            <a:r>
              <a:rPr lang="en-US" dirty="0"/>
              <a:t> is now </a:t>
            </a:r>
            <a:r>
              <a:rPr lang="en-US" dirty="0" err="1"/>
              <a:t>PWMTalonSRX</a:t>
            </a:r>
            <a:r>
              <a:rPr lang="en-US" dirty="0"/>
              <a:t> and </a:t>
            </a:r>
            <a:r>
              <a:rPr lang="en-US" dirty="0" err="1"/>
              <a:t>CANTalonSRX</a:t>
            </a:r>
            <a:r>
              <a:rPr lang="en-US" dirty="0"/>
              <a:t> has been renamed to </a:t>
            </a:r>
            <a:r>
              <a:rPr lang="en-US" dirty="0" err="1"/>
              <a:t>TalonSRX</a:t>
            </a:r>
            <a:endParaRPr lang="en-US" dirty="0"/>
          </a:p>
          <a:p>
            <a:pPr lvl="1" eaLnBrk="1" hangingPunct="1">
              <a:buFont typeface="Wingdings" panose="05000000000000000000" pitchFamily="2" charset="2"/>
              <a:buChar char="Ø"/>
            </a:pPr>
            <a:r>
              <a:rPr lang="en-US" dirty="0" err="1"/>
              <a:t>roboRIO</a:t>
            </a:r>
            <a:r>
              <a:rPr lang="en-US" dirty="0"/>
              <a:t> CAN software update must be applied using the 3rd party CTRE Phoenix Lifeboat application (if this isn't done, then no CAN devices, e.g., PDP, PCM, </a:t>
            </a:r>
            <a:r>
              <a:rPr lang="en-US" dirty="0" err="1"/>
              <a:t>TalonSRX</a:t>
            </a:r>
            <a:r>
              <a:rPr lang="en-US" dirty="0"/>
              <a:t>, will show up in the </a:t>
            </a:r>
            <a:r>
              <a:rPr lang="en-US" dirty="0" err="1"/>
              <a:t>roboRIO</a:t>
            </a:r>
            <a:r>
              <a:rPr lang="en-US" dirty="0"/>
              <a:t> </a:t>
            </a:r>
            <a:r>
              <a:rPr lang="en-US" dirty="0" err="1"/>
              <a:t>WebDash</a:t>
            </a:r>
            <a:r>
              <a:rPr lang="en-US" dirty="0"/>
              <a:t>)</a:t>
            </a:r>
          </a:p>
          <a:p>
            <a:pPr lvl="1"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70511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Java</a:t>
            </a:r>
          </a:p>
          <a:p>
            <a:pPr lvl="1" eaLnBrk="1" hangingPunct="1">
              <a:buFont typeface="Wingdings" panose="05000000000000000000" pitchFamily="2" charset="2"/>
              <a:buChar char="Ø"/>
            </a:pPr>
            <a:r>
              <a:rPr lang="en-US" dirty="0"/>
              <a:t>Java 8 - Eclipse projects should be configured at source code compatibility to 1.8, Java 1.9 not likely to be supported for 2018 season.</a:t>
            </a:r>
          </a:p>
          <a:p>
            <a:pPr lvl="1" eaLnBrk="1" hangingPunct="1">
              <a:buFont typeface="Wingdings" panose="05000000000000000000" pitchFamily="2" charset="2"/>
              <a:buChar char="Ø"/>
            </a:pPr>
            <a:r>
              <a:rPr lang="en-US" dirty="0" err="1"/>
              <a:t>RoboRio</a:t>
            </a:r>
            <a:r>
              <a:rPr lang="en-US" dirty="0"/>
              <a:t> JRE – No need for manual install. JRE (</a:t>
            </a:r>
            <a:r>
              <a:rPr lang="en-US" dirty="0" err="1"/>
              <a:t>zulu</a:t>
            </a:r>
            <a:r>
              <a:rPr lang="en-US" dirty="0"/>
              <a:t>) deployment done automatically when deploying java code from eclipse.</a:t>
            </a:r>
          </a:p>
          <a:p>
            <a:pPr lvl="1" eaLnBrk="1" hangingPunct="1">
              <a:buFont typeface="Wingdings" panose="05000000000000000000" pitchFamily="2" charset="2"/>
              <a:buChar char="Ø"/>
            </a:pPr>
            <a:r>
              <a:rPr lang="en-US" dirty="0" err="1"/>
              <a:t>Sendable</a:t>
            </a:r>
            <a:r>
              <a:rPr lang="en-US" dirty="0"/>
              <a:t> Chooser now keeps entries ordered.</a:t>
            </a:r>
          </a:p>
          <a:p>
            <a:pPr lvl="1"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dirty="0"/>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Tree>
    <p:extLst>
      <p:ext uri="{BB962C8B-B14F-4D97-AF65-F5344CB8AC3E}">
        <p14:creationId xmlns:p14="http://schemas.microsoft.com/office/powerpoint/2010/main" val="293627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C++</a:t>
            </a:r>
          </a:p>
          <a:p>
            <a:pPr lvl="1" eaLnBrk="1" hangingPunct="1">
              <a:buFont typeface="Wingdings" panose="05000000000000000000" pitchFamily="2" charset="2"/>
              <a:buChar char="Ø"/>
            </a:pPr>
            <a:r>
              <a:rPr lang="en-US" dirty="0"/>
              <a:t>Restructure of CTRE libraries and headers. </a:t>
            </a:r>
            <a:r>
              <a:rPr lang="en-US" dirty="0" err="1"/>
              <a:t>Eg</a:t>
            </a:r>
            <a:r>
              <a:rPr lang="en-US" dirty="0"/>
              <a:t>;</a:t>
            </a:r>
          </a:p>
          <a:p>
            <a:pPr lvl="2" eaLnBrk="1" hangingPunct="1">
              <a:buFont typeface="Wingdings" panose="05000000000000000000" pitchFamily="2" charset="2"/>
              <a:buChar char="Ø"/>
            </a:pPr>
            <a:r>
              <a:rPr lang="en-US" dirty="0"/>
              <a:t>#include &lt;</a:t>
            </a:r>
            <a:r>
              <a:rPr lang="en-US" dirty="0" err="1"/>
              <a:t>CANTalon.h</a:t>
            </a:r>
            <a:r>
              <a:rPr lang="en-US" dirty="0"/>
              <a:t>&gt; is now </a:t>
            </a:r>
          </a:p>
          <a:p>
            <a:pPr lvl="2" eaLnBrk="1" hangingPunct="1">
              <a:buFont typeface="Wingdings" panose="05000000000000000000" pitchFamily="2" charset="2"/>
              <a:buChar char="Ø"/>
            </a:pPr>
            <a:r>
              <a:rPr lang="en-US" dirty="0"/>
              <a:t>#include "</a:t>
            </a:r>
            <a:r>
              <a:rPr lang="en-US" dirty="0" err="1"/>
              <a:t>ctre</a:t>
            </a:r>
            <a:r>
              <a:rPr lang="en-US" dirty="0"/>
              <a:t>/phoenix/</a:t>
            </a:r>
            <a:r>
              <a:rPr lang="en-US" dirty="0" err="1"/>
              <a:t>MotorControl</a:t>
            </a:r>
            <a:r>
              <a:rPr lang="en-US" dirty="0"/>
              <a:t>/CAN/</a:t>
            </a:r>
            <a:r>
              <a:rPr lang="en-US" dirty="0" err="1"/>
              <a:t>TalonSRX.h</a:t>
            </a:r>
            <a:r>
              <a:rPr lang="en-US" dirty="0"/>
              <a:t>“</a:t>
            </a:r>
          </a:p>
          <a:p>
            <a:pPr lvl="1" eaLnBrk="1" hangingPunct="1">
              <a:buFont typeface="Wingdings" panose="05000000000000000000" pitchFamily="2" charset="2"/>
              <a:buChar char="Ø"/>
            </a:pPr>
            <a:r>
              <a:rPr lang="en-US" dirty="0"/>
              <a:t>CTRE has put all their classes inside namespaces</a:t>
            </a:r>
          </a:p>
          <a:p>
            <a:pPr lvl="2" eaLnBrk="1" hangingPunct="1">
              <a:buFont typeface="Wingdings" panose="05000000000000000000" pitchFamily="2" charset="2"/>
              <a:buChar char="Ø"/>
            </a:pPr>
            <a:r>
              <a:rPr lang="en-US" dirty="0" err="1"/>
              <a:t>Eg</a:t>
            </a:r>
            <a:r>
              <a:rPr lang="en-US" dirty="0"/>
              <a:t>; </a:t>
            </a:r>
            <a:r>
              <a:rPr lang="en-US" dirty="0" err="1"/>
              <a:t>TalonSRX</a:t>
            </a:r>
            <a:r>
              <a:rPr lang="en-US" dirty="0"/>
              <a:t> is now in the namespace CTRE::</a:t>
            </a:r>
            <a:r>
              <a:rPr lang="en-US" dirty="0" err="1"/>
              <a:t>MotorControl</a:t>
            </a:r>
            <a:r>
              <a:rPr lang="en-US" dirty="0"/>
              <a:t>::CAN</a:t>
            </a:r>
          </a:p>
          <a:p>
            <a:pPr lvl="1" eaLnBrk="1" hangingPunct="1">
              <a:buFont typeface="Wingdings" panose="05000000000000000000" pitchFamily="2" charset="2"/>
              <a:buChar char="Ø"/>
            </a:pPr>
            <a:r>
              <a:rPr lang="en-US" dirty="0"/>
              <a:t>CTRE will be adding a master include </a:t>
            </a:r>
            <a:r>
              <a:rPr lang="en-US" dirty="0" err="1"/>
              <a:t>Phoenix.h</a:t>
            </a:r>
            <a:r>
              <a:rPr lang="en-US" dirty="0"/>
              <a:t> which will include all CTRE includes. One stop shop for CTRE headers.</a:t>
            </a:r>
          </a:p>
          <a:p>
            <a:pPr eaLnBrk="1" hangingPunct="1">
              <a:buFont typeface="Wingdings" panose="05000000000000000000" pitchFamily="2" charset="2"/>
              <a:buChar char="Ø"/>
            </a:pP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0" name="Rectangle 9">
            <a:extLst>
              <a:ext uri="{FF2B5EF4-FFF2-40B4-BE49-F238E27FC236}">
                <a16:creationId xmlns:a16="http://schemas.microsoft.com/office/drawing/2014/main" id="{0B2DC1F1-092E-4717-A6D5-1307C9E32990}"/>
              </a:ext>
            </a:extLst>
          </p:cNvPr>
          <p:cNvSpPr>
            <a:spLocks noChangeArrowheads="1"/>
          </p:cNvSpPr>
          <p:nvPr/>
        </p:nvSpPr>
        <p:spPr bwMode="auto">
          <a:xfrm>
            <a:off x="0" y="47304"/>
            <a:ext cx="3313408" cy="362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t>CTRE::MotorControl::CAN </a:t>
            </a:r>
          </a:p>
        </p:txBody>
      </p:sp>
    </p:spTree>
    <p:extLst>
      <p:ext uri="{BB962C8B-B14F-4D97-AF65-F5344CB8AC3E}">
        <p14:creationId xmlns:p14="http://schemas.microsoft.com/office/powerpoint/2010/main" val="4226684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Network Tables</a:t>
            </a:r>
          </a:p>
          <a:p>
            <a:pPr lvl="1" eaLnBrk="1" hangingPunct="1">
              <a:buFont typeface="Wingdings" panose="05000000000000000000" pitchFamily="2" charset="2"/>
              <a:buChar char="Ø"/>
            </a:pPr>
            <a:r>
              <a:rPr lang="en-US" dirty="0"/>
              <a:t>Improved Connection Synchronization Behavior</a:t>
            </a:r>
          </a:p>
          <a:p>
            <a:pPr lvl="2" eaLnBrk="1" hangingPunct="1">
              <a:buFont typeface="Wingdings" panose="05000000000000000000" pitchFamily="2" charset="2"/>
              <a:buChar char="Ø"/>
            </a:pPr>
            <a:r>
              <a:rPr lang="en-US" altLang="en-US" dirty="0"/>
              <a:t>Reduction or elimination of phantom keys.</a:t>
            </a:r>
          </a:p>
          <a:p>
            <a:pPr lvl="1" eaLnBrk="1" hangingPunct="1">
              <a:buFont typeface="Wingdings" panose="05000000000000000000" pitchFamily="2" charset="2"/>
              <a:buChar char="Ø"/>
            </a:pPr>
            <a:r>
              <a:rPr lang="en-US" altLang="en-US" dirty="0"/>
              <a:t>Client / Server data sync optimization.</a:t>
            </a:r>
          </a:p>
          <a:p>
            <a:pPr lvl="2" eaLnBrk="1" hangingPunct="1">
              <a:buFont typeface="Wingdings" panose="05000000000000000000" pitchFamily="2" charset="2"/>
              <a:buChar char="Ø"/>
            </a:pPr>
            <a:r>
              <a:rPr lang="en-US" altLang="en-US" dirty="0"/>
              <a:t>Client changed data is push to server.</a:t>
            </a:r>
          </a:p>
          <a:p>
            <a:pPr lvl="2" eaLnBrk="1" hangingPunct="1">
              <a:buFont typeface="Wingdings" panose="05000000000000000000" pitchFamily="2" charset="2"/>
              <a:buChar char="Ø"/>
            </a:pPr>
            <a:r>
              <a:rPr lang="en-US" altLang="en-US" dirty="0"/>
              <a:t>Client unchanged data is either removed or pushed from server.</a:t>
            </a:r>
          </a:p>
          <a:p>
            <a:pPr lvl="1" eaLnBrk="1" hangingPunct="1">
              <a:buFont typeface="Wingdings" panose="05000000000000000000" pitchFamily="2" charset="2"/>
              <a:buChar char="Ø"/>
            </a:pPr>
            <a:r>
              <a:rPr lang="en-US" altLang="en-US" dirty="0"/>
              <a:t>JSON is a valid data structure via </a:t>
            </a:r>
            <a:r>
              <a:rPr lang="en-US" altLang="en-US" dirty="0" err="1"/>
              <a:t>NetworkTables</a:t>
            </a:r>
            <a:endParaRPr lang="en-US" altLang="en-US" dirty="0"/>
          </a:p>
          <a:p>
            <a:pPr lvl="1" eaLnBrk="1" hangingPunct="1">
              <a:buFont typeface="Wingdings" panose="05000000000000000000" pitchFamily="2" charset="2"/>
              <a:buChar char="Ø"/>
            </a:pPr>
            <a:r>
              <a:rPr lang="en-US" altLang="en-US" dirty="0"/>
              <a:t>Improved performance</a:t>
            </a:r>
          </a:p>
          <a:p>
            <a:pPr lvl="1" eaLnBrk="1" hangingPunct="1">
              <a:buFont typeface="Wingdings" panose="05000000000000000000" pitchFamily="2" charset="2"/>
              <a:buChar char="Ø"/>
            </a:pPr>
            <a:r>
              <a:rPr lang="en-US" altLang="en-US" dirty="0"/>
              <a:t>Java callbacks handled by java thread vs native thread</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0" name="Rectangle 9">
            <a:extLst>
              <a:ext uri="{FF2B5EF4-FFF2-40B4-BE49-F238E27FC236}">
                <a16:creationId xmlns:a16="http://schemas.microsoft.com/office/drawing/2014/main" id="{0B2DC1F1-092E-4717-A6D5-1307C9E32990}"/>
              </a:ext>
            </a:extLst>
          </p:cNvPr>
          <p:cNvSpPr>
            <a:spLocks noChangeArrowheads="1"/>
          </p:cNvSpPr>
          <p:nvPr/>
        </p:nvSpPr>
        <p:spPr bwMode="auto">
          <a:xfrm>
            <a:off x="0" y="47304"/>
            <a:ext cx="3313408" cy="362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t>CTRE::MotorControl::CAN </a:t>
            </a:r>
          </a:p>
        </p:txBody>
      </p:sp>
    </p:spTree>
    <p:extLst>
      <p:ext uri="{BB962C8B-B14F-4D97-AF65-F5344CB8AC3E}">
        <p14:creationId xmlns:p14="http://schemas.microsoft.com/office/powerpoint/2010/main" val="287829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Changes for the 2018 season control system</a:t>
            </a:r>
          </a:p>
        </p:txBody>
      </p:sp>
      <p:sp>
        <p:nvSpPr>
          <p:cNvPr id="17411"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Misc.</a:t>
            </a:r>
          </a:p>
          <a:p>
            <a:pPr lvl="1" eaLnBrk="1" hangingPunct="1">
              <a:buFont typeface="Wingdings" panose="05000000000000000000" pitchFamily="2" charset="2"/>
              <a:buChar char="Ø"/>
            </a:pPr>
            <a:r>
              <a:rPr lang="en-US" altLang="en-US" dirty="0" err="1"/>
              <a:t>Smartdashboard</a:t>
            </a:r>
            <a:endParaRPr lang="en-US" altLang="en-US" dirty="0"/>
          </a:p>
          <a:p>
            <a:pPr lvl="2" eaLnBrk="1" hangingPunct="1">
              <a:buFont typeface="Wingdings" panose="05000000000000000000" pitchFamily="2" charset="2"/>
              <a:buChar char="Ø"/>
            </a:pPr>
            <a:r>
              <a:rPr lang="en-US" altLang="en-US" dirty="0"/>
              <a:t>Shuffleboard dashboard added. – See notes, </a:t>
            </a:r>
            <a:r>
              <a:rPr lang="en-US" altLang="en-US" dirty="0" err="1"/>
              <a:t>eg</a:t>
            </a:r>
            <a:r>
              <a:rPr lang="en-US" altLang="en-US" dirty="0"/>
              <a:t>. The future?</a:t>
            </a:r>
          </a:p>
          <a:p>
            <a:pPr lvl="2" eaLnBrk="1" hangingPunct="1">
              <a:buFont typeface="Wingdings" panose="05000000000000000000" pitchFamily="2" charset="2"/>
              <a:buChar char="Ø"/>
            </a:pPr>
            <a:r>
              <a:rPr lang="en-US" altLang="en-US" dirty="0"/>
              <a:t>SFK dashboard is gone.</a:t>
            </a:r>
          </a:p>
          <a:p>
            <a:pPr lvl="1" eaLnBrk="1" hangingPunct="1">
              <a:buFont typeface="Wingdings" panose="05000000000000000000" pitchFamily="2" charset="2"/>
              <a:buChar char="Ø"/>
            </a:pPr>
            <a:r>
              <a:rPr lang="en-US" altLang="en-US" dirty="0"/>
              <a:t>Outline Viewer</a:t>
            </a:r>
          </a:p>
          <a:p>
            <a:pPr lvl="2" eaLnBrk="1" hangingPunct="1">
              <a:buFont typeface="Wingdings" panose="05000000000000000000" pitchFamily="2" charset="2"/>
              <a:buChar char="Ø"/>
            </a:pPr>
            <a:r>
              <a:rPr lang="en-US" altLang="en-US" dirty="0"/>
              <a:t>Rewritten in JavaFX</a:t>
            </a:r>
          </a:p>
          <a:p>
            <a:pPr lvl="2" eaLnBrk="1" hangingPunct="1">
              <a:buFont typeface="Wingdings" panose="05000000000000000000" pitchFamily="2" charset="2"/>
              <a:buChar char="Ø"/>
            </a:pPr>
            <a:r>
              <a:rPr lang="en-US" altLang="en-US" dirty="0"/>
              <a:t>Checkboxes for Booleans.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0" name="Rectangle 9">
            <a:extLst>
              <a:ext uri="{FF2B5EF4-FFF2-40B4-BE49-F238E27FC236}">
                <a16:creationId xmlns:a16="http://schemas.microsoft.com/office/drawing/2014/main" id="{0B2DC1F1-092E-4717-A6D5-1307C9E32990}"/>
              </a:ext>
            </a:extLst>
          </p:cNvPr>
          <p:cNvSpPr>
            <a:spLocks noChangeArrowheads="1"/>
          </p:cNvSpPr>
          <p:nvPr/>
        </p:nvSpPr>
        <p:spPr bwMode="auto">
          <a:xfrm>
            <a:off x="0" y="47304"/>
            <a:ext cx="3313408" cy="362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38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t>CTRE::MotorControl::CAN </a:t>
            </a:r>
          </a:p>
        </p:txBody>
      </p:sp>
    </p:spTree>
    <p:extLst>
      <p:ext uri="{BB962C8B-B14F-4D97-AF65-F5344CB8AC3E}">
        <p14:creationId xmlns:p14="http://schemas.microsoft.com/office/powerpoint/2010/main" val="1576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
        <p:cNvGrpSpPr/>
        <p:nvPr/>
      </p:nvGrpSpPr>
      <p:grpSpPr>
        <a:xfrm>
          <a:off x="0" y="0"/>
          <a:ext cx="0" cy="0"/>
          <a:chOff x="0" y="0"/>
          <a:chExt cx="0" cy="0"/>
        </a:xfrm>
      </p:grpSpPr>
      <p:pic>
        <p:nvPicPr>
          <p:cNvPr id="3076" name="Picture 4" descr="https://lh5.googleusercontent.com/3e-SR1ggBclGe_LUfGjaMa0bdbXORf9z6OQKW4kDHdxWoktHJOywQsOK6R8njDNPkYz3wXExROfQ-gDAWIWGpVvmf5ESmWvhN6ghTqgkQT7pgnOe-jrTK6DvhRXnlooYgcMROG9v-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62000"/>
            <a:ext cx="656492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2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Order of Installation</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5" name="Content Placeholder 2"/>
          <p:cNvSpPr>
            <a:spLocks noGrp="1"/>
          </p:cNvSpPr>
          <p:nvPr>
            <p:ph idx="1"/>
          </p:nvPr>
        </p:nvSpPr>
        <p:spPr>
          <a:xfrm>
            <a:off x="914400" y="1828800"/>
            <a:ext cx="7924800" cy="4267200"/>
          </a:xfrm>
        </p:spPr>
        <p:txBody>
          <a:bodyPr/>
          <a:lstStyle/>
          <a:p>
            <a:pPr eaLnBrk="1" hangingPunct="1">
              <a:buFont typeface="Wingdings" panose="05000000000000000000" pitchFamily="2" charset="2"/>
              <a:buChar char="Ø"/>
            </a:pPr>
            <a:r>
              <a:rPr lang="en-US" dirty="0"/>
              <a:t>Install the programming language of your choice: Basic LabVIEW 2017 or Java/C++</a:t>
            </a:r>
          </a:p>
          <a:p>
            <a:pPr eaLnBrk="1" hangingPunct="1">
              <a:buFont typeface="Wingdings" panose="05000000000000000000" pitchFamily="2" charset="2"/>
              <a:buChar char="Ø"/>
            </a:pPr>
            <a:r>
              <a:rPr lang="en-US" dirty="0"/>
              <a:t>FRC Update</a:t>
            </a:r>
          </a:p>
          <a:p>
            <a:pPr eaLnBrk="1" hangingPunct="1">
              <a:buFont typeface="Wingdings" panose="05000000000000000000" pitchFamily="2" charset="2"/>
              <a:buChar char="Ø"/>
            </a:pPr>
            <a:r>
              <a:rPr lang="en-US" dirty="0"/>
              <a:t>You get a message if the Microsoft .NET Framework 3.5 needs to be installed separately</a:t>
            </a:r>
          </a:p>
          <a:p>
            <a:pPr eaLnBrk="1" hangingPunct="1">
              <a:buFont typeface="Wingdings" panose="05000000000000000000" pitchFamily="2" charset="2"/>
              <a:buChar char="Ø"/>
            </a:pPr>
            <a:r>
              <a:rPr lang="en-US" dirty="0">
                <a:hlinkClick r:id="rId2" tooltip="Beta2018"/>
              </a:rPr>
              <a:t>CTRE Installer</a:t>
            </a:r>
            <a:r>
              <a:rPr lang="en-US" dirty="0"/>
              <a:t>-obtained separately</a:t>
            </a:r>
          </a:p>
          <a:p>
            <a:pPr eaLnBrk="1" hangingPunct="1">
              <a:buFont typeface="Wingdings" panose="05000000000000000000" pitchFamily="2" charset="2"/>
              <a:buChar char="Ø"/>
            </a:pPr>
            <a:r>
              <a:rPr lang="en-US" dirty="0"/>
              <a:t>Reimage </a:t>
            </a:r>
            <a:r>
              <a:rPr lang="en-US" dirty="0" err="1"/>
              <a:t>roboRIO</a:t>
            </a:r>
            <a:r>
              <a:rPr lang="en-US" dirty="0"/>
              <a:t> (operating system) </a:t>
            </a:r>
          </a:p>
          <a:p>
            <a:pPr eaLnBrk="1" hangingPunct="1">
              <a:buFont typeface="Wingdings" panose="05000000000000000000" pitchFamily="2" charset="2"/>
              <a:buChar char="Ø"/>
            </a:pPr>
            <a:r>
              <a:rPr lang="en-US" dirty="0"/>
              <a:t>Other 3rd Party installations, e.g., NAVX</a:t>
            </a:r>
          </a:p>
          <a:p>
            <a:pPr eaLnBrk="1" hangingPunct="1">
              <a:buFont typeface="Wingdings" panose="05000000000000000000" pitchFamily="2" charset="2"/>
              <a:buChar char="Ø"/>
            </a:pPr>
            <a:r>
              <a:rPr lang="en-US" dirty="0"/>
              <a:t>Compile and Download User Code</a:t>
            </a:r>
            <a:endParaRPr lang="en-US" altLang="en-US" dirty="0"/>
          </a:p>
        </p:txBody>
      </p:sp>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27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err="1"/>
              <a:t>roboRIO</a:t>
            </a:r>
            <a:r>
              <a:rPr lang="en-US" dirty="0"/>
              <a:t> Imaging Tool</a:t>
            </a:r>
          </a:p>
        </p:txBody>
      </p:sp>
      <p:sp>
        <p:nvSpPr>
          <p:cNvPr id="17411" name="Content Placeholder 2"/>
          <p:cNvSpPr>
            <a:spLocks noGrp="1"/>
          </p:cNvSpPr>
          <p:nvPr>
            <p:ph idx="1"/>
          </p:nvPr>
        </p:nvSpPr>
        <p:spPr>
          <a:xfrm>
            <a:off x="838200" y="1828800"/>
            <a:ext cx="7467600" cy="2895600"/>
          </a:xfrm>
        </p:spPr>
        <p:txBody>
          <a:bodyPr/>
          <a:lstStyle/>
          <a:p>
            <a:pPr eaLnBrk="1" hangingPunct="1">
              <a:buFont typeface="Wingdings" panose="05000000000000000000" pitchFamily="2" charset="2"/>
              <a:buChar char="Ø"/>
            </a:pPr>
            <a:r>
              <a:rPr lang="en-US" dirty="0"/>
              <a:t>Make sure the PC has been restarted after the installation of the FRC Update, otherwise you'll get an error message from trying to run this tool.</a:t>
            </a:r>
          </a:p>
          <a:p>
            <a:pPr eaLnBrk="1" hangingPunct="1">
              <a:buFont typeface="Wingdings" panose="05000000000000000000" pitchFamily="2" charset="2"/>
              <a:buChar char="Ø"/>
            </a:pPr>
            <a:r>
              <a:rPr lang="en-US" dirty="0"/>
              <a:t>A desktop shortcut to the </a:t>
            </a:r>
            <a:r>
              <a:rPr lang="en-US" dirty="0" err="1"/>
              <a:t>roboRIO</a:t>
            </a:r>
            <a:r>
              <a:rPr lang="en-US" dirty="0"/>
              <a:t> Imaging Tool has been added, so it's much easier to find and use.</a:t>
            </a:r>
            <a:endParaRPr lang="en-US" altLang="en-US" dirty="0"/>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4648200"/>
            <a:ext cx="1066800" cy="1381369"/>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Radio Configuration</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4"/>
          <p:cNvPicPr>
            <a:picLocks noChangeAspect="1"/>
          </p:cNvPicPr>
          <p:nvPr/>
        </p:nvPicPr>
        <p:blipFill>
          <a:blip r:embed="rId3"/>
          <a:stretch>
            <a:fillRect/>
          </a:stretch>
        </p:blipFill>
        <p:spPr>
          <a:xfrm>
            <a:off x="3276600" y="1808018"/>
            <a:ext cx="2286000" cy="1799951"/>
          </a:xfrm>
          <a:prstGeom prst="rect">
            <a:avLst/>
          </a:prstGeom>
        </p:spPr>
      </p:pic>
      <p:sp>
        <p:nvSpPr>
          <p:cNvPr id="6" name="Rectangle 1"/>
          <p:cNvSpPr>
            <a:spLocks noGrp="1" noChangeArrowheads="1"/>
          </p:cNvSpPr>
          <p:nvPr>
            <p:ph idx="1"/>
          </p:nvPr>
        </p:nvSpPr>
        <p:spPr bwMode="auto">
          <a:xfrm>
            <a:off x="190500" y="3672624"/>
            <a:ext cx="8762999"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pPr>
            <a:r>
              <a:rPr kumimoji="0" lang="en-US" altLang="en-US" sz="1400" b="0" i="0" u="none" strike="noStrike" cap="none" normalizeH="0" baseline="0" dirty="0">
                <a:ln>
                  <a:noFill/>
                </a:ln>
                <a:solidFill>
                  <a:schemeClr val="tx1"/>
                </a:solidFill>
                <a:effectLst/>
              </a:rPr>
              <a:t>DHCP Server now has static reservation for </a:t>
            </a:r>
            <a:r>
              <a:rPr kumimoji="0" lang="en-US" altLang="en-US" sz="1400" b="0" i="0" u="none" strike="noStrike" cap="none" normalizeH="0" baseline="0" dirty="0" err="1">
                <a:ln>
                  <a:noFill/>
                </a:ln>
                <a:solidFill>
                  <a:schemeClr val="tx1"/>
                </a:solidFill>
                <a:effectLst/>
              </a:rPr>
              <a:t>roboRIO</a:t>
            </a:r>
            <a:r>
              <a:rPr kumimoji="0" lang="en-US" altLang="en-US" sz="1400" b="0" i="0" u="none" strike="noStrike" cap="none" normalizeH="0" baseline="0" dirty="0">
                <a:ln>
                  <a:noFill/>
                </a:ln>
                <a:solidFill>
                  <a:schemeClr val="tx1"/>
                </a:solidFill>
                <a:effectLst/>
              </a:rPr>
              <a:t> (by hostname) of 10.TE.AM.2. This should ensure the </a:t>
            </a:r>
            <a:r>
              <a:rPr kumimoji="0" lang="en-US" altLang="en-US" sz="1400" b="0" i="0" u="none" strike="noStrike" cap="none" normalizeH="0" baseline="0" dirty="0" err="1">
                <a:ln>
                  <a:noFill/>
                </a:ln>
                <a:solidFill>
                  <a:schemeClr val="tx1"/>
                </a:solidFill>
                <a:effectLst/>
              </a:rPr>
              <a:t>roboRIO</a:t>
            </a:r>
            <a:r>
              <a:rPr kumimoji="0" lang="en-US" altLang="en-US" sz="1400" b="0" i="0" u="none" strike="noStrike" cap="none" normalizeH="0" baseline="0" dirty="0">
                <a:ln>
                  <a:noFill/>
                </a:ln>
                <a:solidFill>
                  <a:schemeClr val="tx1"/>
                </a:solidFill>
                <a:effectLst/>
              </a:rPr>
              <a:t> is always assigned this address if connected to the radio, providing additional robustness to DS detection. </a:t>
            </a:r>
          </a:p>
          <a:p>
            <a:pPr>
              <a:spcBef>
                <a:spcPct val="0"/>
              </a:spcBef>
            </a:pPr>
            <a:r>
              <a:rPr lang="en-US" altLang="en-US" sz="1400" dirty="0"/>
              <a:t>Secondary Ethernet port issue on OM5P-AC believed to be resolved </a:t>
            </a:r>
          </a:p>
          <a:p>
            <a:pPr>
              <a:spcBef>
                <a:spcPct val="0"/>
              </a:spcBef>
            </a:pPr>
            <a:r>
              <a:rPr lang="en-US" altLang="en-US" sz="1400" dirty="0"/>
              <a:t>DHCP Server will now remain enabled on the wired interface when configured as a bridge, mimicking the proposed </a:t>
            </a:r>
            <a:r>
              <a:rPr lang="en-US" altLang="en-US" sz="1400" dirty="0" err="1"/>
              <a:t>behaviour</a:t>
            </a:r>
            <a:r>
              <a:rPr lang="en-US" altLang="en-US" sz="1400" dirty="0"/>
              <a:t> of the field. </a:t>
            </a:r>
          </a:p>
          <a:p>
            <a:pPr>
              <a:spcBef>
                <a:spcPct val="0"/>
              </a:spcBef>
            </a:pPr>
            <a:r>
              <a:rPr lang="en-US" altLang="en-US" sz="1400" dirty="0">
                <a:latin typeface="Arial Unicode MS" panose="020B0604020202020204" pitchFamily="34" charset="-128"/>
              </a:rPr>
              <a:t>Combined with the static reservation above, this will allow teams laptops to connect to the </a:t>
            </a:r>
            <a:r>
              <a:rPr lang="en-US" altLang="en-US" sz="1400" dirty="0" err="1">
                <a:latin typeface="Arial Unicode MS" panose="020B0604020202020204" pitchFamily="34" charset="-128"/>
              </a:rPr>
              <a:t>roboRIO</a:t>
            </a:r>
            <a:r>
              <a:rPr lang="en-US" altLang="en-US" sz="1400" dirty="0">
                <a:latin typeface="Arial Unicode MS" panose="020B0604020202020204" pitchFamily="34" charset="-128"/>
              </a:rPr>
              <a:t> when tethering through the radio in any combination of static/DHCP on either device as long as the static is set for the correct team without needing self-assigned IPs. If tethering directly to the </a:t>
            </a:r>
            <a:r>
              <a:rPr lang="en-US" altLang="en-US" sz="1400" dirty="0" err="1">
                <a:latin typeface="Arial Unicode MS" panose="020B0604020202020204" pitchFamily="34" charset="-128"/>
              </a:rPr>
              <a:t>roboRIO</a:t>
            </a:r>
            <a:r>
              <a:rPr lang="en-US" altLang="en-US" sz="1400" dirty="0">
                <a:latin typeface="Arial Unicode MS" panose="020B0604020202020204" pitchFamily="34" charset="-128"/>
              </a:rPr>
              <a:t> both devices will still need to match (either both static or both DHCP).</a:t>
            </a:r>
            <a:r>
              <a:rPr lang="en-US" altLang="en-US" sz="800" dirty="0"/>
              <a:t> </a:t>
            </a:r>
            <a:endParaRPr lang="en-US" altLang="en-US" sz="3200" dirty="0">
              <a:latin typeface="Arial" panose="020B0604020202020204" pitchFamily="34" charset="0"/>
            </a:endParaRPr>
          </a:p>
          <a:p>
            <a:pPr marL="0" indent="0">
              <a:spcBef>
                <a:spcPct val="0"/>
              </a:spcBef>
              <a:buNone/>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94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7" name="Content Placeholder 2"/>
          <p:cNvSpPr>
            <a:spLocks noGrp="1"/>
          </p:cNvSpPr>
          <p:nvPr>
            <p:ph idx="1"/>
          </p:nvPr>
        </p:nvSpPr>
        <p:spPr>
          <a:xfrm>
            <a:off x="1066800" y="4195686"/>
            <a:ext cx="8001000" cy="2052585"/>
          </a:xfrm>
        </p:spPr>
        <p:txBody>
          <a:bodyPr/>
          <a:lstStyle/>
          <a:p>
            <a:r>
              <a:rPr lang="en-US" sz="2000" dirty="0" err="1"/>
              <a:t>Enet</a:t>
            </a:r>
            <a:r>
              <a:rPr lang="en-US" sz="2000" dirty="0"/>
              <a:t> Link - active Ethernet port </a:t>
            </a:r>
          </a:p>
          <a:p>
            <a:r>
              <a:rPr lang="en-US" sz="2000" dirty="0"/>
              <a:t>Robot Radio - answers ping at team address 10.TE.AM.1 </a:t>
            </a:r>
          </a:p>
          <a:p>
            <a:r>
              <a:rPr lang="en-US" sz="2000" dirty="0"/>
              <a:t>Robot (</a:t>
            </a:r>
            <a:r>
              <a:rPr lang="en-US" sz="2000" i="1" dirty="0" err="1"/>
              <a:t>ip</a:t>
            </a:r>
            <a:r>
              <a:rPr lang="en-US" sz="2000" i="1" dirty="0"/>
              <a:t> address</a:t>
            </a:r>
            <a:r>
              <a:rPr lang="en-US" sz="2000" dirty="0"/>
              <a:t>) - answers ping at the </a:t>
            </a:r>
            <a:r>
              <a:rPr lang="en-US" sz="2000" dirty="0" err="1"/>
              <a:t>ip</a:t>
            </a:r>
            <a:r>
              <a:rPr lang="en-US" sz="2000" dirty="0"/>
              <a:t> address. </a:t>
            </a:r>
            <a:r>
              <a:rPr lang="en-US" sz="2000" dirty="0" err="1"/>
              <a:t>ip</a:t>
            </a:r>
            <a:r>
              <a:rPr lang="en-US" sz="2000" dirty="0"/>
              <a:t> can be 10.TE.AM.2, 10.TE.AM.xx, 169.254.xx.xx</a:t>
            </a:r>
          </a:p>
          <a:p>
            <a:r>
              <a:rPr lang="en-US" sz="2000" dirty="0"/>
              <a:t>FMS - talking to the Field Management System (official field only) </a:t>
            </a:r>
          </a:p>
        </p:txBody>
      </p:sp>
      <p:pic>
        <p:nvPicPr>
          <p:cNvPr id="2050" name="Picture 3"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52441"/>
            <a:ext cx="4352857" cy="219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899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7" name="Content Placeholder 2"/>
          <p:cNvSpPr>
            <a:spLocks noGrp="1"/>
          </p:cNvSpPr>
          <p:nvPr>
            <p:ph idx="1"/>
          </p:nvPr>
        </p:nvSpPr>
        <p:spPr>
          <a:xfrm>
            <a:off x="788581" y="3856928"/>
            <a:ext cx="8382000" cy="2052585"/>
          </a:xfrm>
        </p:spPr>
        <p:txBody>
          <a:bodyPr/>
          <a:lstStyle/>
          <a:p>
            <a:r>
              <a:rPr lang="en-US" sz="2000" dirty="0" err="1"/>
              <a:t>Enet</a:t>
            </a:r>
            <a:r>
              <a:rPr lang="en-US" sz="2000" dirty="0"/>
              <a:t> (</a:t>
            </a:r>
            <a:r>
              <a:rPr lang="en-US" sz="2000" i="1" dirty="0" err="1"/>
              <a:t>ip</a:t>
            </a:r>
            <a:r>
              <a:rPr lang="en-US" sz="2000" i="1" dirty="0"/>
              <a:t> address</a:t>
            </a:r>
            <a:r>
              <a:rPr lang="en-US" sz="2000" dirty="0"/>
              <a:t>) - PC Ethernet active </a:t>
            </a:r>
            <a:r>
              <a:rPr lang="en-US" sz="2000" dirty="0" err="1"/>
              <a:t>ip</a:t>
            </a:r>
            <a:r>
              <a:rPr lang="en-US" sz="2000" dirty="0"/>
              <a:t> (not necessarily the robot) </a:t>
            </a:r>
          </a:p>
          <a:p>
            <a:r>
              <a:rPr lang="en-US" sz="2000" dirty="0" err="1"/>
              <a:t>Wifi</a:t>
            </a:r>
            <a:r>
              <a:rPr lang="en-US" sz="2000" dirty="0"/>
              <a:t> - PC wireless is actively connected to </a:t>
            </a:r>
            <a:r>
              <a:rPr lang="en-US" sz="2000" dirty="0" err="1"/>
              <a:t>wifi</a:t>
            </a:r>
            <a:r>
              <a:rPr lang="en-US" sz="2000" dirty="0"/>
              <a:t> network (robot radio or school/home/venue AP) </a:t>
            </a:r>
          </a:p>
          <a:p>
            <a:r>
              <a:rPr lang="en-US" sz="2000" dirty="0"/>
              <a:t>USB - PC tethered to </a:t>
            </a:r>
            <a:r>
              <a:rPr lang="en-US" sz="2000" dirty="0" err="1"/>
              <a:t>roboRIO</a:t>
            </a:r>
            <a:r>
              <a:rPr lang="en-US" sz="2000" dirty="0"/>
              <a:t> via USB (172.22.11.2) </a:t>
            </a:r>
          </a:p>
          <a:p>
            <a:r>
              <a:rPr lang="en-US" sz="2000" dirty="0"/>
              <a:t>Firewall (</a:t>
            </a:r>
            <a:r>
              <a:rPr lang="en-US" sz="2000" dirty="0" err="1"/>
              <a:t>Dom,Pub,Pr</a:t>
            </a:r>
            <a:r>
              <a:rPr lang="en-US" sz="2000" dirty="0"/>
              <a:t>) - lit green means all three parts of the Windows firewall are disabled. (</a:t>
            </a:r>
            <a:r>
              <a:rPr lang="en-US" sz="2000" dirty="0" err="1"/>
              <a:t>Dom,Pub,Pr</a:t>
            </a:r>
            <a:r>
              <a:rPr lang="en-US" sz="2000" dirty="0"/>
              <a:t>) identifies which parts are still active: Domain, Public, and/or Private </a:t>
            </a:r>
          </a:p>
          <a:p>
            <a:pPr marL="0" indent="0">
              <a:buNone/>
            </a:pPr>
            <a:endParaRPr lang="en-US" sz="2000" dirty="0"/>
          </a:p>
        </p:txBody>
      </p:sp>
      <p:pic>
        <p:nvPicPr>
          <p:cNvPr id="2050" name="Picture 3" descr="image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8800"/>
            <a:ext cx="3733799" cy="187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365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800" dirty="0"/>
              <a:t>New Driver Station Connectivity Diagnostics</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4" name="Picture 3"/>
          <p:cNvPicPr>
            <a:picLocks noChangeAspect="1"/>
          </p:cNvPicPr>
          <p:nvPr/>
        </p:nvPicPr>
        <p:blipFill>
          <a:blip r:embed="rId2"/>
          <a:stretch>
            <a:fillRect/>
          </a:stretch>
        </p:blipFill>
        <p:spPr>
          <a:xfrm>
            <a:off x="1905000" y="1788307"/>
            <a:ext cx="5334000" cy="4612493"/>
          </a:xfrm>
          <a:prstGeom prst="rect">
            <a:avLst/>
          </a:prstGeom>
        </p:spPr>
      </p:pic>
    </p:spTree>
    <p:extLst>
      <p:ext uri="{BB962C8B-B14F-4D97-AF65-F5344CB8AC3E}">
        <p14:creationId xmlns:p14="http://schemas.microsoft.com/office/powerpoint/2010/main" val="11275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Driver Station Game Data</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5" name="Content Placeholder 2"/>
          <p:cNvSpPr>
            <a:spLocks noGrp="1"/>
          </p:cNvSpPr>
          <p:nvPr>
            <p:ph idx="1"/>
          </p:nvPr>
        </p:nvSpPr>
        <p:spPr>
          <a:xfrm>
            <a:off x="1066800" y="3858285"/>
            <a:ext cx="7391400" cy="1766497"/>
          </a:xfrm>
        </p:spPr>
        <p:txBody>
          <a:bodyPr/>
          <a:lstStyle/>
          <a:p>
            <a:pPr eaLnBrk="1" hangingPunct="1">
              <a:buFont typeface="Wingdings" panose="05000000000000000000" pitchFamily="2" charset="2"/>
              <a:buChar char="Ø"/>
            </a:pPr>
            <a:r>
              <a:rPr lang="en-US" sz="2000" dirty="0"/>
              <a:t>A new Game Data field can be found on the Driver Station Setup tab. </a:t>
            </a:r>
            <a:br>
              <a:rPr lang="en-US" sz="2000" dirty="0"/>
            </a:br>
            <a:r>
              <a:rPr lang="en-US" sz="2000" dirty="0"/>
              <a:t>It is a field that will be populated with match specific information (TBD based on the game to come) during official matches. </a:t>
            </a:r>
            <a:endParaRPr lang="en-US" altLang="en-US" sz="2000" dirty="0">
              <a:solidFill>
                <a:srgbClr val="FF0000"/>
              </a:solidFill>
            </a:endParaRPr>
          </a:p>
        </p:txBody>
      </p:sp>
      <p:pic>
        <p:nvPicPr>
          <p:cNvPr id="2" name="Picture 1"/>
          <p:cNvPicPr>
            <a:picLocks noChangeAspect="1"/>
          </p:cNvPicPr>
          <p:nvPr/>
        </p:nvPicPr>
        <p:blipFill>
          <a:blip r:embed="rId3"/>
          <a:stretch>
            <a:fillRect/>
          </a:stretch>
        </p:blipFill>
        <p:spPr>
          <a:xfrm>
            <a:off x="2362200" y="2286000"/>
            <a:ext cx="4171950" cy="1066800"/>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700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Station - Game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02758"/>
            <a:ext cx="4316685" cy="262796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6" name="TextBox 5"/>
          <p:cNvSpPr txBox="1"/>
          <p:nvPr/>
        </p:nvSpPr>
        <p:spPr>
          <a:xfrm>
            <a:off x="689572" y="2033563"/>
            <a:ext cx="6877050" cy="430887"/>
          </a:xfrm>
          <a:prstGeom prst="rect">
            <a:avLst/>
          </a:prstGeom>
          <a:noFill/>
        </p:spPr>
        <p:txBody>
          <a:bodyPr wrap="square" rtlCol="0">
            <a:spAutoFit/>
          </a:bodyPr>
          <a:lstStyle/>
          <a:p>
            <a:r>
              <a:rPr lang="en-US" dirty="0">
                <a:solidFill>
                  <a:schemeClr val="tx1"/>
                </a:solidFill>
              </a:rPr>
              <a:t>Additional information is available during a match: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105442"/>
            <a:ext cx="3640478" cy="2325276"/>
          </a:xfrm>
          <a:prstGeom prst="rect">
            <a:avLst/>
          </a:prstGeom>
        </p:spPr>
      </p:pic>
    </p:spTree>
    <p:extLst>
      <p:ext uri="{BB962C8B-B14F-4D97-AF65-F5344CB8AC3E}">
        <p14:creationId xmlns:p14="http://schemas.microsoft.com/office/powerpoint/2010/main" val="1824353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Driver Station - Game Data</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6" name="TextBox 5"/>
          <p:cNvSpPr txBox="1"/>
          <p:nvPr/>
        </p:nvSpPr>
        <p:spPr>
          <a:xfrm>
            <a:off x="685800" y="1756288"/>
            <a:ext cx="6877050" cy="430887"/>
          </a:xfrm>
          <a:prstGeom prst="rect">
            <a:avLst/>
          </a:prstGeom>
          <a:noFill/>
        </p:spPr>
        <p:txBody>
          <a:bodyPr wrap="square" rtlCol="0">
            <a:spAutoFit/>
          </a:bodyPr>
          <a:lstStyle/>
          <a:p>
            <a:r>
              <a:rPr lang="en-US" dirty="0">
                <a:solidFill>
                  <a:schemeClr val="tx1"/>
                </a:solidFill>
              </a:rPr>
              <a:t>Additional information is available during a match: </a:t>
            </a:r>
          </a:p>
        </p:txBody>
      </p:sp>
      <p:pic>
        <p:nvPicPr>
          <p:cNvPr id="3" name="Picture 2"/>
          <p:cNvPicPr>
            <a:picLocks noChangeAspect="1"/>
          </p:cNvPicPr>
          <p:nvPr/>
        </p:nvPicPr>
        <p:blipFill>
          <a:blip r:embed="rId3"/>
          <a:stretch>
            <a:fillRect/>
          </a:stretch>
        </p:blipFill>
        <p:spPr>
          <a:xfrm>
            <a:off x="5257800" y="2376945"/>
            <a:ext cx="3810000" cy="3770174"/>
          </a:xfrm>
          <a:prstGeom prst="rect">
            <a:avLst/>
          </a:prstGeom>
        </p:spPr>
      </p:pic>
      <p:pic>
        <p:nvPicPr>
          <p:cNvPr id="5" name="Picture 4"/>
          <p:cNvPicPr>
            <a:picLocks noChangeAspect="1"/>
          </p:cNvPicPr>
          <p:nvPr/>
        </p:nvPicPr>
        <p:blipFill>
          <a:blip r:embed="rId4"/>
          <a:stretch>
            <a:fillRect/>
          </a:stretch>
        </p:blipFill>
        <p:spPr>
          <a:xfrm>
            <a:off x="156051" y="2826268"/>
            <a:ext cx="5025549" cy="2532998"/>
          </a:xfrm>
          <a:prstGeom prst="rect">
            <a:avLst/>
          </a:prstGeom>
        </p:spPr>
      </p:pic>
    </p:spTree>
    <p:extLst>
      <p:ext uri="{BB962C8B-B14F-4D97-AF65-F5344CB8AC3E}">
        <p14:creationId xmlns:p14="http://schemas.microsoft.com/office/powerpoint/2010/main" val="1758737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LabVIEW USB Camera Handling</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827644"/>
            <a:ext cx="4343400" cy="254496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827644"/>
            <a:ext cx="4343400" cy="2544961"/>
          </a:xfrm>
          <a:prstGeom prst="rect">
            <a:avLst/>
          </a:prstGeom>
        </p:spPr>
      </p:pic>
      <p:sp>
        <p:nvSpPr>
          <p:cNvPr id="6" name="Rectangle 5"/>
          <p:cNvSpPr/>
          <p:nvPr/>
        </p:nvSpPr>
        <p:spPr>
          <a:xfrm>
            <a:off x="457200" y="4447649"/>
            <a:ext cx="8738856" cy="1661993"/>
          </a:xfrm>
          <a:prstGeom prst="rect">
            <a:avLst/>
          </a:prstGeom>
        </p:spPr>
        <p:txBody>
          <a:bodyPr wrap="square">
            <a:spAutoFit/>
          </a:bodyPr>
          <a:lstStyle/>
          <a:p>
            <a:r>
              <a:rPr lang="en-US" sz="2000" dirty="0">
                <a:solidFill>
                  <a:schemeClr val="tx1"/>
                </a:solidFill>
              </a:rPr>
              <a:t>The USB camera stream handling is more robust and does more to recover from camera and </a:t>
            </a:r>
            <a:r>
              <a:rPr lang="en-US" sz="2000" dirty="0" err="1">
                <a:solidFill>
                  <a:schemeClr val="tx1"/>
                </a:solidFill>
              </a:rPr>
              <a:t>roboRIO</a:t>
            </a:r>
            <a:r>
              <a:rPr lang="en-US" sz="2000" dirty="0">
                <a:solidFill>
                  <a:schemeClr val="tx1"/>
                </a:solidFill>
              </a:rPr>
              <a:t> disconnects. Here is a sequence of screenshots demonstrating the recovery process after communications with the </a:t>
            </a:r>
            <a:r>
              <a:rPr lang="en-US" sz="2000" dirty="0" err="1">
                <a:solidFill>
                  <a:schemeClr val="tx1"/>
                </a:solidFill>
              </a:rPr>
              <a:t>roboRIO</a:t>
            </a:r>
            <a:r>
              <a:rPr lang="en-US" sz="2000" dirty="0">
                <a:solidFill>
                  <a:schemeClr val="tx1"/>
                </a:solidFill>
              </a:rPr>
              <a:t> were dropped (The Ethernet connection was physically disconnected/reconnected) </a:t>
            </a:r>
            <a:r>
              <a:rPr lang="en-US" sz="2000" dirty="0"/>
              <a:t>disconnected/reconnected</a:t>
            </a:r>
            <a:r>
              <a:rPr lang="en-US" dirty="0"/>
              <a:t>). </a:t>
            </a:r>
          </a:p>
        </p:txBody>
      </p:sp>
    </p:spTree>
    <p:extLst>
      <p:ext uri="{BB962C8B-B14F-4D97-AF65-F5344CB8AC3E}">
        <p14:creationId xmlns:p14="http://schemas.microsoft.com/office/powerpoint/2010/main" val="145220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13316" name="Rectangle 3"/>
          <p:cNvSpPr>
            <a:spLocks noGrp="1" noChangeArrowheads="1"/>
          </p:cNvSpPr>
          <p:nvPr>
            <p:ph type="subTitle" idx="1"/>
          </p:nvPr>
        </p:nvSpPr>
        <p:spPr>
          <a:xfrm>
            <a:off x="1371600" y="3733800"/>
            <a:ext cx="6400800" cy="1752600"/>
          </a:xfrm>
        </p:spPr>
        <p:txBody>
          <a:bodyPr/>
          <a:lstStyle/>
          <a:p>
            <a:pPr eaLnBrk="1" hangingPunct="1"/>
            <a:r>
              <a:rPr lang="en-US" altLang="en-US" i="1" dirty="0"/>
              <a:t>Presented by:</a:t>
            </a:r>
          </a:p>
          <a:p>
            <a:pPr eaLnBrk="1" hangingPunct="1"/>
            <a:r>
              <a:rPr lang="en-US" altLang="en-US" dirty="0"/>
              <a:t>Todd Kruse, Team 3840</a:t>
            </a:r>
          </a:p>
          <a:p>
            <a:pPr eaLnBrk="1" hangingPunct="1"/>
            <a:r>
              <a:rPr lang="en-US" altLang="en-US" dirty="0"/>
              <a:t>Steve Moe, Team 3026</a:t>
            </a:r>
          </a:p>
          <a:p>
            <a:pPr eaLnBrk="1" hangingPunct="1"/>
            <a:r>
              <a:rPr lang="en-US" altLang="en-US" dirty="0"/>
              <a:t>Chris Roadfeldt, Team 4607</a:t>
            </a:r>
          </a:p>
        </p:txBody>
      </p:sp>
      <p:pic>
        <p:nvPicPr>
          <p:cNvPr id="2050"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51387"/>
            <a:ext cx="6324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13315" name="Rectangle 2"/>
          <p:cNvSpPr>
            <a:spLocks noGrp="1" noChangeArrowheads="1"/>
          </p:cNvSpPr>
          <p:nvPr>
            <p:ph type="ctrTitle"/>
          </p:nvPr>
        </p:nvSpPr>
        <p:spPr>
          <a:xfrm>
            <a:off x="762000" y="2209800"/>
            <a:ext cx="5562600" cy="1143000"/>
          </a:xfrm>
        </p:spPr>
        <p:txBody>
          <a:bodyPr/>
          <a:lstStyle/>
          <a:p>
            <a:pPr eaLnBrk="1" hangingPunct="1"/>
            <a:r>
              <a:rPr lang="en-US" altLang="en-US" dirty="0"/>
              <a:t>2018 Beta Testing Report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New LabVIEW USB Camera Handling</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362200"/>
            <a:ext cx="4441951" cy="26027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362200"/>
            <a:ext cx="4189651" cy="2607275"/>
          </a:xfrm>
          <a:prstGeom prst="rect">
            <a:avLst/>
          </a:prstGeom>
        </p:spPr>
      </p:pic>
    </p:spTree>
    <p:extLst>
      <p:ext uri="{BB962C8B-B14F-4D97-AF65-F5344CB8AC3E}">
        <p14:creationId xmlns:p14="http://schemas.microsoft.com/office/powerpoint/2010/main" val="3744034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Driver Station – Shuffleboard</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05000"/>
            <a:ext cx="7848600" cy="3796835"/>
          </a:xfrm>
          <a:prstGeom prst="rect">
            <a:avLst/>
          </a:prstGeom>
        </p:spPr>
      </p:pic>
    </p:spTree>
    <p:extLst>
      <p:ext uri="{BB962C8B-B14F-4D97-AF65-F5344CB8AC3E}">
        <p14:creationId xmlns:p14="http://schemas.microsoft.com/office/powerpoint/2010/main" val="699865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Driver Station – Shuffleboard</a:t>
            </a:r>
          </a:p>
        </p:txBody>
      </p:sp>
      <p:sp>
        <p:nvSpPr>
          <p:cNvPr id="1741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sp>
        <p:nvSpPr>
          <p:cNvPr id="2" name="TextBox 1"/>
          <p:cNvSpPr txBox="1"/>
          <p:nvPr/>
        </p:nvSpPr>
        <p:spPr>
          <a:xfrm>
            <a:off x="2809177" y="3200400"/>
            <a:ext cx="3525645" cy="769441"/>
          </a:xfrm>
          <a:prstGeom prst="rect">
            <a:avLst/>
          </a:prstGeom>
          <a:noFill/>
        </p:spPr>
        <p:txBody>
          <a:bodyPr wrap="none" rtlCol="0">
            <a:spAutoFit/>
          </a:bodyPr>
          <a:lstStyle/>
          <a:p>
            <a:r>
              <a:rPr lang="en-US" dirty="0">
                <a:solidFill>
                  <a:schemeClr val="tx1"/>
                </a:solidFill>
              </a:rPr>
              <a:t>INSERT JAVA/C++ EXAMPLE</a:t>
            </a:r>
          </a:p>
          <a:p>
            <a:r>
              <a:rPr lang="en-US" dirty="0">
                <a:solidFill>
                  <a:schemeClr val="tx1"/>
                </a:solidFill>
              </a:rPr>
              <a:t>Live Demo insert here.</a:t>
            </a:r>
          </a:p>
        </p:txBody>
      </p:sp>
    </p:spTree>
    <p:extLst>
      <p:ext uri="{BB962C8B-B14F-4D97-AF65-F5344CB8AC3E}">
        <p14:creationId xmlns:p14="http://schemas.microsoft.com/office/powerpoint/2010/main" val="606338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67000" y="3644437"/>
            <a:ext cx="3791586" cy="21336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6" name="Picture 5"/>
          <p:cNvPicPr>
            <a:picLocks noChangeAspect="1"/>
          </p:cNvPicPr>
          <p:nvPr/>
        </p:nvPicPr>
        <p:blipFill>
          <a:blip r:embed="rId3"/>
          <a:stretch>
            <a:fillRect/>
          </a:stretch>
        </p:blipFill>
        <p:spPr>
          <a:xfrm>
            <a:off x="61912" y="1849992"/>
            <a:ext cx="9020175" cy="1666875"/>
          </a:xfrm>
          <a:prstGeom prst="rect">
            <a:avLst/>
          </a:prstGeom>
        </p:spPr>
      </p:pic>
    </p:spTree>
    <p:extLst>
      <p:ext uri="{BB962C8B-B14F-4D97-AF65-F5344CB8AC3E}">
        <p14:creationId xmlns:p14="http://schemas.microsoft.com/office/powerpoint/2010/main" val="3730272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752600"/>
            <a:ext cx="4917186" cy="41148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586" y="2667000"/>
            <a:ext cx="3628263" cy="2717800"/>
          </a:xfrm>
          <a:prstGeom prst="rect">
            <a:avLst/>
          </a:prstGeom>
        </p:spPr>
      </p:pic>
    </p:spTree>
    <p:extLst>
      <p:ext uri="{BB962C8B-B14F-4D97-AF65-F5344CB8AC3E}">
        <p14:creationId xmlns:p14="http://schemas.microsoft.com/office/powerpoint/2010/main" val="1880092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sp>
        <p:nvSpPr>
          <p:cNvPr id="3" name="Content Placeholder 2"/>
          <p:cNvSpPr>
            <a:spLocks noGrp="1"/>
          </p:cNvSpPr>
          <p:nvPr>
            <p:ph idx="1"/>
          </p:nvPr>
        </p:nvSpPr>
        <p:spPr>
          <a:xfrm>
            <a:off x="685800" y="1905000"/>
            <a:ext cx="7772400" cy="4114800"/>
          </a:xfrm>
        </p:spPr>
        <p:txBody>
          <a:bodyPr/>
          <a:lstStyle/>
          <a:p>
            <a:r>
              <a:rPr lang="en-US" dirty="0"/>
              <a:t>Wiring Connections: A red/white connector goes to a PWM output (red=signal, white=ground) This is only used as a signal to Enable/Disable the motor with the robot. </a:t>
            </a:r>
          </a:p>
          <a:p>
            <a:r>
              <a:rPr lang="en-US" dirty="0"/>
              <a:t>A black/blue connector goes to a DIO (blue=</a:t>
            </a:r>
            <a:r>
              <a:rPr lang="en-US" dirty="0" err="1"/>
              <a:t>signal,black</a:t>
            </a:r>
            <a:r>
              <a:rPr lang="en-US" dirty="0"/>
              <a:t>=ground) This produces a PWM signal to control the direction and speed of the motor. </a:t>
            </a:r>
          </a:p>
          <a:p>
            <a:r>
              <a:rPr lang="en-US" dirty="0"/>
              <a:t>Bare Red/white wires connect to the PDP (20a breaker) and provide the power. </a:t>
            </a:r>
          </a:p>
          <a:p>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1975418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829" y="1981200"/>
            <a:ext cx="6222342" cy="41148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3082182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endParaRPr lang="en-US" dirty="0"/>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3" name="Content Placeholder 2"/>
          <p:cNvSpPr>
            <a:spLocks noGrp="1"/>
          </p:cNvSpPr>
          <p:nvPr>
            <p:ph idx="1"/>
          </p:nvPr>
        </p:nvSpPr>
        <p:spPr/>
        <p:txBody>
          <a:bodyPr/>
          <a:lstStyle/>
          <a:p>
            <a:pPr marL="0" indent="0">
              <a:buNone/>
            </a:pPr>
            <a:r>
              <a:rPr lang="en-US" sz="2000" dirty="0"/>
              <a:t>Hookups to the </a:t>
            </a:r>
            <a:r>
              <a:rPr lang="en-US" sz="2000" dirty="0" err="1"/>
              <a:t>roboRIO</a:t>
            </a:r>
            <a:r>
              <a:rPr lang="en-US" sz="2000" dirty="0"/>
              <a:t>/PDP:</a:t>
            </a:r>
          </a:p>
          <a:p>
            <a:pPr marL="0" indent="0">
              <a:buNone/>
            </a:pPr>
            <a:r>
              <a:rPr lang="en-US" sz="2000" dirty="0"/>
              <a:t>There is a caution with the brushless wiring. </a:t>
            </a:r>
            <a:br>
              <a:rPr lang="en-US" sz="2000" dirty="0"/>
            </a:br>
            <a:r>
              <a:rPr lang="en-US" sz="2000" b="1" dirty="0">
                <a:solidFill>
                  <a:schemeClr val="accent2">
                    <a:lumMod val="60000"/>
                    <a:lumOff val="40000"/>
                  </a:schemeClr>
                </a:solidFill>
              </a:rPr>
              <a:t>**** </a:t>
            </a:r>
            <a:r>
              <a:rPr lang="en-US" sz="2000" dirty="0">
                <a:solidFill>
                  <a:schemeClr val="accent2">
                    <a:lumMod val="60000"/>
                    <a:lumOff val="40000"/>
                  </a:schemeClr>
                </a:solidFill>
              </a:rPr>
              <a:t>If the DIO connection comes loose, then the motor will race uncontrollably while the robot is Enabled. </a:t>
            </a:r>
            <a:r>
              <a:rPr lang="en-US" sz="2000" b="1" dirty="0">
                <a:solidFill>
                  <a:schemeClr val="accent2">
                    <a:lumMod val="60000"/>
                    <a:lumOff val="40000"/>
                  </a:schemeClr>
                </a:solidFill>
              </a:rPr>
              <a:t>****</a:t>
            </a:r>
          </a:p>
          <a:p>
            <a:pPr marL="0" indent="0">
              <a:buNone/>
            </a:pPr>
            <a:endParaRPr lang="en-US" sz="2000" b="1" dirty="0">
              <a:solidFill>
                <a:schemeClr val="accent2">
                  <a:lumMod val="60000"/>
                  <a:lumOff val="40000"/>
                </a:schemeClr>
              </a:solidFill>
            </a:endParaRPr>
          </a:p>
          <a:p>
            <a:r>
              <a:rPr lang="en-US" dirty="0"/>
              <a:t>It is designed to be disabled when the robot is disabled, so it can be quickly halted if this happens. But remember that if it happens during a match, then the only way to Disable the runaway motor is by </a:t>
            </a:r>
            <a:r>
              <a:rPr lang="en-US" dirty="0" err="1"/>
              <a:t>eStop</a:t>
            </a:r>
            <a:r>
              <a:rPr lang="en-US" dirty="0"/>
              <a:t> and your role in the match is over. </a:t>
            </a:r>
            <a:br>
              <a:rPr lang="en-US" dirty="0"/>
            </a:br>
            <a:endParaRPr lang="en-US" dirty="0">
              <a:solidFill>
                <a:schemeClr val="accent2">
                  <a:lumMod val="60000"/>
                  <a:lumOff val="40000"/>
                </a:schemeClr>
              </a:solidFill>
            </a:endParaRPr>
          </a:p>
        </p:txBody>
      </p:sp>
    </p:spTree>
    <p:extLst>
      <p:ext uri="{BB962C8B-B14F-4D97-AF65-F5344CB8AC3E}">
        <p14:creationId xmlns:p14="http://schemas.microsoft.com/office/powerpoint/2010/main" val="2900847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p>
        </p:txBody>
      </p:sp>
      <p:sp>
        <p:nvSpPr>
          <p:cNvPr id="3" name="Content Placeholder 2"/>
          <p:cNvSpPr>
            <a:spLocks noGrp="1"/>
          </p:cNvSpPr>
          <p:nvPr>
            <p:ph idx="1"/>
          </p:nvPr>
        </p:nvSpPr>
        <p:spPr/>
        <p:txBody>
          <a:bodyPr/>
          <a:lstStyle/>
          <a:p>
            <a:r>
              <a:rPr lang="en-US" dirty="0"/>
              <a:t>Consider your application carefully to account for this possibility. A racing beater bar isn't a problem, but a racing gripper might burn out the motor or damage the mechanism.</a:t>
            </a:r>
          </a:p>
          <a:p>
            <a:r>
              <a:rPr lang="en-US" dirty="0"/>
              <a:t>You can program in a safety override to disable the motor with a button, or to automatically disable the motor if it isn't being sent a power command.</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Tree>
    <p:extLst>
      <p:ext uri="{BB962C8B-B14F-4D97-AF65-F5344CB8AC3E}">
        <p14:creationId xmlns:p14="http://schemas.microsoft.com/office/powerpoint/2010/main" val="889152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br>
              <a:rPr lang="en-US" sz="2800" dirty="0"/>
            </a:br>
            <a:r>
              <a:rPr lang="en-US" sz="2800" dirty="0" err="1"/>
              <a:t>LabView</a:t>
            </a:r>
            <a:r>
              <a:rPr lang="en-US" sz="2800" dirty="0"/>
              <a:t> Example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4168319"/>
            <a:ext cx="2895600" cy="1562100"/>
          </a:xfrm>
        </p:spPr>
      </p:pic>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863519"/>
            <a:ext cx="4914900" cy="2000250"/>
          </a:xfrm>
          <a:prstGeom prst="rect">
            <a:avLst/>
          </a:prstGeom>
        </p:spPr>
      </p:pic>
      <p:sp>
        <p:nvSpPr>
          <p:cNvPr id="9" name="TextBox 8"/>
          <p:cNvSpPr txBox="1"/>
          <p:nvPr/>
        </p:nvSpPr>
        <p:spPr>
          <a:xfrm>
            <a:off x="559806" y="1915507"/>
            <a:ext cx="8267700" cy="1785104"/>
          </a:xfrm>
          <a:prstGeom prst="rect">
            <a:avLst/>
          </a:prstGeom>
          <a:noFill/>
        </p:spPr>
        <p:txBody>
          <a:bodyPr wrap="square" rtlCol="0">
            <a:spAutoFit/>
          </a:bodyPr>
          <a:lstStyle/>
          <a:p>
            <a:r>
              <a:rPr lang="en-US" dirty="0">
                <a:solidFill>
                  <a:schemeClr val="tx1"/>
                </a:solidFill>
              </a:rPr>
              <a:t>Here is one suggested approach that keeps the </a:t>
            </a:r>
            <a:r>
              <a:rPr lang="en-US" dirty="0" err="1">
                <a:solidFill>
                  <a:schemeClr val="tx1"/>
                </a:solidFill>
              </a:rPr>
              <a:t>Nidec</a:t>
            </a:r>
            <a:r>
              <a:rPr lang="en-US" dirty="0">
                <a:solidFill>
                  <a:schemeClr val="tx1"/>
                </a:solidFill>
              </a:rPr>
              <a:t> motor Disabled unless actively being driven. This can be reduced to a user version of the LV Motor Open and Motor Set Output that hides all this implementation and lets the programmer treat it just as any other motor: </a:t>
            </a:r>
          </a:p>
        </p:txBody>
      </p:sp>
    </p:spTree>
    <p:extLst>
      <p:ext uri="{BB962C8B-B14F-4D97-AF65-F5344CB8AC3E}">
        <p14:creationId xmlns:p14="http://schemas.microsoft.com/office/powerpoint/2010/main" val="132675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Who we are?</a:t>
            </a:r>
            <a:endParaRPr lang="en-US" altLang="en-US" dirty="0"/>
          </a:p>
        </p:txBody>
      </p:sp>
      <p:sp>
        <p:nvSpPr>
          <p:cNvPr id="14339" name="Content Placeholder 2"/>
          <p:cNvSpPr>
            <a:spLocks noGrp="1"/>
          </p:cNvSpPr>
          <p:nvPr>
            <p:ph idx="1"/>
          </p:nvPr>
        </p:nvSpPr>
        <p:spPr>
          <a:xfrm>
            <a:off x="685800" y="1981200"/>
            <a:ext cx="7772400" cy="3581400"/>
          </a:xfrm>
        </p:spPr>
        <p:txBody>
          <a:bodyPr/>
          <a:lstStyle/>
          <a:p>
            <a:pPr eaLnBrk="1" hangingPunct="1">
              <a:buFont typeface="Wingdings" panose="05000000000000000000" pitchFamily="2" charset="2"/>
              <a:buChar char="Ø"/>
            </a:pPr>
            <a:r>
              <a:rPr lang="en-US" dirty="0"/>
              <a:t>Team 3026 uses </a:t>
            </a:r>
            <a:r>
              <a:rPr lang="en-US" dirty="0" err="1"/>
              <a:t>LabView</a:t>
            </a:r>
            <a:r>
              <a:rPr lang="en-US" dirty="0"/>
              <a:t> Code. </a:t>
            </a:r>
          </a:p>
          <a:p>
            <a:pPr eaLnBrk="1" hangingPunct="1">
              <a:buFont typeface="Wingdings" panose="05000000000000000000" pitchFamily="2" charset="2"/>
              <a:buChar char="Ø"/>
            </a:pPr>
            <a:r>
              <a:rPr lang="en-US" dirty="0"/>
              <a:t>Team 3840 uses Java Code.</a:t>
            </a:r>
          </a:p>
          <a:p>
            <a:pPr eaLnBrk="1" hangingPunct="1">
              <a:buFont typeface="Wingdings" panose="05000000000000000000" pitchFamily="2" charset="2"/>
              <a:buChar char="Ø"/>
            </a:pPr>
            <a:r>
              <a:rPr lang="en-US" dirty="0"/>
              <a:t>Team 4607 used C++ in 2016/2017.</a:t>
            </a:r>
          </a:p>
          <a:p>
            <a:pPr eaLnBrk="1" hangingPunct="1">
              <a:buFont typeface="Wingdings" panose="05000000000000000000" pitchFamily="2" charset="2"/>
              <a:buChar char="Ø"/>
            </a:pPr>
            <a:r>
              <a:rPr lang="en-US" altLang="en-US" dirty="0"/>
              <a:t>We are all lead programming mentors for our team’s.  Chris and Todd are also are CSA’s during regional and off season events.</a:t>
            </a:r>
          </a:p>
          <a:p>
            <a:pPr eaLnBrk="1" hangingPunct="1">
              <a:buFont typeface="Wingdings" panose="05000000000000000000" pitchFamily="2" charset="2"/>
              <a:buChar char="Ø"/>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98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br>
              <a:rPr lang="en-US" sz="2800" dirty="0"/>
            </a:br>
            <a:r>
              <a:rPr lang="en-US" sz="2800" dirty="0" err="1"/>
              <a:t>LabView</a:t>
            </a:r>
            <a:r>
              <a:rPr lang="en-US" sz="2800" dirty="0"/>
              <a:t> Example</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sp>
        <p:nvSpPr>
          <p:cNvPr id="9" name="TextBox 8"/>
          <p:cNvSpPr txBox="1"/>
          <p:nvPr/>
        </p:nvSpPr>
        <p:spPr>
          <a:xfrm>
            <a:off x="876300" y="5076160"/>
            <a:ext cx="8267700" cy="1107996"/>
          </a:xfrm>
          <a:prstGeom prst="rect">
            <a:avLst/>
          </a:prstGeom>
          <a:noFill/>
        </p:spPr>
        <p:txBody>
          <a:bodyPr wrap="square" rtlCol="0">
            <a:spAutoFit/>
          </a:bodyPr>
          <a:lstStyle/>
          <a:p>
            <a:r>
              <a:rPr lang="en-US" dirty="0">
                <a:solidFill>
                  <a:schemeClr val="tx1"/>
                </a:solidFill>
              </a:rPr>
              <a:t>Make a copy of </a:t>
            </a:r>
            <a:r>
              <a:rPr lang="en-US" dirty="0" err="1">
                <a:solidFill>
                  <a:schemeClr val="tx1"/>
                </a:solidFill>
              </a:rPr>
              <a:t>WPI_MotorControlOpen</a:t>
            </a:r>
            <a:r>
              <a:rPr lang="en-US" dirty="0">
                <a:solidFill>
                  <a:schemeClr val="tx1"/>
                </a:solidFill>
              </a:rPr>
              <a:t> NidecBrushless.vi This can be done by dropping a Motor Open in a block diagram, switching it to </a:t>
            </a:r>
            <a:r>
              <a:rPr lang="en-US" dirty="0" err="1">
                <a:solidFill>
                  <a:schemeClr val="tx1"/>
                </a:solidFill>
              </a:rPr>
              <a:t>Nidec</a:t>
            </a:r>
            <a:r>
              <a:rPr lang="en-US" dirty="0">
                <a:solidFill>
                  <a:schemeClr val="tx1"/>
                </a:solidFill>
              </a:rPr>
              <a:t> Brushless, then saving the vi.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47982"/>
            <a:ext cx="8001000" cy="3328178"/>
          </a:xfrm>
          <a:prstGeom prst="rect">
            <a:avLst/>
          </a:prstGeom>
        </p:spPr>
      </p:pic>
    </p:spTree>
    <p:extLst>
      <p:ext uri="{BB962C8B-B14F-4D97-AF65-F5344CB8AC3E}">
        <p14:creationId xmlns:p14="http://schemas.microsoft.com/office/powerpoint/2010/main" val="574882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Nidec</a:t>
            </a:r>
            <a:r>
              <a:rPr lang="en-US" sz="2800" dirty="0"/>
              <a:t> Dynamo BLDC Motor with Controller</a:t>
            </a:r>
            <a:br>
              <a:rPr lang="en-US" sz="2800" dirty="0"/>
            </a:br>
            <a:r>
              <a:rPr lang="en-US" sz="2800" dirty="0"/>
              <a:t>Java Example</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 Jump Start</a:t>
            </a:r>
            <a:endParaRPr lang="en-US" altLang="en-US" dirty="0"/>
          </a:p>
        </p:txBody>
      </p:sp>
      <p:pic>
        <p:nvPicPr>
          <p:cNvPr id="3" name="Picture 2"/>
          <p:cNvPicPr>
            <a:picLocks noChangeAspect="1"/>
          </p:cNvPicPr>
          <p:nvPr/>
        </p:nvPicPr>
        <p:blipFill>
          <a:blip r:embed="rId3"/>
          <a:stretch>
            <a:fillRect/>
          </a:stretch>
        </p:blipFill>
        <p:spPr>
          <a:xfrm>
            <a:off x="162015" y="2057400"/>
            <a:ext cx="4754114" cy="3256672"/>
          </a:xfrm>
          <a:prstGeom prst="rect">
            <a:avLst/>
          </a:prstGeom>
        </p:spPr>
      </p:pic>
      <p:pic>
        <p:nvPicPr>
          <p:cNvPr id="5" name="Picture 4"/>
          <p:cNvPicPr>
            <a:picLocks noChangeAspect="1"/>
          </p:cNvPicPr>
          <p:nvPr/>
        </p:nvPicPr>
        <p:blipFill>
          <a:blip r:embed="rId4"/>
          <a:stretch>
            <a:fillRect/>
          </a:stretch>
        </p:blipFill>
        <p:spPr>
          <a:xfrm>
            <a:off x="4953000" y="2209800"/>
            <a:ext cx="3986377" cy="2582723"/>
          </a:xfrm>
          <a:prstGeom prst="rect">
            <a:avLst/>
          </a:prstGeom>
        </p:spPr>
      </p:pic>
    </p:spTree>
    <p:extLst>
      <p:ext uri="{BB962C8B-B14F-4D97-AF65-F5344CB8AC3E}">
        <p14:creationId xmlns:p14="http://schemas.microsoft.com/office/powerpoint/2010/main" val="183197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r>
              <a:rPr lang="en-US" altLang="en-US" dirty="0"/>
              <a:t>Resources</a:t>
            </a:r>
          </a:p>
        </p:txBody>
      </p:sp>
      <p:sp>
        <p:nvSpPr>
          <p:cNvPr id="64515" name="Rectangle 3"/>
          <p:cNvSpPr>
            <a:spLocks noGrp="1" noChangeArrowheads="1"/>
          </p:cNvSpPr>
          <p:nvPr>
            <p:ph type="body" idx="4294967295"/>
          </p:nvPr>
        </p:nvSpPr>
        <p:spPr>
          <a:xfrm>
            <a:off x="685800" y="1787305"/>
            <a:ext cx="7772400" cy="4114800"/>
          </a:xfrm>
        </p:spPr>
        <p:txBody>
          <a:bodyPr/>
          <a:lstStyle/>
          <a:p>
            <a:pPr>
              <a:lnSpc>
                <a:spcPct val="90000"/>
              </a:lnSpc>
              <a:buFont typeface="Wingdings" panose="05000000000000000000" pitchFamily="2" charset="2"/>
              <a:buChar char="Ø"/>
            </a:pPr>
            <a:r>
              <a:rPr lang="en-US" sz="2400" dirty="0"/>
              <a:t>Installing the FRC 2018 Update Suite</a:t>
            </a:r>
          </a:p>
          <a:p>
            <a:pPr lvl="1">
              <a:lnSpc>
                <a:spcPct val="90000"/>
              </a:lnSpc>
              <a:buFont typeface="Wingdings" panose="05000000000000000000" pitchFamily="2" charset="2"/>
              <a:buChar char="Ø"/>
            </a:pPr>
            <a:r>
              <a:rPr lang="en-US" sz="1800" u="sng" dirty="0">
                <a:solidFill>
                  <a:schemeClr val="bg1"/>
                </a:solidFill>
              </a:rPr>
              <a:t>http://wpilib.screenstepslive.com/s/currentCS/m/getting_started/l/599670-installing-the-frc-2018-update-suite-all-languages</a:t>
            </a:r>
          </a:p>
          <a:p>
            <a:pPr>
              <a:lnSpc>
                <a:spcPct val="90000"/>
              </a:lnSpc>
              <a:buFont typeface="Wingdings" panose="05000000000000000000" pitchFamily="2" charset="2"/>
              <a:buChar char="Ø"/>
            </a:pPr>
            <a:r>
              <a:rPr lang="en-US" dirty="0"/>
              <a:t>Getting Started with the 2018 Control System</a:t>
            </a:r>
            <a:endParaRPr lang="en-US" altLang="en-US" dirty="0"/>
          </a:p>
          <a:p>
            <a:pPr lvl="1">
              <a:lnSpc>
                <a:spcPct val="90000"/>
              </a:lnSpc>
              <a:buFont typeface="Wingdings" panose="05000000000000000000" pitchFamily="2" charset="2"/>
              <a:buChar char="Ø"/>
            </a:pPr>
            <a:r>
              <a:rPr lang="en-US" altLang="en-US" sz="1800" u="sng" dirty="0">
                <a:solidFill>
                  <a:schemeClr val="bg1"/>
                </a:solidFill>
                <a:hlinkClick r:id="rId2"/>
              </a:rPr>
              <a:t>https://wpilib.screenstepslive.com/s/4485/m/13503</a:t>
            </a:r>
            <a:endParaRPr lang="en-US" altLang="en-US" sz="1800" u="sng" dirty="0">
              <a:solidFill>
                <a:schemeClr val="bg1"/>
              </a:solidFill>
            </a:endParaRPr>
          </a:p>
          <a:p>
            <a:pPr marL="457200" lvl="1" indent="0">
              <a:lnSpc>
                <a:spcPct val="90000"/>
              </a:lnSpc>
              <a:buNone/>
            </a:pPr>
            <a:endParaRPr lang="en-US" altLang="en-US" sz="1800" u="sng" dirty="0">
              <a:solidFill>
                <a:schemeClr val="bg1"/>
              </a:solidFill>
            </a:endParaRPr>
          </a:p>
          <a:p>
            <a:pPr>
              <a:lnSpc>
                <a:spcPct val="90000"/>
              </a:lnSpc>
              <a:buFont typeface="Wingdings" panose="05000000000000000000" pitchFamily="2" charset="2"/>
              <a:buChar char="Ø"/>
            </a:pPr>
            <a:r>
              <a:rPr lang="en-US" sz="2400" b="1" dirty="0">
                <a:latin typeface="+mj-lt"/>
              </a:rPr>
              <a:t>Configuring an Axis Camera</a:t>
            </a:r>
            <a:endParaRPr lang="en-US" sz="2400" dirty="0">
              <a:latin typeface="+mj-lt"/>
            </a:endParaRPr>
          </a:p>
          <a:p>
            <a:pPr lvl="1">
              <a:lnSpc>
                <a:spcPct val="90000"/>
              </a:lnSpc>
              <a:buFont typeface="Wingdings" panose="05000000000000000000" pitchFamily="2" charset="2"/>
              <a:buChar char="Ø"/>
            </a:pPr>
            <a:r>
              <a:rPr lang="en-US" altLang="en-US" sz="1800" u="sng" dirty="0">
                <a:solidFill>
                  <a:schemeClr val="bg1"/>
                </a:solidFill>
                <a:hlinkClick r:id="rId3"/>
              </a:rPr>
              <a:t>https://wpilib.screenstepslive.com/s/4485/m/24194/l/144985-configuring-an-axis-camera?id=144985-configuring-an-axis-camera</a:t>
            </a:r>
            <a:endParaRPr lang="en-US" altLang="en-US" sz="1800" u="sng" dirty="0">
              <a:solidFill>
                <a:schemeClr val="bg1"/>
              </a:solidFill>
            </a:endParaRPr>
          </a:p>
          <a:p>
            <a:pPr marL="457200" lvl="1" indent="0">
              <a:lnSpc>
                <a:spcPct val="90000"/>
              </a:lnSpc>
              <a:buNone/>
            </a:pPr>
            <a:endParaRPr lang="en-US" altLang="en-US" sz="1800" u="sng" dirty="0">
              <a:solidFill>
                <a:schemeClr val="bg1"/>
              </a:solidFill>
            </a:endParaRPr>
          </a:p>
          <a:p>
            <a:pPr>
              <a:lnSpc>
                <a:spcPct val="90000"/>
              </a:lnSpc>
              <a:buFont typeface="Wingdings" panose="05000000000000000000" pitchFamily="2" charset="2"/>
              <a:buChar char="Ø"/>
            </a:pPr>
            <a:r>
              <a:rPr lang="en-US" sz="2400" dirty="0">
                <a:latin typeface="+mj-lt"/>
              </a:rPr>
              <a:t>FRC Driver Station Powered by NI LabVIEW</a:t>
            </a:r>
            <a:endParaRPr lang="en-US" altLang="en-US" sz="2400" dirty="0">
              <a:latin typeface="+mj-lt"/>
            </a:endParaRPr>
          </a:p>
          <a:p>
            <a:pPr lvl="1">
              <a:lnSpc>
                <a:spcPct val="90000"/>
              </a:lnSpc>
              <a:buFont typeface="Wingdings" panose="05000000000000000000" pitchFamily="2" charset="2"/>
              <a:buChar char="Ø"/>
            </a:pPr>
            <a:r>
              <a:rPr lang="en-US" altLang="en-US" sz="1800" u="sng" dirty="0">
                <a:solidFill>
                  <a:schemeClr val="bg1"/>
                </a:solidFill>
                <a:hlinkClick r:id="rId4"/>
              </a:rPr>
              <a:t>http://wpilib.screenstepslive.com/s/4485/m/24192/l/144976?data-resolve-url=true&amp;data-manual-id=24192</a:t>
            </a:r>
            <a:endParaRPr lang="en-US" altLang="en-US" dirty="0"/>
          </a:p>
        </p:txBody>
      </p:sp>
      <p:sp>
        <p:nvSpPr>
          <p:cNvPr id="4" name="Footer Placeholder 3"/>
          <p:cNvSpPr>
            <a:spLocks noGrp="1"/>
          </p:cNvSpPr>
          <p:nvPr>
            <p:ph type="ftr" sz="quarter" idx="10"/>
          </p:nvPr>
        </p:nvSpPr>
        <p:spPr>
          <a:xfrm>
            <a:off x="0" y="6400800"/>
            <a:ext cx="9144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a:t>
            </a:r>
            <a:r>
              <a:rPr lang="en-US" altLang="en-US" sz="1400" dirty="0">
                <a:solidFill>
                  <a:schemeClr val="tx1"/>
                </a:solidFill>
              </a:rPr>
              <a:t> Jump Start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 Comments</a:t>
            </a:r>
          </a:p>
        </p:txBody>
      </p:sp>
      <p:sp>
        <p:nvSpPr>
          <p:cNvPr id="4" name="Footer Placeholder 3"/>
          <p:cNvSpPr>
            <a:spLocks noGrp="1"/>
          </p:cNvSpPr>
          <p:nvPr>
            <p:ph type="ftr" sz="quarter" idx="10"/>
          </p:nvPr>
        </p:nvSpPr>
        <p:spPr/>
        <p:txBody>
          <a:bodyPr/>
          <a:lstStyle/>
          <a:p>
            <a:pPr eaLnBrk="1" hangingPunct="1"/>
            <a:r>
              <a:rPr lang="en-US" altLang="en-US" dirty="0"/>
              <a:t>2017 MN </a:t>
            </a:r>
            <a:r>
              <a:rPr lang="en-US" altLang="en-US" i="1" dirty="0"/>
              <a:t>FIRST</a:t>
            </a:r>
            <a:r>
              <a:rPr lang="en-US" altLang="en-US" dirty="0"/>
              <a:t> Jump Start</a:t>
            </a:r>
          </a:p>
        </p:txBody>
      </p:sp>
      <p:pic>
        <p:nvPicPr>
          <p:cNvPr id="5" name="Picture 4"/>
          <p:cNvPicPr>
            <a:picLocks noChangeAspect="1"/>
          </p:cNvPicPr>
          <p:nvPr/>
        </p:nvPicPr>
        <p:blipFill>
          <a:blip r:embed="rId2"/>
          <a:stretch>
            <a:fillRect/>
          </a:stretch>
        </p:blipFill>
        <p:spPr>
          <a:xfrm>
            <a:off x="76200" y="2057400"/>
            <a:ext cx="8959645" cy="3516116"/>
          </a:xfrm>
          <a:prstGeom prst="rect">
            <a:avLst/>
          </a:prstGeom>
        </p:spPr>
      </p:pic>
      <p:pic>
        <p:nvPicPr>
          <p:cNvPr id="6"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5600700"/>
            <a:ext cx="322683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1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What are we going to review?</a:t>
            </a:r>
          </a:p>
        </p:txBody>
      </p:sp>
      <p:sp>
        <p:nvSpPr>
          <p:cNvPr id="14339" name="Content Placeholder 2"/>
          <p:cNvSpPr>
            <a:spLocks noGrp="1"/>
          </p:cNvSpPr>
          <p:nvPr>
            <p:ph idx="1"/>
          </p:nvPr>
        </p:nvSpPr>
        <p:spPr>
          <a:xfrm>
            <a:off x="717755" y="1905000"/>
            <a:ext cx="7772400" cy="4114800"/>
          </a:xfrm>
        </p:spPr>
        <p:txBody>
          <a:bodyPr/>
          <a:lstStyle/>
          <a:p>
            <a:pPr eaLnBrk="1" hangingPunct="1">
              <a:buFont typeface="Wingdings" panose="05000000000000000000" pitchFamily="2" charset="2"/>
              <a:buChar char="Ø"/>
            </a:pPr>
            <a:r>
              <a:rPr lang="en-US" dirty="0"/>
              <a:t>What is Beta Testing?</a:t>
            </a:r>
          </a:p>
          <a:p>
            <a:pPr eaLnBrk="1" hangingPunct="1">
              <a:buFont typeface="Wingdings" panose="05000000000000000000" pitchFamily="2" charset="2"/>
              <a:buChar char="Ø"/>
            </a:pPr>
            <a:r>
              <a:rPr lang="en-US" dirty="0"/>
              <a:t>Goals of Beta Testing.</a:t>
            </a:r>
          </a:p>
          <a:p>
            <a:pPr eaLnBrk="1" hangingPunct="1">
              <a:buFont typeface="Wingdings" panose="05000000000000000000" pitchFamily="2" charset="2"/>
              <a:buChar char="Ø"/>
            </a:pPr>
            <a:r>
              <a:rPr lang="en-US" dirty="0"/>
              <a:t>Over View of software changes.</a:t>
            </a:r>
          </a:p>
          <a:p>
            <a:pPr eaLnBrk="1" hangingPunct="1">
              <a:buFont typeface="Wingdings" panose="05000000000000000000" pitchFamily="2" charset="2"/>
              <a:buChar char="Ø"/>
            </a:pPr>
            <a:r>
              <a:rPr lang="en-US" altLang="en-US" dirty="0"/>
              <a:t>Installation changes.</a:t>
            </a:r>
          </a:p>
          <a:p>
            <a:pPr lvl="1" eaLnBrk="1" hangingPunct="1">
              <a:buFont typeface="Wingdings" panose="05000000000000000000" pitchFamily="2" charset="2"/>
              <a:buChar char="Ø"/>
            </a:pPr>
            <a:r>
              <a:rPr lang="en-US" altLang="en-US" dirty="0"/>
              <a:t>Install order</a:t>
            </a:r>
          </a:p>
          <a:p>
            <a:pPr eaLnBrk="1" hangingPunct="1">
              <a:buFont typeface="Wingdings" panose="05000000000000000000" pitchFamily="2" charset="2"/>
              <a:buChar char="Ø"/>
            </a:pPr>
            <a:r>
              <a:rPr lang="en-US" altLang="en-US" dirty="0"/>
              <a:t>Image tool, Radio configuration, DS changes</a:t>
            </a:r>
          </a:p>
          <a:p>
            <a:pPr eaLnBrk="1" hangingPunct="1">
              <a:buFont typeface="Wingdings" panose="05000000000000000000" pitchFamily="2" charset="2"/>
              <a:buChar char="Ø"/>
            </a:pPr>
            <a:r>
              <a:rPr lang="en-US" altLang="en-US" dirty="0"/>
              <a:t>New Brushless motor</a:t>
            </a:r>
          </a:p>
          <a:p>
            <a:pPr lvl="1" eaLnBrk="1" hangingPunct="1">
              <a:buFont typeface="Wingdings" panose="05000000000000000000" pitchFamily="2" charset="2"/>
              <a:buChar char="Ø"/>
            </a:pPr>
            <a:r>
              <a:rPr lang="en-US" altLang="en-US" dirty="0"/>
              <a:t>Code examples</a:t>
            </a:r>
          </a:p>
          <a:p>
            <a:pPr eaLnBrk="1" hangingPunct="1">
              <a:buFont typeface="Wingdings" panose="05000000000000000000" pitchFamily="2" charset="2"/>
              <a:buChar char="Ø"/>
            </a:pPr>
            <a:r>
              <a:rPr lang="en-US" altLang="en-US" dirty="0"/>
              <a:t>Questions / Discussion</a:t>
            </a:r>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9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5800" y="685800"/>
            <a:ext cx="7772400" cy="1143000"/>
          </a:xfrm>
        </p:spPr>
        <p:txBody>
          <a:bodyPr/>
          <a:lstStyle/>
          <a:p>
            <a:pPr eaLnBrk="1" hangingPunct="1"/>
            <a:r>
              <a:rPr lang="en-US" altLang="en-US" dirty="0"/>
              <a:t>What Is Beta Testing?</a:t>
            </a:r>
          </a:p>
        </p:txBody>
      </p:sp>
      <p:sp>
        <p:nvSpPr>
          <p:cNvPr id="14339" name="Content Placeholder 2"/>
          <p:cNvSpPr>
            <a:spLocks noGrp="1"/>
          </p:cNvSpPr>
          <p:nvPr>
            <p:ph idx="1"/>
          </p:nvPr>
        </p:nvSpPr>
        <p:spPr/>
        <p:txBody>
          <a:bodyPr/>
          <a:lstStyle/>
          <a:p>
            <a:pPr marL="0" indent="0">
              <a:buNone/>
            </a:pPr>
            <a:r>
              <a:rPr lang="en-US" dirty="0"/>
              <a:t>The 2018 </a:t>
            </a:r>
            <a:r>
              <a:rPr lang="en-US" i="1" dirty="0"/>
              <a:t>FIRST</a:t>
            </a:r>
            <a:r>
              <a:rPr lang="en-US" dirty="0"/>
              <a:t> Robotics Competition Control System Beta Test was just completed.  FIRST had 14 C++, 35 Java and 19 LabVIEW teams.  MN FIRST has 5 Beta </a:t>
            </a:r>
            <a:r>
              <a:rPr lang="en-US"/>
              <a:t>Teams.</a:t>
            </a:r>
          </a:p>
          <a:p>
            <a:pPr marL="0" indent="0">
              <a:buNone/>
            </a:pPr>
            <a:endParaRPr lang="en-US" dirty="0"/>
          </a:p>
          <a:p>
            <a:pPr marL="0" indent="0">
              <a:buNone/>
            </a:pPr>
            <a:r>
              <a:rPr lang="en-US" dirty="0"/>
              <a:t>MN Beta Teams:</a:t>
            </a:r>
          </a:p>
          <a:p>
            <a:pPr marL="0" indent="0">
              <a:buNone/>
            </a:pPr>
            <a:r>
              <a:rPr lang="en-US" dirty="0"/>
              <a:t>2177, 2846, 3026, 3840</a:t>
            </a:r>
          </a:p>
          <a:p>
            <a:pPr marL="0" indent="0" eaLnBrk="1" hangingPunct="1">
              <a:buNone/>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Goals of the Beta Test</a:t>
            </a:r>
            <a:endParaRPr lang="en-US" altLang="en-US" dirty="0"/>
          </a:p>
        </p:txBody>
      </p:sp>
      <p:sp>
        <p:nvSpPr>
          <p:cNvPr id="14339" name="Content Placeholder 2"/>
          <p:cNvSpPr>
            <a:spLocks noGrp="1"/>
          </p:cNvSpPr>
          <p:nvPr>
            <p:ph idx="1"/>
          </p:nvPr>
        </p:nvSpPr>
        <p:spPr>
          <a:xfrm>
            <a:off x="685800" y="1981200"/>
            <a:ext cx="7772400" cy="3581400"/>
          </a:xfrm>
        </p:spPr>
        <p:txBody>
          <a:bodyPr/>
          <a:lstStyle/>
          <a:p>
            <a:pPr eaLnBrk="1" hangingPunct="1">
              <a:buFont typeface="Wingdings" panose="05000000000000000000" pitchFamily="2" charset="2"/>
              <a:buChar char="Ø"/>
            </a:pPr>
            <a:r>
              <a:rPr lang="en-US" dirty="0"/>
              <a:t>Give a sizeable group of diverse teams early hands on exposure to the 2018 control system software. </a:t>
            </a:r>
          </a:p>
          <a:p>
            <a:pPr eaLnBrk="1" hangingPunct="1">
              <a:buFont typeface="Wingdings" panose="05000000000000000000" pitchFamily="2" charset="2"/>
              <a:buChar char="Ø"/>
            </a:pPr>
            <a:r>
              <a:rPr lang="en-US" dirty="0"/>
              <a:t>Use Beta Team feedback to refine/develop supporting documentation and training materials. </a:t>
            </a:r>
          </a:p>
          <a:p>
            <a:pPr eaLnBrk="1" hangingPunct="1">
              <a:buFont typeface="Wingdings" panose="05000000000000000000" pitchFamily="2" charset="2"/>
              <a:buChar char="Ø"/>
            </a:pPr>
            <a:r>
              <a:rPr lang="en-US" dirty="0"/>
              <a:t>Test the new features and functions of the control system to uncover problems and provide solution suggestions.</a:t>
            </a:r>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US" altLang="en-US" dirty="0"/>
          </a:p>
        </p:txBody>
      </p:sp>
      <p:sp>
        <p:nvSpPr>
          <p:cNvPr id="1434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6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Goals of the Beta Test</a:t>
            </a:r>
            <a:endParaRPr lang="en-US" altLang="en-US" dirty="0"/>
          </a:p>
        </p:txBody>
      </p:sp>
      <p:sp>
        <p:nvSpPr>
          <p:cNvPr id="16387" name="Content Placeholder 2"/>
          <p:cNvSpPr>
            <a:spLocks noGrp="1"/>
          </p:cNvSpPr>
          <p:nvPr>
            <p:ph idx="1"/>
          </p:nvPr>
        </p:nvSpPr>
        <p:spPr/>
        <p:txBody>
          <a:bodyPr/>
          <a:lstStyle/>
          <a:p>
            <a:pPr eaLnBrk="1" hangingPunct="1">
              <a:buFont typeface="Wingdings" panose="05000000000000000000" pitchFamily="2" charset="2"/>
              <a:buChar char="Ø"/>
            </a:pPr>
            <a:r>
              <a:rPr lang="en-US" dirty="0"/>
              <a:t>Develop a supporting network/knowledge database about the new features.</a:t>
            </a:r>
          </a:p>
          <a:p>
            <a:pPr eaLnBrk="1" hangingPunct="1">
              <a:buFont typeface="Wingdings" panose="05000000000000000000" pitchFamily="2" charset="2"/>
              <a:buChar char="Ø"/>
            </a:pPr>
            <a:r>
              <a:rPr lang="en-US" dirty="0"/>
              <a:t>Allow teams to become "Control System Experts" and serve as area leaders to mentor other teams.</a:t>
            </a:r>
          </a:p>
          <a:p>
            <a:pPr eaLnBrk="1" hangingPunct="1">
              <a:buFont typeface="Wingdings" panose="05000000000000000000" pitchFamily="2" charset="2"/>
              <a:buChar char="Ø"/>
            </a:pPr>
            <a:r>
              <a:rPr lang="en-US" altLang="en-US" dirty="0">
                <a:latin typeface="Trebuchet MS (Body)"/>
              </a:rPr>
              <a:t>Share information to minimize strategic advantages</a:t>
            </a:r>
          </a:p>
          <a:p>
            <a:pPr eaLnBrk="1" hangingPunct="1">
              <a:buFont typeface="Wingdings" panose="05000000000000000000" pitchFamily="2" charset="2"/>
              <a:buChar char="Ø"/>
            </a:pPr>
            <a:r>
              <a:rPr lang="en-US" altLang="en-US" dirty="0">
                <a:latin typeface="Trebuchet MS (Body)"/>
              </a:rPr>
              <a:t>Understand the difficulties and issues that Teams may encounter with the new control system features. </a:t>
            </a:r>
          </a:p>
          <a:p>
            <a:pPr eaLnBrk="1" hangingPunct="1">
              <a:buFont typeface="Wingdings" panose="05000000000000000000" pitchFamily="2" charset="2"/>
              <a:buChar char="Ø"/>
            </a:pPr>
            <a:endParaRPr lang="en-US" altLang="en-US" dirty="0"/>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a:t>Specific Goals Include</a:t>
            </a:r>
          </a:p>
        </p:txBody>
      </p:sp>
      <p:sp>
        <p:nvSpPr>
          <p:cNvPr id="16387" name="Content Placeholder 2"/>
          <p:cNvSpPr>
            <a:spLocks noGrp="1"/>
          </p:cNvSpPr>
          <p:nvPr>
            <p:ph idx="1"/>
          </p:nvPr>
        </p:nvSpPr>
        <p:spPr/>
        <p:txBody>
          <a:bodyPr/>
          <a:lstStyle/>
          <a:p>
            <a:pPr eaLnBrk="1" hangingPunct="1">
              <a:buFont typeface="Wingdings" panose="05000000000000000000" pitchFamily="2" charset="2"/>
              <a:buChar char="Ø"/>
            </a:pPr>
            <a:r>
              <a:rPr lang="en-US" dirty="0"/>
              <a:t>Look for software installation problems or documentation lapses that make the process confusing.</a:t>
            </a:r>
          </a:p>
          <a:p>
            <a:pPr eaLnBrk="1" hangingPunct="1">
              <a:buFont typeface="Wingdings" panose="05000000000000000000" pitchFamily="2" charset="2"/>
              <a:buChar char="Ø"/>
            </a:pPr>
            <a:r>
              <a:rPr lang="en-US" dirty="0"/>
              <a:t>Basic benchtop testing of the default programs.</a:t>
            </a:r>
          </a:p>
          <a:p>
            <a:pPr eaLnBrk="1" hangingPunct="1">
              <a:buFont typeface="Wingdings" panose="05000000000000000000" pitchFamily="2" charset="2"/>
              <a:buChar char="Ø"/>
            </a:pPr>
            <a:r>
              <a:rPr lang="en-US" dirty="0"/>
              <a:t>Port prior seasons code - Optional use the 2018 software at an offseason competition.</a:t>
            </a:r>
          </a:p>
          <a:p>
            <a:pPr eaLnBrk="1" hangingPunct="1">
              <a:buFont typeface="Wingdings" panose="05000000000000000000" pitchFamily="2" charset="2"/>
              <a:buChar char="Ø"/>
            </a:pPr>
            <a:r>
              <a:rPr lang="en-US" dirty="0"/>
              <a:t>Advanced feature testing: Network Tables stress test, camera streaming, new Java Shuffleboard dashboard testing.</a:t>
            </a:r>
          </a:p>
          <a:p>
            <a:pPr eaLnBrk="1" hangingPunct="1">
              <a:buFont typeface="Wingdings" panose="05000000000000000000" pitchFamily="2" charset="2"/>
              <a:buChar char="Ø"/>
            </a:pPr>
            <a:endParaRPr lang="en-US" altLang="en-US" dirty="0"/>
          </a:p>
          <a:p>
            <a:pPr eaLnBrk="1" hangingPunct="1">
              <a:buFont typeface="Wingdings" panose="05000000000000000000" pitchFamily="2" charset="2"/>
              <a:buChar char="Ø"/>
            </a:pPr>
            <a:endParaRPr lang="en-US" altLang="en-US" dirty="0"/>
          </a:p>
        </p:txBody>
      </p:sp>
      <p:sp>
        <p:nvSpPr>
          <p:cNvPr id="1638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rgbClr val="FFFFFF"/>
                </a:solidFill>
                <a:latin typeface="Trebuchet MS" panose="020B0603020202020204" pitchFamily="34" charset="0"/>
                <a:cs typeface="Times New Roman" panose="02020603050405020304" pitchFamily="18" charset="0"/>
              </a:defRPr>
            </a:lvl1pPr>
            <a:lvl2pPr marL="742950" indent="-285750" eaLnBrk="0" hangingPunct="0">
              <a:defRPr sz="2200">
                <a:solidFill>
                  <a:srgbClr val="FFFFFF"/>
                </a:solidFill>
                <a:latin typeface="Trebuchet MS" panose="020B0603020202020204" pitchFamily="34" charset="0"/>
                <a:cs typeface="Times New Roman" panose="02020603050405020304" pitchFamily="18" charset="0"/>
              </a:defRPr>
            </a:lvl2pPr>
            <a:lvl3pPr marL="1143000" indent="-228600" eaLnBrk="0" hangingPunct="0">
              <a:defRPr sz="2200">
                <a:solidFill>
                  <a:srgbClr val="FFFFFF"/>
                </a:solidFill>
                <a:latin typeface="Trebuchet MS" panose="020B0603020202020204" pitchFamily="34" charset="0"/>
                <a:cs typeface="Times New Roman" panose="02020603050405020304" pitchFamily="18" charset="0"/>
              </a:defRPr>
            </a:lvl3pPr>
            <a:lvl4pPr marL="1600200" indent="-228600" eaLnBrk="0" hangingPunct="0">
              <a:defRPr sz="2200">
                <a:solidFill>
                  <a:srgbClr val="FFFFFF"/>
                </a:solidFill>
                <a:latin typeface="Trebuchet MS" panose="020B0603020202020204" pitchFamily="34" charset="0"/>
                <a:cs typeface="Times New Roman" panose="02020603050405020304" pitchFamily="18" charset="0"/>
              </a:defRPr>
            </a:lvl4pPr>
            <a:lvl5pPr marL="2057400" indent="-228600" eaLnBrk="0" hangingPunct="0">
              <a:defRPr sz="2200">
                <a:solidFill>
                  <a:srgbClr val="FFFFFF"/>
                </a:solidFill>
                <a:latin typeface="Trebuchet MS" panose="020B0603020202020204" pitchFamily="34" charset="0"/>
                <a:cs typeface="Times New Roman" panose="02020603050405020304" pitchFamily="18" charset="0"/>
              </a:defRPr>
            </a:lvl5pPr>
            <a:lvl6pPr marL="25146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6pPr>
            <a:lvl7pPr marL="29718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7pPr>
            <a:lvl8pPr marL="34290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8pPr>
            <a:lvl9pPr marL="3886200" indent="-228600" eaLnBrk="0" fontAlgn="base" hangingPunct="0">
              <a:spcBef>
                <a:spcPct val="0"/>
              </a:spcBef>
              <a:spcAft>
                <a:spcPct val="0"/>
              </a:spcAft>
              <a:defRPr sz="2200">
                <a:solidFill>
                  <a:srgbClr val="FFFFFF"/>
                </a:solidFill>
                <a:latin typeface="Trebuchet MS" panose="020B0603020202020204" pitchFamily="34" charset="0"/>
                <a:cs typeface="Times New Roman" panose="02020603050405020304" pitchFamily="18" charset="0"/>
              </a:defRPr>
            </a:lvl9pPr>
          </a:lstStyle>
          <a:p>
            <a:pPr eaLnBrk="1" hangingPunct="1"/>
            <a:r>
              <a:rPr lang="en-US" altLang="en-US" sz="1400" dirty="0">
                <a:solidFill>
                  <a:schemeClr val="tx1"/>
                </a:solidFill>
              </a:rPr>
              <a:t>2017  MN </a:t>
            </a:r>
            <a:r>
              <a:rPr lang="en-US" altLang="en-US" sz="1400" i="1" dirty="0">
                <a:solidFill>
                  <a:schemeClr val="tx1"/>
                </a:solidFill>
              </a:rPr>
              <a:t>FIRST Jump Start</a:t>
            </a:r>
            <a:endParaRPr lang="en-US" altLang="en-US" sz="1400" dirty="0">
              <a:solidFill>
                <a:schemeClr val="tx1"/>
              </a:solidFill>
            </a:endParaRPr>
          </a:p>
        </p:txBody>
      </p:sp>
      <p:pic>
        <p:nvPicPr>
          <p:cNvPr id="5" name="Picture 2" descr="https://lh3.googleusercontent.com/whV856uT_V-PMVpGMM2I--_xyYUcTkSA8pSILVGbTBdmffy87jvHb9d6CAKuAvxYZ8CZE4LaimRuIGq23GM-fyMcsIzGdzfEfZt0kscqkFy7iH7uqxMVUH-wHIWEX66AbDTmfUM9FN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444963"/>
            <a:ext cx="3505200" cy="223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41151"/>
      </p:ext>
    </p:extLst>
  </p:cSld>
  <p:clrMapOvr>
    <a:masterClrMapping/>
  </p:clrMapOvr>
</p:sld>
</file>

<file path=ppt/theme/theme1.xml><?xml version="1.0" encoding="utf-8"?>
<a:theme xmlns:a="http://schemas.openxmlformats.org/drawingml/2006/main" name="Conference_Template">
  <a:themeElements>
    <a:clrScheme name="">
      <a:dk1>
        <a:srgbClr val="000000"/>
      </a:dk1>
      <a:lt1>
        <a:srgbClr val="0000FF"/>
      </a:lt1>
      <a:dk2>
        <a:srgbClr val="808000"/>
      </a:dk2>
      <a:lt2>
        <a:srgbClr val="666633"/>
      </a:lt2>
      <a:accent1>
        <a:srgbClr val="339933"/>
      </a:accent1>
      <a:accent2>
        <a:srgbClr val="800000"/>
      </a:accent2>
      <a:accent3>
        <a:srgbClr val="AAAAFF"/>
      </a:accent3>
      <a:accent4>
        <a:srgbClr val="000000"/>
      </a:accent4>
      <a:accent5>
        <a:srgbClr val="ADCAAD"/>
      </a:accent5>
      <a:accent6>
        <a:srgbClr val="730000"/>
      </a:accent6>
      <a:hlink>
        <a:srgbClr val="0033CC"/>
      </a:hlink>
      <a:folHlink>
        <a:srgbClr val="FFCC66"/>
      </a:folHlink>
    </a:clrScheme>
    <a:fontScheme name="Office Theme">
      <a:majorFont>
        <a:latin typeface="Trebuchet MS"/>
        <a:ea typeface=""/>
        <a:cs typeface="Times New Roman"/>
      </a:majorFont>
      <a:minorFont>
        <a:latin typeface="Trebuchet MS"/>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200" b="0" i="0" u="none" strike="noStrike" cap="none" normalizeH="0" baseline="0" smtClean="0">
            <a:ln>
              <a:noFill/>
            </a:ln>
            <a:solidFill>
              <a:srgbClr val="FFFFFF"/>
            </a:solidFill>
            <a:effectLst/>
            <a:latin typeface="Trebuchet MS" pitchFamily="34" charset="0"/>
            <a:cs typeface="Times New Roman"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00000"/>
          </a:lnSpc>
          <a:spcBef>
            <a:spcPct val="20000"/>
          </a:spcBef>
          <a:spcAft>
            <a:spcPct val="0"/>
          </a:spcAft>
          <a:buClrTx/>
          <a:buSzTx/>
          <a:buFontTx/>
          <a:buChar char="–"/>
          <a:tabLst/>
          <a:defRPr kumimoji="0" lang="en-US" sz="2200" b="0" i="0" u="none" strike="noStrike" cap="none" normalizeH="0" baseline="0" smtClean="0">
            <a:ln>
              <a:noFill/>
            </a:ln>
            <a:solidFill>
              <a:srgbClr val="FFFFFF"/>
            </a:solidFill>
            <a:effectLst/>
            <a:latin typeface="Trebuchet MS" pitchFamily="34" charset="0"/>
            <a:cs typeface="Times New Roman" charset="0"/>
          </a:defRPr>
        </a:defPPr>
      </a:lstStyle>
    </a:lnDef>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Conference_Template</Template>
  <TotalTime>9462</TotalTime>
  <Words>2769</Words>
  <Application>Microsoft Office PowerPoint</Application>
  <PresentationFormat>On-screen Show (4:3)</PresentationFormat>
  <Paragraphs>293</Paragraphs>
  <Slides>43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Arial Unicode MS</vt:lpstr>
      <vt:lpstr>Times New Roman</vt:lpstr>
      <vt:lpstr>Trebuchet MS</vt:lpstr>
      <vt:lpstr>Trebuchet MS (Body)</vt:lpstr>
      <vt:lpstr>Verdana</vt:lpstr>
      <vt:lpstr>Wingdings</vt:lpstr>
      <vt:lpstr>Conference_Template</vt:lpstr>
      <vt:lpstr>PowerPoint Presentation</vt:lpstr>
      <vt:lpstr>PowerPoint Presentation</vt:lpstr>
      <vt:lpstr>2018 Beta Testing Report</vt:lpstr>
      <vt:lpstr>Who we are?</vt:lpstr>
      <vt:lpstr>What are we going to review?</vt:lpstr>
      <vt:lpstr>What Is Beta Testing?</vt:lpstr>
      <vt:lpstr>Goals of the Beta Test</vt:lpstr>
      <vt:lpstr>Goals of the Beta Test</vt:lpstr>
      <vt:lpstr>Specific Goals Include</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Changes for the 2018 season control system</vt:lpstr>
      <vt:lpstr>Software Order of Installation</vt:lpstr>
      <vt:lpstr>roboRIO Imaging Tool</vt:lpstr>
      <vt:lpstr>Radio Configuration</vt:lpstr>
      <vt:lpstr>New Driver Station Connectivity Diagnostics</vt:lpstr>
      <vt:lpstr>New Driver Station Connectivity Diagnostics</vt:lpstr>
      <vt:lpstr>New Driver Station Connectivity Diagnostics</vt:lpstr>
      <vt:lpstr>New Driver Station Game Data</vt:lpstr>
      <vt:lpstr>Driver Station - Game Data</vt:lpstr>
      <vt:lpstr>Driver Station - Game Data</vt:lpstr>
      <vt:lpstr>New LabVIEW USB Camera Handling</vt:lpstr>
      <vt:lpstr>New LabVIEW USB Camera Handling</vt:lpstr>
      <vt:lpstr>Driver Station – Shuffleboard</vt:lpstr>
      <vt:lpstr>Driver Station – Shuffleboard</vt:lpstr>
      <vt:lpstr>Nidec Dynamo BLDC Motor with Controller</vt:lpstr>
      <vt:lpstr>Nidec Dynamo BLDC Motor with Controller</vt:lpstr>
      <vt:lpstr>Nidec Dynamo BLDC Motor with Controller</vt:lpstr>
      <vt:lpstr>Nidec Dynamo BLDC Motor with Controller</vt:lpstr>
      <vt:lpstr>Nidec Dynamo BLDC Motor with Controller</vt:lpstr>
      <vt:lpstr>Nidec Dynamo BLDC Motor with Controller</vt:lpstr>
      <vt:lpstr>Nidec Dynamo BLDC Motor with Controller LabView Example</vt:lpstr>
      <vt:lpstr>Nidec Dynamo BLDC Motor with Controller LabView Example</vt:lpstr>
      <vt:lpstr>Nidec Dynamo BLDC Motor with Controller Java Example</vt:lpstr>
      <vt:lpstr>Resources</vt:lpstr>
      <vt:lpstr>Questions /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2018 Beta Testing</dc:title>
  <dc:creator>Todd Kruse</dc:creator>
  <cp:lastModifiedBy>Chris Roadfeldt</cp:lastModifiedBy>
  <cp:revision>228</cp:revision>
  <cp:lastPrinted>2016-12-02T20:24:18Z</cp:lastPrinted>
  <dcterms:created xsi:type="dcterms:W3CDTF">2008-04-14T17:37:47Z</dcterms:created>
  <dcterms:modified xsi:type="dcterms:W3CDTF">2017-12-02T04:15:54Z</dcterms:modified>
</cp:coreProperties>
</file>