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345" r:id="rId2"/>
    <p:sldId id="346" r:id="rId3"/>
    <p:sldId id="256" r:id="rId4"/>
    <p:sldId id="343" r:id="rId5"/>
    <p:sldId id="344" r:id="rId6"/>
    <p:sldId id="263" r:id="rId7"/>
    <p:sldId id="305" r:id="rId8"/>
    <p:sldId id="264" r:id="rId9"/>
    <p:sldId id="297" r:id="rId10"/>
    <p:sldId id="306" r:id="rId11"/>
    <p:sldId id="321" r:id="rId12"/>
    <p:sldId id="323" r:id="rId13"/>
    <p:sldId id="349" r:id="rId14"/>
    <p:sldId id="324" r:id="rId15"/>
    <p:sldId id="348" r:id="rId16"/>
    <p:sldId id="347" r:id="rId17"/>
    <p:sldId id="350" r:id="rId18"/>
    <p:sldId id="351" r:id="rId19"/>
    <p:sldId id="322" r:id="rId20"/>
    <p:sldId id="265" r:id="rId21"/>
    <p:sldId id="316" r:id="rId22"/>
    <p:sldId id="326" r:id="rId23"/>
    <p:sldId id="325" r:id="rId24"/>
    <p:sldId id="340" r:id="rId25"/>
    <p:sldId id="319" r:id="rId26"/>
    <p:sldId id="328" r:id="rId27"/>
    <p:sldId id="329" r:id="rId28"/>
    <p:sldId id="327" r:id="rId29"/>
    <p:sldId id="330" r:id="rId30"/>
    <p:sldId id="320" r:id="rId31"/>
    <p:sldId id="332" r:id="rId32"/>
    <p:sldId id="331" r:id="rId33"/>
    <p:sldId id="333" r:id="rId34"/>
    <p:sldId id="338" r:id="rId35"/>
    <p:sldId id="339" r:id="rId36"/>
    <p:sldId id="334" r:id="rId37"/>
    <p:sldId id="335" r:id="rId38"/>
    <p:sldId id="336" r:id="rId39"/>
    <p:sldId id="337" r:id="rId40"/>
    <p:sldId id="341" r:id="rId41"/>
    <p:sldId id="296" r:id="rId42"/>
    <p:sldId id="342" r:id="rId43"/>
  </p:sldIdLst>
  <p:sldSz cx="9144000" cy="6858000" type="screen4x3"/>
  <p:notesSz cx="6881813" cy="9296400"/>
  <p:defaultTextStyle>
    <a:defPPr>
      <a:defRPr lang="en-US"/>
    </a:defPPr>
    <a:lvl1pPr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1pPr>
    <a:lvl2pPr marL="4572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2pPr>
    <a:lvl3pPr marL="9144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3pPr>
    <a:lvl4pPr marL="13716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4pPr>
    <a:lvl5pPr marL="18288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5pPr>
    <a:lvl6pPr marL="22860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6pPr>
    <a:lvl7pPr marL="27432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7pPr>
    <a:lvl8pPr marL="32004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8pPr>
    <a:lvl9pPr marL="36576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3" autoAdjust="0"/>
    <p:restoredTop sz="86532" autoAdjust="0"/>
  </p:normalViewPr>
  <p:slideViewPr>
    <p:cSldViewPr>
      <p:cViewPr varScale="1">
        <p:scale>
          <a:sx n="140" d="100"/>
          <a:sy n="140" d="100"/>
        </p:scale>
        <p:origin x="229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3" name="Rectangle 3"/>
          <p:cNvSpPr>
            <a:spLocks noGrp="1" noChangeArrowheads="1"/>
          </p:cNvSpPr>
          <p:nvPr>
            <p:ph type="dt" sz="quarter" idx="1"/>
          </p:nvPr>
        </p:nvSpPr>
        <p:spPr bwMode="auto">
          <a:xfrm>
            <a:off x="3899694"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15364" name="Rectangle 4"/>
          <p:cNvSpPr>
            <a:spLocks noGrp="1" noChangeArrowheads="1"/>
          </p:cNvSpPr>
          <p:nvPr>
            <p:ph type="ftr" sz="quarter" idx="2"/>
          </p:nvPr>
        </p:nvSpPr>
        <p:spPr bwMode="auto">
          <a:xfrm>
            <a:off x="0"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5" name="Rectangle 5"/>
          <p:cNvSpPr>
            <a:spLocks noGrp="1" noChangeArrowheads="1"/>
          </p:cNvSpPr>
          <p:nvPr>
            <p:ph type="sldNum" sz="quarter" idx="3"/>
          </p:nvPr>
        </p:nvSpPr>
        <p:spPr bwMode="auto">
          <a:xfrm>
            <a:off x="3899694"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E2F5ACE6-9F9A-4991-AA49-BCA3911D8831}" type="slidenum">
              <a:rPr lang="en-US" altLang="en-US"/>
              <a:pPr/>
              <a:t>‹#›</a:t>
            </a:fld>
            <a:endParaRPr lang="en-US" altLang="en-US"/>
          </a:p>
        </p:txBody>
      </p:sp>
    </p:spTree>
    <p:extLst>
      <p:ext uri="{BB962C8B-B14F-4D97-AF65-F5344CB8AC3E}">
        <p14:creationId xmlns:p14="http://schemas.microsoft.com/office/powerpoint/2010/main" val="2603438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699" name="Rectangle 3"/>
          <p:cNvSpPr>
            <a:spLocks noGrp="1" noChangeArrowheads="1"/>
          </p:cNvSpPr>
          <p:nvPr>
            <p:ph type="dt" idx="1"/>
          </p:nvPr>
        </p:nvSpPr>
        <p:spPr bwMode="auto">
          <a:xfrm>
            <a:off x="3899694"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27125" y="693738"/>
            <a:ext cx="4629150" cy="347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7575" y="4398227"/>
            <a:ext cx="5046663" cy="4166742"/>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703" name="Rectangle 7"/>
          <p:cNvSpPr>
            <a:spLocks noGrp="1" noChangeArrowheads="1"/>
          </p:cNvSpPr>
          <p:nvPr>
            <p:ph type="sldNum" sz="quarter" idx="5"/>
          </p:nvPr>
        </p:nvSpPr>
        <p:spPr bwMode="auto">
          <a:xfrm>
            <a:off x="3899694"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584BE1D8-901D-468C-816A-82F16679A17E}" type="slidenum">
              <a:rPr lang="en-US" altLang="en-US"/>
              <a:pPr/>
              <a:t>‹#›</a:t>
            </a:fld>
            <a:endParaRPr lang="en-US" altLang="en-US"/>
          </a:p>
        </p:txBody>
      </p:sp>
    </p:spTree>
    <p:extLst>
      <p:ext uri="{BB962C8B-B14F-4D97-AF65-F5344CB8AC3E}">
        <p14:creationId xmlns:p14="http://schemas.microsoft.com/office/powerpoint/2010/main" val="1327627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9414" indent="-288236" eaLnBrk="0" hangingPunct="0">
              <a:defRPr sz="2200">
                <a:solidFill>
                  <a:srgbClr val="FFFFFF"/>
                </a:solidFill>
                <a:latin typeface="Trebuchet MS" panose="020B0603020202020204" pitchFamily="34" charset="0"/>
                <a:cs typeface="Times New Roman" panose="02020603050405020304" pitchFamily="18" charset="0"/>
              </a:defRPr>
            </a:lvl2pPr>
            <a:lvl3pPr marL="1152944" indent="-230589" eaLnBrk="0" hangingPunct="0">
              <a:defRPr sz="2200">
                <a:solidFill>
                  <a:srgbClr val="FFFFFF"/>
                </a:solidFill>
                <a:latin typeface="Trebuchet MS" panose="020B0603020202020204" pitchFamily="34" charset="0"/>
                <a:cs typeface="Times New Roman" panose="02020603050405020304" pitchFamily="18" charset="0"/>
              </a:defRPr>
            </a:lvl3pPr>
            <a:lvl4pPr marL="1614122" indent="-230589" eaLnBrk="0" hangingPunct="0">
              <a:defRPr sz="2200">
                <a:solidFill>
                  <a:srgbClr val="FFFFFF"/>
                </a:solidFill>
                <a:latin typeface="Trebuchet MS" panose="020B0603020202020204" pitchFamily="34" charset="0"/>
                <a:cs typeface="Times New Roman" panose="02020603050405020304" pitchFamily="18" charset="0"/>
              </a:defRPr>
            </a:lvl4pPr>
            <a:lvl5pPr marL="2075299" indent="-230589" eaLnBrk="0" hangingPunct="0">
              <a:defRPr sz="2200">
                <a:solidFill>
                  <a:srgbClr val="FFFFFF"/>
                </a:solidFill>
                <a:latin typeface="Trebuchet MS" panose="020B0603020202020204" pitchFamily="34" charset="0"/>
                <a:cs typeface="Times New Roman" panose="02020603050405020304" pitchFamily="18" charset="0"/>
              </a:defRPr>
            </a:lvl5pPr>
            <a:lvl6pPr marL="2536477"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97655"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58832"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920010"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fld id="{1D3D0275-549A-46C3-BDEE-95158820031D}" type="slidenum">
              <a:rPr lang="en-US" altLang="en-US" sz="1200"/>
              <a:pPr eaLnBrk="1" hangingPunct="1"/>
              <a:t>3</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751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18</a:t>
            </a:fld>
            <a:endParaRPr lang="en-US" altLang="en-US"/>
          </a:p>
        </p:txBody>
      </p:sp>
    </p:spTree>
    <p:extLst>
      <p:ext uri="{BB962C8B-B14F-4D97-AF65-F5344CB8AC3E}">
        <p14:creationId xmlns:p14="http://schemas.microsoft.com/office/powerpoint/2010/main" val="139915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to down load JRE on </a:t>
            </a:r>
            <a:r>
              <a:rPr lang="en-US" dirty="0" err="1"/>
              <a:t>roboRIO</a:t>
            </a:r>
            <a:r>
              <a:rPr lang="en-US" dirty="0"/>
              <a:t> </a:t>
            </a:r>
            <a:r>
              <a:rPr lang="en-US" dirty="0" err="1"/>
              <a:t>afters</a:t>
            </a:r>
            <a:r>
              <a:rPr lang="en-US" dirty="0"/>
              <a:t> Eclipse Plug in</a:t>
            </a:r>
            <a:r>
              <a:rPr lang="en-US" baseline="0" dirty="0"/>
              <a:t> takes care of this now.</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20</a:t>
            </a:fld>
            <a:endParaRPr lang="en-US" altLang="en-US"/>
          </a:p>
        </p:txBody>
      </p:sp>
    </p:spTree>
    <p:extLst>
      <p:ext uri="{BB962C8B-B14F-4D97-AF65-F5344CB8AC3E}">
        <p14:creationId xmlns:p14="http://schemas.microsoft.com/office/powerpoint/2010/main" val="272270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 will give his speech about the radio’s   We believe both radios will still</a:t>
            </a:r>
            <a:r>
              <a:rPr lang="en-US" baseline="0" dirty="0"/>
              <a:t> work 2016 and 2017 but still tune.</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21</a:t>
            </a:fld>
            <a:endParaRPr lang="en-US" altLang="en-US"/>
          </a:p>
        </p:txBody>
      </p:sp>
    </p:spTree>
    <p:extLst>
      <p:ext uri="{BB962C8B-B14F-4D97-AF65-F5344CB8AC3E}">
        <p14:creationId xmlns:p14="http://schemas.microsoft.com/office/powerpoint/2010/main" val="69463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25</a:t>
            </a:fld>
            <a:endParaRPr lang="en-US" altLang="en-US"/>
          </a:p>
        </p:txBody>
      </p:sp>
    </p:spTree>
    <p:extLst>
      <p:ext uri="{BB962C8B-B14F-4D97-AF65-F5344CB8AC3E}">
        <p14:creationId xmlns:p14="http://schemas.microsoft.com/office/powerpoint/2010/main" val="9852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Located in the </a:t>
            </a:r>
            <a:r>
              <a:rPr lang="en-US" sz="1200" b="1" kern="1200" dirty="0">
                <a:solidFill>
                  <a:schemeClr val="tx1"/>
                </a:solidFill>
                <a:latin typeface="Times New Roman" charset="0"/>
                <a:ea typeface="+mn-ea"/>
                <a:cs typeface="Times New Roman" charset="0"/>
              </a:rPr>
              <a:t>package </a:t>
            </a:r>
            <a:r>
              <a:rPr lang="en-US" sz="1200" b="1" kern="1200" dirty="0" err="1">
                <a:solidFill>
                  <a:schemeClr val="tx1"/>
                </a:solidFill>
                <a:latin typeface="Times New Roman" charset="0"/>
                <a:ea typeface="+mn-ea"/>
                <a:cs typeface="Times New Roman" charset="0"/>
              </a:rPr>
              <a:t>edu.wpi.first.wpilibj</a:t>
            </a:r>
            <a:r>
              <a:rPr lang="en-US" sz="1200" b="1" kern="1200" dirty="0">
                <a:solidFill>
                  <a:schemeClr val="tx1"/>
                </a:solidFill>
                <a:latin typeface="Times New Roman" charset="0"/>
                <a:ea typeface="+mn-ea"/>
                <a:cs typeface="Times New Roman" charset="0"/>
              </a:rPr>
              <a:t>. </a:t>
            </a:r>
          </a:p>
          <a:p>
            <a:r>
              <a:rPr lang="en-US" sz="1200" b="1" kern="1200" dirty="0">
                <a:solidFill>
                  <a:schemeClr val="tx1"/>
                </a:solidFill>
                <a:latin typeface="Times New Roman" charset="0"/>
                <a:ea typeface="+mn-ea"/>
                <a:cs typeface="Times New Roman" charset="0"/>
              </a:rPr>
              <a:t>import </a:t>
            </a:r>
            <a:r>
              <a:rPr lang="en-US" sz="1200" b="1" kern="1200" dirty="0" err="1">
                <a:solidFill>
                  <a:schemeClr val="tx1"/>
                </a:solidFill>
                <a:latin typeface="Times New Roman" charset="0"/>
                <a:ea typeface="+mn-ea"/>
                <a:cs typeface="Times New Roman" charset="0"/>
              </a:rPr>
              <a:t>edu.wpi.first.wpilibj.DriverStation</a:t>
            </a:r>
            <a:r>
              <a:rPr lang="en-US" sz="1200" b="1" kern="1200" dirty="0">
                <a:solidFill>
                  <a:schemeClr val="tx1"/>
                </a:solidFill>
                <a:latin typeface="Times New Roman" charset="0"/>
                <a:ea typeface="+mn-ea"/>
                <a:cs typeface="Times New Roman" charset="0"/>
              </a:rPr>
              <a:t>;</a:t>
            </a:r>
          </a:p>
          <a:p>
            <a:r>
              <a:rPr lang="en-US" sz="1200" b="0" kern="1200" dirty="0">
                <a:solidFill>
                  <a:schemeClr val="tx1"/>
                </a:solidFill>
                <a:latin typeface="Times New Roman" charset="0"/>
                <a:ea typeface="+mn-ea"/>
                <a:cs typeface="Times New Roman" charset="0"/>
              </a:rPr>
              <a:t>This provides all the get function calls</a:t>
            </a:r>
            <a:r>
              <a:rPr lang="en-US" sz="1200" b="0" kern="1200" baseline="0" dirty="0">
                <a:solidFill>
                  <a:schemeClr val="tx1"/>
                </a:solidFill>
                <a:latin typeface="Times New Roman" charset="0"/>
                <a:ea typeface="+mn-ea"/>
                <a:cs typeface="Times New Roman" charset="0"/>
              </a:rPr>
              <a:t> for information off the driver station data packets. </a:t>
            </a:r>
            <a:endParaRPr lang="en-US" b="0"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27</a:t>
            </a:fld>
            <a:endParaRPr lang="en-US" altLang="en-US"/>
          </a:p>
        </p:txBody>
      </p:sp>
    </p:spTree>
    <p:extLst>
      <p:ext uri="{BB962C8B-B14F-4D97-AF65-F5344CB8AC3E}">
        <p14:creationId xmlns:p14="http://schemas.microsoft.com/office/powerpoint/2010/main" val="305255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28</a:t>
            </a:fld>
            <a:endParaRPr lang="en-US" altLang="en-US"/>
          </a:p>
        </p:txBody>
      </p:sp>
    </p:spTree>
    <p:extLst>
      <p:ext uri="{BB962C8B-B14F-4D97-AF65-F5344CB8AC3E}">
        <p14:creationId xmlns:p14="http://schemas.microsoft.com/office/powerpoint/2010/main" val="367436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29</a:t>
            </a:fld>
            <a:endParaRPr lang="en-US" altLang="en-US"/>
          </a:p>
        </p:txBody>
      </p:sp>
    </p:spTree>
    <p:extLst>
      <p:ext uri="{BB962C8B-B14F-4D97-AF65-F5344CB8AC3E}">
        <p14:creationId xmlns:p14="http://schemas.microsoft.com/office/powerpoint/2010/main" val="3047809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Shuffleboard is an alternate dashboard application written in Java. The Shuffleboard</a:t>
            </a:r>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  FIRST is going make</a:t>
            </a:r>
            <a:r>
              <a:rPr lang="en-US" baseline="0" dirty="0"/>
              <a:t> going to make this selectable on the by type instead of programming </a:t>
            </a:r>
            <a:r>
              <a:rPr lang="en-US" baseline="0" dirty="0" err="1"/>
              <a:t>laungue</a:t>
            </a:r>
            <a:r>
              <a:rPr lang="en-US" baseline="0" dirty="0"/>
              <a:t>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30</a:t>
            </a:fld>
            <a:endParaRPr lang="en-US" altLang="en-US"/>
          </a:p>
        </p:txBody>
      </p:sp>
    </p:spTree>
    <p:extLst>
      <p:ext uri="{BB962C8B-B14F-4D97-AF65-F5344CB8AC3E}">
        <p14:creationId xmlns:p14="http://schemas.microsoft.com/office/powerpoint/2010/main" val="484064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SmartDashboard</a:t>
            </a:r>
            <a:r>
              <a:rPr lang="en-US" dirty="0"/>
              <a:t> is an alternate dashboard application written in Java. The </a:t>
            </a:r>
            <a:r>
              <a:rPr lang="en-US" dirty="0" err="1"/>
              <a:t>SmartDashboard</a:t>
            </a:r>
            <a:endParaRPr lang="en-US" dirty="0"/>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31</a:t>
            </a:fld>
            <a:endParaRPr lang="en-US" altLang="en-US"/>
          </a:p>
        </p:txBody>
      </p:sp>
    </p:spTree>
    <p:extLst>
      <p:ext uri="{BB962C8B-B14F-4D97-AF65-F5344CB8AC3E}">
        <p14:creationId xmlns:p14="http://schemas.microsoft.com/office/powerpoint/2010/main" val="2426088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Located in the </a:t>
            </a:r>
            <a:r>
              <a:rPr lang="en-US" sz="1200" b="1" kern="1200" dirty="0">
                <a:solidFill>
                  <a:schemeClr val="tx1"/>
                </a:solidFill>
                <a:latin typeface="Times New Roman" charset="0"/>
                <a:ea typeface="+mn-ea"/>
                <a:cs typeface="Times New Roman" charset="0"/>
              </a:rPr>
              <a:t>package </a:t>
            </a:r>
            <a:r>
              <a:rPr lang="en-US" sz="1200" b="1" kern="1200" dirty="0" err="1">
                <a:solidFill>
                  <a:schemeClr val="tx1"/>
                </a:solidFill>
                <a:latin typeface="Times New Roman" charset="0"/>
                <a:ea typeface="+mn-ea"/>
                <a:cs typeface="Times New Roman" charset="0"/>
              </a:rPr>
              <a:t>edu.wpi.first.wpilibj</a:t>
            </a:r>
            <a:r>
              <a:rPr lang="en-US" sz="1200" b="1" kern="1200" dirty="0">
                <a:solidFill>
                  <a:schemeClr val="tx1"/>
                </a:solidFill>
                <a:latin typeface="Times New Roman" charset="0"/>
                <a:ea typeface="+mn-ea"/>
                <a:cs typeface="Times New Roman" charset="0"/>
              </a:rPr>
              <a:t>. </a:t>
            </a:r>
          </a:p>
          <a:p>
            <a:endParaRPr lang="en-US" sz="1200" b="1" kern="1200" dirty="0">
              <a:solidFill>
                <a:schemeClr val="tx1"/>
              </a:solidFill>
              <a:latin typeface="Times New Roman" charset="0"/>
              <a:ea typeface="+mn-ea"/>
              <a:cs typeface="Times New Roman" charset="0"/>
            </a:endParaRPr>
          </a:p>
          <a:p>
            <a:r>
              <a:rPr lang="en-US" sz="1200" b="1" kern="1200" dirty="0">
                <a:solidFill>
                  <a:schemeClr val="tx1"/>
                </a:solidFill>
                <a:latin typeface="Times New Roman" charset="0"/>
                <a:ea typeface="+mn-ea"/>
                <a:cs typeface="Times New Roman" charset="0"/>
              </a:rPr>
              <a:t>import </a:t>
            </a:r>
            <a:r>
              <a:rPr lang="en-US" sz="1200" b="1" kern="1200" dirty="0" err="1">
                <a:solidFill>
                  <a:schemeClr val="tx1"/>
                </a:solidFill>
                <a:latin typeface="Times New Roman" charset="0"/>
                <a:ea typeface="+mn-ea"/>
                <a:cs typeface="Times New Roman" charset="0"/>
              </a:rPr>
              <a:t>edu.wpi.first.wpilibj.NidecBrushless</a:t>
            </a:r>
            <a:r>
              <a:rPr lang="en-US" sz="1200" b="1" kern="1200" dirty="0">
                <a:solidFill>
                  <a:schemeClr val="tx1"/>
                </a:solidFill>
                <a:latin typeface="Times New Roman" charset="0"/>
                <a:ea typeface="+mn-ea"/>
                <a:cs typeface="Times New Roman" charset="0"/>
              </a:rPr>
              <a:t>;</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40</a:t>
            </a:fld>
            <a:endParaRPr lang="en-US" altLang="en-US"/>
          </a:p>
        </p:txBody>
      </p:sp>
    </p:spTree>
    <p:extLst>
      <p:ext uri="{BB962C8B-B14F-4D97-AF65-F5344CB8AC3E}">
        <p14:creationId xmlns:p14="http://schemas.microsoft.com/office/powerpoint/2010/main" val="371597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10</a:t>
            </a:fld>
            <a:endParaRPr lang="en-US" altLang="en-US"/>
          </a:p>
        </p:txBody>
      </p:sp>
    </p:spTree>
    <p:extLst>
      <p:ext uri="{BB962C8B-B14F-4D97-AF65-F5344CB8AC3E}">
        <p14:creationId xmlns:p14="http://schemas.microsoft.com/office/powerpoint/2010/main" val="139658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11</a:t>
            </a:fld>
            <a:endParaRPr lang="en-US" altLang="en-US"/>
          </a:p>
        </p:txBody>
      </p:sp>
    </p:spTree>
    <p:extLst>
      <p:ext uri="{BB962C8B-B14F-4D97-AF65-F5344CB8AC3E}">
        <p14:creationId xmlns:p14="http://schemas.microsoft.com/office/powerpoint/2010/main" val="3911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12</a:t>
            </a:fld>
            <a:endParaRPr lang="en-US" altLang="en-US"/>
          </a:p>
        </p:txBody>
      </p:sp>
    </p:spTree>
    <p:extLst>
      <p:ext uri="{BB962C8B-B14F-4D97-AF65-F5344CB8AC3E}">
        <p14:creationId xmlns:p14="http://schemas.microsoft.com/office/powerpoint/2010/main" val="32001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13</a:t>
            </a:fld>
            <a:endParaRPr lang="en-US" altLang="en-US"/>
          </a:p>
        </p:txBody>
      </p:sp>
    </p:spTree>
    <p:extLst>
      <p:ext uri="{BB962C8B-B14F-4D97-AF65-F5344CB8AC3E}">
        <p14:creationId xmlns:p14="http://schemas.microsoft.com/office/powerpoint/2010/main" val="44408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14</a:t>
            </a:fld>
            <a:endParaRPr lang="en-US" altLang="en-US"/>
          </a:p>
        </p:txBody>
      </p:sp>
    </p:spTree>
    <p:extLst>
      <p:ext uri="{BB962C8B-B14F-4D97-AF65-F5344CB8AC3E}">
        <p14:creationId xmlns:p14="http://schemas.microsoft.com/office/powerpoint/2010/main" val="41403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15</a:t>
            </a:fld>
            <a:endParaRPr lang="en-US" altLang="en-US"/>
          </a:p>
        </p:txBody>
      </p:sp>
    </p:spTree>
    <p:extLst>
      <p:ext uri="{BB962C8B-B14F-4D97-AF65-F5344CB8AC3E}">
        <p14:creationId xmlns:p14="http://schemas.microsoft.com/office/powerpoint/2010/main" val="179228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16</a:t>
            </a:fld>
            <a:endParaRPr lang="en-US" altLang="en-US"/>
          </a:p>
        </p:txBody>
      </p:sp>
    </p:spTree>
    <p:extLst>
      <p:ext uri="{BB962C8B-B14F-4D97-AF65-F5344CB8AC3E}">
        <p14:creationId xmlns:p14="http://schemas.microsoft.com/office/powerpoint/2010/main" val="258582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17</a:t>
            </a:fld>
            <a:endParaRPr lang="en-US" altLang="en-US"/>
          </a:p>
        </p:txBody>
      </p:sp>
    </p:spTree>
    <p:extLst>
      <p:ext uri="{BB962C8B-B14F-4D97-AF65-F5344CB8AC3E}">
        <p14:creationId xmlns:p14="http://schemas.microsoft.com/office/powerpoint/2010/main" val="1757001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19475"/>
            <a:ext cx="84582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p:cNvSpPr>
            <a:spLocks noGrp="1" noChangeArrowheads="1"/>
          </p:cNvSpPr>
          <p:nvPr>
            <p:ph type="ftr" sz="quarter" idx="10"/>
          </p:nvPr>
        </p:nvSpPr>
        <p:spPr>
          <a:xfrm>
            <a:off x="0" y="6248400"/>
            <a:ext cx="9144000" cy="457200"/>
          </a:xfrm>
        </p:spPr>
        <p:txBody>
          <a:bodyPr/>
          <a:lstStyle>
            <a:lvl1pPr>
              <a:defRPr/>
            </a:lvl1pPr>
          </a:lstStyle>
          <a:p>
            <a:pPr>
              <a:defRPr/>
            </a:pPr>
            <a:r>
              <a:rPr lang="en-US"/>
              <a:t>2008 </a:t>
            </a:r>
            <a:r>
              <a:rPr lang="en-US" i="1"/>
              <a:t>FIRST</a:t>
            </a:r>
            <a:r>
              <a:rPr lang="en-US"/>
              <a:t> Robotics Conference</a:t>
            </a:r>
          </a:p>
        </p:txBody>
      </p:sp>
      <p:sp>
        <p:nvSpPr>
          <p:cNvPr id="7" name="Rectangle 5"/>
          <p:cNvSpPr>
            <a:spLocks noGrp="1" noChangeArrowheads="1"/>
          </p:cNvSpPr>
          <p:nvPr>
            <p:ph type="sldNum" sz="quarter" idx="11"/>
          </p:nvPr>
        </p:nvSpPr>
        <p:spPr>
          <a:xfrm>
            <a:off x="6553200" y="6248400"/>
            <a:ext cx="1905000" cy="457200"/>
          </a:xfrm>
        </p:spPr>
        <p:txBody>
          <a:bodyPr/>
          <a:lstStyle>
            <a:lvl1pPr>
              <a:defRPr>
                <a:latin typeface="+mn-lt"/>
                <a:cs typeface="Times New Roman" charset="0"/>
              </a:defRPr>
            </a:lvl1pPr>
          </a:lstStyle>
          <a:p>
            <a:pPr>
              <a:defRPr/>
            </a:pPr>
            <a:endParaRPr lang="en-US"/>
          </a:p>
        </p:txBody>
      </p:sp>
    </p:spTree>
    <p:extLst>
      <p:ext uri="{BB962C8B-B14F-4D97-AF65-F5344CB8AC3E}">
        <p14:creationId xmlns:p14="http://schemas.microsoft.com/office/powerpoint/2010/main" val="287841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AF4E9711-C1E5-4258-BF27-4371DD8703BF}"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9299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5EEE1E88-3689-4FD7-8A01-315370BFD1C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82270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979830C5-C4D8-40DE-8DEE-BB1073C1605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9519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CD6BB5DE-1542-4C8C-AA90-F8DD5D612F37}"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632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6FA8248-0E69-4E33-8052-B7B4C217FCB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77308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8" name="Slide Number Placeholder 7"/>
          <p:cNvSpPr>
            <a:spLocks noGrp="1"/>
          </p:cNvSpPr>
          <p:nvPr>
            <p:ph type="sldNum" sz="quarter" idx="11"/>
          </p:nvPr>
        </p:nvSpPr>
        <p:spPr/>
        <p:txBody>
          <a:bodyPr/>
          <a:lstStyle>
            <a:lvl1pPr>
              <a:defRPr/>
            </a:lvl1pPr>
          </a:lstStyle>
          <a:p>
            <a:r>
              <a:rPr lang="en-US" altLang="en-US"/>
              <a:t>      </a:t>
            </a:r>
            <a:fld id="{E39B6E0C-CAC3-4EB5-BFA9-F25137C375F1}"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8510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4" name="Slide Number Placeholder 3"/>
          <p:cNvSpPr>
            <a:spLocks noGrp="1"/>
          </p:cNvSpPr>
          <p:nvPr>
            <p:ph type="sldNum" sz="quarter" idx="11"/>
          </p:nvPr>
        </p:nvSpPr>
        <p:spPr/>
        <p:txBody>
          <a:bodyPr/>
          <a:lstStyle>
            <a:lvl1pPr>
              <a:defRPr/>
            </a:lvl1pPr>
          </a:lstStyle>
          <a:p>
            <a:r>
              <a:rPr lang="en-US" altLang="en-US"/>
              <a:t>      </a:t>
            </a:r>
            <a:fld id="{C9F11DB6-11D2-481E-9A63-837B420D2939}"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33678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3" name="Slide Number Placeholder 2"/>
          <p:cNvSpPr>
            <a:spLocks noGrp="1"/>
          </p:cNvSpPr>
          <p:nvPr>
            <p:ph type="sldNum" sz="quarter" idx="11"/>
          </p:nvPr>
        </p:nvSpPr>
        <p:spPr/>
        <p:txBody>
          <a:bodyPr/>
          <a:lstStyle>
            <a:lvl1pPr>
              <a:defRPr/>
            </a:lvl1pPr>
          </a:lstStyle>
          <a:p>
            <a:r>
              <a:rPr lang="en-US" altLang="en-US"/>
              <a:t>      </a:t>
            </a:r>
            <a:fld id="{8B053C3D-1838-4CF6-A971-DABD6149CA9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96067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988EF4AB-2E11-4574-8E30-1EFE6ECB944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687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7581769-24F6-4F28-9831-C7B9C9D48722}"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0756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050"/>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205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88" name="Rectangle 2052"/>
          <p:cNvSpPr>
            <a:spLocks noGrp="1" noChangeArrowheads="1"/>
          </p:cNvSpPr>
          <p:nvPr>
            <p:ph type="ftr" sz="quarter" idx="3"/>
          </p:nvPr>
        </p:nvSpPr>
        <p:spPr bwMode="auto">
          <a:xfrm>
            <a:off x="0" y="64008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b="1">
                <a:solidFill>
                  <a:schemeClr val="tx1"/>
                </a:solidFill>
                <a:cs typeface="Times New Roman" charset="0"/>
              </a:defRPr>
            </a:lvl1pPr>
          </a:lstStyle>
          <a:p>
            <a:pPr>
              <a:defRPr/>
            </a:pPr>
            <a:r>
              <a:rPr lang="en-US"/>
              <a:t>2008 </a:t>
            </a:r>
            <a:r>
              <a:rPr lang="en-US" i="1"/>
              <a:t>FIRST</a:t>
            </a:r>
            <a:r>
              <a:rPr lang="en-US"/>
              <a:t> Robotics Conference</a:t>
            </a:r>
          </a:p>
        </p:txBody>
      </p:sp>
      <p:sp>
        <p:nvSpPr>
          <p:cNvPr id="16389" name="Rectangle 2053"/>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tx1"/>
                </a:solidFill>
                <a:latin typeface="Verdana" panose="020B0604030504040204" pitchFamily="34" charset="0"/>
              </a:defRPr>
            </a:lvl1pPr>
          </a:lstStyle>
          <a:p>
            <a:r>
              <a:rPr lang="en-US" altLang="en-US"/>
              <a:t>      </a:t>
            </a:r>
            <a:fld id="{9C13306F-1BFB-448C-BC8A-5F2B18450E67}" type="slidenum">
              <a:rPr lang="en-US" altLang="en-US"/>
              <a:pPr/>
              <a:t>‹#›</a:t>
            </a:fld>
            <a:endParaRPr lang="en-US" altLang="en-US"/>
          </a:p>
        </p:txBody>
      </p:sp>
      <p:pic>
        <p:nvPicPr>
          <p:cNvPr id="1030" name="Picture 2054"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055" descr="lin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1666875"/>
            <a:ext cx="8458200"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dt="0"/>
  <p:txStyles>
    <p:titleStyle>
      <a:lvl1pPr algn="l" rtl="0" eaLnBrk="0" fontAlgn="base" hangingPunct="0">
        <a:spcBef>
          <a:spcPct val="0"/>
        </a:spcBef>
        <a:spcAft>
          <a:spcPct val="0"/>
        </a:spcAft>
        <a:defRPr sz="3400" b="1">
          <a:solidFill>
            <a:schemeClr val="tx1"/>
          </a:solidFill>
          <a:latin typeface="+mj-lt"/>
          <a:ea typeface="+mj-ea"/>
          <a:cs typeface="+mj-cs"/>
        </a:defRPr>
      </a:lvl1pPr>
      <a:lvl2pPr algn="l" rtl="0" eaLnBrk="0" fontAlgn="base" hangingPunct="0">
        <a:spcBef>
          <a:spcPct val="0"/>
        </a:spcBef>
        <a:spcAft>
          <a:spcPct val="0"/>
        </a:spcAft>
        <a:defRPr sz="3400" b="1">
          <a:solidFill>
            <a:schemeClr val="tx1"/>
          </a:solidFill>
          <a:latin typeface="Trebuchet MS" pitchFamily="34" charset="0"/>
          <a:cs typeface="Times New Roman" charset="0"/>
        </a:defRPr>
      </a:lvl2pPr>
      <a:lvl3pPr algn="l" rtl="0" eaLnBrk="0" fontAlgn="base" hangingPunct="0">
        <a:spcBef>
          <a:spcPct val="0"/>
        </a:spcBef>
        <a:spcAft>
          <a:spcPct val="0"/>
        </a:spcAft>
        <a:defRPr sz="3400" b="1">
          <a:solidFill>
            <a:schemeClr val="tx1"/>
          </a:solidFill>
          <a:latin typeface="Trebuchet MS" pitchFamily="34" charset="0"/>
          <a:cs typeface="Times New Roman" charset="0"/>
        </a:defRPr>
      </a:lvl3pPr>
      <a:lvl4pPr algn="l" rtl="0" eaLnBrk="0" fontAlgn="base" hangingPunct="0">
        <a:spcBef>
          <a:spcPct val="0"/>
        </a:spcBef>
        <a:spcAft>
          <a:spcPct val="0"/>
        </a:spcAft>
        <a:defRPr sz="3400" b="1">
          <a:solidFill>
            <a:schemeClr val="tx1"/>
          </a:solidFill>
          <a:latin typeface="Trebuchet MS" pitchFamily="34" charset="0"/>
          <a:cs typeface="Times New Roman" charset="0"/>
        </a:defRPr>
      </a:lvl4pPr>
      <a:lvl5pPr algn="l" rtl="0" eaLnBrk="0" fontAlgn="base" hangingPunct="0">
        <a:spcBef>
          <a:spcPct val="0"/>
        </a:spcBef>
        <a:spcAft>
          <a:spcPct val="0"/>
        </a:spcAft>
        <a:defRPr sz="3400" b="1">
          <a:solidFill>
            <a:schemeClr val="tx1"/>
          </a:solidFill>
          <a:latin typeface="Trebuchet MS" pitchFamily="34" charset="0"/>
          <a:cs typeface="Times New Roman" charset="0"/>
        </a:defRPr>
      </a:lvl5pPr>
      <a:lvl6pPr marL="457200" algn="l" rtl="0" eaLnBrk="1" fontAlgn="base" hangingPunct="1">
        <a:spcBef>
          <a:spcPct val="0"/>
        </a:spcBef>
        <a:spcAft>
          <a:spcPct val="0"/>
        </a:spcAft>
        <a:defRPr sz="3400" b="1">
          <a:solidFill>
            <a:schemeClr val="tx1"/>
          </a:solidFill>
          <a:latin typeface="Trebuchet MS" pitchFamily="34" charset="0"/>
          <a:cs typeface="Times New Roman" charset="0"/>
        </a:defRPr>
      </a:lvl6pPr>
      <a:lvl7pPr marL="914400" algn="l" rtl="0" eaLnBrk="1" fontAlgn="base" hangingPunct="1">
        <a:spcBef>
          <a:spcPct val="0"/>
        </a:spcBef>
        <a:spcAft>
          <a:spcPct val="0"/>
        </a:spcAft>
        <a:defRPr sz="3400" b="1">
          <a:solidFill>
            <a:schemeClr val="tx1"/>
          </a:solidFill>
          <a:latin typeface="Trebuchet MS" pitchFamily="34" charset="0"/>
          <a:cs typeface="Times New Roman" charset="0"/>
        </a:defRPr>
      </a:lvl7pPr>
      <a:lvl8pPr marL="1371600" algn="l" rtl="0" eaLnBrk="1" fontAlgn="base" hangingPunct="1">
        <a:spcBef>
          <a:spcPct val="0"/>
        </a:spcBef>
        <a:spcAft>
          <a:spcPct val="0"/>
        </a:spcAft>
        <a:defRPr sz="3400" b="1">
          <a:solidFill>
            <a:schemeClr val="tx1"/>
          </a:solidFill>
          <a:latin typeface="Trebuchet MS" pitchFamily="34" charset="0"/>
          <a:cs typeface="Times New Roman" charset="0"/>
        </a:defRPr>
      </a:lvl8pPr>
      <a:lvl9pPr marL="1828800" algn="l" rtl="0" eaLnBrk="1" fontAlgn="base" hangingPunct="1">
        <a:spcBef>
          <a:spcPct val="0"/>
        </a:spcBef>
        <a:spcAft>
          <a:spcPct val="0"/>
        </a:spcAft>
        <a:defRPr sz="3400" b="1">
          <a:solidFill>
            <a:schemeClr val="tx1"/>
          </a:solidFill>
          <a:latin typeface="Trebuchet MS" pitchFamily="34" charset="0"/>
          <a:cs typeface="Times New Roman"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tr-electronics.com/control-system/hro.html#product_tabs_technical_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hyperlink" Target="https://wpilib.screenstepslive.com/s/4485/m/24194/l/144985-configuring-an-axis-camera?id=144985-configuring-an-axis-camera" TargetMode="External"/><Relationship Id="rId2" Type="http://schemas.openxmlformats.org/officeDocument/2006/relationships/hyperlink" Target="https://wpilib.screenstepslive.com/s/4485/m/13503" TargetMode="External"/><Relationship Id="rId1" Type="http://schemas.openxmlformats.org/officeDocument/2006/relationships/slideLayout" Target="../slideLayouts/slideLayout2.xml"/><Relationship Id="rId4" Type="http://schemas.openxmlformats.org/officeDocument/2006/relationships/hyperlink" Target="http://wpilib.screenstepslive.com/s/4485/m/24192/l/144976?data-resolve-url=true&amp;data-manual-id=24192"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2008 </a:t>
            </a:r>
            <a:r>
              <a:rPr lang="en-US" i="1"/>
              <a:t>FIRST</a:t>
            </a:r>
            <a:r>
              <a:rPr lang="en-US"/>
              <a:t> Robotics Conference</a:t>
            </a:r>
          </a:p>
        </p:txBody>
      </p:sp>
      <p:pic>
        <p:nvPicPr>
          <p:cNvPr id="102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5794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1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391400" cy="4267200"/>
          </a:xfrm>
        </p:spPr>
        <p:txBody>
          <a:bodyPr/>
          <a:lstStyle/>
          <a:p>
            <a:pPr eaLnBrk="1" hangingPunct="1">
              <a:buFont typeface="Wingdings" panose="05000000000000000000" pitchFamily="2" charset="2"/>
              <a:buChar char="Ø"/>
            </a:pPr>
            <a:r>
              <a:rPr lang="en-US" dirty="0"/>
              <a:t>Driver Station</a:t>
            </a:r>
          </a:p>
          <a:p>
            <a:pPr lvl="1" eaLnBrk="1" hangingPunct="1">
              <a:buFont typeface="Wingdings" panose="05000000000000000000" pitchFamily="2" charset="2"/>
              <a:buChar char="Ø"/>
            </a:pPr>
            <a:r>
              <a:rPr lang="en-US" dirty="0"/>
              <a:t>Additional Connectivity Diagnostics</a:t>
            </a:r>
          </a:p>
          <a:p>
            <a:pPr lvl="1" eaLnBrk="1" hangingPunct="1">
              <a:buFont typeface="Wingdings" panose="05000000000000000000" pitchFamily="2" charset="2"/>
              <a:buChar char="Ø"/>
            </a:pPr>
            <a:r>
              <a:rPr lang="en-US" dirty="0"/>
              <a:t>DS Protocol selector for 2014 </a:t>
            </a:r>
            <a:r>
              <a:rPr lang="en-US" dirty="0" err="1"/>
              <a:t>cRIO</a:t>
            </a:r>
            <a:r>
              <a:rPr lang="en-US" dirty="0"/>
              <a:t> systems has been dropped.</a:t>
            </a:r>
          </a:p>
          <a:p>
            <a:pPr lvl="1" eaLnBrk="1" hangingPunct="1">
              <a:buFont typeface="Wingdings" panose="05000000000000000000" pitchFamily="2" charset="2"/>
              <a:buChar char="Ø"/>
            </a:pPr>
            <a:r>
              <a:rPr lang="en-US" dirty="0"/>
              <a:t>Will NOT work on Windows XP</a:t>
            </a:r>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84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General</a:t>
            </a:r>
          </a:p>
          <a:p>
            <a:pPr lvl="1" eaLnBrk="1" hangingPunct="1">
              <a:buFont typeface="Wingdings" panose="05000000000000000000" pitchFamily="2" charset="2"/>
              <a:buChar char="Ø"/>
            </a:pPr>
            <a:r>
              <a:rPr lang="en-US" dirty="0"/>
              <a:t>Increase robustness of USB Camera connections and streaming</a:t>
            </a:r>
          </a:p>
          <a:p>
            <a:pPr lvl="1" eaLnBrk="1" hangingPunct="1">
              <a:buFont typeface="Wingdings" panose="05000000000000000000" pitchFamily="2" charset="2"/>
              <a:buChar char="Ø"/>
            </a:pPr>
            <a:r>
              <a:rPr lang="en-US" dirty="0"/>
              <a:t>Two new robot/field simulation projects: A </a:t>
            </a:r>
            <a:r>
              <a:rPr lang="en-US" dirty="0" err="1"/>
              <a:t>mechanum</a:t>
            </a:r>
            <a:r>
              <a:rPr lang="en-US" dirty="0"/>
              <a:t> Maze robot simulation and a shooting/ball pickup robot simulation</a:t>
            </a:r>
          </a:p>
          <a:p>
            <a:pPr eaLnBrk="1" hangingPunct="1">
              <a:buFont typeface="Wingdings" panose="05000000000000000000" pitchFamily="2" charset="2"/>
              <a:buChar char="Ø"/>
            </a:pPr>
            <a:r>
              <a:rPr lang="en-US" dirty="0"/>
              <a:t>Driver’s Station</a:t>
            </a:r>
          </a:p>
          <a:p>
            <a:pPr lvl="1" eaLnBrk="1" hangingPunct="1">
              <a:buFont typeface="Wingdings" panose="05000000000000000000" pitchFamily="2" charset="2"/>
              <a:buChar char="Ø"/>
            </a:pPr>
            <a:r>
              <a:rPr lang="en-US" dirty="0"/>
              <a:t>New Game Data field for match information sent by FMS during match play</a:t>
            </a:r>
          </a:p>
          <a:p>
            <a:pPr marL="0" indent="0" eaLnBrk="1" hangingPunct="1">
              <a:buNone/>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399788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a:t>
            </a:r>
            <a:r>
              <a:rPr lang="en-US" dirty="0" err="1"/>
              <a:t>WPILib</a:t>
            </a:r>
            <a:endParaRPr lang="en-US" dirty="0"/>
          </a:p>
          <a:p>
            <a:pPr lvl="1" eaLnBrk="1" hangingPunct="1">
              <a:buFont typeface="Wingdings" panose="05000000000000000000" pitchFamily="2" charset="2"/>
              <a:buChar char="Ø"/>
            </a:pPr>
            <a:r>
              <a:rPr lang="en-US" dirty="0"/>
              <a:t>New base class - </a:t>
            </a:r>
            <a:r>
              <a:rPr lang="en-US" dirty="0" err="1"/>
              <a:t>TimedRobot</a:t>
            </a:r>
            <a:r>
              <a:rPr lang="en-US" dirty="0"/>
              <a:t> loops on an internal timer instead of syncing to the arrival of DS packets.</a:t>
            </a:r>
          </a:p>
          <a:p>
            <a:pPr lvl="2" eaLnBrk="1" hangingPunct="1">
              <a:buFont typeface="Wingdings" panose="05000000000000000000" pitchFamily="2" charset="2"/>
              <a:buChar char="Ø"/>
            </a:pPr>
            <a:r>
              <a:rPr lang="en-US" dirty="0"/>
              <a:t>More consistent timing for robot actions and controls, but potentially dropping or duping inputs. </a:t>
            </a:r>
          </a:p>
          <a:p>
            <a:pPr lvl="1" eaLnBrk="1" hangingPunct="1">
              <a:buFont typeface="Wingdings" panose="05000000000000000000" pitchFamily="2" charset="2"/>
              <a:buChar char="Ø"/>
            </a:pPr>
            <a:r>
              <a:rPr lang="en-US" dirty="0" err="1"/>
              <a:t>RobotDrive</a:t>
            </a:r>
            <a:r>
              <a:rPr lang="en-US" dirty="0"/>
              <a:t> class has been split into separate classes for different drive base platform types - currently includes Differential Drive (common 4wd/6wd/8wd/tank/etc. platforms), Killough Drive (3 </a:t>
            </a:r>
            <a:r>
              <a:rPr lang="en-US" dirty="0" err="1"/>
              <a:t>omni's</a:t>
            </a:r>
            <a:r>
              <a:rPr lang="en-US" dirty="0"/>
              <a:t>) and </a:t>
            </a:r>
            <a:r>
              <a:rPr lang="en-US" dirty="0" err="1"/>
              <a:t>Mecanum</a:t>
            </a:r>
            <a:endParaRPr lang="en-US" dirty="0"/>
          </a:p>
          <a:p>
            <a:pPr lvl="1" eaLnBrk="1" hangingPunct="1">
              <a:buFont typeface="Wingdings" panose="05000000000000000000" pitchFamily="2" charset="2"/>
              <a:buChar char="Ø"/>
            </a:pPr>
            <a:r>
              <a:rPr lang="en-US" dirty="0"/>
              <a:t>A periodic method has been added inside subsystems</a:t>
            </a:r>
          </a:p>
          <a:p>
            <a:pPr marL="457200" lvl="1" indent="0" eaLnBrk="1" hangingPunct="1">
              <a:buNone/>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128181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Eclipse</a:t>
            </a:r>
          </a:p>
          <a:p>
            <a:pPr lvl="1" eaLnBrk="1" hangingPunct="1">
              <a:buFont typeface="Wingdings" panose="05000000000000000000" pitchFamily="2" charset="2"/>
              <a:buChar char="Ø"/>
            </a:pPr>
            <a:r>
              <a:rPr lang="en-US" dirty="0"/>
              <a:t>Eclipse will update existing projects at startup. Imported projects are updated after eclipse restart.</a:t>
            </a:r>
          </a:p>
          <a:p>
            <a:pPr lvl="1" eaLnBrk="1" hangingPunct="1">
              <a:buFont typeface="Wingdings" panose="05000000000000000000" pitchFamily="2" charset="2"/>
              <a:buChar char="Ø"/>
            </a:pPr>
            <a:r>
              <a:rPr lang="en-US" dirty="0"/>
              <a:t>Network Tables improved synchronization and New classes and interfaces.</a:t>
            </a:r>
          </a:p>
          <a:p>
            <a:pPr lvl="1" eaLnBrk="1" hangingPunct="1">
              <a:buFont typeface="Wingdings" panose="05000000000000000000" pitchFamily="2" charset="2"/>
              <a:buChar char="Ø"/>
            </a:pPr>
            <a:r>
              <a:rPr lang="en-US" dirty="0"/>
              <a:t>Robot Code deployment done via WebDAV (replacing use of SSH)</a:t>
            </a:r>
          </a:p>
          <a:p>
            <a:pPr lvl="1" eaLnBrk="1" hangingPunct="1">
              <a:buFont typeface="Wingdings" panose="05000000000000000000" pitchFamily="2" charset="2"/>
              <a:buChar char="Ø"/>
            </a:pPr>
            <a:r>
              <a:rPr lang="en-US" dirty="0"/>
              <a:t>Checks multiple address in parallel during deployment, faster deploys.</a:t>
            </a:r>
          </a:p>
          <a:p>
            <a:pPr lvl="1" eaLnBrk="1" hangingPunct="1">
              <a:buFont typeface="Wingdings" panose="05000000000000000000" pitchFamily="2" charset="2"/>
              <a:buChar char="Ø"/>
            </a:pPr>
            <a:r>
              <a:rPr lang="en-US" dirty="0"/>
              <a:t>TCP based console plugin, coming soon.</a:t>
            </a:r>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75051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CTRE</a:t>
            </a:r>
          </a:p>
          <a:p>
            <a:pPr lvl="1" eaLnBrk="1" hangingPunct="1">
              <a:buFont typeface="Wingdings" panose="05000000000000000000" pitchFamily="2" charset="2"/>
              <a:buChar char="Ø"/>
            </a:pPr>
            <a:r>
              <a:rPr lang="en-US" dirty="0"/>
              <a:t>CTRE Libraries done view Lifeboat app.</a:t>
            </a:r>
          </a:p>
          <a:p>
            <a:pPr lvl="1" eaLnBrk="1" hangingPunct="1">
              <a:buFont typeface="Wingdings" panose="05000000000000000000" pitchFamily="2" charset="2"/>
              <a:buChar char="Ø"/>
            </a:pPr>
            <a:r>
              <a:rPr lang="en-US" dirty="0"/>
              <a:t>CTRE object, library and header restructuring. </a:t>
            </a:r>
            <a:r>
              <a:rPr lang="en-US" dirty="0" err="1"/>
              <a:t>Eg</a:t>
            </a:r>
            <a:r>
              <a:rPr lang="en-US" dirty="0"/>
              <a:t>; object name: </a:t>
            </a:r>
            <a:r>
              <a:rPr lang="en-US" dirty="0" err="1"/>
              <a:t>TalonSRX</a:t>
            </a:r>
            <a:r>
              <a:rPr lang="en-US" dirty="0"/>
              <a:t> is now </a:t>
            </a:r>
            <a:r>
              <a:rPr lang="en-US" dirty="0" err="1"/>
              <a:t>PWMTalonSRX</a:t>
            </a:r>
            <a:r>
              <a:rPr lang="en-US" dirty="0"/>
              <a:t> and </a:t>
            </a:r>
            <a:r>
              <a:rPr lang="en-US" dirty="0" err="1"/>
              <a:t>CANTalonSRX</a:t>
            </a:r>
            <a:r>
              <a:rPr lang="en-US" dirty="0"/>
              <a:t> has been renamed to </a:t>
            </a:r>
            <a:r>
              <a:rPr lang="en-US" dirty="0" err="1"/>
              <a:t>TalonSRX</a:t>
            </a:r>
            <a:endParaRPr lang="en-US" dirty="0"/>
          </a:p>
          <a:p>
            <a:pPr lvl="1" eaLnBrk="1" hangingPunct="1">
              <a:buFont typeface="Wingdings" panose="05000000000000000000" pitchFamily="2" charset="2"/>
              <a:buChar char="Ø"/>
            </a:pPr>
            <a:r>
              <a:rPr lang="en-US" dirty="0" err="1"/>
              <a:t>roboRIO</a:t>
            </a:r>
            <a:r>
              <a:rPr lang="en-US" dirty="0"/>
              <a:t> CAN software update must be applied using the 3rd party CTRE Phoenix Lifeboat application (if this isn't done, then no CAN devices, e.g., PDP, PCM, </a:t>
            </a:r>
            <a:r>
              <a:rPr lang="en-US" dirty="0" err="1"/>
              <a:t>TalonSRX</a:t>
            </a:r>
            <a:r>
              <a:rPr lang="en-US" dirty="0"/>
              <a:t>, will show up in the </a:t>
            </a:r>
            <a:r>
              <a:rPr lang="en-US" dirty="0" err="1"/>
              <a:t>roboRIO</a:t>
            </a:r>
            <a:r>
              <a:rPr lang="en-US" dirty="0"/>
              <a:t> </a:t>
            </a:r>
            <a:r>
              <a:rPr lang="en-US" dirty="0" err="1"/>
              <a:t>WebDash</a:t>
            </a:r>
            <a:r>
              <a:rPr lang="en-US" dirty="0"/>
              <a:t>)</a:t>
            </a:r>
          </a:p>
          <a:p>
            <a:pPr lvl="1"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70511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a:t>
            </a:r>
          </a:p>
          <a:p>
            <a:pPr lvl="1" eaLnBrk="1" hangingPunct="1">
              <a:buFont typeface="Wingdings" panose="05000000000000000000" pitchFamily="2" charset="2"/>
              <a:buChar char="Ø"/>
            </a:pPr>
            <a:r>
              <a:rPr lang="en-US" dirty="0"/>
              <a:t>Java 8 - Eclipse projects should be configured at source code compatibility to 1.8, Java 1.9 not likely to be supported for 2018 season.</a:t>
            </a:r>
          </a:p>
          <a:p>
            <a:pPr lvl="1" eaLnBrk="1" hangingPunct="1">
              <a:buFont typeface="Wingdings" panose="05000000000000000000" pitchFamily="2" charset="2"/>
              <a:buChar char="Ø"/>
            </a:pPr>
            <a:r>
              <a:rPr lang="en-US" dirty="0" err="1"/>
              <a:t>RoboRio</a:t>
            </a:r>
            <a:r>
              <a:rPr lang="en-US" dirty="0"/>
              <a:t> JRE – No need for manual install. JRE (</a:t>
            </a:r>
            <a:r>
              <a:rPr lang="en-US" dirty="0" err="1"/>
              <a:t>zulu</a:t>
            </a:r>
            <a:r>
              <a:rPr lang="en-US" dirty="0"/>
              <a:t>) deployment done automatically when deploying java code from eclipse.</a:t>
            </a:r>
          </a:p>
          <a:p>
            <a:pPr lvl="1" eaLnBrk="1" hangingPunct="1">
              <a:buFont typeface="Wingdings" panose="05000000000000000000" pitchFamily="2" charset="2"/>
              <a:buChar char="Ø"/>
            </a:pPr>
            <a:r>
              <a:rPr lang="en-US" dirty="0" err="1"/>
              <a:t>Sendable</a:t>
            </a:r>
            <a:r>
              <a:rPr lang="en-US" dirty="0"/>
              <a:t> Chooser now keeps entries ordered.</a:t>
            </a:r>
          </a:p>
          <a:p>
            <a:pPr lvl="1"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293627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C++</a:t>
            </a:r>
          </a:p>
          <a:p>
            <a:pPr lvl="1" eaLnBrk="1" hangingPunct="1">
              <a:buFont typeface="Wingdings" panose="05000000000000000000" pitchFamily="2" charset="2"/>
              <a:buChar char="Ø"/>
            </a:pPr>
            <a:r>
              <a:rPr lang="en-US" dirty="0"/>
              <a:t>Restructure of CTRE libraries and headers. </a:t>
            </a:r>
            <a:r>
              <a:rPr lang="en-US" dirty="0" err="1"/>
              <a:t>Eg</a:t>
            </a:r>
            <a:r>
              <a:rPr lang="en-US" dirty="0"/>
              <a:t>;</a:t>
            </a:r>
          </a:p>
          <a:p>
            <a:pPr lvl="2" eaLnBrk="1" hangingPunct="1">
              <a:buFont typeface="Wingdings" panose="05000000000000000000" pitchFamily="2" charset="2"/>
              <a:buChar char="Ø"/>
            </a:pPr>
            <a:r>
              <a:rPr lang="en-US" dirty="0"/>
              <a:t>#include &lt;</a:t>
            </a:r>
            <a:r>
              <a:rPr lang="en-US" dirty="0" err="1"/>
              <a:t>CANTalon.h</a:t>
            </a:r>
            <a:r>
              <a:rPr lang="en-US" dirty="0"/>
              <a:t>&gt; is now </a:t>
            </a:r>
          </a:p>
          <a:p>
            <a:pPr lvl="2" eaLnBrk="1" hangingPunct="1">
              <a:buFont typeface="Wingdings" panose="05000000000000000000" pitchFamily="2" charset="2"/>
              <a:buChar char="Ø"/>
            </a:pPr>
            <a:r>
              <a:rPr lang="en-US" dirty="0"/>
              <a:t>#include "</a:t>
            </a:r>
            <a:r>
              <a:rPr lang="en-US" dirty="0" err="1"/>
              <a:t>ctre</a:t>
            </a:r>
            <a:r>
              <a:rPr lang="en-US" dirty="0"/>
              <a:t>/phoenix/</a:t>
            </a:r>
            <a:r>
              <a:rPr lang="en-US" dirty="0" err="1"/>
              <a:t>MotorControl</a:t>
            </a:r>
            <a:r>
              <a:rPr lang="en-US" dirty="0"/>
              <a:t>/CAN/</a:t>
            </a:r>
            <a:r>
              <a:rPr lang="en-US" dirty="0" err="1"/>
              <a:t>TalonSRX.h</a:t>
            </a:r>
            <a:r>
              <a:rPr lang="en-US" dirty="0"/>
              <a:t>“</a:t>
            </a:r>
          </a:p>
          <a:p>
            <a:pPr lvl="1" eaLnBrk="1" hangingPunct="1">
              <a:buFont typeface="Wingdings" panose="05000000000000000000" pitchFamily="2" charset="2"/>
              <a:buChar char="Ø"/>
            </a:pPr>
            <a:r>
              <a:rPr lang="en-US" dirty="0"/>
              <a:t>CTRE has put all their classes inside namespaces</a:t>
            </a:r>
          </a:p>
          <a:p>
            <a:pPr lvl="2" eaLnBrk="1" hangingPunct="1">
              <a:buFont typeface="Wingdings" panose="05000000000000000000" pitchFamily="2" charset="2"/>
              <a:buChar char="Ø"/>
            </a:pPr>
            <a:r>
              <a:rPr lang="en-US" dirty="0" err="1"/>
              <a:t>Eg</a:t>
            </a:r>
            <a:r>
              <a:rPr lang="en-US" dirty="0"/>
              <a:t>; </a:t>
            </a:r>
            <a:r>
              <a:rPr lang="en-US" dirty="0" err="1"/>
              <a:t>TalonSRX</a:t>
            </a:r>
            <a:r>
              <a:rPr lang="en-US" dirty="0"/>
              <a:t> is now in the namespace CTRE::</a:t>
            </a:r>
            <a:r>
              <a:rPr lang="en-US" dirty="0" err="1"/>
              <a:t>MotorControl</a:t>
            </a:r>
            <a:r>
              <a:rPr lang="en-US" dirty="0"/>
              <a:t>::CAN</a:t>
            </a:r>
          </a:p>
          <a:p>
            <a:pPr lvl="1" eaLnBrk="1" hangingPunct="1">
              <a:buFont typeface="Wingdings" panose="05000000000000000000" pitchFamily="2" charset="2"/>
              <a:buChar char="Ø"/>
            </a:pPr>
            <a:r>
              <a:rPr lang="en-US" dirty="0"/>
              <a:t>CTRE will be adding a master include </a:t>
            </a:r>
            <a:r>
              <a:rPr lang="en-US" dirty="0" err="1"/>
              <a:t>Phoenix.h</a:t>
            </a:r>
            <a:r>
              <a:rPr lang="en-US" dirty="0"/>
              <a:t> which will include all CTRE includes. One stop shop for CTRE headers.</a:t>
            </a:r>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422668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Network Tables</a:t>
            </a:r>
          </a:p>
          <a:p>
            <a:pPr lvl="1" eaLnBrk="1" hangingPunct="1">
              <a:buFont typeface="Wingdings" panose="05000000000000000000" pitchFamily="2" charset="2"/>
              <a:buChar char="Ø"/>
            </a:pPr>
            <a:r>
              <a:rPr lang="en-US" dirty="0"/>
              <a:t>Improved Connection Synchronization Behavior</a:t>
            </a:r>
          </a:p>
          <a:p>
            <a:pPr lvl="2" eaLnBrk="1" hangingPunct="1">
              <a:buFont typeface="Wingdings" panose="05000000000000000000" pitchFamily="2" charset="2"/>
              <a:buChar char="Ø"/>
            </a:pPr>
            <a:r>
              <a:rPr lang="en-US" altLang="en-US" dirty="0"/>
              <a:t>Reduction or elimination of phantom keys.</a:t>
            </a:r>
          </a:p>
          <a:p>
            <a:pPr lvl="1" eaLnBrk="1" hangingPunct="1">
              <a:buFont typeface="Wingdings" panose="05000000000000000000" pitchFamily="2" charset="2"/>
              <a:buChar char="Ø"/>
            </a:pPr>
            <a:r>
              <a:rPr lang="en-US" altLang="en-US" dirty="0"/>
              <a:t>Client / Server data sync optimization.</a:t>
            </a:r>
          </a:p>
          <a:p>
            <a:pPr lvl="2" eaLnBrk="1" hangingPunct="1">
              <a:buFont typeface="Wingdings" panose="05000000000000000000" pitchFamily="2" charset="2"/>
              <a:buChar char="Ø"/>
            </a:pPr>
            <a:r>
              <a:rPr lang="en-US" altLang="en-US" dirty="0"/>
              <a:t>Client changed data is push to server.</a:t>
            </a:r>
          </a:p>
          <a:p>
            <a:pPr lvl="2" eaLnBrk="1" hangingPunct="1">
              <a:buFont typeface="Wingdings" panose="05000000000000000000" pitchFamily="2" charset="2"/>
              <a:buChar char="Ø"/>
            </a:pPr>
            <a:r>
              <a:rPr lang="en-US" altLang="en-US" dirty="0"/>
              <a:t>Client unchanged data is either removed or pushed from server.</a:t>
            </a:r>
          </a:p>
          <a:p>
            <a:pPr lvl="1" eaLnBrk="1" hangingPunct="1">
              <a:buFont typeface="Wingdings" panose="05000000000000000000" pitchFamily="2" charset="2"/>
              <a:buChar char="Ø"/>
            </a:pPr>
            <a:r>
              <a:rPr lang="en-US" altLang="en-US" dirty="0"/>
              <a:t>JSON is a valid data structure via </a:t>
            </a:r>
            <a:r>
              <a:rPr lang="en-US" altLang="en-US" dirty="0" err="1"/>
              <a:t>NetworkTables</a:t>
            </a:r>
            <a:endParaRPr lang="en-US" altLang="en-US" dirty="0"/>
          </a:p>
          <a:p>
            <a:pPr lvl="1" eaLnBrk="1" hangingPunct="1">
              <a:buFont typeface="Wingdings" panose="05000000000000000000" pitchFamily="2" charset="2"/>
              <a:buChar char="Ø"/>
            </a:pPr>
            <a:r>
              <a:rPr lang="en-US" altLang="en-US" dirty="0"/>
              <a:t>Improved performance</a:t>
            </a:r>
          </a:p>
          <a:p>
            <a:pPr lvl="1" eaLnBrk="1" hangingPunct="1">
              <a:buFont typeface="Wingdings" panose="05000000000000000000" pitchFamily="2" charset="2"/>
              <a:buChar char="Ø"/>
            </a:pPr>
            <a:r>
              <a:rPr lang="en-US" altLang="en-US" dirty="0"/>
              <a:t>Java callbacks handled by java thread vs native thread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287829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Misc.</a:t>
            </a:r>
          </a:p>
          <a:p>
            <a:pPr lvl="1" eaLnBrk="1" hangingPunct="1">
              <a:buFont typeface="Wingdings" panose="05000000000000000000" pitchFamily="2" charset="2"/>
              <a:buChar char="Ø"/>
            </a:pPr>
            <a:r>
              <a:rPr lang="en-US" altLang="en-US" dirty="0" err="1"/>
              <a:t>Smartdashboard</a:t>
            </a:r>
            <a:endParaRPr lang="en-US" altLang="en-US" dirty="0"/>
          </a:p>
          <a:p>
            <a:pPr lvl="2" eaLnBrk="1" hangingPunct="1">
              <a:buFont typeface="Wingdings" panose="05000000000000000000" pitchFamily="2" charset="2"/>
              <a:buChar char="Ø"/>
            </a:pPr>
            <a:r>
              <a:rPr lang="en-US" altLang="en-US" dirty="0"/>
              <a:t>Shuffleboard dashboard added. – See notes, </a:t>
            </a:r>
            <a:r>
              <a:rPr lang="en-US" altLang="en-US" dirty="0" err="1"/>
              <a:t>eg</a:t>
            </a:r>
            <a:r>
              <a:rPr lang="en-US" altLang="en-US" dirty="0"/>
              <a:t>. The future?</a:t>
            </a:r>
          </a:p>
          <a:p>
            <a:pPr lvl="2" eaLnBrk="1" hangingPunct="1">
              <a:buFont typeface="Wingdings" panose="05000000000000000000" pitchFamily="2" charset="2"/>
              <a:buChar char="Ø"/>
            </a:pPr>
            <a:r>
              <a:rPr lang="en-US" altLang="en-US" dirty="0"/>
              <a:t>SFK dashboard is gone.</a:t>
            </a:r>
          </a:p>
          <a:p>
            <a:pPr lvl="1" eaLnBrk="1" hangingPunct="1">
              <a:buFont typeface="Wingdings" panose="05000000000000000000" pitchFamily="2" charset="2"/>
              <a:buChar char="Ø"/>
            </a:pPr>
            <a:r>
              <a:rPr lang="en-US" altLang="en-US" dirty="0"/>
              <a:t>Outline Viewer</a:t>
            </a:r>
          </a:p>
          <a:p>
            <a:pPr lvl="2" eaLnBrk="1" hangingPunct="1">
              <a:buFont typeface="Wingdings" panose="05000000000000000000" pitchFamily="2" charset="2"/>
              <a:buChar char="Ø"/>
            </a:pPr>
            <a:r>
              <a:rPr lang="en-US" altLang="en-US" dirty="0"/>
              <a:t>Rewritten in JavaFX</a:t>
            </a:r>
          </a:p>
          <a:p>
            <a:pPr lvl="2" eaLnBrk="1" hangingPunct="1">
              <a:buFont typeface="Wingdings" panose="05000000000000000000" pitchFamily="2" charset="2"/>
              <a:buChar char="Ø"/>
            </a:pPr>
            <a:r>
              <a:rPr lang="en-US" altLang="en-US" dirty="0"/>
              <a:t>Checkboxes for Booleans.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1576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Order of Installation</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5"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Install the programming language of your choice: Basic LabVIEW 2017 or Java/C++</a:t>
            </a:r>
          </a:p>
          <a:p>
            <a:pPr eaLnBrk="1" hangingPunct="1">
              <a:buFont typeface="Wingdings" panose="05000000000000000000" pitchFamily="2" charset="2"/>
              <a:buChar char="Ø"/>
            </a:pPr>
            <a:r>
              <a:rPr lang="en-US" dirty="0"/>
              <a:t>FRC Update</a:t>
            </a:r>
          </a:p>
          <a:p>
            <a:pPr eaLnBrk="1" hangingPunct="1">
              <a:buFont typeface="Wingdings" panose="05000000000000000000" pitchFamily="2" charset="2"/>
              <a:buChar char="Ø"/>
            </a:pPr>
            <a:r>
              <a:rPr lang="en-US" dirty="0"/>
              <a:t>You get a message if the Microsoft .NET Framework 3.5 needs to be installed separately</a:t>
            </a:r>
          </a:p>
          <a:p>
            <a:pPr eaLnBrk="1" hangingPunct="1">
              <a:buFont typeface="Wingdings" panose="05000000000000000000" pitchFamily="2" charset="2"/>
              <a:buChar char="Ø"/>
            </a:pPr>
            <a:r>
              <a:rPr lang="en-US" dirty="0">
                <a:hlinkClick r:id="rId2" tooltip="Beta2018"/>
              </a:rPr>
              <a:t>CTRE Installer</a:t>
            </a:r>
            <a:r>
              <a:rPr lang="en-US" dirty="0"/>
              <a:t>-obtained separately</a:t>
            </a:r>
          </a:p>
          <a:p>
            <a:pPr eaLnBrk="1" hangingPunct="1">
              <a:buFont typeface="Wingdings" panose="05000000000000000000" pitchFamily="2" charset="2"/>
              <a:buChar char="Ø"/>
            </a:pPr>
            <a:r>
              <a:rPr lang="en-US" dirty="0"/>
              <a:t>Reimage </a:t>
            </a:r>
            <a:r>
              <a:rPr lang="en-US" dirty="0" err="1"/>
              <a:t>roboRIO</a:t>
            </a:r>
            <a:r>
              <a:rPr lang="en-US" dirty="0"/>
              <a:t> (operating system) </a:t>
            </a:r>
          </a:p>
          <a:p>
            <a:pPr eaLnBrk="1" hangingPunct="1">
              <a:buFont typeface="Wingdings" panose="05000000000000000000" pitchFamily="2" charset="2"/>
              <a:buChar char="Ø"/>
            </a:pPr>
            <a:r>
              <a:rPr lang="en-US" dirty="0"/>
              <a:t>Other 3rd Party installations, e.g., NAVX</a:t>
            </a:r>
          </a:p>
          <a:p>
            <a:pPr eaLnBrk="1" hangingPunct="1">
              <a:buFont typeface="Wingdings" panose="05000000000000000000" pitchFamily="2" charset="2"/>
              <a:buChar char="Ø"/>
            </a:pPr>
            <a:r>
              <a:rPr lang="en-US" dirty="0"/>
              <a:t>Compile and Download User Code</a:t>
            </a:r>
            <a:endParaRPr lang="en-US" altLang="en-US" dirty="0"/>
          </a:p>
        </p:txBody>
      </p:sp>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7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pic>
        <p:nvPicPr>
          <p:cNvPr id="3076" name="Picture 4" descr="https://lh5.googleusercontent.com/3e-SR1ggBclGe_LUfGjaMa0bdbXORf9z6OQKW4kDHdxWoktHJOywQsOK6R8njDNPkYz3wXExROfQ-gDAWIWGpVvmf5ESmWvhN6ghTqgkQT7pgnOe-jrTK6DvhRXnlooYgcMROG9v-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656492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2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err="1"/>
              <a:t>roboRIO</a:t>
            </a:r>
            <a:r>
              <a:rPr lang="en-US" dirty="0"/>
              <a:t> Imaging Tool</a:t>
            </a:r>
          </a:p>
        </p:txBody>
      </p:sp>
      <p:sp>
        <p:nvSpPr>
          <p:cNvPr id="17411" name="Content Placeholder 2"/>
          <p:cNvSpPr>
            <a:spLocks noGrp="1"/>
          </p:cNvSpPr>
          <p:nvPr>
            <p:ph idx="1"/>
          </p:nvPr>
        </p:nvSpPr>
        <p:spPr>
          <a:xfrm>
            <a:off x="838200" y="1828800"/>
            <a:ext cx="7467600" cy="2895600"/>
          </a:xfrm>
        </p:spPr>
        <p:txBody>
          <a:bodyPr/>
          <a:lstStyle/>
          <a:p>
            <a:pPr eaLnBrk="1" hangingPunct="1">
              <a:buFont typeface="Wingdings" panose="05000000000000000000" pitchFamily="2" charset="2"/>
              <a:buChar char="Ø"/>
            </a:pPr>
            <a:r>
              <a:rPr lang="en-US" dirty="0"/>
              <a:t>Make sure the PC has been restarted after the installation of the FRC Update, otherwise you'll get an error message from trying to run this tool.</a:t>
            </a:r>
          </a:p>
          <a:p>
            <a:pPr eaLnBrk="1" hangingPunct="1">
              <a:buFont typeface="Wingdings" panose="05000000000000000000" pitchFamily="2" charset="2"/>
              <a:buChar char="Ø"/>
            </a:pPr>
            <a:r>
              <a:rPr lang="en-US" dirty="0"/>
              <a:t>A desktop shortcut to the </a:t>
            </a:r>
            <a:r>
              <a:rPr lang="en-US" dirty="0" err="1"/>
              <a:t>roboRIO</a:t>
            </a:r>
            <a:r>
              <a:rPr lang="en-US" dirty="0"/>
              <a:t> Imaging Tool has been added, so it's much easier to find and use.</a:t>
            </a: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4648200"/>
            <a:ext cx="1066800" cy="1381369"/>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Radio Configuration</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4"/>
          <p:cNvPicPr>
            <a:picLocks noChangeAspect="1"/>
          </p:cNvPicPr>
          <p:nvPr/>
        </p:nvPicPr>
        <p:blipFill>
          <a:blip r:embed="rId3"/>
          <a:stretch>
            <a:fillRect/>
          </a:stretch>
        </p:blipFill>
        <p:spPr>
          <a:xfrm>
            <a:off x="3276600" y="1808018"/>
            <a:ext cx="2286000" cy="1799951"/>
          </a:xfrm>
          <a:prstGeom prst="rect">
            <a:avLst/>
          </a:prstGeom>
        </p:spPr>
      </p:pic>
      <p:sp>
        <p:nvSpPr>
          <p:cNvPr id="6" name="Rectangle 1"/>
          <p:cNvSpPr>
            <a:spLocks noGrp="1" noChangeArrowheads="1"/>
          </p:cNvSpPr>
          <p:nvPr>
            <p:ph idx="1"/>
          </p:nvPr>
        </p:nvSpPr>
        <p:spPr bwMode="auto">
          <a:xfrm>
            <a:off x="190500" y="3672624"/>
            <a:ext cx="876299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kumimoji="0" lang="en-US" altLang="en-US" sz="1400" b="0" i="0" u="none" strike="noStrike" cap="none" normalizeH="0" baseline="0" dirty="0">
                <a:ln>
                  <a:noFill/>
                </a:ln>
                <a:solidFill>
                  <a:schemeClr val="tx1"/>
                </a:solidFill>
                <a:effectLst/>
              </a:rPr>
              <a:t>DHCP Server now has static reservation for </a:t>
            </a:r>
            <a:r>
              <a:rPr kumimoji="0" lang="en-US" altLang="en-US" sz="1400" b="0" i="0" u="none" strike="noStrike" cap="none" normalizeH="0" baseline="0" dirty="0" err="1">
                <a:ln>
                  <a:noFill/>
                </a:ln>
                <a:solidFill>
                  <a:schemeClr val="tx1"/>
                </a:solidFill>
                <a:effectLst/>
              </a:rPr>
              <a:t>roboRIO</a:t>
            </a:r>
            <a:r>
              <a:rPr kumimoji="0" lang="en-US" altLang="en-US" sz="1400" b="0" i="0" u="none" strike="noStrike" cap="none" normalizeH="0" baseline="0" dirty="0">
                <a:ln>
                  <a:noFill/>
                </a:ln>
                <a:solidFill>
                  <a:schemeClr val="tx1"/>
                </a:solidFill>
                <a:effectLst/>
              </a:rPr>
              <a:t> (by hostname) of 10.TE.AM.2. This should ensure the </a:t>
            </a:r>
            <a:r>
              <a:rPr kumimoji="0" lang="en-US" altLang="en-US" sz="1400" b="0" i="0" u="none" strike="noStrike" cap="none" normalizeH="0" baseline="0" dirty="0" err="1">
                <a:ln>
                  <a:noFill/>
                </a:ln>
                <a:solidFill>
                  <a:schemeClr val="tx1"/>
                </a:solidFill>
                <a:effectLst/>
              </a:rPr>
              <a:t>roboRIO</a:t>
            </a:r>
            <a:r>
              <a:rPr kumimoji="0" lang="en-US" altLang="en-US" sz="1400" b="0" i="0" u="none" strike="noStrike" cap="none" normalizeH="0" baseline="0" dirty="0">
                <a:ln>
                  <a:noFill/>
                </a:ln>
                <a:solidFill>
                  <a:schemeClr val="tx1"/>
                </a:solidFill>
                <a:effectLst/>
              </a:rPr>
              <a:t> is always assigned this address if connected to the radio, providing additional robustness to DS detection. </a:t>
            </a:r>
          </a:p>
          <a:p>
            <a:pPr>
              <a:spcBef>
                <a:spcPct val="0"/>
              </a:spcBef>
            </a:pPr>
            <a:r>
              <a:rPr lang="en-US" altLang="en-US" sz="1400" dirty="0"/>
              <a:t>Secondary Ethernet port issue on OM5P-AC believed to be resolved </a:t>
            </a:r>
          </a:p>
          <a:p>
            <a:pPr>
              <a:spcBef>
                <a:spcPct val="0"/>
              </a:spcBef>
            </a:pPr>
            <a:r>
              <a:rPr lang="en-US" altLang="en-US" sz="1400" dirty="0"/>
              <a:t>DHCP Server will now remain enabled on the wired interface when configured as a bridge, mimicking the proposed </a:t>
            </a:r>
            <a:r>
              <a:rPr lang="en-US" altLang="en-US" sz="1400" dirty="0" err="1"/>
              <a:t>behaviour</a:t>
            </a:r>
            <a:r>
              <a:rPr lang="en-US" altLang="en-US" sz="1400" dirty="0"/>
              <a:t> of the field. </a:t>
            </a:r>
          </a:p>
          <a:p>
            <a:pPr>
              <a:spcBef>
                <a:spcPct val="0"/>
              </a:spcBef>
            </a:pPr>
            <a:r>
              <a:rPr lang="en-US" altLang="en-US" sz="1400" dirty="0">
                <a:latin typeface="Arial Unicode MS" panose="020B0604020202020204" pitchFamily="34" charset="-128"/>
              </a:rPr>
              <a:t>Combined with the static reservation above, this will allow teams laptops to connect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when tethering through the radio in any combination of static/DHCP on either device as long as the static is set for the correct team without needing self-assigned IPs. If tethering directly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both devices will still need to match (either both static or both DHCP).</a:t>
            </a:r>
            <a:r>
              <a:rPr lang="en-US" altLang="en-US" sz="800" dirty="0"/>
              <a:t> </a:t>
            </a:r>
            <a:endParaRPr lang="en-US" altLang="en-US" sz="3200" dirty="0">
              <a:latin typeface="Arial" panose="020B0604020202020204" pitchFamily="34" charset="0"/>
            </a:endParaRPr>
          </a:p>
          <a:p>
            <a:pPr marL="0" indent="0">
              <a:spcBef>
                <a:spcPct val="0"/>
              </a:spcBef>
              <a:buNone/>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94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1066800" y="4195686"/>
            <a:ext cx="8001000" cy="2052585"/>
          </a:xfrm>
        </p:spPr>
        <p:txBody>
          <a:bodyPr/>
          <a:lstStyle/>
          <a:p>
            <a:r>
              <a:rPr lang="en-US" sz="2000" dirty="0" err="1"/>
              <a:t>Enet</a:t>
            </a:r>
            <a:r>
              <a:rPr lang="en-US" sz="2000" dirty="0"/>
              <a:t> Link - active Ethernet port </a:t>
            </a:r>
          </a:p>
          <a:p>
            <a:r>
              <a:rPr lang="en-US" sz="2000" dirty="0"/>
              <a:t>Robot Radio - answers ping at team address 10.TE.AM.1 </a:t>
            </a:r>
          </a:p>
          <a:p>
            <a:r>
              <a:rPr lang="en-US" sz="2000" dirty="0"/>
              <a:t>Robot (</a:t>
            </a:r>
            <a:r>
              <a:rPr lang="en-US" sz="2000" i="1" dirty="0" err="1"/>
              <a:t>ip</a:t>
            </a:r>
            <a:r>
              <a:rPr lang="en-US" sz="2000" i="1" dirty="0"/>
              <a:t> address</a:t>
            </a:r>
            <a:r>
              <a:rPr lang="en-US" sz="2000" dirty="0"/>
              <a:t>) - answers ping at the </a:t>
            </a:r>
            <a:r>
              <a:rPr lang="en-US" sz="2000" dirty="0" err="1"/>
              <a:t>ip</a:t>
            </a:r>
            <a:r>
              <a:rPr lang="en-US" sz="2000" dirty="0"/>
              <a:t> address. </a:t>
            </a:r>
            <a:r>
              <a:rPr lang="en-US" sz="2000" dirty="0" err="1"/>
              <a:t>ip</a:t>
            </a:r>
            <a:r>
              <a:rPr lang="en-US" sz="2000" dirty="0"/>
              <a:t> can be 10.TE.AM.2, 10.TE.AM.xx, 169.254.xx.xx</a:t>
            </a:r>
          </a:p>
          <a:p>
            <a:r>
              <a:rPr lang="en-US" sz="2000" dirty="0"/>
              <a:t>FMS - talking to the Field Management System (official field only) </a:t>
            </a:r>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52441"/>
            <a:ext cx="4352857" cy="219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89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788581" y="3856928"/>
            <a:ext cx="8382000" cy="2052585"/>
          </a:xfrm>
        </p:spPr>
        <p:txBody>
          <a:bodyPr/>
          <a:lstStyle/>
          <a:p>
            <a:r>
              <a:rPr lang="en-US" sz="2000" dirty="0" err="1"/>
              <a:t>Enet</a:t>
            </a:r>
            <a:r>
              <a:rPr lang="en-US" sz="2000" dirty="0"/>
              <a:t> (</a:t>
            </a:r>
            <a:r>
              <a:rPr lang="en-US" sz="2000" i="1" dirty="0" err="1"/>
              <a:t>ip</a:t>
            </a:r>
            <a:r>
              <a:rPr lang="en-US" sz="2000" i="1" dirty="0"/>
              <a:t> address</a:t>
            </a:r>
            <a:r>
              <a:rPr lang="en-US" sz="2000" dirty="0"/>
              <a:t>) - PC Ethernet active </a:t>
            </a:r>
            <a:r>
              <a:rPr lang="en-US" sz="2000" dirty="0" err="1"/>
              <a:t>ip</a:t>
            </a:r>
            <a:r>
              <a:rPr lang="en-US" sz="2000" dirty="0"/>
              <a:t> (not necessarily the robot) </a:t>
            </a:r>
          </a:p>
          <a:p>
            <a:r>
              <a:rPr lang="en-US" sz="2000" dirty="0" err="1"/>
              <a:t>Wifi</a:t>
            </a:r>
            <a:r>
              <a:rPr lang="en-US" sz="2000" dirty="0"/>
              <a:t> - PC wireless is actively connected to </a:t>
            </a:r>
            <a:r>
              <a:rPr lang="en-US" sz="2000" dirty="0" err="1"/>
              <a:t>wifi</a:t>
            </a:r>
            <a:r>
              <a:rPr lang="en-US" sz="2000" dirty="0"/>
              <a:t> network (robot radio or school/home/venue AP) </a:t>
            </a:r>
          </a:p>
          <a:p>
            <a:r>
              <a:rPr lang="en-US" sz="2000" dirty="0"/>
              <a:t>USB - PC tethered to </a:t>
            </a:r>
            <a:r>
              <a:rPr lang="en-US" sz="2000" dirty="0" err="1"/>
              <a:t>roboRIO</a:t>
            </a:r>
            <a:r>
              <a:rPr lang="en-US" sz="2000" dirty="0"/>
              <a:t> via USB (172.22.11.2) </a:t>
            </a:r>
          </a:p>
          <a:p>
            <a:r>
              <a:rPr lang="en-US" sz="2000" dirty="0"/>
              <a:t>Firewall (</a:t>
            </a:r>
            <a:r>
              <a:rPr lang="en-US" sz="2000" dirty="0" err="1"/>
              <a:t>Dom,Pub,Pr</a:t>
            </a:r>
            <a:r>
              <a:rPr lang="en-US" sz="2000" dirty="0"/>
              <a:t>) - lit green means all three parts of the Windows firewall are disabled. (</a:t>
            </a:r>
            <a:r>
              <a:rPr lang="en-US" sz="2000" dirty="0" err="1"/>
              <a:t>Dom,Pub,Pr</a:t>
            </a:r>
            <a:r>
              <a:rPr lang="en-US" sz="2000" dirty="0"/>
              <a:t>) identifies which parts are still active: Domain, Public, and/or Private </a:t>
            </a:r>
          </a:p>
          <a:p>
            <a:pPr marL="0" indent="0">
              <a:buNone/>
            </a:pPr>
            <a:endParaRPr lang="en-US" sz="2000" dirty="0"/>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3733799" cy="187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6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4" name="Picture 3"/>
          <p:cNvPicPr>
            <a:picLocks noChangeAspect="1"/>
          </p:cNvPicPr>
          <p:nvPr/>
        </p:nvPicPr>
        <p:blipFill>
          <a:blip r:embed="rId2"/>
          <a:stretch>
            <a:fillRect/>
          </a:stretch>
        </p:blipFill>
        <p:spPr>
          <a:xfrm>
            <a:off x="1905000" y="1788307"/>
            <a:ext cx="5334000" cy="4612493"/>
          </a:xfrm>
          <a:prstGeom prst="rect">
            <a:avLst/>
          </a:prstGeom>
        </p:spPr>
      </p:pic>
    </p:spTree>
    <p:extLst>
      <p:ext uri="{BB962C8B-B14F-4D97-AF65-F5344CB8AC3E}">
        <p14:creationId xmlns:p14="http://schemas.microsoft.com/office/powerpoint/2010/main" val="112757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Driver Station Game Data</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5" name="Content Placeholder 2"/>
          <p:cNvSpPr>
            <a:spLocks noGrp="1"/>
          </p:cNvSpPr>
          <p:nvPr>
            <p:ph idx="1"/>
          </p:nvPr>
        </p:nvSpPr>
        <p:spPr>
          <a:xfrm>
            <a:off x="1066800" y="3858285"/>
            <a:ext cx="7391400" cy="1766497"/>
          </a:xfrm>
        </p:spPr>
        <p:txBody>
          <a:bodyPr/>
          <a:lstStyle/>
          <a:p>
            <a:pPr eaLnBrk="1" hangingPunct="1">
              <a:buFont typeface="Wingdings" panose="05000000000000000000" pitchFamily="2" charset="2"/>
              <a:buChar char="Ø"/>
            </a:pPr>
            <a:r>
              <a:rPr lang="en-US" sz="2000" dirty="0"/>
              <a:t>A new Game Data field can be found on the Driver Station Setup tab. </a:t>
            </a:r>
            <a:br>
              <a:rPr lang="en-US" sz="2000" dirty="0"/>
            </a:br>
            <a:r>
              <a:rPr lang="en-US" sz="2000" dirty="0"/>
              <a:t>It is a field that will be populated with match specific information (TBD based on the game to come) during official matches. </a:t>
            </a:r>
            <a:endParaRPr lang="en-US" altLang="en-US" sz="2000" dirty="0">
              <a:solidFill>
                <a:srgbClr val="FF0000"/>
              </a:solidFill>
            </a:endParaRPr>
          </a:p>
        </p:txBody>
      </p:sp>
      <p:pic>
        <p:nvPicPr>
          <p:cNvPr id="2" name="Picture 1"/>
          <p:cNvPicPr>
            <a:picLocks noChangeAspect="1"/>
          </p:cNvPicPr>
          <p:nvPr/>
        </p:nvPicPr>
        <p:blipFill>
          <a:blip r:embed="rId3"/>
          <a:stretch>
            <a:fillRect/>
          </a:stretch>
        </p:blipFill>
        <p:spPr>
          <a:xfrm>
            <a:off x="2362200" y="2286000"/>
            <a:ext cx="4171950" cy="1066800"/>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70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Station - Game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02758"/>
            <a:ext cx="4316685" cy="262796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9572" y="2033563"/>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105442"/>
            <a:ext cx="3640478" cy="2325276"/>
          </a:xfrm>
          <a:prstGeom prst="rect">
            <a:avLst/>
          </a:prstGeom>
        </p:spPr>
      </p:pic>
    </p:spTree>
    <p:extLst>
      <p:ext uri="{BB962C8B-B14F-4D97-AF65-F5344CB8AC3E}">
        <p14:creationId xmlns:p14="http://schemas.microsoft.com/office/powerpoint/2010/main" val="182435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Station - Game Data</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5800" y="1756288"/>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3" name="Picture 2"/>
          <p:cNvPicPr>
            <a:picLocks noChangeAspect="1"/>
          </p:cNvPicPr>
          <p:nvPr/>
        </p:nvPicPr>
        <p:blipFill>
          <a:blip r:embed="rId3"/>
          <a:stretch>
            <a:fillRect/>
          </a:stretch>
        </p:blipFill>
        <p:spPr>
          <a:xfrm>
            <a:off x="5257800" y="2376945"/>
            <a:ext cx="3810000" cy="3770174"/>
          </a:xfrm>
          <a:prstGeom prst="rect">
            <a:avLst/>
          </a:prstGeom>
        </p:spPr>
      </p:pic>
      <p:pic>
        <p:nvPicPr>
          <p:cNvPr id="5" name="Picture 4"/>
          <p:cNvPicPr>
            <a:picLocks noChangeAspect="1"/>
          </p:cNvPicPr>
          <p:nvPr/>
        </p:nvPicPr>
        <p:blipFill>
          <a:blip r:embed="rId4"/>
          <a:stretch>
            <a:fillRect/>
          </a:stretch>
        </p:blipFill>
        <p:spPr>
          <a:xfrm>
            <a:off x="156051" y="2826268"/>
            <a:ext cx="5025549" cy="2532998"/>
          </a:xfrm>
          <a:prstGeom prst="rect">
            <a:avLst/>
          </a:prstGeom>
        </p:spPr>
      </p:pic>
    </p:spTree>
    <p:extLst>
      <p:ext uri="{BB962C8B-B14F-4D97-AF65-F5344CB8AC3E}">
        <p14:creationId xmlns:p14="http://schemas.microsoft.com/office/powerpoint/2010/main" val="175873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827644"/>
            <a:ext cx="4343400" cy="25449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827644"/>
            <a:ext cx="4343400" cy="2544961"/>
          </a:xfrm>
          <a:prstGeom prst="rect">
            <a:avLst/>
          </a:prstGeom>
        </p:spPr>
      </p:pic>
      <p:sp>
        <p:nvSpPr>
          <p:cNvPr id="6" name="Rectangle 5"/>
          <p:cNvSpPr/>
          <p:nvPr/>
        </p:nvSpPr>
        <p:spPr>
          <a:xfrm>
            <a:off x="457200" y="4447649"/>
            <a:ext cx="8738856" cy="1661993"/>
          </a:xfrm>
          <a:prstGeom prst="rect">
            <a:avLst/>
          </a:prstGeom>
        </p:spPr>
        <p:txBody>
          <a:bodyPr wrap="square">
            <a:spAutoFit/>
          </a:bodyPr>
          <a:lstStyle/>
          <a:p>
            <a:r>
              <a:rPr lang="en-US" sz="2000" dirty="0">
                <a:solidFill>
                  <a:schemeClr val="tx1"/>
                </a:solidFill>
              </a:rPr>
              <a:t>The USB camera stream handling is more robust and does more to recover from camera and </a:t>
            </a:r>
            <a:r>
              <a:rPr lang="en-US" sz="2000" dirty="0" err="1">
                <a:solidFill>
                  <a:schemeClr val="tx1"/>
                </a:solidFill>
              </a:rPr>
              <a:t>roboRIO</a:t>
            </a:r>
            <a:r>
              <a:rPr lang="en-US" sz="2000" dirty="0">
                <a:solidFill>
                  <a:schemeClr val="tx1"/>
                </a:solidFill>
              </a:rPr>
              <a:t> disconnects. Here is a sequence of screenshots demonstrating the recovery process after communications with the </a:t>
            </a:r>
            <a:r>
              <a:rPr lang="en-US" sz="2000" dirty="0" err="1">
                <a:solidFill>
                  <a:schemeClr val="tx1"/>
                </a:solidFill>
              </a:rPr>
              <a:t>roboRIO</a:t>
            </a:r>
            <a:r>
              <a:rPr lang="en-US" sz="2000" dirty="0">
                <a:solidFill>
                  <a:schemeClr val="tx1"/>
                </a:solidFill>
              </a:rPr>
              <a:t> were dropped (The Ethernet connection was physically disconnected/reconnected) </a:t>
            </a:r>
            <a:r>
              <a:rPr lang="en-US" sz="2000" dirty="0"/>
              <a:t>disconnected/reconnected</a:t>
            </a:r>
            <a:r>
              <a:rPr lang="en-US" dirty="0"/>
              <a:t>). </a:t>
            </a:r>
          </a:p>
        </p:txBody>
      </p:sp>
    </p:spTree>
    <p:extLst>
      <p:ext uri="{BB962C8B-B14F-4D97-AF65-F5344CB8AC3E}">
        <p14:creationId xmlns:p14="http://schemas.microsoft.com/office/powerpoint/2010/main" val="145220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2200"/>
            <a:ext cx="4441951" cy="26027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362200"/>
            <a:ext cx="4189651" cy="2607275"/>
          </a:xfrm>
          <a:prstGeom prst="rect">
            <a:avLst/>
          </a:prstGeom>
        </p:spPr>
      </p:pic>
    </p:spTree>
    <p:extLst>
      <p:ext uri="{BB962C8B-B14F-4D97-AF65-F5344CB8AC3E}">
        <p14:creationId xmlns:p14="http://schemas.microsoft.com/office/powerpoint/2010/main" val="37440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3316" name="Rectangle 3"/>
          <p:cNvSpPr>
            <a:spLocks noGrp="1" noChangeArrowheads="1"/>
          </p:cNvSpPr>
          <p:nvPr>
            <p:ph type="subTitle" idx="1"/>
          </p:nvPr>
        </p:nvSpPr>
        <p:spPr>
          <a:xfrm>
            <a:off x="1371600" y="3733800"/>
            <a:ext cx="6400800" cy="1752600"/>
          </a:xfrm>
        </p:spPr>
        <p:txBody>
          <a:bodyPr/>
          <a:lstStyle/>
          <a:p>
            <a:pPr eaLnBrk="1" hangingPunct="1"/>
            <a:r>
              <a:rPr lang="en-US" altLang="en-US" i="1" dirty="0"/>
              <a:t>Presented by:</a:t>
            </a:r>
          </a:p>
          <a:p>
            <a:pPr eaLnBrk="1" hangingPunct="1"/>
            <a:r>
              <a:rPr lang="en-US" altLang="en-US" dirty="0"/>
              <a:t>Todd Kruse, Team 3840</a:t>
            </a:r>
          </a:p>
          <a:p>
            <a:pPr eaLnBrk="1" hangingPunct="1"/>
            <a:r>
              <a:rPr lang="en-US" altLang="en-US" dirty="0"/>
              <a:t>Steve Moe, Team 3026</a:t>
            </a:r>
          </a:p>
          <a:p>
            <a:pPr eaLnBrk="1" hangingPunct="1"/>
            <a:r>
              <a:rPr lang="en-US" altLang="en-US" dirty="0"/>
              <a:t>Chris Roadfeldt, Team 4607</a:t>
            </a:r>
          </a:p>
        </p:txBody>
      </p:sp>
      <p:pic>
        <p:nvPicPr>
          <p:cNvPr id="2050"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51387"/>
            <a:ext cx="6324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ctrTitle"/>
          </p:nvPr>
        </p:nvSpPr>
        <p:spPr>
          <a:xfrm>
            <a:off x="762000" y="2209800"/>
            <a:ext cx="5562600" cy="1143000"/>
          </a:xfrm>
        </p:spPr>
        <p:txBody>
          <a:bodyPr/>
          <a:lstStyle/>
          <a:p>
            <a:pPr eaLnBrk="1" hangingPunct="1"/>
            <a:r>
              <a:rPr lang="en-US" altLang="en-US" dirty="0"/>
              <a:t>2018 Beta Testing 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Driver Station – Shuffleboard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05000"/>
            <a:ext cx="7848600" cy="3796835"/>
          </a:xfrm>
          <a:prstGeom prst="rect">
            <a:avLst/>
          </a:prstGeom>
        </p:spPr>
      </p:pic>
    </p:spTree>
    <p:extLst>
      <p:ext uri="{BB962C8B-B14F-4D97-AF65-F5344CB8AC3E}">
        <p14:creationId xmlns:p14="http://schemas.microsoft.com/office/powerpoint/2010/main" val="699865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Driver Station – Shuffleboard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2" name="TextBox 1"/>
          <p:cNvSpPr txBox="1"/>
          <p:nvPr/>
        </p:nvSpPr>
        <p:spPr>
          <a:xfrm>
            <a:off x="2809177" y="3200400"/>
            <a:ext cx="3525645" cy="769441"/>
          </a:xfrm>
          <a:prstGeom prst="rect">
            <a:avLst/>
          </a:prstGeom>
          <a:noFill/>
        </p:spPr>
        <p:txBody>
          <a:bodyPr wrap="none" rtlCol="0">
            <a:spAutoFit/>
          </a:bodyPr>
          <a:lstStyle/>
          <a:p>
            <a:r>
              <a:rPr lang="en-US" dirty="0">
                <a:solidFill>
                  <a:schemeClr val="tx1"/>
                </a:solidFill>
              </a:rPr>
              <a:t>INSERT JAVA/C++ EXAMPLE</a:t>
            </a:r>
          </a:p>
          <a:p>
            <a:r>
              <a:rPr lang="en-US" dirty="0">
                <a:solidFill>
                  <a:schemeClr val="tx1"/>
                </a:solidFill>
              </a:rPr>
              <a:t>Live Demo insert here.</a:t>
            </a:r>
          </a:p>
        </p:txBody>
      </p:sp>
    </p:spTree>
    <p:extLst>
      <p:ext uri="{BB962C8B-B14F-4D97-AF65-F5344CB8AC3E}">
        <p14:creationId xmlns:p14="http://schemas.microsoft.com/office/powerpoint/2010/main" val="606338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3644437"/>
            <a:ext cx="3791586" cy="21336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stretch>
            <a:fillRect/>
          </a:stretch>
        </p:blipFill>
        <p:spPr>
          <a:xfrm>
            <a:off x="61912" y="1849992"/>
            <a:ext cx="9020175" cy="1666875"/>
          </a:xfrm>
          <a:prstGeom prst="rect">
            <a:avLst/>
          </a:prstGeom>
        </p:spPr>
      </p:pic>
    </p:spTree>
    <p:extLst>
      <p:ext uri="{BB962C8B-B14F-4D97-AF65-F5344CB8AC3E}">
        <p14:creationId xmlns:p14="http://schemas.microsoft.com/office/powerpoint/2010/main" val="3730272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4917186" cy="41148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586" y="2667000"/>
            <a:ext cx="3628263" cy="2717800"/>
          </a:xfrm>
          <a:prstGeom prst="rect">
            <a:avLst/>
          </a:prstGeom>
        </p:spPr>
      </p:pic>
    </p:spTree>
    <p:extLst>
      <p:ext uri="{BB962C8B-B14F-4D97-AF65-F5344CB8AC3E}">
        <p14:creationId xmlns:p14="http://schemas.microsoft.com/office/powerpoint/2010/main" val="1880092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a:xfrm>
            <a:off x="685800" y="1905000"/>
            <a:ext cx="7772400" cy="4114800"/>
          </a:xfrm>
        </p:spPr>
        <p:txBody>
          <a:bodyPr/>
          <a:lstStyle/>
          <a:p>
            <a:r>
              <a:rPr lang="en-US" dirty="0"/>
              <a:t>Wiring Connections: A red/white connector goes to a PWM output (red=signal, white=ground) This is only used as a signal to Enable/Disable the motor with the robot. </a:t>
            </a:r>
          </a:p>
          <a:p>
            <a:r>
              <a:rPr lang="en-US" dirty="0"/>
              <a:t>A black/blue connector goes to a DIO (blue=</a:t>
            </a:r>
            <a:r>
              <a:rPr lang="en-US" dirty="0" err="1"/>
              <a:t>signal,black</a:t>
            </a:r>
            <a:r>
              <a:rPr lang="en-US" dirty="0"/>
              <a:t>=ground) This produces a PWM signal to control the direction and speed of the motor. </a:t>
            </a:r>
          </a:p>
          <a:p>
            <a:r>
              <a:rPr lang="en-US" dirty="0"/>
              <a:t>Bare Red/white wires connect to the PDP (20a breaker) and provide the power. </a:t>
            </a:r>
          </a:p>
          <a:p>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1975418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829" y="1981200"/>
            <a:ext cx="6222342" cy="41148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3082182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3" name="Content Placeholder 2"/>
          <p:cNvSpPr>
            <a:spLocks noGrp="1"/>
          </p:cNvSpPr>
          <p:nvPr>
            <p:ph idx="1"/>
          </p:nvPr>
        </p:nvSpPr>
        <p:spPr/>
        <p:txBody>
          <a:bodyPr/>
          <a:lstStyle/>
          <a:p>
            <a:pPr marL="0" indent="0">
              <a:buNone/>
            </a:pPr>
            <a:r>
              <a:rPr lang="en-US" sz="2000" dirty="0"/>
              <a:t>Hookups to the </a:t>
            </a:r>
            <a:r>
              <a:rPr lang="en-US" sz="2000" dirty="0" err="1"/>
              <a:t>roboRIO</a:t>
            </a:r>
            <a:r>
              <a:rPr lang="en-US" sz="2000" dirty="0"/>
              <a:t>/PDP:</a:t>
            </a:r>
          </a:p>
          <a:p>
            <a:pPr marL="0" indent="0">
              <a:buNone/>
            </a:pPr>
            <a:r>
              <a:rPr lang="en-US" sz="2000" dirty="0"/>
              <a:t>There is a caution with the brushless wiring. </a:t>
            </a:r>
            <a:br>
              <a:rPr lang="en-US" sz="2000" dirty="0"/>
            </a:br>
            <a:r>
              <a:rPr lang="en-US" sz="2000" b="1" dirty="0">
                <a:solidFill>
                  <a:schemeClr val="accent2">
                    <a:lumMod val="60000"/>
                    <a:lumOff val="40000"/>
                  </a:schemeClr>
                </a:solidFill>
              </a:rPr>
              <a:t>**** </a:t>
            </a:r>
            <a:r>
              <a:rPr lang="en-US" sz="2000" dirty="0">
                <a:solidFill>
                  <a:schemeClr val="accent2">
                    <a:lumMod val="60000"/>
                    <a:lumOff val="40000"/>
                  </a:schemeClr>
                </a:solidFill>
              </a:rPr>
              <a:t>If the DIO connection comes loose, then the motor will race uncontrollably while the robot is Enabled. </a:t>
            </a:r>
            <a:r>
              <a:rPr lang="en-US" sz="2000" b="1" dirty="0">
                <a:solidFill>
                  <a:schemeClr val="accent2">
                    <a:lumMod val="60000"/>
                    <a:lumOff val="40000"/>
                  </a:schemeClr>
                </a:solidFill>
              </a:rPr>
              <a:t>****</a:t>
            </a:r>
          </a:p>
          <a:p>
            <a:pPr marL="0" indent="0">
              <a:buNone/>
            </a:pPr>
            <a:endParaRPr lang="en-US" sz="2000" b="1" dirty="0">
              <a:solidFill>
                <a:schemeClr val="accent2">
                  <a:lumMod val="60000"/>
                  <a:lumOff val="40000"/>
                </a:schemeClr>
              </a:solidFill>
            </a:endParaRPr>
          </a:p>
          <a:p>
            <a:r>
              <a:rPr lang="en-US" dirty="0"/>
              <a:t>It is designed to be disabled when the robot is disabled, so it can be quickly halted if this happens. But remember that if it happens during a match, then the only way to Disable the runaway motor is by </a:t>
            </a:r>
            <a:r>
              <a:rPr lang="en-US" dirty="0" err="1"/>
              <a:t>eStop</a:t>
            </a:r>
            <a:r>
              <a:rPr lang="en-US" dirty="0"/>
              <a:t> and your role in the match is over. </a:t>
            </a:r>
            <a:br>
              <a:rPr lang="en-US" dirty="0"/>
            </a:br>
            <a:endParaRPr lang="en-US" dirty="0">
              <a:solidFill>
                <a:schemeClr val="accent2">
                  <a:lumMod val="60000"/>
                  <a:lumOff val="40000"/>
                </a:schemeClr>
              </a:solidFill>
            </a:endParaRPr>
          </a:p>
        </p:txBody>
      </p:sp>
    </p:spTree>
    <p:extLst>
      <p:ext uri="{BB962C8B-B14F-4D97-AF65-F5344CB8AC3E}">
        <p14:creationId xmlns:p14="http://schemas.microsoft.com/office/powerpoint/2010/main" val="2900847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p:txBody>
          <a:bodyPr/>
          <a:lstStyle/>
          <a:p>
            <a:r>
              <a:rPr lang="en-US" dirty="0"/>
              <a:t>Consider your application carefully to account for this possibility. A racing beater bar isn't a problem, but a racing gripper might burn out the motor or damage the mechanism.</a:t>
            </a:r>
          </a:p>
          <a:p>
            <a:r>
              <a:rPr lang="en-US" dirty="0"/>
              <a:t>You can program in a safety override to disable the motor with a button, or to automatically disable the motor if it isn't being sent a power command.</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889152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err="1"/>
              <a:t>LabView</a:t>
            </a:r>
            <a:r>
              <a:rPr lang="en-US" sz="2800" dirty="0"/>
              <a:t>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168319"/>
            <a:ext cx="2895600" cy="15621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863519"/>
            <a:ext cx="4914900" cy="2000250"/>
          </a:xfrm>
          <a:prstGeom prst="rect">
            <a:avLst/>
          </a:prstGeom>
        </p:spPr>
      </p:pic>
      <p:sp>
        <p:nvSpPr>
          <p:cNvPr id="9" name="TextBox 8"/>
          <p:cNvSpPr txBox="1"/>
          <p:nvPr/>
        </p:nvSpPr>
        <p:spPr>
          <a:xfrm>
            <a:off x="559806" y="1915507"/>
            <a:ext cx="8267700" cy="1785104"/>
          </a:xfrm>
          <a:prstGeom prst="rect">
            <a:avLst/>
          </a:prstGeom>
          <a:noFill/>
        </p:spPr>
        <p:txBody>
          <a:bodyPr wrap="square" rtlCol="0">
            <a:spAutoFit/>
          </a:bodyPr>
          <a:lstStyle/>
          <a:p>
            <a:r>
              <a:rPr lang="en-US" dirty="0">
                <a:solidFill>
                  <a:schemeClr val="tx1"/>
                </a:solidFill>
              </a:rPr>
              <a:t>Here is one suggested approach that keeps the </a:t>
            </a:r>
            <a:r>
              <a:rPr lang="en-US" dirty="0" err="1">
                <a:solidFill>
                  <a:schemeClr val="tx1"/>
                </a:solidFill>
              </a:rPr>
              <a:t>Nidec</a:t>
            </a:r>
            <a:r>
              <a:rPr lang="en-US" dirty="0">
                <a:solidFill>
                  <a:schemeClr val="tx1"/>
                </a:solidFill>
              </a:rPr>
              <a:t> motor Disabled unless actively being driven. This can be reduced to a user version of the LV Motor Open and Motor Set Output that hides all this implementation and lets the programmer treat it just as any other motor: </a:t>
            </a:r>
          </a:p>
        </p:txBody>
      </p:sp>
    </p:spTree>
    <p:extLst>
      <p:ext uri="{BB962C8B-B14F-4D97-AF65-F5344CB8AC3E}">
        <p14:creationId xmlns:p14="http://schemas.microsoft.com/office/powerpoint/2010/main" val="132675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err="1"/>
              <a:t>LabView</a:t>
            </a:r>
            <a:r>
              <a:rPr lang="en-US" sz="2800" dirty="0"/>
              <a:t> Example</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9" name="TextBox 8"/>
          <p:cNvSpPr txBox="1"/>
          <p:nvPr/>
        </p:nvSpPr>
        <p:spPr>
          <a:xfrm>
            <a:off x="876300" y="5076160"/>
            <a:ext cx="8267700" cy="1107996"/>
          </a:xfrm>
          <a:prstGeom prst="rect">
            <a:avLst/>
          </a:prstGeom>
          <a:noFill/>
        </p:spPr>
        <p:txBody>
          <a:bodyPr wrap="square" rtlCol="0">
            <a:spAutoFit/>
          </a:bodyPr>
          <a:lstStyle/>
          <a:p>
            <a:r>
              <a:rPr lang="en-US" dirty="0">
                <a:solidFill>
                  <a:schemeClr val="tx1"/>
                </a:solidFill>
              </a:rPr>
              <a:t>Make a copy of </a:t>
            </a:r>
            <a:r>
              <a:rPr lang="en-US" dirty="0" err="1">
                <a:solidFill>
                  <a:schemeClr val="tx1"/>
                </a:solidFill>
              </a:rPr>
              <a:t>WPI_MotorControlOpen</a:t>
            </a:r>
            <a:r>
              <a:rPr lang="en-US" dirty="0">
                <a:solidFill>
                  <a:schemeClr val="tx1"/>
                </a:solidFill>
              </a:rPr>
              <a:t> NidecBrushless.vi This can be done by dropping a Motor Open in a block diagram, switching it to </a:t>
            </a:r>
            <a:r>
              <a:rPr lang="en-US" dirty="0" err="1">
                <a:solidFill>
                  <a:schemeClr val="tx1"/>
                </a:solidFill>
              </a:rPr>
              <a:t>Nidec</a:t>
            </a:r>
            <a:r>
              <a:rPr lang="en-US" dirty="0">
                <a:solidFill>
                  <a:schemeClr val="tx1"/>
                </a:solidFill>
              </a:rPr>
              <a:t> Brushless, then saving the vi.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47982"/>
            <a:ext cx="8001000" cy="3328178"/>
          </a:xfrm>
          <a:prstGeom prst="rect">
            <a:avLst/>
          </a:prstGeom>
        </p:spPr>
      </p:pic>
    </p:spTree>
    <p:extLst>
      <p:ext uri="{BB962C8B-B14F-4D97-AF65-F5344CB8AC3E}">
        <p14:creationId xmlns:p14="http://schemas.microsoft.com/office/powerpoint/2010/main" val="57488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Who we are?</a:t>
            </a:r>
            <a:endParaRPr lang="en-US" altLang="en-US" dirty="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a:t>Team 3026 uses </a:t>
            </a:r>
            <a:r>
              <a:rPr lang="en-US" dirty="0" err="1"/>
              <a:t>LabView</a:t>
            </a:r>
            <a:r>
              <a:rPr lang="en-US" dirty="0"/>
              <a:t> Code. </a:t>
            </a:r>
          </a:p>
          <a:p>
            <a:pPr eaLnBrk="1" hangingPunct="1">
              <a:buFont typeface="Wingdings" panose="05000000000000000000" pitchFamily="2" charset="2"/>
              <a:buChar char="Ø"/>
            </a:pPr>
            <a:r>
              <a:rPr lang="en-US" dirty="0"/>
              <a:t>Team 3840 uses Java Code.</a:t>
            </a:r>
          </a:p>
          <a:p>
            <a:pPr eaLnBrk="1" hangingPunct="1">
              <a:buFont typeface="Wingdings" panose="05000000000000000000" pitchFamily="2" charset="2"/>
              <a:buChar char="Ø"/>
            </a:pPr>
            <a:r>
              <a:rPr lang="en-US" dirty="0"/>
              <a:t>Team 4607 used C++ in 2016/2017.</a:t>
            </a:r>
          </a:p>
          <a:p>
            <a:pPr eaLnBrk="1" hangingPunct="1">
              <a:buFont typeface="Wingdings" panose="05000000000000000000" pitchFamily="2" charset="2"/>
              <a:buChar char="Ø"/>
            </a:pPr>
            <a:r>
              <a:rPr lang="en-US" altLang="en-US" dirty="0"/>
              <a:t>We are all lead programming mentors for our team’s.  Chris and Todd are also are CSA’s during regional and off season events.</a:t>
            </a:r>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98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a:t>Java Example</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3" name="Picture 2"/>
          <p:cNvPicPr>
            <a:picLocks noChangeAspect="1"/>
          </p:cNvPicPr>
          <p:nvPr/>
        </p:nvPicPr>
        <p:blipFill>
          <a:blip r:embed="rId3"/>
          <a:stretch>
            <a:fillRect/>
          </a:stretch>
        </p:blipFill>
        <p:spPr>
          <a:xfrm>
            <a:off x="162015" y="2057400"/>
            <a:ext cx="4754114" cy="3256672"/>
          </a:xfrm>
          <a:prstGeom prst="rect">
            <a:avLst/>
          </a:prstGeom>
        </p:spPr>
      </p:pic>
      <p:pic>
        <p:nvPicPr>
          <p:cNvPr id="5" name="Picture 4"/>
          <p:cNvPicPr>
            <a:picLocks noChangeAspect="1"/>
          </p:cNvPicPr>
          <p:nvPr/>
        </p:nvPicPr>
        <p:blipFill>
          <a:blip r:embed="rId4"/>
          <a:stretch>
            <a:fillRect/>
          </a:stretch>
        </p:blipFill>
        <p:spPr>
          <a:xfrm>
            <a:off x="4953000" y="2209800"/>
            <a:ext cx="3986377" cy="2582723"/>
          </a:xfrm>
          <a:prstGeom prst="rect">
            <a:avLst/>
          </a:prstGeom>
        </p:spPr>
      </p:pic>
    </p:spTree>
    <p:extLst>
      <p:ext uri="{BB962C8B-B14F-4D97-AF65-F5344CB8AC3E}">
        <p14:creationId xmlns:p14="http://schemas.microsoft.com/office/powerpoint/2010/main" val="183197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en-US" altLang="en-US" dirty="0"/>
              <a:t>Resources</a:t>
            </a:r>
          </a:p>
        </p:txBody>
      </p:sp>
      <p:sp>
        <p:nvSpPr>
          <p:cNvPr id="64515" name="Rectangle 3"/>
          <p:cNvSpPr>
            <a:spLocks noGrp="1" noChangeArrowheads="1"/>
          </p:cNvSpPr>
          <p:nvPr>
            <p:ph type="body" idx="4294967295"/>
          </p:nvPr>
        </p:nvSpPr>
        <p:spPr>
          <a:xfrm>
            <a:off x="685800" y="1787305"/>
            <a:ext cx="7772400" cy="4114800"/>
          </a:xfrm>
        </p:spPr>
        <p:txBody>
          <a:bodyPr/>
          <a:lstStyle/>
          <a:p>
            <a:pPr>
              <a:lnSpc>
                <a:spcPct val="90000"/>
              </a:lnSpc>
              <a:buFont typeface="Wingdings" panose="05000000000000000000" pitchFamily="2" charset="2"/>
              <a:buChar char="Ø"/>
            </a:pPr>
            <a:r>
              <a:rPr lang="en-US" sz="2400" dirty="0"/>
              <a:t>Installing the FRC 2018 Update Suite</a:t>
            </a:r>
          </a:p>
          <a:p>
            <a:pPr lvl="1">
              <a:lnSpc>
                <a:spcPct val="90000"/>
              </a:lnSpc>
              <a:buFont typeface="Wingdings" panose="05000000000000000000" pitchFamily="2" charset="2"/>
              <a:buChar char="Ø"/>
            </a:pPr>
            <a:r>
              <a:rPr lang="en-US" sz="1800" u="sng" dirty="0">
                <a:solidFill>
                  <a:schemeClr val="bg1"/>
                </a:solidFill>
              </a:rPr>
              <a:t>http://wpilib.screenstepslive.com/s/currentCS/m/getting_started/l/599670-installing-the-frc-2018-update-suite-all-languages</a:t>
            </a:r>
          </a:p>
          <a:p>
            <a:pPr>
              <a:lnSpc>
                <a:spcPct val="90000"/>
              </a:lnSpc>
              <a:buFont typeface="Wingdings" panose="05000000000000000000" pitchFamily="2" charset="2"/>
              <a:buChar char="Ø"/>
            </a:pPr>
            <a:r>
              <a:rPr lang="en-US" dirty="0"/>
              <a:t>Getting Started with the 2018 Control System</a:t>
            </a:r>
            <a:endParaRPr lang="en-US" altLang="en-US" dirty="0"/>
          </a:p>
          <a:p>
            <a:pPr lvl="1">
              <a:lnSpc>
                <a:spcPct val="90000"/>
              </a:lnSpc>
              <a:buFont typeface="Wingdings" panose="05000000000000000000" pitchFamily="2" charset="2"/>
              <a:buChar char="Ø"/>
            </a:pPr>
            <a:r>
              <a:rPr lang="en-US" altLang="en-US" sz="1800" u="sng" dirty="0">
                <a:solidFill>
                  <a:schemeClr val="bg1"/>
                </a:solidFill>
                <a:hlinkClick r:id="rId2"/>
              </a:rPr>
              <a:t>https://wpilib.screenstepslive.com/s/4485/m/13503</a:t>
            </a:r>
            <a:endParaRPr lang="en-US" altLang="en-US" sz="1800" u="sng" dirty="0">
              <a:solidFill>
                <a:schemeClr val="bg1"/>
              </a:solidFill>
            </a:endParaRPr>
          </a:p>
          <a:p>
            <a:pPr marL="457200" lvl="1" indent="0">
              <a:lnSpc>
                <a:spcPct val="90000"/>
              </a:lnSpc>
              <a:buNone/>
            </a:pPr>
            <a:endParaRPr lang="en-US" altLang="en-US" sz="1800" u="sng" dirty="0">
              <a:solidFill>
                <a:schemeClr val="bg1"/>
              </a:solidFill>
            </a:endParaRPr>
          </a:p>
          <a:p>
            <a:pPr>
              <a:lnSpc>
                <a:spcPct val="90000"/>
              </a:lnSpc>
              <a:buFont typeface="Wingdings" panose="05000000000000000000" pitchFamily="2" charset="2"/>
              <a:buChar char="Ø"/>
            </a:pPr>
            <a:r>
              <a:rPr lang="en-US" sz="2400" b="1" dirty="0">
                <a:latin typeface="+mj-lt"/>
              </a:rPr>
              <a:t>Configuring an Axis Camera</a:t>
            </a:r>
            <a:endParaRPr lang="en-US" sz="2400" dirty="0">
              <a:latin typeface="+mj-lt"/>
            </a:endParaRPr>
          </a:p>
          <a:p>
            <a:pPr lvl="1">
              <a:lnSpc>
                <a:spcPct val="90000"/>
              </a:lnSpc>
              <a:buFont typeface="Wingdings" panose="05000000000000000000" pitchFamily="2" charset="2"/>
              <a:buChar char="Ø"/>
            </a:pPr>
            <a:r>
              <a:rPr lang="en-US" altLang="en-US" sz="1800" u="sng" dirty="0">
                <a:solidFill>
                  <a:schemeClr val="bg1"/>
                </a:solidFill>
                <a:hlinkClick r:id="rId3"/>
              </a:rPr>
              <a:t>https://wpilib.screenstepslive.com/s/4485/m/24194/l/144985-configuring-an-axis-camera?id=144985-configuring-an-axis-camera</a:t>
            </a:r>
            <a:endParaRPr lang="en-US" altLang="en-US" sz="1800" u="sng" dirty="0">
              <a:solidFill>
                <a:schemeClr val="bg1"/>
              </a:solidFill>
            </a:endParaRPr>
          </a:p>
          <a:p>
            <a:pPr marL="457200" lvl="1" indent="0">
              <a:lnSpc>
                <a:spcPct val="90000"/>
              </a:lnSpc>
              <a:buNone/>
            </a:pPr>
            <a:endParaRPr lang="en-US" altLang="en-US" sz="1800" u="sng" dirty="0">
              <a:solidFill>
                <a:schemeClr val="bg1"/>
              </a:solidFill>
            </a:endParaRPr>
          </a:p>
          <a:p>
            <a:pPr>
              <a:lnSpc>
                <a:spcPct val="90000"/>
              </a:lnSpc>
              <a:buFont typeface="Wingdings" panose="05000000000000000000" pitchFamily="2" charset="2"/>
              <a:buChar char="Ø"/>
            </a:pPr>
            <a:r>
              <a:rPr lang="en-US" sz="2400" dirty="0">
                <a:latin typeface="+mj-lt"/>
              </a:rPr>
              <a:t>FRC Driver Station Powered by NI LabVIEW</a:t>
            </a:r>
            <a:endParaRPr lang="en-US" altLang="en-US" sz="2400" dirty="0">
              <a:latin typeface="+mj-lt"/>
            </a:endParaRPr>
          </a:p>
          <a:p>
            <a:pPr lvl="1">
              <a:lnSpc>
                <a:spcPct val="90000"/>
              </a:lnSpc>
              <a:buFont typeface="Wingdings" panose="05000000000000000000" pitchFamily="2" charset="2"/>
              <a:buChar char="Ø"/>
            </a:pPr>
            <a:r>
              <a:rPr lang="en-US" altLang="en-US" sz="1800" u="sng" dirty="0">
                <a:solidFill>
                  <a:schemeClr val="bg1"/>
                </a:solidFill>
                <a:hlinkClick r:id="rId4"/>
              </a:rPr>
              <a:t>http://wpilib.screenstepslive.com/s/4485/m/24192/l/144976?data-resolve-url=true&amp;data-manual-id=24192</a:t>
            </a:r>
            <a:endParaRPr lang="en-US" altLang="en-US" dirty="0"/>
          </a:p>
        </p:txBody>
      </p:sp>
      <p:sp>
        <p:nvSpPr>
          <p:cNvPr id="4" name="Footer Placeholder 3"/>
          <p:cNvSpPr>
            <a:spLocks noGrp="1"/>
          </p:cNvSpPr>
          <p:nvPr>
            <p:ph type="ftr" sz="quarter" idx="10"/>
          </p:nvPr>
        </p:nvSpPr>
        <p:spPr>
          <a:xfrm>
            <a:off x="0" y="6400800"/>
            <a:ext cx="9144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a:t>
            </a:r>
            <a:r>
              <a:rPr lang="en-US" altLang="en-US" sz="1400" dirty="0">
                <a:solidFill>
                  <a:schemeClr val="tx1"/>
                </a:solidFill>
              </a:rPr>
              <a:t> Jump Start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 Comments</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a:t>
            </a:r>
            <a:r>
              <a:rPr lang="en-US" altLang="en-US" dirty="0"/>
              <a:t> Jump Start</a:t>
            </a:r>
          </a:p>
        </p:txBody>
      </p:sp>
      <p:pic>
        <p:nvPicPr>
          <p:cNvPr id="5" name="Picture 4"/>
          <p:cNvPicPr>
            <a:picLocks noChangeAspect="1"/>
          </p:cNvPicPr>
          <p:nvPr/>
        </p:nvPicPr>
        <p:blipFill>
          <a:blip r:embed="rId2"/>
          <a:stretch>
            <a:fillRect/>
          </a:stretch>
        </p:blipFill>
        <p:spPr>
          <a:xfrm>
            <a:off x="76200" y="2057400"/>
            <a:ext cx="8959645" cy="3516116"/>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600700"/>
            <a:ext cx="322683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1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What are we going to review?</a:t>
            </a:r>
          </a:p>
        </p:txBody>
      </p:sp>
      <p:sp>
        <p:nvSpPr>
          <p:cNvPr id="14339" name="Content Placeholder 2"/>
          <p:cNvSpPr>
            <a:spLocks noGrp="1"/>
          </p:cNvSpPr>
          <p:nvPr>
            <p:ph idx="1"/>
          </p:nvPr>
        </p:nvSpPr>
        <p:spPr>
          <a:xfrm>
            <a:off x="717755" y="1905000"/>
            <a:ext cx="7772400" cy="4114800"/>
          </a:xfrm>
        </p:spPr>
        <p:txBody>
          <a:bodyPr/>
          <a:lstStyle/>
          <a:p>
            <a:pPr eaLnBrk="1" hangingPunct="1">
              <a:buFont typeface="Wingdings" panose="05000000000000000000" pitchFamily="2" charset="2"/>
              <a:buChar char="Ø"/>
            </a:pPr>
            <a:r>
              <a:rPr lang="en-US" dirty="0"/>
              <a:t>What is Beta Testing?</a:t>
            </a:r>
          </a:p>
          <a:p>
            <a:pPr eaLnBrk="1" hangingPunct="1">
              <a:buFont typeface="Wingdings" panose="05000000000000000000" pitchFamily="2" charset="2"/>
              <a:buChar char="Ø"/>
            </a:pPr>
            <a:r>
              <a:rPr lang="en-US" dirty="0"/>
              <a:t>Goals of Beta Testing.</a:t>
            </a:r>
          </a:p>
          <a:p>
            <a:pPr eaLnBrk="1" hangingPunct="1">
              <a:buFont typeface="Wingdings" panose="05000000000000000000" pitchFamily="2" charset="2"/>
              <a:buChar char="Ø"/>
            </a:pPr>
            <a:r>
              <a:rPr lang="en-US" dirty="0"/>
              <a:t>Over View of software changes.</a:t>
            </a:r>
          </a:p>
          <a:p>
            <a:pPr eaLnBrk="1" hangingPunct="1">
              <a:buFont typeface="Wingdings" panose="05000000000000000000" pitchFamily="2" charset="2"/>
              <a:buChar char="Ø"/>
            </a:pPr>
            <a:r>
              <a:rPr lang="en-US" altLang="en-US" dirty="0"/>
              <a:t>Installation changes.</a:t>
            </a:r>
          </a:p>
          <a:p>
            <a:pPr lvl="1" eaLnBrk="1" hangingPunct="1">
              <a:buFont typeface="Wingdings" panose="05000000000000000000" pitchFamily="2" charset="2"/>
              <a:buChar char="Ø"/>
            </a:pPr>
            <a:r>
              <a:rPr lang="en-US" altLang="en-US" dirty="0"/>
              <a:t>Install order</a:t>
            </a:r>
          </a:p>
          <a:p>
            <a:pPr eaLnBrk="1" hangingPunct="1">
              <a:buFont typeface="Wingdings" panose="05000000000000000000" pitchFamily="2" charset="2"/>
              <a:buChar char="Ø"/>
            </a:pPr>
            <a:r>
              <a:rPr lang="en-US" altLang="en-US" dirty="0"/>
              <a:t>Image tool, Radio configuration, DS changes</a:t>
            </a:r>
          </a:p>
          <a:p>
            <a:pPr eaLnBrk="1" hangingPunct="1">
              <a:buFont typeface="Wingdings" panose="05000000000000000000" pitchFamily="2" charset="2"/>
              <a:buChar char="Ø"/>
            </a:pPr>
            <a:r>
              <a:rPr lang="en-US" altLang="en-US" dirty="0"/>
              <a:t>New Brushless motor</a:t>
            </a:r>
          </a:p>
          <a:p>
            <a:pPr lvl="1" eaLnBrk="1" hangingPunct="1">
              <a:buFont typeface="Wingdings" panose="05000000000000000000" pitchFamily="2" charset="2"/>
              <a:buChar char="Ø"/>
            </a:pPr>
            <a:r>
              <a:rPr lang="en-US" altLang="en-US" dirty="0"/>
              <a:t>Code examples</a:t>
            </a:r>
          </a:p>
          <a:p>
            <a:pPr eaLnBrk="1" hangingPunct="1">
              <a:buFont typeface="Wingdings" panose="05000000000000000000" pitchFamily="2" charset="2"/>
              <a:buChar char="Ø"/>
            </a:pPr>
            <a:r>
              <a:rPr lang="en-US" altLang="en-US" dirty="0"/>
              <a:t>Questions / Discussion</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685800"/>
            <a:ext cx="7772400" cy="1143000"/>
          </a:xfrm>
        </p:spPr>
        <p:txBody>
          <a:bodyPr/>
          <a:lstStyle/>
          <a:p>
            <a:pPr eaLnBrk="1" hangingPunct="1"/>
            <a:r>
              <a:rPr lang="en-US" altLang="en-US" dirty="0"/>
              <a:t>What Is Beta Testing?</a:t>
            </a:r>
          </a:p>
        </p:txBody>
      </p:sp>
      <p:sp>
        <p:nvSpPr>
          <p:cNvPr id="14339" name="Content Placeholder 2"/>
          <p:cNvSpPr>
            <a:spLocks noGrp="1"/>
          </p:cNvSpPr>
          <p:nvPr>
            <p:ph idx="1"/>
          </p:nvPr>
        </p:nvSpPr>
        <p:spPr/>
        <p:txBody>
          <a:bodyPr/>
          <a:lstStyle/>
          <a:p>
            <a:pPr marL="0" indent="0">
              <a:buNone/>
            </a:pPr>
            <a:r>
              <a:rPr lang="en-US" dirty="0"/>
              <a:t>The 2018 </a:t>
            </a:r>
            <a:r>
              <a:rPr lang="en-US" i="1" dirty="0"/>
              <a:t>FIRST</a:t>
            </a:r>
            <a:r>
              <a:rPr lang="en-US" dirty="0"/>
              <a:t> Robotics Competition Control System Beta Test was just completed.  FIRST had 14 C++, 35 Java and 19 LabVIEW teams.  MN FIRST has 5 Beta </a:t>
            </a:r>
            <a:r>
              <a:rPr lang="en-US"/>
              <a:t>Teams.</a:t>
            </a:r>
          </a:p>
          <a:p>
            <a:pPr marL="0" indent="0">
              <a:buNone/>
            </a:pPr>
            <a:endParaRPr lang="en-US" dirty="0"/>
          </a:p>
          <a:p>
            <a:pPr marL="0" indent="0">
              <a:buNone/>
            </a:pPr>
            <a:r>
              <a:rPr lang="en-US" dirty="0"/>
              <a:t>MN Beta Teams:</a:t>
            </a:r>
          </a:p>
          <a:p>
            <a:pPr marL="0" indent="0">
              <a:buNone/>
            </a:pPr>
            <a:r>
              <a:rPr lang="en-US" dirty="0"/>
              <a:t>2177, 2846, 3026, 3840</a:t>
            </a:r>
          </a:p>
          <a:p>
            <a:pPr marL="0" indent="0" eaLnBrk="1" hangingPunct="1">
              <a:buNone/>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Goals of the Beta Test</a:t>
            </a:r>
            <a:endParaRPr lang="en-US" altLang="en-US" dirty="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a:t>Give a sizeable group of diverse teams early hands on exposure to the 2018 control system software. </a:t>
            </a:r>
          </a:p>
          <a:p>
            <a:pPr eaLnBrk="1" hangingPunct="1">
              <a:buFont typeface="Wingdings" panose="05000000000000000000" pitchFamily="2" charset="2"/>
              <a:buChar char="Ø"/>
            </a:pPr>
            <a:r>
              <a:rPr lang="en-US" dirty="0"/>
              <a:t>Use Beta Team feedback to refine/develop supporting documentation and training materials. </a:t>
            </a:r>
          </a:p>
          <a:p>
            <a:pPr eaLnBrk="1" hangingPunct="1">
              <a:buFont typeface="Wingdings" panose="05000000000000000000" pitchFamily="2" charset="2"/>
              <a:buChar char="Ø"/>
            </a:pPr>
            <a:r>
              <a:rPr lang="en-US" dirty="0"/>
              <a:t>Test the new features and functions of the control system to uncover problems and provide solution suggestions.</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Goals of the Beta Test</a:t>
            </a:r>
            <a:endParaRPr lang="en-US" altLang="en-US" dirty="0"/>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a:t>Develop a supporting network/knowledge database about the new features.</a:t>
            </a:r>
          </a:p>
          <a:p>
            <a:pPr eaLnBrk="1" hangingPunct="1">
              <a:buFont typeface="Wingdings" panose="05000000000000000000" pitchFamily="2" charset="2"/>
              <a:buChar char="Ø"/>
            </a:pPr>
            <a:r>
              <a:rPr lang="en-US" dirty="0"/>
              <a:t>Allow teams to become "Control System Experts" and serve as area leaders to mentor other teams.</a:t>
            </a:r>
          </a:p>
          <a:p>
            <a:pPr eaLnBrk="1" hangingPunct="1">
              <a:buFont typeface="Wingdings" panose="05000000000000000000" pitchFamily="2" charset="2"/>
              <a:buChar char="Ø"/>
            </a:pPr>
            <a:r>
              <a:rPr lang="en-US" altLang="en-US" dirty="0">
                <a:latin typeface="Trebuchet MS (Body)"/>
              </a:rPr>
              <a:t>Share information to minimize strategic advantages</a:t>
            </a:r>
          </a:p>
          <a:p>
            <a:pPr eaLnBrk="1" hangingPunct="1">
              <a:buFont typeface="Wingdings" panose="05000000000000000000" pitchFamily="2" charset="2"/>
              <a:buChar char="Ø"/>
            </a:pPr>
            <a:r>
              <a:rPr lang="en-US" altLang="en-US" dirty="0">
                <a:latin typeface="Trebuchet MS (Body)"/>
              </a:rPr>
              <a:t>Understand the difficulties and issues that Teams may encounter with the new control system features. </a:t>
            </a:r>
          </a:p>
          <a:p>
            <a:pPr eaLnBrk="1" hangingPunct="1">
              <a:buFont typeface="Wingdings" panose="05000000000000000000" pitchFamily="2" charset="2"/>
              <a:buChar char="Ø"/>
            </a:pPr>
            <a:endParaRPr lang="en-US" altLang="en-US" dirty="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a:t>Specific Goals Include</a:t>
            </a:r>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a:t>Look for software installation problems or documentation lapses that make the process confusing.</a:t>
            </a:r>
          </a:p>
          <a:p>
            <a:pPr eaLnBrk="1" hangingPunct="1">
              <a:buFont typeface="Wingdings" panose="05000000000000000000" pitchFamily="2" charset="2"/>
              <a:buChar char="Ø"/>
            </a:pPr>
            <a:r>
              <a:rPr lang="en-US" dirty="0"/>
              <a:t>Basic benchtop testing of the default programs.</a:t>
            </a:r>
          </a:p>
          <a:p>
            <a:pPr eaLnBrk="1" hangingPunct="1">
              <a:buFont typeface="Wingdings" panose="05000000000000000000" pitchFamily="2" charset="2"/>
              <a:buChar char="Ø"/>
            </a:pPr>
            <a:r>
              <a:rPr lang="en-US" dirty="0"/>
              <a:t>Port prior seasons code - Optional use the 2018 software at an offseason competition.</a:t>
            </a:r>
          </a:p>
          <a:p>
            <a:pPr eaLnBrk="1" hangingPunct="1">
              <a:buFont typeface="Wingdings" panose="05000000000000000000" pitchFamily="2" charset="2"/>
              <a:buChar char="Ø"/>
            </a:pPr>
            <a:r>
              <a:rPr lang="en-US" dirty="0"/>
              <a:t>Advanced feature testing: Network Tables stress test, camera streaming, new Java Shuffleboard dashboard testing.</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41151"/>
      </p:ext>
    </p:extLst>
  </p:cSld>
  <p:clrMapOvr>
    <a:masterClrMapping/>
  </p:clrMapOvr>
</p:sld>
</file>

<file path=ppt/theme/theme1.xml><?xml version="1.0" encoding="utf-8"?>
<a:theme xmlns:a="http://schemas.openxmlformats.org/drawingml/2006/main" name="Conference_Template">
  <a:themeElements>
    <a:clrScheme name="">
      <a:dk1>
        <a:srgbClr val="000000"/>
      </a:dk1>
      <a:lt1>
        <a:srgbClr val="0000FF"/>
      </a:lt1>
      <a:dk2>
        <a:srgbClr val="808000"/>
      </a:dk2>
      <a:lt2>
        <a:srgbClr val="666633"/>
      </a:lt2>
      <a:accent1>
        <a:srgbClr val="339933"/>
      </a:accent1>
      <a:accent2>
        <a:srgbClr val="800000"/>
      </a:accent2>
      <a:accent3>
        <a:srgbClr val="AAAAFF"/>
      </a:accent3>
      <a:accent4>
        <a:srgbClr val="000000"/>
      </a:accent4>
      <a:accent5>
        <a:srgbClr val="ADCAAD"/>
      </a:accent5>
      <a:accent6>
        <a:srgbClr val="730000"/>
      </a:accent6>
      <a:hlink>
        <a:srgbClr val="0033CC"/>
      </a:hlink>
      <a:folHlink>
        <a:srgbClr val="FFCC66"/>
      </a:folHlink>
    </a:clrScheme>
    <a:fontScheme name="Office Theme">
      <a:majorFont>
        <a:latin typeface="Trebuchet MS"/>
        <a:ea typeface=""/>
        <a:cs typeface="Times New Roman"/>
      </a:majorFont>
      <a:minorFont>
        <a:latin typeface="Trebuchet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Conference_Template</Template>
  <TotalTime>9346</TotalTime>
  <Words>2580</Words>
  <Application>Microsoft Office PowerPoint</Application>
  <PresentationFormat>On-screen Show (4:3)</PresentationFormat>
  <Paragraphs>274</Paragraphs>
  <Slides>42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Unicode MS</vt:lpstr>
      <vt:lpstr>Times New Roman</vt:lpstr>
      <vt:lpstr>Trebuchet MS</vt:lpstr>
      <vt:lpstr>Trebuchet MS (Body)</vt:lpstr>
      <vt:lpstr>Verdana</vt:lpstr>
      <vt:lpstr>Wingdings</vt:lpstr>
      <vt:lpstr>Conference_Template</vt:lpstr>
      <vt:lpstr>PowerPoint Presentation</vt:lpstr>
      <vt:lpstr>PowerPoint Presentation</vt:lpstr>
      <vt:lpstr>2018 Beta Testing Report</vt:lpstr>
      <vt:lpstr>Who we are?</vt:lpstr>
      <vt:lpstr>What are we going to review?</vt:lpstr>
      <vt:lpstr>What Is Beta Testing?</vt:lpstr>
      <vt:lpstr>Goals of the Beta Test</vt:lpstr>
      <vt:lpstr>Goals of the Beta Test</vt:lpstr>
      <vt:lpstr>Specific Goals Include</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Software Order of Installation</vt:lpstr>
      <vt:lpstr>roboRIO Imaging Tool</vt:lpstr>
      <vt:lpstr>Radio Configuration</vt:lpstr>
      <vt:lpstr>New Driver Station Connectivity Diagnostics</vt:lpstr>
      <vt:lpstr>New Driver Station Connectivity Diagnostics</vt:lpstr>
      <vt:lpstr>New Driver Station Connectivity Diagnostics</vt:lpstr>
      <vt:lpstr>New Driver Station Game Data</vt:lpstr>
      <vt:lpstr>Driver Station - Game Data</vt:lpstr>
      <vt:lpstr>Driver Station - Game Data</vt:lpstr>
      <vt:lpstr>New LabVIEW USB Camera Handling</vt:lpstr>
      <vt:lpstr>New LabVIEW USB Camera Handling</vt:lpstr>
      <vt:lpstr>Driver Station – Shuffleboard</vt:lpstr>
      <vt:lpstr>Driver Station – Shuffleboard</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 LabView Example</vt:lpstr>
      <vt:lpstr>Nidec Dynamo BLDC Motor with Controller LabView Example</vt:lpstr>
      <vt:lpstr>Nidec Dynamo BLDC Motor with Controller Java Example</vt:lpstr>
      <vt:lpstr>Resources</vt:lpstr>
      <vt:lpstr>Questions /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2018 Beta Testing</dc:title>
  <dc:creator>Todd Kruse</dc:creator>
  <cp:lastModifiedBy>Chris Roadfeldt</cp:lastModifiedBy>
  <cp:revision>224</cp:revision>
  <cp:lastPrinted>2016-12-02T20:24:18Z</cp:lastPrinted>
  <dcterms:created xsi:type="dcterms:W3CDTF">2008-04-14T17:37:47Z</dcterms:created>
  <dcterms:modified xsi:type="dcterms:W3CDTF">2017-11-30T05:36:34Z</dcterms:modified>
</cp:coreProperties>
</file>