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1" Type="http://schemas.openxmlformats.org/officeDocument/2006/relationships/slide" Target="slides/slide37.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50" name="Shape 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Shape 35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54" name="Shape 3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Shape 37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74" name="Shape 3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Shape 38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83" name="Shape 3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Shape 39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95" name="Shape 3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407" name="Shape 4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We will </a:t>
            </a:r>
            <a:r>
              <a:rPr lang="en"/>
              <a:t>explore</a:t>
            </a:r>
            <a:r>
              <a:rPr lang="en"/>
              <a:t> these files latter 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We will explore these files latter 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We will explore these files latter 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We will explore these files latter 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We will explore these files latter 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992767"/>
            <a:ext cx="8520600" cy="27369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3778833"/>
            <a:ext cx="8520600" cy="10569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2" name="Shape 42"/>
        <p:cNvGrpSpPr/>
        <p:nvPr/>
      </p:nvGrpSpPr>
      <p:grpSpPr>
        <a:xfrm>
          <a:off x="0" y="0"/>
          <a:ext cx="0" cy="0"/>
          <a:chOff x="0" y="0"/>
          <a:chExt cx="0" cy="0"/>
        </a:xfrm>
      </p:grpSpPr>
      <p:sp>
        <p:nvSpPr>
          <p:cNvPr id="43" name="Shape 43"/>
          <p:cNvSpPr txBox="1"/>
          <p:nvPr>
            <p:ph type="title"/>
          </p:nvPr>
        </p:nvSpPr>
        <p:spPr>
          <a:xfrm>
            <a:off x="311700" y="1474833"/>
            <a:ext cx="8520600" cy="26181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4" name="Shape 44"/>
          <p:cNvSpPr txBox="1"/>
          <p:nvPr>
            <p:ph idx="1" type="body"/>
          </p:nvPr>
        </p:nvSpPr>
        <p:spPr>
          <a:xfrm>
            <a:off x="311700" y="4202967"/>
            <a:ext cx="8520600" cy="17343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5" name="Shape 45"/>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6" name="Shape 46"/>
        <p:cNvGrpSpPr/>
        <p:nvPr/>
      </p:nvGrpSpPr>
      <p:grpSpPr>
        <a:xfrm>
          <a:off x="0" y="0"/>
          <a:ext cx="0" cy="0"/>
          <a:chOff x="0" y="0"/>
          <a:chExt cx="0" cy="0"/>
        </a:xfrm>
      </p:grpSpPr>
      <p:sp>
        <p:nvSpPr>
          <p:cNvPr id="47" name="Shape 47"/>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867800"/>
            <a:ext cx="8520600" cy="11223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18" name="Shape 18"/>
        <p:cNvGrpSpPr/>
        <p:nvPr/>
      </p:nvGrpSpPr>
      <p:grpSpPr>
        <a:xfrm>
          <a:off x="0" y="0"/>
          <a:ext cx="0" cy="0"/>
          <a:chOff x="0" y="0"/>
          <a:chExt cx="0" cy="0"/>
        </a:xfrm>
      </p:grpSpPr>
      <p:sp>
        <p:nvSpPr>
          <p:cNvPr id="19" name="Shape 19"/>
          <p:cNvSpPr txBox="1"/>
          <p:nvPr>
            <p:ph type="title"/>
          </p:nvPr>
        </p:nvSpPr>
        <p:spPr>
          <a:xfrm>
            <a:off x="311700" y="593367"/>
            <a:ext cx="8520600" cy="7635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0" name="Shape 20"/>
          <p:cNvSpPr txBox="1"/>
          <p:nvPr>
            <p:ph idx="1" type="body"/>
          </p:nvPr>
        </p:nvSpPr>
        <p:spPr>
          <a:xfrm>
            <a:off x="311700" y="1536633"/>
            <a:ext cx="3999900" cy="45552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1" name="Shape 21"/>
          <p:cNvSpPr txBox="1"/>
          <p:nvPr>
            <p:ph idx="2" type="body"/>
          </p:nvPr>
        </p:nvSpPr>
        <p:spPr>
          <a:xfrm>
            <a:off x="4832400" y="1536633"/>
            <a:ext cx="3999900" cy="45552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2" name="Shape 22"/>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3" name="Shape 23"/>
        <p:cNvGrpSpPr/>
        <p:nvPr/>
      </p:nvGrpSpPr>
      <p:grpSpPr>
        <a:xfrm>
          <a:off x="0" y="0"/>
          <a:ext cx="0" cy="0"/>
          <a:chOff x="0" y="0"/>
          <a:chExt cx="0" cy="0"/>
        </a:xfrm>
      </p:grpSpPr>
      <p:sp>
        <p:nvSpPr>
          <p:cNvPr id="24" name="Shape 24"/>
          <p:cNvSpPr txBox="1"/>
          <p:nvPr>
            <p:ph type="title"/>
          </p:nvPr>
        </p:nvSpPr>
        <p:spPr>
          <a:xfrm>
            <a:off x="311700" y="593367"/>
            <a:ext cx="8520600" cy="7635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5" name="Shape 25"/>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6" name="Shape 26"/>
        <p:cNvGrpSpPr/>
        <p:nvPr/>
      </p:nvGrpSpPr>
      <p:grpSpPr>
        <a:xfrm>
          <a:off x="0" y="0"/>
          <a:ext cx="0" cy="0"/>
          <a:chOff x="0" y="0"/>
          <a:chExt cx="0" cy="0"/>
        </a:xfrm>
      </p:grpSpPr>
      <p:sp>
        <p:nvSpPr>
          <p:cNvPr id="27" name="Shape 27"/>
          <p:cNvSpPr txBox="1"/>
          <p:nvPr>
            <p:ph type="title"/>
          </p:nvPr>
        </p:nvSpPr>
        <p:spPr>
          <a:xfrm>
            <a:off x="311700" y="740800"/>
            <a:ext cx="2808000" cy="1007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28" name="Shape 28"/>
          <p:cNvSpPr txBox="1"/>
          <p:nvPr>
            <p:ph idx="1" type="body"/>
          </p:nvPr>
        </p:nvSpPr>
        <p:spPr>
          <a:xfrm>
            <a:off x="311700" y="1852800"/>
            <a:ext cx="2808000" cy="42393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9" name="Shape 29"/>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0" name="Shape 30"/>
        <p:cNvGrpSpPr/>
        <p:nvPr/>
      </p:nvGrpSpPr>
      <p:grpSpPr>
        <a:xfrm>
          <a:off x="0" y="0"/>
          <a:ext cx="0" cy="0"/>
          <a:chOff x="0" y="0"/>
          <a:chExt cx="0" cy="0"/>
        </a:xfrm>
      </p:grpSpPr>
      <p:sp>
        <p:nvSpPr>
          <p:cNvPr id="31" name="Shape 31"/>
          <p:cNvSpPr txBox="1"/>
          <p:nvPr>
            <p:ph type="title"/>
          </p:nvPr>
        </p:nvSpPr>
        <p:spPr>
          <a:xfrm>
            <a:off x="490250" y="600200"/>
            <a:ext cx="6367800" cy="54543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2" name="Shape 32"/>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3" name="Shape 33"/>
        <p:cNvGrpSpPr/>
        <p:nvPr/>
      </p:nvGrpSpPr>
      <p:grpSpPr>
        <a:xfrm>
          <a:off x="0" y="0"/>
          <a:ext cx="0" cy="0"/>
          <a:chOff x="0" y="0"/>
          <a:chExt cx="0" cy="0"/>
        </a:xfrm>
      </p:grpSpPr>
      <p:sp>
        <p:nvSpPr>
          <p:cNvPr id="34" name="Shape 34"/>
          <p:cNvSpPr/>
          <p:nvPr/>
        </p:nvSpPr>
        <p:spPr>
          <a:xfrm>
            <a:off x="4572000" y="-167"/>
            <a:ext cx="4572000" cy="68580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txBox="1"/>
          <p:nvPr>
            <p:ph type="title"/>
          </p:nvPr>
        </p:nvSpPr>
        <p:spPr>
          <a:xfrm>
            <a:off x="265500" y="1644233"/>
            <a:ext cx="4045200" cy="19764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6" name="Shape 36"/>
          <p:cNvSpPr txBox="1"/>
          <p:nvPr>
            <p:ph idx="1" type="subTitle"/>
          </p:nvPr>
        </p:nvSpPr>
        <p:spPr>
          <a:xfrm>
            <a:off x="265500" y="3737433"/>
            <a:ext cx="4045200" cy="16467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7" name="Shape 37"/>
          <p:cNvSpPr txBox="1"/>
          <p:nvPr>
            <p:ph idx="2" type="body"/>
          </p:nvPr>
        </p:nvSpPr>
        <p:spPr>
          <a:xfrm>
            <a:off x="4939500" y="965433"/>
            <a:ext cx="3837000" cy="4926900"/>
          </a:xfrm>
          <a:prstGeom prst="rect">
            <a:avLst/>
          </a:prstGeom>
        </p:spPr>
        <p:txBody>
          <a:bodyPr anchorCtr="0" anchor="ctr"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38" name="Shape 38"/>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39" name="Shape 39"/>
        <p:cNvGrpSpPr/>
        <p:nvPr/>
      </p:nvGrpSpPr>
      <p:grpSpPr>
        <a:xfrm>
          <a:off x="0" y="0"/>
          <a:ext cx="0" cy="0"/>
          <a:chOff x="0" y="0"/>
          <a:chExt cx="0" cy="0"/>
        </a:xfrm>
      </p:grpSpPr>
      <p:sp>
        <p:nvSpPr>
          <p:cNvPr id="40" name="Shape 40"/>
          <p:cNvSpPr txBox="1"/>
          <p:nvPr>
            <p:ph idx="1" type="body"/>
          </p:nvPr>
        </p:nvSpPr>
        <p:spPr>
          <a:xfrm>
            <a:off x="311700" y="5640767"/>
            <a:ext cx="5998800" cy="8067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1" name="Shape 41"/>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593367"/>
            <a:ext cx="8520600" cy="7635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536633"/>
            <a:ext cx="8520600" cy="45552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6217622"/>
            <a:ext cx="548700" cy="5247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docs.google.com/document/d/1Bdy5i8qbzOlmFa0ZKc2KXS20J_KxkylSEddpncLxlAM/edit?usp=shar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36.jpg"/><Relationship Id="rId4" Type="http://schemas.openxmlformats.org/officeDocument/2006/relationships/hyperlink" Target="https://youtu.be/k7PaYcjDEDc" TargetMode="External"/><Relationship Id="rId5" Type="http://schemas.openxmlformats.org/officeDocument/2006/relationships/image" Target="../media/image38.jpg"/><Relationship Id="rId6" Type="http://schemas.openxmlformats.org/officeDocument/2006/relationships/hyperlink" Target="https://wpilib.screenstepslive.com/s/4485"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35.jpg"/><Relationship Id="rId4" Type="http://schemas.openxmlformats.org/officeDocument/2006/relationships/image" Target="../media/image37.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8.png"/><Relationship Id="rId4" Type="http://schemas.openxmlformats.org/officeDocument/2006/relationships/image" Target="../media/image3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hyperlink" Target="http://wpilib.screenstepslive.com/s/4485/m/13810/l/241892-what-is-command-based-programm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hyperlink" Target="http://wpilib.screenstepslive.com/s/4485/m/13810/l/241892-what-is-command-based-programm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hyperlink" Target="http://wpilib.screenstepslive.com/s/4485/m/13810/l/241892-what-is-command-based-programm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wpilib.screenstepslive.com/s/4485/m/13810/l/241892-what-is-command-based-programming" TargetMode="Externa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 name="Shape 51"/>
        <p:cNvGrpSpPr/>
        <p:nvPr/>
      </p:nvGrpSpPr>
      <p:grpSpPr>
        <a:xfrm>
          <a:off x="0" y="0"/>
          <a:ext cx="0" cy="0"/>
          <a:chOff x="0" y="0"/>
          <a:chExt cx="0" cy="0"/>
        </a:xfrm>
      </p:grpSpPr>
      <p:pic>
        <p:nvPicPr>
          <p:cNvPr id="52" name="Shape 52"/>
          <p:cNvPicPr preferRelativeResize="0"/>
          <p:nvPr/>
        </p:nvPicPr>
        <p:blipFill>
          <a:blip r:embed="rId3">
            <a:alphaModFix/>
          </a:blip>
          <a:stretch>
            <a:fillRect/>
          </a:stretch>
        </p:blipFill>
        <p:spPr>
          <a:xfrm>
            <a:off x="105000" y="2199738"/>
            <a:ext cx="3640775" cy="3189522"/>
          </a:xfrm>
          <a:prstGeom prst="rect">
            <a:avLst/>
          </a:prstGeom>
          <a:noFill/>
          <a:ln>
            <a:noFill/>
          </a:ln>
        </p:spPr>
      </p:pic>
      <p:pic>
        <p:nvPicPr>
          <p:cNvPr id="53" name="Shape 53"/>
          <p:cNvPicPr preferRelativeResize="0"/>
          <p:nvPr/>
        </p:nvPicPr>
        <p:blipFill>
          <a:blip r:embed="rId4">
            <a:alphaModFix/>
          </a:blip>
          <a:stretch>
            <a:fillRect/>
          </a:stretch>
        </p:blipFill>
        <p:spPr>
          <a:xfrm>
            <a:off x="3237925" y="2606325"/>
            <a:ext cx="5801025" cy="1897875"/>
          </a:xfrm>
          <a:prstGeom prst="rect">
            <a:avLst/>
          </a:prstGeom>
          <a:noFill/>
          <a:ln>
            <a:noFill/>
          </a:ln>
        </p:spPr>
      </p:pic>
      <p:sp>
        <p:nvSpPr>
          <p:cNvPr id="54" name="Shape 54"/>
          <p:cNvSpPr txBox="1"/>
          <p:nvPr/>
        </p:nvSpPr>
        <p:spPr>
          <a:xfrm>
            <a:off x="6526150" y="5925933"/>
            <a:ext cx="2512800" cy="806100"/>
          </a:xfrm>
          <a:prstGeom prst="rect">
            <a:avLst/>
          </a:prstGeom>
          <a:noFill/>
          <a:ln>
            <a:noFill/>
          </a:ln>
        </p:spPr>
        <p:txBody>
          <a:bodyPr anchorCtr="0" anchor="t" bIns="91425" lIns="91425" rIns="91425" wrap="square" tIns="91425">
            <a:noAutofit/>
          </a:bodyPr>
          <a:lstStyle/>
          <a:p>
            <a:pPr lvl="0" rtl="0" algn="ctr">
              <a:spcBef>
                <a:spcPts val="0"/>
              </a:spcBef>
              <a:buNone/>
            </a:pPr>
            <a:r>
              <a:rPr b="1" lang="en" sz="3000">
                <a:latin typeface="Impact"/>
                <a:ea typeface="Impact"/>
                <a:cs typeface="Impact"/>
                <a:sym typeface="Impact"/>
              </a:rPr>
              <a:t>Team 3244</a:t>
            </a:r>
          </a:p>
        </p:txBody>
      </p:sp>
      <p:sp>
        <p:nvSpPr>
          <p:cNvPr id="55" name="Shape 55"/>
          <p:cNvSpPr txBox="1"/>
          <p:nvPr/>
        </p:nvSpPr>
        <p:spPr>
          <a:xfrm>
            <a:off x="113050" y="226100"/>
            <a:ext cx="8934000" cy="1182000"/>
          </a:xfrm>
          <a:prstGeom prst="rect">
            <a:avLst/>
          </a:prstGeom>
          <a:solidFill>
            <a:srgbClr val="FF9900"/>
          </a:solidFill>
          <a:ln>
            <a:noFill/>
          </a:ln>
        </p:spPr>
        <p:txBody>
          <a:bodyPr anchorCtr="0" anchor="ctr" bIns="91425" lIns="91425" rIns="91425" wrap="square" tIns="91425">
            <a:noAutofit/>
          </a:bodyPr>
          <a:lstStyle/>
          <a:p>
            <a:pPr lvl="0" rtl="0" algn="ctr">
              <a:spcBef>
                <a:spcPts val="0"/>
              </a:spcBef>
              <a:buNone/>
            </a:pPr>
            <a:r>
              <a:rPr lang="en" sz="3600"/>
              <a:t>Robotbuilder &amp; Command Based Robot</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nvSpPr>
        <p:spPr>
          <a:xfrm>
            <a:off x="6526150" y="5925933"/>
            <a:ext cx="2512800" cy="806100"/>
          </a:xfrm>
          <a:prstGeom prst="rect">
            <a:avLst/>
          </a:prstGeom>
          <a:noFill/>
          <a:ln>
            <a:noFill/>
          </a:ln>
        </p:spPr>
        <p:txBody>
          <a:bodyPr anchorCtr="0" anchor="t" bIns="91425" lIns="91425" rIns="91425" wrap="square" tIns="91425">
            <a:noAutofit/>
          </a:bodyPr>
          <a:lstStyle/>
          <a:p>
            <a:pPr lvl="0" rtl="0" algn="ctr">
              <a:spcBef>
                <a:spcPts val="0"/>
              </a:spcBef>
              <a:buNone/>
            </a:pPr>
            <a:r>
              <a:rPr b="1" lang="en" sz="3000">
                <a:latin typeface="Impact"/>
                <a:ea typeface="Impact"/>
                <a:cs typeface="Impact"/>
                <a:sym typeface="Impact"/>
              </a:rPr>
              <a:t>Team 3244</a:t>
            </a:r>
          </a:p>
        </p:txBody>
      </p:sp>
      <p:sp>
        <p:nvSpPr>
          <p:cNvPr id="136" name="Shape 136"/>
          <p:cNvSpPr txBox="1"/>
          <p:nvPr/>
        </p:nvSpPr>
        <p:spPr>
          <a:xfrm>
            <a:off x="132525" y="1550500"/>
            <a:ext cx="8906400" cy="636000"/>
          </a:xfrm>
          <a:prstGeom prst="rect">
            <a:avLst/>
          </a:prstGeom>
          <a:noFill/>
          <a:ln>
            <a:noFill/>
          </a:ln>
        </p:spPr>
        <p:txBody>
          <a:bodyPr anchorCtr="0" anchor="ctr" bIns="91425" lIns="91425" rIns="91425" wrap="square" tIns="91425">
            <a:noAutofit/>
          </a:bodyPr>
          <a:lstStyle/>
          <a:p>
            <a:pPr lvl="0" rtl="0" algn="ctr">
              <a:spcBef>
                <a:spcPts val="0"/>
              </a:spcBef>
              <a:buNone/>
            </a:pPr>
            <a:r>
              <a:rPr b="1" lang="en" sz="2400"/>
              <a:t>How is Robotbuilder going to help us?</a:t>
            </a:r>
          </a:p>
        </p:txBody>
      </p:sp>
      <p:sp>
        <p:nvSpPr>
          <p:cNvPr id="137" name="Shape 137"/>
          <p:cNvSpPr txBox="1"/>
          <p:nvPr/>
        </p:nvSpPr>
        <p:spPr>
          <a:xfrm>
            <a:off x="132525" y="2186500"/>
            <a:ext cx="8906400" cy="3447900"/>
          </a:xfrm>
          <a:prstGeom prst="rect">
            <a:avLst/>
          </a:prstGeom>
          <a:noFill/>
          <a:ln>
            <a:noFill/>
          </a:ln>
        </p:spPr>
        <p:txBody>
          <a:bodyPr anchorCtr="0" anchor="t" bIns="91425" lIns="91425" rIns="91425" wrap="square" tIns="91425">
            <a:noAutofit/>
          </a:bodyPr>
          <a:lstStyle/>
          <a:p>
            <a:pPr indent="-342900" lvl="0" marL="457200" rtl="0">
              <a:spcBef>
                <a:spcPts val="0"/>
              </a:spcBef>
              <a:buSzPts val="1800"/>
              <a:buChar char="●"/>
            </a:pPr>
            <a:r>
              <a:rPr b="1" lang="en" sz="1800"/>
              <a:t>Menus and GUI’s </a:t>
            </a:r>
            <a:r>
              <a:rPr lang="en" sz="1800"/>
              <a:t>to build our subsystems and </a:t>
            </a:r>
            <a:r>
              <a:rPr lang="en" sz="1800"/>
              <a:t>assign hardware to these systems</a:t>
            </a:r>
            <a:r>
              <a:rPr lang="en" sz="1800"/>
              <a:t> </a:t>
            </a:r>
          </a:p>
          <a:p>
            <a:pPr lvl="0" rtl="0">
              <a:spcBef>
                <a:spcPts val="0"/>
              </a:spcBef>
              <a:buNone/>
            </a:pPr>
            <a:r>
              <a:t/>
            </a:r>
            <a:endParaRPr sz="1800"/>
          </a:p>
          <a:p>
            <a:pPr indent="-342900" lvl="0" marL="457200" rtl="0">
              <a:spcBef>
                <a:spcPts val="0"/>
              </a:spcBef>
              <a:buSzPts val="1800"/>
              <a:buChar char="●"/>
            </a:pPr>
            <a:r>
              <a:rPr b="1" lang="en" sz="1800"/>
              <a:t>Error checking</a:t>
            </a:r>
            <a:r>
              <a:rPr lang="en" sz="1800"/>
              <a:t> to be sure required </a:t>
            </a:r>
            <a:r>
              <a:rPr lang="en" sz="1800"/>
              <a:t>components</a:t>
            </a:r>
            <a:r>
              <a:rPr lang="en" sz="1800"/>
              <a:t> are added to special types of systems or commands</a:t>
            </a:r>
          </a:p>
          <a:p>
            <a:pPr lvl="0" rtl="0">
              <a:spcBef>
                <a:spcPts val="0"/>
              </a:spcBef>
              <a:buNone/>
            </a:pPr>
            <a:r>
              <a:t/>
            </a:r>
            <a:endParaRPr sz="1800"/>
          </a:p>
          <a:p>
            <a:pPr indent="-342900" lvl="0" marL="457200" rtl="0">
              <a:spcBef>
                <a:spcPts val="0"/>
              </a:spcBef>
              <a:buSzPts val="1800"/>
              <a:buChar char="●"/>
            </a:pPr>
            <a:r>
              <a:rPr b="1" lang="en" sz="1800"/>
              <a:t>Drop menus</a:t>
            </a:r>
            <a:r>
              <a:rPr lang="en" sz="1800"/>
              <a:t> populate with only </a:t>
            </a:r>
            <a:r>
              <a:rPr lang="en" sz="1800"/>
              <a:t>valid</a:t>
            </a:r>
            <a:r>
              <a:rPr lang="en" sz="1800"/>
              <a:t> options for </a:t>
            </a:r>
            <a:r>
              <a:rPr lang="en" sz="1800"/>
              <a:t>component</a:t>
            </a:r>
          </a:p>
          <a:p>
            <a:pPr lvl="0" rtl="0">
              <a:spcBef>
                <a:spcPts val="0"/>
              </a:spcBef>
              <a:buNone/>
            </a:pPr>
            <a:r>
              <a:t/>
            </a:r>
            <a:endParaRPr sz="1800"/>
          </a:p>
          <a:p>
            <a:pPr indent="-342900" lvl="0" marL="457200" rtl="0">
              <a:spcBef>
                <a:spcPts val="0"/>
              </a:spcBef>
              <a:buSzPts val="1800"/>
              <a:buChar char="●"/>
            </a:pPr>
            <a:r>
              <a:rPr b="1" lang="en" sz="1800"/>
              <a:t>Creates</a:t>
            </a:r>
            <a:r>
              <a:rPr lang="en" sz="1800"/>
              <a:t> all the associations and </a:t>
            </a:r>
            <a:r>
              <a:rPr b="1" lang="en" sz="1800"/>
              <a:t>many useful code entries</a:t>
            </a:r>
            <a:r>
              <a:rPr lang="en" sz="1800"/>
              <a:t> for all devices attached to the robot.</a:t>
            </a:r>
          </a:p>
          <a:p>
            <a:pPr lvl="0" rtl="0">
              <a:spcBef>
                <a:spcPts val="0"/>
              </a:spcBef>
              <a:buNone/>
            </a:pPr>
            <a:r>
              <a:t/>
            </a:r>
            <a:endParaRPr sz="1800"/>
          </a:p>
          <a:p>
            <a:pPr indent="-342900" lvl="0" marL="457200" rtl="0">
              <a:spcBef>
                <a:spcPts val="0"/>
              </a:spcBef>
              <a:buSzPts val="1800"/>
              <a:buChar char="●"/>
            </a:pPr>
            <a:r>
              <a:rPr b="1" lang="en" sz="1800"/>
              <a:t>Without a line of code written</a:t>
            </a:r>
            <a:r>
              <a:rPr lang="en" sz="1800"/>
              <a:t> we can test components connected to the robot  </a:t>
            </a:r>
          </a:p>
          <a:p>
            <a:pPr lvl="0" rtl="0">
              <a:spcBef>
                <a:spcPts val="0"/>
              </a:spcBef>
              <a:buNone/>
            </a:pPr>
            <a:r>
              <a:t/>
            </a:r>
            <a:endParaRPr sz="1800"/>
          </a:p>
          <a:p>
            <a:pPr indent="-342900" lvl="0" marL="457200">
              <a:spcBef>
                <a:spcPts val="0"/>
              </a:spcBef>
              <a:buSzPts val="1800"/>
              <a:buChar char="●"/>
            </a:pPr>
            <a:r>
              <a:rPr b="1" lang="en" sz="1800"/>
              <a:t>Create a wire map</a:t>
            </a:r>
            <a:r>
              <a:rPr lang="en" sz="1800"/>
              <a:t> for the Electricians. </a:t>
            </a:r>
          </a:p>
        </p:txBody>
      </p:sp>
      <p:sp>
        <p:nvSpPr>
          <p:cNvPr id="138" name="Shape 138"/>
          <p:cNvSpPr txBox="1"/>
          <p:nvPr/>
        </p:nvSpPr>
        <p:spPr>
          <a:xfrm>
            <a:off x="113050" y="226100"/>
            <a:ext cx="8934000" cy="1182000"/>
          </a:xfrm>
          <a:prstGeom prst="rect">
            <a:avLst/>
          </a:prstGeom>
          <a:solidFill>
            <a:srgbClr val="FF9900"/>
          </a:solidFill>
          <a:ln>
            <a:noFill/>
          </a:ln>
        </p:spPr>
        <p:txBody>
          <a:bodyPr anchorCtr="0" anchor="ctr" bIns="91425" lIns="91425" rIns="91425" wrap="square" tIns="91425">
            <a:noAutofit/>
          </a:bodyPr>
          <a:lstStyle/>
          <a:p>
            <a:pPr lvl="0" rtl="0" algn="ctr">
              <a:spcBef>
                <a:spcPts val="0"/>
              </a:spcBef>
              <a:buNone/>
            </a:pPr>
            <a:r>
              <a:rPr lang="en" sz="3600"/>
              <a:t>Robotbuilder &amp; Command Based Robot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nvSpPr>
        <p:spPr>
          <a:xfrm>
            <a:off x="6526150" y="5925933"/>
            <a:ext cx="2512800" cy="806100"/>
          </a:xfrm>
          <a:prstGeom prst="rect">
            <a:avLst/>
          </a:prstGeom>
          <a:noFill/>
          <a:ln>
            <a:noFill/>
          </a:ln>
        </p:spPr>
        <p:txBody>
          <a:bodyPr anchorCtr="0" anchor="t" bIns="91425" lIns="91425" rIns="91425" wrap="square" tIns="91425">
            <a:noAutofit/>
          </a:bodyPr>
          <a:lstStyle/>
          <a:p>
            <a:pPr lvl="0" rtl="0" algn="ctr">
              <a:spcBef>
                <a:spcPts val="0"/>
              </a:spcBef>
              <a:buNone/>
            </a:pPr>
            <a:r>
              <a:rPr b="1" lang="en" sz="3000">
                <a:latin typeface="Impact"/>
                <a:ea typeface="Impact"/>
                <a:cs typeface="Impact"/>
                <a:sym typeface="Impact"/>
              </a:rPr>
              <a:t>Team 3244</a:t>
            </a:r>
          </a:p>
        </p:txBody>
      </p:sp>
      <p:sp>
        <p:nvSpPr>
          <p:cNvPr id="144" name="Shape 144"/>
          <p:cNvSpPr txBox="1"/>
          <p:nvPr/>
        </p:nvSpPr>
        <p:spPr>
          <a:xfrm>
            <a:off x="126850" y="1408100"/>
            <a:ext cx="8906400" cy="636000"/>
          </a:xfrm>
          <a:prstGeom prst="rect">
            <a:avLst/>
          </a:prstGeom>
          <a:noFill/>
          <a:ln>
            <a:noFill/>
          </a:ln>
        </p:spPr>
        <p:txBody>
          <a:bodyPr anchorCtr="0" anchor="ctr" bIns="91425" lIns="91425" rIns="91425" wrap="square" tIns="91425">
            <a:noAutofit/>
          </a:bodyPr>
          <a:lstStyle/>
          <a:p>
            <a:pPr lvl="0" rtl="0" algn="ctr">
              <a:spcBef>
                <a:spcPts val="0"/>
              </a:spcBef>
              <a:buNone/>
            </a:pPr>
            <a:r>
              <a:rPr b="1" lang="en" sz="2400"/>
              <a:t>Start Eclipse and open Robot builder</a:t>
            </a:r>
          </a:p>
        </p:txBody>
      </p:sp>
      <p:sp>
        <p:nvSpPr>
          <p:cNvPr id="145" name="Shape 145"/>
          <p:cNvSpPr txBox="1"/>
          <p:nvPr/>
        </p:nvSpPr>
        <p:spPr>
          <a:xfrm>
            <a:off x="516600" y="1890800"/>
            <a:ext cx="8110800" cy="4967100"/>
          </a:xfrm>
          <a:prstGeom prst="rect">
            <a:avLst/>
          </a:prstGeom>
          <a:noFill/>
          <a:ln>
            <a:noFill/>
          </a:ln>
        </p:spPr>
        <p:txBody>
          <a:bodyPr anchorCtr="0" anchor="t" bIns="91425" lIns="91425" rIns="91425" wrap="square" tIns="91425">
            <a:noAutofit/>
          </a:bodyPr>
          <a:lstStyle/>
          <a:p>
            <a:pPr indent="-342900" lvl="0" marL="457200" rtl="0">
              <a:spcBef>
                <a:spcPts val="0"/>
              </a:spcBef>
              <a:spcAft>
                <a:spcPts val="0"/>
              </a:spcAft>
              <a:buSzPts val="1800"/>
              <a:buAutoNum type="arabicPeriod"/>
            </a:pPr>
            <a:r>
              <a:rPr lang="en"/>
              <a:t>Start </a:t>
            </a:r>
            <a:r>
              <a:rPr lang="en" sz="1800" u="sng">
                <a:solidFill>
                  <a:schemeClr val="hlink"/>
                </a:solidFill>
                <a:hlinkClick r:id="rId3"/>
              </a:rPr>
              <a:t>Live Demo</a:t>
            </a:r>
          </a:p>
          <a:p>
            <a:pPr indent="-342900" lvl="0" marL="457200" rtl="0">
              <a:spcBef>
                <a:spcPts val="0"/>
              </a:spcBef>
              <a:buSzPts val="1800"/>
              <a:buAutoNum type="arabicPeriod"/>
            </a:pPr>
            <a:r>
              <a:rPr lang="en" sz="1800"/>
              <a:t>There are a few set up steps before robot Programing</a:t>
            </a:r>
          </a:p>
          <a:p>
            <a:pPr lvl="0" rtl="0">
              <a:spcBef>
                <a:spcPts val="0"/>
              </a:spcBef>
              <a:buNone/>
            </a:pPr>
            <a:r>
              <a:t/>
            </a:r>
            <a:endParaRPr sz="1800"/>
          </a:p>
        </p:txBody>
      </p:sp>
      <p:sp>
        <p:nvSpPr>
          <p:cNvPr id="146" name="Shape 146"/>
          <p:cNvSpPr txBox="1"/>
          <p:nvPr/>
        </p:nvSpPr>
        <p:spPr>
          <a:xfrm>
            <a:off x="113050" y="226100"/>
            <a:ext cx="8934000" cy="1182000"/>
          </a:xfrm>
          <a:prstGeom prst="rect">
            <a:avLst/>
          </a:prstGeom>
          <a:solidFill>
            <a:srgbClr val="FF9900"/>
          </a:solidFill>
          <a:ln>
            <a:noFill/>
          </a:ln>
        </p:spPr>
        <p:txBody>
          <a:bodyPr anchorCtr="0" anchor="ctr" bIns="91425" lIns="91425" rIns="91425" wrap="square" tIns="91425">
            <a:noAutofit/>
          </a:bodyPr>
          <a:lstStyle/>
          <a:p>
            <a:pPr lvl="0" rtl="0" algn="ctr">
              <a:spcBef>
                <a:spcPts val="0"/>
              </a:spcBef>
              <a:buNone/>
            </a:pPr>
            <a:r>
              <a:rPr lang="en" sz="3600"/>
              <a:t>Robotbuilder &amp; Command Based Robot</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50" name="Shape 150"/>
        <p:cNvGrpSpPr/>
        <p:nvPr/>
      </p:nvGrpSpPr>
      <p:grpSpPr>
        <a:xfrm>
          <a:off x="0" y="0"/>
          <a:ext cx="0" cy="0"/>
          <a:chOff x="0" y="0"/>
          <a:chExt cx="0" cy="0"/>
        </a:xfrm>
      </p:grpSpPr>
      <p:sp>
        <p:nvSpPr>
          <p:cNvPr id="151" name="Shape 151"/>
          <p:cNvSpPr txBox="1"/>
          <p:nvPr/>
        </p:nvSpPr>
        <p:spPr>
          <a:xfrm>
            <a:off x="6526150" y="5925933"/>
            <a:ext cx="2512800" cy="806100"/>
          </a:xfrm>
          <a:prstGeom prst="rect">
            <a:avLst/>
          </a:prstGeom>
          <a:noFill/>
          <a:ln>
            <a:noFill/>
          </a:ln>
        </p:spPr>
        <p:txBody>
          <a:bodyPr anchorCtr="0" anchor="t" bIns="91425" lIns="91425" rIns="91425" wrap="square" tIns="91425">
            <a:noAutofit/>
          </a:bodyPr>
          <a:lstStyle/>
          <a:p>
            <a:pPr lvl="0" rtl="0" algn="ctr">
              <a:spcBef>
                <a:spcPts val="0"/>
              </a:spcBef>
              <a:buNone/>
            </a:pPr>
            <a:r>
              <a:rPr b="1" lang="en" sz="3000">
                <a:latin typeface="Impact"/>
                <a:ea typeface="Impact"/>
                <a:cs typeface="Impact"/>
                <a:sym typeface="Impact"/>
              </a:rPr>
              <a:t>Team 3244</a:t>
            </a:r>
          </a:p>
        </p:txBody>
      </p:sp>
      <p:sp>
        <p:nvSpPr>
          <p:cNvPr id="152" name="Shape 152"/>
          <p:cNvSpPr txBox="1"/>
          <p:nvPr/>
        </p:nvSpPr>
        <p:spPr>
          <a:xfrm>
            <a:off x="126850" y="1408100"/>
            <a:ext cx="8906400" cy="636000"/>
          </a:xfrm>
          <a:prstGeom prst="rect">
            <a:avLst/>
          </a:prstGeom>
          <a:noFill/>
          <a:ln>
            <a:noFill/>
          </a:ln>
        </p:spPr>
        <p:txBody>
          <a:bodyPr anchorCtr="0" anchor="ctr" bIns="91425" lIns="91425" rIns="91425" wrap="square" tIns="91425">
            <a:noAutofit/>
          </a:bodyPr>
          <a:lstStyle/>
          <a:p>
            <a:pPr lvl="0" rtl="0" algn="ctr">
              <a:spcBef>
                <a:spcPts val="0"/>
              </a:spcBef>
              <a:buNone/>
            </a:pPr>
            <a:r>
              <a:rPr b="1" lang="en" sz="2400"/>
              <a:t>Start Eclipse</a:t>
            </a:r>
          </a:p>
        </p:txBody>
      </p:sp>
      <p:sp>
        <p:nvSpPr>
          <p:cNvPr id="153" name="Shape 153"/>
          <p:cNvSpPr txBox="1"/>
          <p:nvPr/>
        </p:nvSpPr>
        <p:spPr>
          <a:xfrm>
            <a:off x="516600" y="1890800"/>
            <a:ext cx="8129400" cy="4967100"/>
          </a:xfrm>
          <a:prstGeom prst="rect">
            <a:avLst/>
          </a:prstGeom>
          <a:noFill/>
          <a:ln>
            <a:noFill/>
          </a:ln>
        </p:spPr>
        <p:txBody>
          <a:bodyPr anchorCtr="0" anchor="t" bIns="91425" lIns="91425" rIns="91425" wrap="square" tIns="91425">
            <a:noAutofit/>
          </a:bodyPr>
          <a:lstStyle/>
          <a:p>
            <a:pPr indent="-342900" lvl="0" marL="457200" rtl="0">
              <a:spcBef>
                <a:spcPts val="0"/>
              </a:spcBef>
              <a:spcAft>
                <a:spcPts val="0"/>
              </a:spcAft>
              <a:buSzPts val="1800"/>
              <a:buAutoNum type="arabicPeriod"/>
            </a:pPr>
            <a:r>
              <a:rPr lang="en"/>
              <a:t>After installing Eclipse per the Wpilib.Screenstepslive instuctions a new setting must be set.</a:t>
            </a:r>
          </a:p>
          <a:p>
            <a:pPr indent="-298450" lvl="1" marL="914400" rtl="0">
              <a:lnSpc>
                <a:spcPct val="115000"/>
              </a:lnSpc>
              <a:spcBef>
                <a:spcPts val="0"/>
              </a:spcBef>
              <a:buClr>
                <a:schemeClr val="dk1"/>
              </a:buClr>
              <a:buSzPts val="1100"/>
              <a:buAutoNum type="alphaLcPeriod"/>
            </a:pPr>
            <a:r>
              <a:rPr lang="en" sz="1100">
                <a:solidFill>
                  <a:schemeClr val="dk1"/>
                </a:solidFill>
              </a:rPr>
              <a:t>Windows&gt;Preferences&gt;General&gt;Workspace</a:t>
            </a:r>
          </a:p>
          <a:p>
            <a:pPr indent="457200" lvl="0" rtl="0">
              <a:lnSpc>
                <a:spcPct val="115000"/>
              </a:lnSpc>
              <a:spcBef>
                <a:spcPts val="0"/>
              </a:spcBef>
              <a:buNone/>
            </a:pPr>
            <a:r>
              <a:rPr lang="en" sz="1100">
                <a:solidFill>
                  <a:schemeClr val="dk1"/>
                </a:solidFill>
              </a:rPr>
              <a:t>	</a:t>
            </a:r>
            <a:r>
              <a:rPr lang="en" sz="1200">
                <a:solidFill>
                  <a:schemeClr val="dk1"/>
                </a:solidFill>
              </a:rPr>
              <a:t>This setting will allow Eclipse to refresh automatically each time you return to Robotbuilder to add or </a:t>
            </a:r>
          </a:p>
          <a:p>
            <a:pPr indent="457200" lvl="0" rtl="0">
              <a:lnSpc>
                <a:spcPct val="115000"/>
              </a:lnSpc>
              <a:spcBef>
                <a:spcPts val="0"/>
              </a:spcBef>
              <a:buNone/>
            </a:pPr>
            <a:r>
              <a:rPr lang="en" sz="1200">
                <a:solidFill>
                  <a:schemeClr val="dk1"/>
                </a:solidFill>
              </a:rPr>
              <a:t>change settings after the initial project import. </a:t>
            </a:r>
          </a:p>
          <a:p>
            <a:pPr indent="0" lvl="0" marL="0" rtl="0">
              <a:spcBef>
                <a:spcPts val="0"/>
              </a:spcBef>
              <a:buNone/>
            </a:pPr>
            <a:r>
              <a:t/>
            </a:r>
            <a:endParaRPr/>
          </a:p>
        </p:txBody>
      </p:sp>
      <p:pic>
        <p:nvPicPr>
          <p:cNvPr id="154" name="Shape 154"/>
          <p:cNvPicPr preferRelativeResize="0"/>
          <p:nvPr/>
        </p:nvPicPr>
        <p:blipFill>
          <a:blip r:embed="rId3">
            <a:alphaModFix/>
          </a:blip>
          <a:stretch>
            <a:fillRect/>
          </a:stretch>
        </p:blipFill>
        <p:spPr>
          <a:xfrm>
            <a:off x="855824" y="3052700"/>
            <a:ext cx="3771250" cy="3417199"/>
          </a:xfrm>
          <a:prstGeom prst="rect">
            <a:avLst/>
          </a:prstGeom>
          <a:noFill/>
          <a:ln>
            <a:noFill/>
          </a:ln>
        </p:spPr>
      </p:pic>
      <p:sp>
        <p:nvSpPr>
          <p:cNvPr id="155" name="Shape 155"/>
          <p:cNvSpPr txBox="1"/>
          <p:nvPr/>
        </p:nvSpPr>
        <p:spPr>
          <a:xfrm>
            <a:off x="113050" y="226100"/>
            <a:ext cx="8934000" cy="1182000"/>
          </a:xfrm>
          <a:prstGeom prst="rect">
            <a:avLst/>
          </a:prstGeom>
          <a:gradFill>
            <a:gsLst>
              <a:gs pos="0">
                <a:srgbClr val="F48208"/>
              </a:gs>
              <a:gs pos="100000">
                <a:srgbClr val="703E08"/>
              </a:gs>
            </a:gsLst>
            <a:path path="circle">
              <a:fillToRect b="50%" l="50%" r="50%" t="50%"/>
            </a:path>
            <a:tileRect/>
          </a:gradFill>
          <a:ln>
            <a:noFill/>
          </a:ln>
        </p:spPr>
        <p:txBody>
          <a:bodyPr anchorCtr="0" anchor="ctr" bIns="91425" lIns="91425" rIns="91425" wrap="square" tIns="91425">
            <a:noAutofit/>
          </a:bodyPr>
          <a:lstStyle/>
          <a:p>
            <a:pPr lvl="0" rtl="0" algn="ctr">
              <a:spcBef>
                <a:spcPts val="0"/>
              </a:spcBef>
              <a:buNone/>
            </a:pPr>
            <a:r>
              <a:rPr lang="en" sz="3600">
                <a:solidFill>
                  <a:schemeClr val="dk1"/>
                </a:solidFill>
              </a:rPr>
              <a:t>Robotbuilder &amp; Command Based Robot</a:t>
            </a:r>
          </a:p>
        </p:txBody>
      </p:sp>
      <p:sp>
        <p:nvSpPr>
          <p:cNvPr id="156" name="Shape 156"/>
          <p:cNvSpPr txBox="1"/>
          <p:nvPr/>
        </p:nvSpPr>
        <p:spPr>
          <a:xfrm>
            <a:off x="113050" y="1111600"/>
            <a:ext cx="1281000" cy="296400"/>
          </a:xfrm>
          <a:prstGeom prst="rect">
            <a:avLst/>
          </a:prstGeom>
          <a:noFill/>
          <a:ln>
            <a:noFill/>
          </a:ln>
        </p:spPr>
        <p:txBody>
          <a:bodyPr anchorCtr="0" anchor="t" bIns="91425" lIns="91425" rIns="91425" wrap="square" tIns="91425">
            <a:noAutofit/>
          </a:bodyPr>
          <a:lstStyle/>
          <a:p>
            <a:pPr lvl="0">
              <a:spcBef>
                <a:spcPts val="0"/>
              </a:spcBef>
              <a:buNone/>
            </a:pPr>
            <a:r>
              <a:rPr lang="en">
                <a:solidFill>
                  <a:srgbClr val="FFFFFF"/>
                </a:solidFill>
              </a:rPr>
              <a:t>Live Demo</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60" name="Shape 160"/>
        <p:cNvGrpSpPr/>
        <p:nvPr/>
      </p:nvGrpSpPr>
      <p:grpSpPr>
        <a:xfrm>
          <a:off x="0" y="0"/>
          <a:ext cx="0" cy="0"/>
          <a:chOff x="0" y="0"/>
          <a:chExt cx="0" cy="0"/>
        </a:xfrm>
      </p:grpSpPr>
      <p:sp>
        <p:nvSpPr>
          <p:cNvPr id="161" name="Shape 161"/>
          <p:cNvSpPr txBox="1"/>
          <p:nvPr/>
        </p:nvSpPr>
        <p:spPr>
          <a:xfrm>
            <a:off x="6526150" y="5925933"/>
            <a:ext cx="2512800" cy="806100"/>
          </a:xfrm>
          <a:prstGeom prst="rect">
            <a:avLst/>
          </a:prstGeom>
          <a:noFill/>
          <a:ln>
            <a:noFill/>
          </a:ln>
        </p:spPr>
        <p:txBody>
          <a:bodyPr anchorCtr="0" anchor="t" bIns="91425" lIns="91425" rIns="91425" wrap="square" tIns="91425">
            <a:noAutofit/>
          </a:bodyPr>
          <a:lstStyle/>
          <a:p>
            <a:pPr lvl="0" rtl="0" algn="ctr">
              <a:spcBef>
                <a:spcPts val="0"/>
              </a:spcBef>
              <a:buNone/>
            </a:pPr>
            <a:r>
              <a:rPr b="1" lang="en" sz="3000">
                <a:latin typeface="Impact"/>
                <a:ea typeface="Impact"/>
                <a:cs typeface="Impact"/>
                <a:sym typeface="Impact"/>
              </a:rPr>
              <a:t>Team 3244</a:t>
            </a:r>
          </a:p>
        </p:txBody>
      </p:sp>
      <p:sp>
        <p:nvSpPr>
          <p:cNvPr id="162" name="Shape 162"/>
          <p:cNvSpPr txBox="1"/>
          <p:nvPr/>
        </p:nvSpPr>
        <p:spPr>
          <a:xfrm>
            <a:off x="126850" y="1408100"/>
            <a:ext cx="8906400" cy="636000"/>
          </a:xfrm>
          <a:prstGeom prst="rect">
            <a:avLst/>
          </a:prstGeom>
          <a:noFill/>
          <a:ln>
            <a:noFill/>
          </a:ln>
        </p:spPr>
        <p:txBody>
          <a:bodyPr anchorCtr="0" anchor="ctr" bIns="91425" lIns="91425" rIns="91425" wrap="square" tIns="91425">
            <a:noAutofit/>
          </a:bodyPr>
          <a:lstStyle/>
          <a:p>
            <a:pPr lvl="0" rtl="0" algn="ctr">
              <a:spcBef>
                <a:spcPts val="0"/>
              </a:spcBef>
              <a:buNone/>
            </a:pPr>
            <a:r>
              <a:rPr b="1" lang="en" sz="2400"/>
              <a:t>Start Robotbuilder Tool</a:t>
            </a:r>
          </a:p>
        </p:txBody>
      </p:sp>
      <p:sp>
        <p:nvSpPr>
          <p:cNvPr id="163" name="Shape 163"/>
          <p:cNvSpPr txBox="1"/>
          <p:nvPr/>
        </p:nvSpPr>
        <p:spPr>
          <a:xfrm>
            <a:off x="516600" y="1890800"/>
            <a:ext cx="8129400" cy="4967100"/>
          </a:xfrm>
          <a:prstGeom prst="rect">
            <a:avLst/>
          </a:prstGeom>
          <a:noFill/>
          <a:ln>
            <a:noFill/>
          </a:ln>
        </p:spPr>
        <p:txBody>
          <a:bodyPr anchorCtr="0" anchor="t" bIns="91425" lIns="91425" rIns="91425" wrap="square" tIns="91425">
            <a:noAutofit/>
          </a:bodyPr>
          <a:lstStyle/>
          <a:p>
            <a:pPr lvl="0" rtl="0">
              <a:spcBef>
                <a:spcPts val="0"/>
              </a:spcBef>
              <a:buNone/>
            </a:pPr>
            <a:r>
              <a:t/>
            </a:r>
            <a:endParaRPr sz="1100">
              <a:solidFill>
                <a:schemeClr val="dk1"/>
              </a:solidFill>
            </a:endParaRPr>
          </a:p>
          <a:p>
            <a:pPr indent="0" lvl="0" marL="0" rtl="0">
              <a:spcBef>
                <a:spcPts val="0"/>
              </a:spcBef>
              <a:buNone/>
            </a:pPr>
            <a:r>
              <a:t/>
            </a:r>
            <a:endParaRPr/>
          </a:p>
        </p:txBody>
      </p:sp>
      <p:pic>
        <p:nvPicPr>
          <p:cNvPr id="164" name="Shape 164"/>
          <p:cNvPicPr preferRelativeResize="0"/>
          <p:nvPr/>
        </p:nvPicPr>
        <p:blipFill>
          <a:blip r:embed="rId3">
            <a:alphaModFix/>
          </a:blip>
          <a:stretch>
            <a:fillRect/>
          </a:stretch>
        </p:blipFill>
        <p:spPr>
          <a:xfrm>
            <a:off x="371825" y="2044100"/>
            <a:ext cx="4714875" cy="1562100"/>
          </a:xfrm>
          <a:prstGeom prst="rect">
            <a:avLst/>
          </a:prstGeom>
          <a:noFill/>
          <a:ln>
            <a:noFill/>
          </a:ln>
        </p:spPr>
      </p:pic>
      <p:pic>
        <p:nvPicPr>
          <p:cNvPr id="165" name="Shape 165"/>
          <p:cNvPicPr preferRelativeResize="0"/>
          <p:nvPr/>
        </p:nvPicPr>
        <p:blipFill>
          <a:blip r:embed="rId4">
            <a:alphaModFix/>
          </a:blip>
          <a:stretch>
            <a:fillRect/>
          </a:stretch>
        </p:blipFill>
        <p:spPr>
          <a:xfrm>
            <a:off x="516600" y="3418601"/>
            <a:ext cx="4425350" cy="2711700"/>
          </a:xfrm>
          <a:prstGeom prst="rect">
            <a:avLst/>
          </a:prstGeom>
          <a:noFill/>
          <a:ln>
            <a:noFill/>
          </a:ln>
        </p:spPr>
      </p:pic>
      <p:pic>
        <p:nvPicPr>
          <p:cNvPr id="166" name="Shape 166"/>
          <p:cNvPicPr preferRelativeResize="0"/>
          <p:nvPr/>
        </p:nvPicPr>
        <p:blipFill>
          <a:blip r:embed="rId5">
            <a:alphaModFix/>
          </a:blip>
          <a:stretch>
            <a:fillRect/>
          </a:stretch>
        </p:blipFill>
        <p:spPr>
          <a:xfrm>
            <a:off x="4604000" y="2486725"/>
            <a:ext cx="4158925" cy="1884525"/>
          </a:xfrm>
          <a:prstGeom prst="rect">
            <a:avLst/>
          </a:prstGeom>
          <a:noFill/>
          <a:ln>
            <a:noFill/>
          </a:ln>
        </p:spPr>
      </p:pic>
      <p:sp>
        <p:nvSpPr>
          <p:cNvPr id="167" name="Shape 167"/>
          <p:cNvSpPr txBox="1"/>
          <p:nvPr/>
        </p:nvSpPr>
        <p:spPr>
          <a:xfrm>
            <a:off x="113050" y="226100"/>
            <a:ext cx="8934000" cy="1182000"/>
          </a:xfrm>
          <a:prstGeom prst="rect">
            <a:avLst/>
          </a:prstGeom>
          <a:gradFill>
            <a:gsLst>
              <a:gs pos="0">
                <a:srgbClr val="F48208"/>
              </a:gs>
              <a:gs pos="100000">
                <a:srgbClr val="703E08"/>
              </a:gs>
            </a:gsLst>
            <a:path path="circle">
              <a:fillToRect b="50%" l="50%" r="50%" t="50%"/>
            </a:path>
            <a:tileRect/>
          </a:gradFill>
          <a:ln>
            <a:noFill/>
          </a:ln>
        </p:spPr>
        <p:txBody>
          <a:bodyPr anchorCtr="0" anchor="ctr" bIns="91425" lIns="91425" rIns="91425" wrap="square" tIns="91425">
            <a:noAutofit/>
          </a:bodyPr>
          <a:lstStyle/>
          <a:p>
            <a:pPr lvl="0" rtl="0" algn="ctr">
              <a:spcBef>
                <a:spcPts val="0"/>
              </a:spcBef>
              <a:buNone/>
            </a:pPr>
            <a:r>
              <a:rPr lang="en" sz="3600">
                <a:solidFill>
                  <a:schemeClr val="dk1"/>
                </a:solidFill>
              </a:rPr>
              <a:t>Robotbuilder &amp; Command Based Robot</a:t>
            </a:r>
          </a:p>
        </p:txBody>
      </p:sp>
      <p:sp>
        <p:nvSpPr>
          <p:cNvPr id="168" name="Shape 168"/>
          <p:cNvSpPr txBox="1"/>
          <p:nvPr/>
        </p:nvSpPr>
        <p:spPr>
          <a:xfrm>
            <a:off x="113050" y="1111600"/>
            <a:ext cx="1281000" cy="2964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rPr>
              <a:t>Live Demo</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72" name="Shape 172"/>
        <p:cNvGrpSpPr/>
        <p:nvPr/>
      </p:nvGrpSpPr>
      <p:grpSpPr>
        <a:xfrm>
          <a:off x="0" y="0"/>
          <a:ext cx="0" cy="0"/>
          <a:chOff x="0" y="0"/>
          <a:chExt cx="0" cy="0"/>
        </a:xfrm>
      </p:grpSpPr>
      <p:sp>
        <p:nvSpPr>
          <p:cNvPr id="173" name="Shape 173"/>
          <p:cNvSpPr txBox="1"/>
          <p:nvPr/>
        </p:nvSpPr>
        <p:spPr>
          <a:xfrm>
            <a:off x="6526150" y="5925933"/>
            <a:ext cx="2512800" cy="806100"/>
          </a:xfrm>
          <a:prstGeom prst="rect">
            <a:avLst/>
          </a:prstGeom>
          <a:noFill/>
          <a:ln>
            <a:noFill/>
          </a:ln>
        </p:spPr>
        <p:txBody>
          <a:bodyPr anchorCtr="0" anchor="t" bIns="91425" lIns="91425" rIns="91425" wrap="square" tIns="91425">
            <a:noAutofit/>
          </a:bodyPr>
          <a:lstStyle/>
          <a:p>
            <a:pPr lvl="0" rtl="0" algn="ctr">
              <a:spcBef>
                <a:spcPts val="0"/>
              </a:spcBef>
              <a:buNone/>
            </a:pPr>
            <a:r>
              <a:rPr b="1" lang="en" sz="3000">
                <a:latin typeface="Impact"/>
                <a:ea typeface="Impact"/>
                <a:cs typeface="Impact"/>
                <a:sym typeface="Impact"/>
              </a:rPr>
              <a:t>Team 3244</a:t>
            </a:r>
          </a:p>
        </p:txBody>
      </p:sp>
      <p:sp>
        <p:nvSpPr>
          <p:cNvPr id="174" name="Shape 174"/>
          <p:cNvSpPr txBox="1"/>
          <p:nvPr/>
        </p:nvSpPr>
        <p:spPr>
          <a:xfrm>
            <a:off x="126850" y="1408100"/>
            <a:ext cx="8906400" cy="636000"/>
          </a:xfrm>
          <a:prstGeom prst="rect">
            <a:avLst/>
          </a:prstGeom>
          <a:noFill/>
          <a:ln>
            <a:noFill/>
          </a:ln>
        </p:spPr>
        <p:txBody>
          <a:bodyPr anchorCtr="0" anchor="ctr" bIns="91425" lIns="91425" rIns="91425" wrap="square" tIns="91425">
            <a:noAutofit/>
          </a:bodyPr>
          <a:lstStyle/>
          <a:p>
            <a:pPr lvl="0" rtl="0" algn="ctr">
              <a:spcBef>
                <a:spcPts val="0"/>
              </a:spcBef>
              <a:buNone/>
            </a:pPr>
            <a:r>
              <a:rPr b="1" lang="en" sz="2400"/>
              <a:t>Start a New Project</a:t>
            </a:r>
          </a:p>
        </p:txBody>
      </p:sp>
      <p:sp>
        <p:nvSpPr>
          <p:cNvPr id="175" name="Shape 175"/>
          <p:cNvSpPr txBox="1"/>
          <p:nvPr/>
        </p:nvSpPr>
        <p:spPr>
          <a:xfrm>
            <a:off x="516600" y="4622000"/>
            <a:ext cx="8110800" cy="2235900"/>
          </a:xfrm>
          <a:prstGeom prst="rect">
            <a:avLst/>
          </a:prstGeom>
          <a:noFill/>
          <a:ln>
            <a:noFill/>
          </a:ln>
        </p:spPr>
        <p:txBody>
          <a:bodyPr anchorCtr="0" anchor="t" bIns="91425" lIns="91425" rIns="91425" wrap="square" tIns="91425">
            <a:noAutofit/>
          </a:bodyPr>
          <a:lstStyle/>
          <a:p>
            <a:pPr indent="-342900" lvl="0" marL="457200" rtl="0">
              <a:spcBef>
                <a:spcPts val="0"/>
              </a:spcBef>
              <a:buSzPts val="1800"/>
              <a:buAutoNum type="arabicPeriod"/>
            </a:pPr>
            <a:r>
              <a:rPr lang="en" sz="1800"/>
              <a:t>Fill in Name and Team Number</a:t>
            </a:r>
          </a:p>
        </p:txBody>
      </p:sp>
      <p:pic>
        <p:nvPicPr>
          <p:cNvPr id="176" name="Shape 176"/>
          <p:cNvPicPr preferRelativeResize="0"/>
          <p:nvPr/>
        </p:nvPicPr>
        <p:blipFill>
          <a:blip r:embed="rId3">
            <a:alphaModFix/>
          </a:blip>
          <a:stretch>
            <a:fillRect/>
          </a:stretch>
        </p:blipFill>
        <p:spPr>
          <a:xfrm>
            <a:off x="624838" y="2236013"/>
            <a:ext cx="7669206" cy="2385975"/>
          </a:xfrm>
          <a:prstGeom prst="rect">
            <a:avLst/>
          </a:prstGeom>
          <a:noFill/>
          <a:ln>
            <a:noFill/>
          </a:ln>
        </p:spPr>
      </p:pic>
      <p:sp>
        <p:nvSpPr>
          <p:cNvPr id="177" name="Shape 177"/>
          <p:cNvSpPr txBox="1"/>
          <p:nvPr/>
        </p:nvSpPr>
        <p:spPr>
          <a:xfrm>
            <a:off x="113050" y="226100"/>
            <a:ext cx="8934000" cy="1182000"/>
          </a:xfrm>
          <a:prstGeom prst="rect">
            <a:avLst/>
          </a:prstGeom>
          <a:gradFill>
            <a:gsLst>
              <a:gs pos="0">
                <a:srgbClr val="F48208"/>
              </a:gs>
              <a:gs pos="100000">
                <a:srgbClr val="703E08"/>
              </a:gs>
            </a:gsLst>
            <a:path path="circle">
              <a:fillToRect b="50%" l="50%" r="50%" t="50%"/>
            </a:path>
            <a:tileRect/>
          </a:gradFill>
          <a:ln>
            <a:noFill/>
          </a:ln>
        </p:spPr>
        <p:txBody>
          <a:bodyPr anchorCtr="0" anchor="ctr" bIns="91425" lIns="91425" rIns="91425" wrap="square" tIns="91425">
            <a:noAutofit/>
          </a:bodyPr>
          <a:lstStyle/>
          <a:p>
            <a:pPr lvl="0" rtl="0" algn="ctr">
              <a:spcBef>
                <a:spcPts val="0"/>
              </a:spcBef>
              <a:buNone/>
            </a:pPr>
            <a:r>
              <a:rPr lang="en" sz="3600">
                <a:solidFill>
                  <a:schemeClr val="dk1"/>
                </a:solidFill>
              </a:rPr>
              <a:t>Robotbuilder &amp; Command Based Robot</a:t>
            </a:r>
          </a:p>
        </p:txBody>
      </p:sp>
      <p:sp>
        <p:nvSpPr>
          <p:cNvPr id="178" name="Shape 178"/>
          <p:cNvSpPr txBox="1"/>
          <p:nvPr/>
        </p:nvSpPr>
        <p:spPr>
          <a:xfrm>
            <a:off x="113050" y="1111600"/>
            <a:ext cx="1281000" cy="2964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rPr>
              <a:t>Live Demo</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82" name="Shape 182"/>
        <p:cNvGrpSpPr/>
        <p:nvPr/>
      </p:nvGrpSpPr>
      <p:grpSpPr>
        <a:xfrm>
          <a:off x="0" y="0"/>
          <a:ext cx="0" cy="0"/>
          <a:chOff x="0" y="0"/>
          <a:chExt cx="0" cy="0"/>
        </a:xfrm>
      </p:grpSpPr>
      <p:sp>
        <p:nvSpPr>
          <p:cNvPr id="183" name="Shape 183"/>
          <p:cNvSpPr txBox="1"/>
          <p:nvPr/>
        </p:nvSpPr>
        <p:spPr>
          <a:xfrm>
            <a:off x="6526150" y="5925933"/>
            <a:ext cx="2512800" cy="806100"/>
          </a:xfrm>
          <a:prstGeom prst="rect">
            <a:avLst/>
          </a:prstGeom>
          <a:noFill/>
          <a:ln>
            <a:noFill/>
          </a:ln>
        </p:spPr>
        <p:txBody>
          <a:bodyPr anchorCtr="0" anchor="t" bIns="91425" lIns="91425" rIns="91425" wrap="square" tIns="91425">
            <a:noAutofit/>
          </a:bodyPr>
          <a:lstStyle/>
          <a:p>
            <a:pPr lvl="0" rtl="0" algn="ctr">
              <a:spcBef>
                <a:spcPts val="0"/>
              </a:spcBef>
              <a:buNone/>
            </a:pPr>
            <a:r>
              <a:rPr b="1" lang="en" sz="3000">
                <a:latin typeface="Impact"/>
                <a:ea typeface="Impact"/>
                <a:cs typeface="Impact"/>
                <a:sym typeface="Impact"/>
              </a:rPr>
              <a:t>Team 3244</a:t>
            </a:r>
          </a:p>
        </p:txBody>
      </p:sp>
      <p:sp>
        <p:nvSpPr>
          <p:cNvPr id="184" name="Shape 184"/>
          <p:cNvSpPr txBox="1"/>
          <p:nvPr/>
        </p:nvSpPr>
        <p:spPr>
          <a:xfrm>
            <a:off x="126850" y="1408100"/>
            <a:ext cx="8906400" cy="636000"/>
          </a:xfrm>
          <a:prstGeom prst="rect">
            <a:avLst/>
          </a:prstGeom>
          <a:noFill/>
          <a:ln>
            <a:noFill/>
          </a:ln>
        </p:spPr>
        <p:txBody>
          <a:bodyPr anchorCtr="0" anchor="ctr" bIns="91425" lIns="91425" rIns="91425" wrap="square" tIns="91425">
            <a:noAutofit/>
          </a:bodyPr>
          <a:lstStyle/>
          <a:p>
            <a:pPr lvl="0" rtl="0" algn="ctr">
              <a:spcBef>
                <a:spcPts val="0"/>
              </a:spcBef>
              <a:buNone/>
            </a:pPr>
            <a:r>
              <a:rPr b="1" lang="en" sz="2400"/>
              <a:t>Complete the Eclipse Workspace location</a:t>
            </a:r>
          </a:p>
        </p:txBody>
      </p:sp>
      <p:sp>
        <p:nvSpPr>
          <p:cNvPr id="185" name="Shape 185"/>
          <p:cNvSpPr txBox="1"/>
          <p:nvPr/>
        </p:nvSpPr>
        <p:spPr>
          <a:xfrm>
            <a:off x="516600" y="1890800"/>
            <a:ext cx="8110800" cy="4967100"/>
          </a:xfrm>
          <a:prstGeom prst="rect">
            <a:avLst/>
          </a:prstGeom>
          <a:noFill/>
          <a:ln>
            <a:noFill/>
          </a:ln>
        </p:spPr>
        <p:txBody>
          <a:bodyPr anchorCtr="0" anchor="t" bIns="91425" lIns="91425" rIns="91425" wrap="square" tIns="91425">
            <a:noAutofit/>
          </a:bodyPr>
          <a:lstStyle/>
          <a:p>
            <a:pPr lvl="0" rtl="0">
              <a:spcBef>
                <a:spcPts val="0"/>
              </a:spcBef>
              <a:buNone/>
            </a:pPr>
            <a:r>
              <a:t/>
            </a:r>
            <a:endParaRPr sz="1800"/>
          </a:p>
        </p:txBody>
      </p:sp>
      <p:pic>
        <p:nvPicPr>
          <p:cNvPr id="186" name="Shape 186"/>
          <p:cNvPicPr preferRelativeResize="0"/>
          <p:nvPr/>
        </p:nvPicPr>
        <p:blipFill>
          <a:blip r:embed="rId3">
            <a:alphaModFix/>
          </a:blip>
          <a:stretch>
            <a:fillRect/>
          </a:stretch>
        </p:blipFill>
        <p:spPr>
          <a:xfrm>
            <a:off x="935073" y="1984210"/>
            <a:ext cx="7289951" cy="4022590"/>
          </a:xfrm>
          <a:prstGeom prst="rect">
            <a:avLst/>
          </a:prstGeom>
          <a:noFill/>
          <a:ln>
            <a:noFill/>
          </a:ln>
        </p:spPr>
      </p:pic>
      <p:sp>
        <p:nvSpPr>
          <p:cNvPr id="187" name="Shape 187"/>
          <p:cNvSpPr txBox="1"/>
          <p:nvPr/>
        </p:nvSpPr>
        <p:spPr>
          <a:xfrm>
            <a:off x="113050" y="226100"/>
            <a:ext cx="8934000" cy="1182000"/>
          </a:xfrm>
          <a:prstGeom prst="rect">
            <a:avLst/>
          </a:prstGeom>
          <a:gradFill>
            <a:gsLst>
              <a:gs pos="0">
                <a:srgbClr val="F48208"/>
              </a:gs>
              <a:gs pos="100000">
                <a:srgbClr val="703E08"/>
              </a:gs>
            </a:gsLst>
            <a:path path="circle">
              <a:fillToRect b="50%" l="50%" r="50%" t="50%"/>
            </a:path>
            <a:tileRect/>
          </a:gradFill>
          <a:ln>
            <a:noFill/>
          </a:ln>
        </p:spPr>
        <p:txBody>
          <a:bodyPr anchorCtr="0" anchor="ctr" bIns="91425" lIns="91425" rIns="91425" wrap="square" tIns="91425">
            <a:noAutofit/>
          </a:bodyPr>
          <a:lstStyle/>
          <a:p>
            <a:pPr lvl="0" rtl="0" algn="ctr">
              <a:spcBef>
                <a:spcPts val="0"/>
              </a:spcBef>
              <a:buNone/>
            </a:pPr>
            <a:r>
              <a:rPr lang="en" sz="3600">
                <a:solidFill>
                  <a:schemeClr val="dk1"/>
                </a:solidFill>
              </a:rPr>
              <a:t>Robotbuilder &amp; Command Based Robot</a:t>
            </a:r>
          </a:p>
        </p:txBody>
      </p:sp>
      <p:sp>
        <p:nvSpPr>
          <p:cNvPr id="188" name="Shape 188"/>
          <p:cNvSpPr txBox="1"/>
          <p:nvPr/>
        </p:nvSpPr>
        <p:spPr>
          <a:xfrm>
            <a:off x="113050" y="1111600"/>
            <a:ext cx="1281000" cy="2964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rPr>
              <a:t>Live Demo</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92" name="Shape 192"/>
        <p:cNvGrpSpPr/>
        <p:nvPr/>
      </p:nvGrpSpPr>
      <p:grpSpPr>
        <a:xfrm>
          <a:off x="0" y="0"/>
          <a:ext cx="0" cy="0"/>
          <a:chOff x="0" y="0"/>
          <a:chExt cx="0" cy="0"/>
        </a:xfrm>
      </p:grpSpPr>
      <p:sp>
        <p:nvSpPr>
          <p:cNvPr id="193" name="Shape 193"/>
          <p:cNvSpPr txBox="1"/>
          <p:nvPr/>
        </p:nvSpPr>
        <p:spPr>
          <a:xfrm>
            <a:off x="6526150" y="5925933"/>
            <a:ext cx="2512800" cy="806100"/>
          </a:xfrm>
          <a:prstGeom prst="rect">
            <a:avLst/>
          </a:prstGeom>
          <a:noFill/>
          <a:ln>
            <a:noFill/>
          </a:ln>
        </p:spPr>
        <p:txBody>
          <a:bodyPr anchorCtr="0" anchor="t" bIns="91425" lIns="91425" rIns="91425" wrap="square" tIns="91425">
            <a:noAutofit/>
          </a:bodyPr>
          <a:lstStyle/>
          <a:p>
            <a:pPr lvl="0" rtl="0" algn="ctr">
              <a:spcBef>
                <a:spcPts val="0"/>
              </a:spcBef>
              <a:buNone/>
            </a:pPr>
            <a:r>
              <a:rPr b="1" lang="en" sz="3000">
                <a:latin typeface="Impact"/>
                <a:ea typeface="Impact"/>
                <a:cs typeface="Impact"/>
                <a:sym typeface="Impact"/>
              </a:rPr>
              <a:t>Team 3244</a:t>
            </a:r>
          </a:p>
        </p:txBody>
      </p:sp>
      <p:sp>
        <p:nvSpPr>
          <p:cNvPr id="194" name="Shape 194"/>
          <p:cNvSpPr txBox="1"/>
          <p:nvPr/>
        </p:nvSpPr>
        <p:spPr>
          <a:xfrm>
            <a:off x="126850" y="1408100"/>
            <a:ext cx="8906400" cy="636000"/>
          </a:xfrm>
          <a:prstGeom prst="rect">
            <a:avLst/>
          </a:prstGeom>
          <a:noFill/>
          <a:ln>
            <a:noFill/>
          </a:ln>
        </p:spPr>
        <p:txBody>
          <a:bodyPr anchorCtr="0" anchor="ctr" bIns="91425" lIns="91425" rIns="91425" wrap="square" tIns="91425">
            <a:noAutofit/>
          </a:bodyPr>
          <a:lstStyle/>
          <a:p>
            <a:pPr lvl="0" rtl="0" algn="ctr">
              <a:spcBef>
                <a:spcPts val="0"/>
              </a:spcBef>
              <a:buNone/>
            </a:pPr>
            <a:r>
              <a:rPr b="1" lang="en" sz="2400"/>
              <a:t>Divide Robot into Subsystems</a:t>
            </a:r>
          </a:p>
        </p:txBody>
      </p:sp>
      <p:sp>
        <p:nvSpPr>
          <p:cNvPr id="195" name="Shape 195"/>
          <p:cNvSpPr txBox="1"/>
          <p:nvPr/>
        </p:nvSpPr>
        <p:spPr>
          <a:xfrm>
            <a:off x="105000" y="1890900"/>
            <a:ext cx="8110800" cy="4967100"/>
          </a:xfrm>
          <a:prstGeom prst="rect">
            <a:avLst/>
          </a:prstGeom>
          <a:noFill/>
          <a:ln>
            <a:noFill/>
          </a:ln>
        </p:spPr>
        <p:txBody>
          <a:bodyPr anchorCtr="0" anchor="t" bIns="91425" lIns="91425" rIns="91425" wrap="square" tIns="91425">
            <a:noAutofit/>
          </a:bodyPr>
          <a:lstStyle/>
          <a:p>
            <a:pPr indent="-342900" lvl="0" marL="457200" rtl="0">
              <a:spcBef>
                <a:spcPts val="0"/>
              </a:spcBef>
              <a:spcAft>
                <a:spcPts val="0"/>
              </a:spcAft>
              <a:buSzPts val="1800"/>
              <a:buAutoNum type="arabicPeriod"/>
            </a:pPr>
            <a:r>
              <a:rPr lang="en" sz="1800"/>
              <a:t>Subsystem 1</a:t>
            </a:r>
          </a:p>
          <a:p>
            <a:pPr indent="-342900" lvl="1" marL="914400" rtl="0">
              <a:spcBef>
                <a:spcPts val="0"/>
              </a:spcBef>
              <a:spcAft>
                <a:spcPts val="0"/>
              </a:spcAft>
              <a:buSzPts val="1800"/>
              <a:buAutoNum type="alphaLcPeriod"/>
            </a:pPr>
            <a:r>
              <a:rPr lang="en" sz="1800"/>
              <a:t>Standard Type</a:t>
            </a:r>
            <a:br>
              <a:rPr lang="en" sz="1800"/>
            </a:br>
            <a:r>
              <a:rPr lang="en" sz="1800"/>
              <a:t>“Drivetrain”</a:t>
            </a:r>
          </a:p>
          <a:p>
            <a:pPr indent="-342900" lvl="0" marL="457200" rtl="0">
              <a:spcBef>
                <a:spcPts val="0"/>
              </a:spcBef>
              <a:spcAft>
                <a:spcPts val="0"/>
              </a:spcAft>
              <a:buSzPts val="1800"/>
              <a:buAutoNum type="arabicPeriod"/>
            </a:pPr>
            <a:r>
              <a:rPr lang="en" sz="1800"/>
              <a:t>Subsystem 2</a:t>
            </a:r>
          </a:p>
          <a:p>
            <a:pPr indent="-342900" lvl="1" marL="914400" rtl="0">
              <a:spcBef>
                <a:spcPts val="0"/>
              </a:spcBef>
              <a:spcAft>
                <a:spcPts val="0"/>
              </a:spcAft>
              <a:buSzPts val="1800"/>
              <a:buAutoNum type="alphaLcPeriod"/>
            </a:pPr>
            <a:r>
              <a:rPr lang="en" sz="1800"/>
              <a:t>PID Type</a:t>
            </a:r>
            <a:br>
              <a:rPr lang="en" sz="1800"/>
            </a:br>
            <a:r>
              <a:rPr lang="en" sz="1800"/>
              <a:t>“Wrist”</a:t>
            </a:r>
          </a:p>
          <a:p>
            <a:pPr indent="-342900" lvl="0" marL="457200" rtl="0">
              <a:spcBef>
                <a:spcPts val="0"/>
              </a:spcBef>
              <a:buSzPts val="1800"/>
              <a:buAutoNum type="arabicPeriod"/>
            </a:pPr>
            <a:r>
              <a:rPr lang="en" sz="1800"/>
              <a:t>….</a:t>
            </a:r>
          </a:p>
        </p:txBody>
      </p:sp>
      <p:pic>
        <p:nvPicPr>
          <p:cNvPr id="196" name="Shape 196"/>
          <p:cNvPicPr preferRelativeResize="0"/>
          <p:nvPr/>
        </p:nvPicPr>
        <p:blipFill>
          <a:blip r:embed="rId3">
            <a:alphaModFix/>
          </a:blip>
          <a:stretch>
            <a:fillRect/>
          </a:stretch>
        </p:blipFill>
        <p:spPr>
          <a:xfrm>
            <a:off x="2855575" y="1990725"/>
            <a:ext cx="6177675" cy="3695175"/>
          </a:xfrm>
          <a:prstGeom prst="rect">
            <a:avLst/>
          </a:prstGeom>
          <a:noFill/>
          <a:ln>
            <a:noFill/>
          </a:ln>
        </p:spPr>
      </p:pic>
      <p:sp>
        <p:nvSpPr>
          <p:cNvPr id="197" name="Shape 197"/>
          <p:cNvSpPr txBox="1"/>
          <p:nvPr/>
        </p:nvSpPr>
        <p:spPr>
          <a:xfrm>
            <a:off x="113050" y="226100"/>
            <a:ext cx="8934000" cy="1182000"/>
          </a:xfrm>
          <a:prstGeom prst="rect">
            <a:avLst/>
          </a:prstGeom>
          <a:gradFill>
            <a:gsLst>
              <a:gs pos="0">
                <a:srgbClr val="F48208"/>
              </a:gs>
              <a:gs pos="100000">
                <a:srgbClr val="703E08"/>
              </a:gs>
            </a:gsLst>
            <a:path path="circle">
              <a:fillToRect b="50%" l="50%" r="50%" t="50%"/>
            </a:path>
            <a:tileRect/>
          </a:gradFill>
          <a:ln>
            <a:noFill/>
          </a:ln>
        </p:spPr>
        <p:txBody>
          <a:bodyPr anchorCtr="0" anchor="ctr" bIns="91425" lIns="91425" rIns="91425" wrap="square" tIns="91425">
            <a:noAutofit/>
          </a:bodyPr>
          <a:lstStyle/>
          <a:p>
            <a:pPr lvl="0" rtl="0" algn="ctr">
              <a:spcBef>
                <a:spcPts val="0"/>
              </a:spcBef>
              <a:buNone/>
            </a:pPr>
            <a:r>
              <a:rPr lang="en" sz="3600">
                <a:solidFill>
                  <a:schemeClr val="dk1"/>
                </a:solidFill>
              </a:rPr>
              <a:t>Robotbuilder &amp; Command Based Robot</a:t>
            </a:r>
          </a:p>
        </p:txBody>
      </p:sp>
      <p:sp>
        <p:nvSpPr>
          <p:cNvPr id="198" name="Shape 198"/>
          <p:cNvSpPr txBox="1"/>
          <p:nvPr/>
        </p:nvSpPr>
        <p:spPr>
          <a:xfrm>
            <a:off x="113050" y="1111600"/>
            <a:ext cx="1281000" cy="2964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rPr>
              <a:t>Live Demo</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02" name="Shape 202"/>
        <p:cNvGrpSpPr/>
        <p:nvPr/>
      </p:nvGrpSpPr>
      <p:grpSpPr>
        <a:xfrm>
          <a:off x="0" y="0"/>
          <a:ext cx="0" cy="0"/>
          <a:chOff x="0" y="0"/>
          <a:chExt cx="0" cy="0"/>
        </a:xfrm>
      </p:grpSpPr>
      <p:sp>
        <p:nvSpPr>
          <p:cNvPr id="203" name="Shape 203"/>
          <p:cNvSpPr txBox="1"/>
          <p:nvPr/>
        </p:nvSpPr>
        <p:spPr>
          <a:xfrm>
            <a:off x="6526150" y="5925933"/>
            <a:ext cx="2512800" cy="806100"/>
          </a:xfrm>
          <a:prstGeom prst="rect">
            <a:avLst/>
          </a:prstGeom>
          <a:noFill/>
          <a:ln>
            <a:noFill/>
          </a:ln>
        </p:spPr>
        <p:txBody>
          <a:bodyPr anchorCtr="0" anchor="t" bIns="91425" lIns="91425" rIns="91425" wrap="square" tIns="91425">
            <a:noAutofit/>
          </a:bodyPr>
          <a:lstStyle/>
          <a:p>
            <a:pPr lvl="0" rtl="0" algn="ctr">
              <a:spcBef>
                <a:spcPts val="0"/>
              </a:spcBef>
              <a:buNone/>
            </a:pPr>
            <a:r>
              <a:rPr b="1" lang="en" sz="3000">
                <a:latin typeface="Impact"/>
                <a:ea typeface="Impact"/>
                <a:cs typeface="Impact"/>
                <a:sym typeface="Impact"/>
              </a:rPr>
              <a:t>Team 3244</a:t>
            </a:r>
          </a:p>
        </p:txBody>
      </p:sp>
      <p:sp>
        <p:nvSpPr>
          <p:cNvPr id="204" name="Shape 204"/>
          <p:cNvSpPr txBox="1"/>
          <p:nvPr/>
        </p:nvSpPr>
        <p:spPr>
          <a:xfrm>
            <a:off x="126850" y="1408100"/>
            <a:ext cx="8906400" cy="636000"/>
          </a:xfrm>
          <a:prstGeom prst="rect">
            <a:avLst/>
          </a:prstGeom>
          <a:noFill/>
          <a:ln>
            <a:noFill/>
          </a:ln>
        </p:spPr>
        <p:txBody>
          <a:bodyPr anchorCtr="0" anchor="ctr" bIns="91425" lIns="91425" rIns="91425" wrap="square" tIns="91425">
            <a:noAutofit/>
          </a:bodyPr>
          <a:lstStyle/>
          <a:p>
            <a:pPr lvl="0" rtl="0" algn="ctr">
              <a:spcBef>
                <a:spcPts val="0"/>
              </a:spcBef>
              <a:buNone/>
            </a:pPr>
            <a:r>
              <a:rPr b="1" lang="en" sz="2400"/>
              <a:t>Add Actuators and Sensors</a:t>
            </a:r>
          </a:p>
        </p:txBody>
      </p:sp>
      <p:sp>
        <p:nvSpPr>
          <p:cNvPr id="205" name="Shape 205"/>
          <p:cNvSpPr txBox="1"/>
          <p:nvPr/>
        </p:nvSpPr>
        <p:spPr>
          <a:xfrm>
            <a:off x="249750" y="1890900"/>
            <a:ext cx="3953400" cy="4967100"/>
          </a:xfrm>
          <a:prstGeom prst="rect">
            <a:avLst/>
          </a:prstGeom>
          <a:noFill/>
          <a:ln>
            <a:noFill/>
          </a:ln>
        </p:spPr>
        <p:txBody>
          <a:bodyPr anchorCtr="0" anchor="t" bIns="91425" lIns="91425" rIns="91425" wrap="square" tIns="91425">
            <a:noAutofit/>
          </a:bodyPr>
          <a:lstStyle/>
          <a:p>
            <a:pPr indent="-342900" lvl="0" marL="457200" rtl="0">
              <a:spcBef>
                <a:spcPts val="0"/>
              </a:spcBef>
              <a:spcAft>
                <a:spcPts val="0"/>
              </a:spcAft>
              <a:buSzPts val="1800"/>
              <a:buAutoNum type="arabicPeriod"/>
            </a:pPr>
            <a:r>
              <a:rPr lang="en" sz="1800"/>
              <a:t>Add Actuators to Subsystems</a:t>
            </a:r>
            <a:br>
              <a:rPr lang="en" sz="1800"/>
            </a:br>
            <a:r>
              <a:rPr lang="en" sz="1800"/>
              <a:t>by either dragging into the workspace from the sidebar or right click menu</a:t>
            </a:r>
          </a:p>
          <a:p>
            <a:pPr indent="-342900" lvl="1" marL="914400" rtl="0">
              <a:spcBef>
                <a:spcPts val="0"/>
              </a:spcBef>
              <a:spcAft>
                <a:spcPts val="0"/>
              </a:spcAft>
              <a:buSzPts val="1800"/>
              <a:buAutoNum type="alphaLcPeriod"/>
            </a:pPr>
            <a:r>
              <a:rPr lang="en" sz="1800"/>
              <a:t>Speed Controller select</a:t>
            </a:r>
            <a:br>
              <a:rPr lang="en" sz="1800"/>
            </a:br>
            <a:r>
              <a:rPr lang="en" sz="1800"/>
              <a:t>Type and PWM Port</a:t>
            </a:r>
          </a:p>
          <a:p>
            <a:pPr indent="-342900" lvl="1" marL="914400" rtl="0">
              <a:spcBef>
                <a:spcPts val="0"/>
              </a:spcBef>
              <a:buSzPts val="1800"/>
              <a:buAutoNum type="alphaLcPeriod"/>
            </a:pPr>
            <a:r>
              <a:rPr lang="en" sz="1800"/>
              <a:t>CAN Speed Controllers</a:t>
            </a:r>
            <a:br>
              <a:rPr lang="en" sz="1800"/>
            </a:br>
            <a:r>
              <a:rPr lang="en" sz="1800"/>
              <a:t>Have their own icon.</a:t>
            </a:r>
          </a:p>
          <a:p>
            <a:pPr indent="0" lvl="0" marL="457200" rtl="0">
              <a:spcBef>
                <a:spcPts val="0"/>
              </a:spcBef>
              <a:buNone/>
            </a:pPr>
            <a:r>
              <a:t/>
            </a:r>
            <a:endParaRPr sz="1800"/>
          </a:p>
          <a:p>
            <a:pPr indent="-342900" lvl="0" marL="457200" rtl="0">
              <a:spcBef>
                <a:spcPts val="0"/>
              </a:spcBef>
              <a:spcAft>
                <a:spcPts val="0"/>
              </a:spcAft>
              <a:buSzPts val="1800"/>
              <a:buAutoNum type="arabicPeriod"/>
            </a:pPr>
            <a:r>
              <a:rPr lang="en" sz="1800"/>
              <a:t>Add Sensors the same way</a:t>
            </a:r>
          </a:p>
          <a:p>
            <a:pPr indent="-342900" lvl="1" marL="914400" rtl="0">
              <a:spcBef>
                <a:spcPts val="0"/>
              </a:spcBef>
              <a:spcAft>
                <a:spcPts val="0"/>
              </a:spcAft>
              <a:buSzPts val="1800"/>
              <a:buAutoNum type="alphaLcPeriod"/>
            </a:pPr>
            <a:r>
              <a:rPr lang="en" sz="1800"/>
              <a:t>Set DIO/Analog Channels.</a:t>
            </a:r>
          </a:p>
          <a:p>
            <a:pPr indent="-342900" lvl="1" marL="914400" rtl="0">
              <a:spcBef>
                <a:spcPts val="0"/>
              </a:spcBef>
              <a:buSzPts val="1800"/>
              <a:buAutoNum type="alphaLcPeriod"/>
            </a:pPr>
            <a:r>
              <a:rPr lang="en" sz="1800"/>
              <a:t>Set other special setting </a:t>
            </a:r>
            <a:br>
              <a:rPr lang="en" sz="1800"/>
            </a:br>
            <a:r>
              <a:rPr lang="en" sz="1800"/>
              <a:t>per device type.</a:t>
            </a:r>
          </a:p>
        </p:txBody>
      </p:sp>
      <p:pic>
        <p:nvPicPr>
          <p:cNvPr id="206" name="Shape 206"/>
          <p:cNvPicPr preferRelativeResize="0"/>
          <p:nvPr/>
        </p:nvPicPr>
        <p:blipFill>
          <a:blip r:embed="rId3">
            <a:alphaModFix/>
          </a:blip>
          <a:stretch>
            <a:fillRect/>
          </a:stretch>
        </p:blipFill>
        <p:spPr>
          <a:xfrm>
            <a:off x="3916450" y="1954475"/>
            <a:ext cx="5018101" cy="3589100"/>
          </a:xfrm>
          <a:prstGeom prst="rect">
            <a:avLst/>
          </a:prstGeom>
          <a:noFill/>
          <a:ln>
            <a:noFill/>
          </a:ln>
        </p:spPr>
      </p:pic>
      <p:sp>
        <p:nvSpPr>
          <p:cNvPr id="207" name="Shape 207"/>
          <p:cNvSpPr txBox="1"/>
          <p:nvPr/>
        </p:nvSpPr>
        <p:spPr>
          <a:xfrm>
            <a:off x="113050" y="226100"/>
            <a:ext cx="8934000" cy="1182000"/>
          </a:xfrm>
          <a:prstGeom prst="rect">
            <a:avLst/>
          </a:prstGeom>
          <a:gradFill>
            <a:gsLst>
              <a:gs pos="0">
                <a:srgbClr val="F48208"/>
              </a:gs>
              <a:gs pos="100000">
                <a:srgbClr val="703E08"/>
              </a:gs>
            </a:gsLst>
            <a:path path="circle">
              <a:fillToRect b="50%" l="50%" r="50%" t="50%"/>
            </a:path>
            <a:tileRect/>
          </a:gradFill>
          <a:ln>
            <a:noFill/>
          </a:ln>
        </p:spPr>
        <p:txBody>
          <a:bodyPr anchorCtr="0" anchor="ctr" bIns="91425" lIns="91425" rIns="91425" wrap="square" tIns="91425">
            <a:noAutofit/>
          </a:bodyPr>
          <a:lstStyle/>
          <a:p>
            <a:pPr lvl="0" rtl="0" algn="ctr">
              <a:spcBef>
                <a:spcPts val="0"/>
              </a:spcBef>
              <a:buNone/>
            </a:pPr>
            <a:r>
              <a:rPr lang="en" sz="3600">
                <a:solidFill>
                  <a:schemeClr val="dk1"/>
                </a:solidFill>
              </a:rPr>
              <a:t>Robotbuilder &amp; Command Based Robot</a:t>
            </a:r>
          </a:p>
        </p:txBody>
      </p:sp>
      <p:sp>
        <p:nvSpPr>
          <p:cNvPr id="208" name="Shape 208"/>
          <p:cNvSpPr txBox="1"/>
          <p:nvPr/>
        </p:nvSpPr>
        <p:spPr>
          <a:xfrm>
            <a:off x="113050" y="1111600"/>
            <a:ext cx="1281000" cy="2964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rPr>
              <a:t>Live Demo</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12" name="Shape 212"/>
        <p:cNvGrpSpPr/>
        <p:nvPr/>
      </p:nvGrpSpPr>
      <p:grpSpPr>
        <a:xfrm>
          <a:off x="0" y="0"/>
          <a:ext cx="0" cy="0"/>
          <a:chOff x="0" y="0"/>
          <a:chExt cx="0" cy="0"/>
        </a:xfrm>
      </p:grpSpPr>
      <p:sp>
        <p:nvSpPr>
          <p:cNvPr id="213" name="Shape 213"/>
          <p:cNvSpPr txBox="1"/>
          <p:nvPr/>
        </p:nvSpPr>
        <p:spPr>
          <a:xfrm>
            <a:off x="6526150" y="5925933"/>
            <a:ext cx="2512800" cy="806100"/>
          </a:xfrm>
          <a:prstGeom prst="rect">
            <a:avLst/>
          </a:prstGeom>
          <a:noFill/>
          <a:ln>
            <a:noFill/>
          </a:ln>
        </p:spPr>
        <p:txBody>
          <a:bodyPr anchorCtr="0" anchor="t" bIns="91425" lIns="91425" rIns="91425" wrap="square" tIns="91425">
            <a:noAutofit/>
          </a:bodyPr>
          <a:lstStyle/>
          <a:p>
            <a:pPr lvl="0" rtl="0" algn="ctr">
              <a:spcBef>
                <a:spcPts val="0"/>
              </a:spcBef>
              <a:buNone/>
            </a:pPr>
            <a:r>
              <a:rPr b="1" lang="en" sz="3000">
                <a:latin typeface="Impact"/>
                <a:ea typeface="Impact"/>
                <a:cs typeface="Impact"/>
                <a:sym typeface="Impact"/>
              </a:rPr>
              <a:t>Team 3244</a:t>
            </a:r>
          </a:p>
        </p:txBody>
      </p:sp>
      <p:sp>
        <p:nvSpPr>
          <p:cNvPr id="214" name="Shape 214"/>
          <p:cNvSpPr txBox="1"/>
          <p:nvPr/>
        </p:nvSpPr>
        <p:spPr>
          <a:xfrm>
            <a:off x="126850" y="1408100"/>
            <a:ext cx="8906400" cy="636000"/>
          </a:xfrm>
          <a:prstGeom prst="rect">
            <a:avLst/>
          </a:prstGeom>
          <a:noFill/>
          <a:ln>
            <a:noFill/>
          </a:ln>
        </p:spPr>
        <p:txBody>
          <a:bodyPr anchorCtr="0" anchor="ctr" bIns="91425" lIns="91425" rIns="91425" wrap="square" tIns="91425">
            <a:noAutofit/>
          </a:bodyPr>
          <a:lstStyle/>
          <a:p>
            <a:pPr lvl="0" rtl="0" algn="ctr">
              <a:spcBef>
                <a:spcPts val="0"/>
              </a:spcBef>
              <a:buNone/>
            </a:pPr>
            <a:r>
              <a:rPr b="1" lang="en" sz="2400"/>
              <a:t>Correct Red Highlighted Errors</a:t>
            </a:r>
          </a:p>
        </p:txBody>
      </p:sp>
      <p:sp>
        <p:nvSpPr>
          <p:cNvPr id="215" name="Shape 215"/>
          <p:cNvSpPr txBox="1"/>
          <p:nvPr/>
        </p:nvSpPr>
        <p:spPr>
          <a:xfrm>
            <a:off x="126850" y="1957500"/>
            <a:ext cx="3329100" cy="4967100"/>
          </a:xfrm>
          <a:prstGeom prst="rect">
            <a:avLst/>
          </a:prstGeom>
          <a:noFill/>
          <a:ln>
            <a:noFill/>
          </a:ln>
        </p:spPr>
        <p:txBody>
          <a:bodyPr anchorCtr="0" anchor="t" bIns="91425" lIns="91425" rIns="91425" wrap="square" tIns="91425">
            <a:noAutofit/>
          </a:bodyPr>
          <a:lstStyle/>
          <a:p>
            <a:pPr indent="-342900" lvl="0" marL="457200" rtl="0">
              <a:spcBef>
                <a:spcPts val="0"/>
              </a:spcBef>
              <a:buSzPts val="1800"/>
              <a:buAutoNum type="arabicPeriod"/>
            </a:pPr>
            <a:r>
              <a:rPr lang="en" sz="1800"/>
              <a:t>Robot Drive will alway </a:t>
            </a:r>
            <a:br>
              <a:rPr lang="en" sz="1800"/>
            </a:br>
            <a:r>
              <a:rPr lang="en" sz="1800"/>
              <a:t>Prefill with the first Speed</a:t>
            </a:r>
            <a:br>
              <a:rPr lang="en" sz="1800"/>
            </a:br>
            <a:r>
              <a:rPr lang="en" sz="1800"/>
              <a:t>Controller. You will need </a:t>
            </a:r>
            <a:br>
              <a:rPr lang="en" sz="1800"/>
            </a:br>
            <a:r>
              <a:rPr lang="en" sz="1800"/>
              <a:t>to Manually select in</a:t>
            </a:r>
            <a:br>
              <a:rPr lang="en" sz="1800"/>
            </a:br>
            <a:r>
              <a:rPr lang="en" sz="1800"/>
              <a:t>drop downs</a:t>
            </a:r>
          </a:p>
          <a:p>
            <a:pPr lvl="0" rtl="0">
              <a:spcBef>
                <a:spcPts val="0"/>
              </a:spcBef>
              <a:buNone/>
            </a:pPr>
            <a:r>
              <a:t/>
            </a:r>
            <a:endParaRPr sz="1800"/>
          </a:p>
          <a:p>
            <a:pPr indent="-342900" lvl="0" marL="457200" rtl="0">
              <a:spcBef>
                <a:spcPts val="0"/>
              </a:spcBef>
              <a:buSzPts val="1800"/>
              <a:buAutoNum type="arabicPeriod"/>
            </a:pPr>
            <a:r>
              <a:rPr lang="en" sz="1800"/>
              <a:t>PID Type Subsystems</a:t>
            </a:r>
            <a:br>
              <a:rPr lang="en" sz="1800"/>
            </a:br>
            <a:r>
              <a:rPr lang="en" sz="1800"/>
              <a:t>require a Speed Controller and an input. Analog or Encoder</a:t>
            </a:r>
          </a:p>
        </p:txBody>
      </p:sp>
      <p:pic>
        <p:nvPicPr>
          <p:cNvPr id="216" name="Shape 216"/>
          <p:cNvPicPr preferRelativeResize="0"/>
          <p:nvPr/>
        </p:nvPicPr>
        <p:blipFill>
          <a:blip r:embed="rId3">
            <a:alphaModFix/>
          </a:blip>
          <a:stretch>
            <a:fillRect/>
          </a:stretch>
        </p:blipFill>
        <p:spPr>
          <a:xfrm>
            <a:off x="3484950" y="1890834"/>
            <a:ext cx="5294475" cy="1443288"/>
          </a:xfrm>
          <a:prstGeom prst="rect">
            <a:avLst/>
          </a:prstGeom>
          <a:noFill/>
          <a:ln>
            <a:noFill/>
          </a:ln>
        </p:spPr>
      </p:pic>
      <p:pic>
        <p:nvPicPr>
          <p:cNvPr id="217" name="Shape 217"/>
          <p:cNvPicPr preferRelativeResize="0"/>
          <p:nvPr/>
        </p:nvPicPr>
        <p:blipFill>
          <a:blip r:embed="rId4">
            <a:alphaModFix/>
          </a:blip>
          <a:stretch>
            <a:fillRect/>
          </a:stretch>
        </p:blipFill>
        <p:spPr>
          <a:xfrm>
            <a:off x="3426950" y="3454788"/>
            <a:ext cx="5410476" cy="2350450"/>
          </a:xfrm>
          <a:prstGeom prst="rect">
            <a:avLst/>
          </a:prstGeom>
          <a:noFill/>
          <a:ln>
            <a:noFill/>
          </a:ln>
        </p:spPr>
      </p:pic>
      <p:sp>
        <p:nvSpPr>
          <p:cNvPr id="218" name="Shape 218"/>
          <p:cNvSpPr txBox="1"/>
          <p:nvPr/>
        </p:nvSpPr>
        <p:spPr>
          <a:xfrm>
            <a:off x="113050" y="226100"/>
            <a:ext cx="8934000" cy="1182000"/>
          </a:xfrm>
          <a:prstGeom prst="rect">
            <a:avLst/>
          </a:prstGeom>
          <a:gradFill>
            <a:gsLst>
              <a:gs pos="0">
                <a:srgbClr val="F48208"/>
              </a:gs>
              <a:gs pos="100000">
                <a:srgbClr val="703E08"/>
              </a:gs>
            </a:gsLst>
            <a:path path="circle">
              <a:fillToRect b="50%" l="50%" r="50%" t="50%"/>
            </a:path>
            <a:tileRect/>
          </a:gradFill>
          <a:ln>
            <a:noFill/>
          </a:ln>
        </p:spPr>
        <p:txBody>
          <a:bodyPr anchorCtr="0" anchor="ctr" bIns="91425" lIns="91425" rIns="91425" wrap="square" tIns="91425">
            <a:noAutofit/>
          </a:bodyPr>
          <a:lstStyle/>
          <a:p>
            <a:pPr lvl="0" rtl="0" algn="ctr">
              <a:spcBef>
                <a:spcPts val="0"/>
              </a:spcBef>
              <a:buNone/>
            </a:pPr>
            <a:r>
              <a:rPr lang="en" sz="3600">
                <a:solidFill>
                  <a:schemeClr val="dk1"/>
                </a:solidFill>
              </a:rPr>
              <a:t>Robotbuilder &amp; Command Based Robot</a:t>
            </a:r>
          </a:p>
        </p:txBody>
      </p:sp>
      <p:sp>
        <p:nvSpPr>
          <p:cNvPr id="219" name="Shape 219"/>
          <p:cNvSpPr txBox="1"/>
          <p:nvPr/>
        </p:nvSpPr>
        <p:spPr>
          <a:xfrm>
            <a:off x="113050" y="1111600"/>
            <a:ext cx="1281000" cy="2964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rPr>
              <a:t>Live Demo</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23" name="Shape 223"/>
        <p:cNvGrpSpPr/>
        <p:nvPr/>
      </p:nvGrpSpPr>
      <p:grpSpPr>
        <a:xfrm>
          <a:off x="0" y="0"/>
          <a:ext cx="0" cy="0"/>
          <a:chOff x="0" y="0"/>
          <a:chExt cx="0" cy="0"/>
        </a:xfrm>
      </p:grpSpPr>
      <p:sp>
        <p:nvSpPr>
          <p:cNvPr id="224" name="Shape 224"/>
          <p:cNvSpPr txBox="1"/>
          <p:nvPr/>
        </p:nvSpPr>
        <p:spPr>
          <a:xfrm>
            <a:off x="6526150" y="5925933"/>
            <a:ext cx="2512800" cy="806100"/>
          </a:xfrm>
          <a:prstGeom prst="rect">
            <a:avLst/>
          </a:prstGeom>
          <a:noFill/>
          <a:ln>
            <a:noFill/>
          </a:ln>
        </p:spPr>
        <p:txBody>
          <a:bodyPr anchorCtr="0" anchor="t" bIns="91425" lIns="91425" rIns="91425" wrap="square" tIns="91425">
            <a:noAutofit/>
          </a:bodyPr>
          <a:lstStyle/>
          <a:p>
            <a:pPr lvl="0" rtl="0" algn="ctr">
              <a:spcBef>
                <a:spcPts val="0"/>
              </a:spcBef>
              <a:buNone/>
            </a:pPr>
            <a:r>
              <a:rPr b="1" lang="en" sz="3000">
                <a:latin typeface="Impact"/>
                <a:ea typeface="Impact"/>
                <a:cs typeface="Impact"/>
                <a:sym typeface="Impact"/>
              </a:rPr>
              <a:t>Team 3244</a:t>
            </a:r>
          </a:p>
        </p:txBody>
      </p:sp>
      <p:sp>
        <p:nvSpPr>
          <p:cNvPr id="225" name="Shape 225"/>
          <p:cNvSpPr txBox="1"/>
          <p:nvPr/>
        </p:nvSpPr>
        <p:spPr>
          <a:xfrm>
            <a:off x="126850" y="1408100"/>
            <a:ext cx="8906400" cy="636000"/>
          </a:xfrm>
          <a:prstGeom prst="rect">
            <a:avLst/>
          </a:prstGeom>
          <a:noFill/>
          <a:ln>
            <a:noFill/>
          </a:ln>
        </p:spPr>
        <p:txBody>
          <a:bodyPr anchorCtr="0" anchor="ctr" bIns="91425" lIns="91425" rIns="91425" wrap="square" tIns="91425">
            <a:noAutofit/>
          </a:bodyPr>
          <a:lstStyle/>
          <a:p>
            <a:pPr lvl="0" rtl="0" algn="ctr">
              <a:spcBef>
                <a:spcPts val="0"/>
              </a:spcBef>
              <a:buNone/>
            </a:pPr>
            <a:r>
              <a:rPr b="1" lang="en" sz="2400"/>
              <a:t>Add Operator Interface</a:t>
            </a:r>
          </a:p>
        </p:txBody>
      </p:sp>
      <p:sp>
        <p:nvSpPr>
          <p:cNvPr id="226" name="Shape 226"/>
          <p:cNvSpPr txBox="1"/>
          <p:nvPr/>
        </p:nvSpPr>
        <p:spPr>
          <a:xfrm>
            <a:off x="200275" y="1890800"/>
            <a:ext cx="2988600" cy="4967100"/>
          </a:xfrm>
          <a:prstGeom prst="rect">
            <a:avLst/>
          </a:prstGeom>
          <a:noFill/>
          <a:ln>
            <a:noFill/>
          </a:ln>
        </p:spPr>
        <p:txBody>
          <a:bodyPr anchorCtr="0" anchor="t" bIns="91425" lIns="91425" rIns="91425" wrap="square" tIns="91425">
            <a:noAutofit/>
          </a:bodyPr>
          <a:lstStyle/>
          <a:p>
            <a:pPr indent="-342900" lvl="0" marL="457200" rtl="0">
              <a:spcBef>
                <a:spcPts val="0"/>
              </a:spcBef>
              <a:spcAft>
                <a:spcPts val="0"/>
              </a:spcAft>
              <a:buSzPts val="1800"/>
              <a:buAutoNum type="arabicPeriod"/>
            </a:pPr>
            <a:r>
              <a:rPr lang="en" sz="1800"/>
              <a:t>Drag or right click</a:t>
            </a:r>
            <a:br>
              <a:rPr lang="en" sz="1800"/>
            </a:br>
            <a:r>
              <a:rPr lang="en" sz="1800"/>
              <a:t>Operator Interface </a:t>
            </a:r>
            <a:br>
              <a:rPr lang="en" sz="1800"/>
            </a:br>
            <a:r>
              <a:rPr lang="en" sz="1800"/>
              <a:t>and add Joystick</a:t>
            </a:r>
          </a:p>
          <a:p>
            <a:pPr indent="-342900" lvl="1" marL="914400" rtl="0">
              <a:spcBef>
                <a:spcPts val="0"/>
              </a:spcBef>
              <a:spcAft>
                <a:spcPts val="0"/>
              </a:spcAft>
              <a:buSzPts val="1800"/>
              <a:buAutoNum type="alphaLcPeriod"/>
            </a:pPr>
            <a:r>
              <a:rPr lang="en" sz="1800"/>
              <a:t>Name Joystick</a:t>
            </a:r>
          </a:p>
          <a:p>
            <a:pPr indent="-342900" lvl="1" marL="914400" rtl="0">
              <a:spcBef>
                <a:spcPts val="0"/>
              </a:spcBef>
              <a:buSzPts val="1800"/>
              <a:buAutoNum type="alphaLcPeriod"/>
            </a:pPr>
            <a:r>
              <a:rPr lang="en" sz="1800"/>
              <a:t>Set Device ID</a:t>
            </a:r>
          </a:p>
          <a:p>
            <a:pPr indent="0" lvl="0" marL="457200" rtl="0">
              <a:spcBef>
                <a:spcPts val="0"/>
              </a:spcBef>
              <a:buNone/>
            </a:pPr>
            <a:r>
              <a:t/>
            </a:r>
            <a:endParaRPr sz="1800"/>
          </a:p>
        </p:txBody>
      </p:sp>
      <p:pic>
        <p:nvPicPr>
          <p:cNvPr id="227" name="Shape 227"/>
          <p:cNvPicPr preferRelativeResize="0"/>
          <p:nvPr/>
        </p:nvPicPr>
        <p:blipFill>
          <a:blip r:embed="rId3">
            <a:alphaModFix/>
          </a:blip>
          <a:stretch>
            <a:fillRect/>
          </a:stretch>
        </p:blipFill>
        <p:spPr>
          <a:xfrm>
            <a:off x="2708646" y="2126875"/>
            <a:ext cx="6138400" cy="2176150"/>
          </a:xfrm>
          <a:prstGeom prst="rect">
            <a:avLst/>
          </a:prstGeom>
          <a:noFill/>
          <a:ln>
            <a:noFill/>
          </a:ln>
        </p:spPr>
      </p:pic>
      <p:pic>
        <p:nvPicPr>
          <p:cNvPr id="228" name="Shape 228"/>
          <p:cNvPicPr preferRelativeResize="0"/>
          <p:nvPr/>
        </p:nvPicPr>
        <p:blipFill>
          <a:blip r:embed="rId4">
            <a:alphaModFix/>
          </a:blip>
          <a:stretch>
            <a:fillRect/>
          </a:stretch>
        </p:blipFill>
        <p:spPr>
          <a:xfrm>
            <a:off x="4286850" y="4135075"/>
            <a:ext cx="3852150" cy="1685975"/>
          </a:xfrm>
          <a:prstGeom prst="rect">
            <a:avLst/>
          </a:prstGeom>
          <a:noFill/>
          <a:ln>
            <a:noFill/>
          </a:ln>
        </p:spPr>
      </p:pic>
      <p:sp>
        <p:nvSpPr>
          <p:cNvPr id="229" name="Shape 229"/>
          <p:cNvSpPr txBox="1"/>
          <p:nvPr/>
        </p:nvSpPr>
        <p:spPr>
          <a:xfrm>
            <a:off x="113050" y="226100"/>
            <a:ext cx="8934000" cy="1182000"/>
          </a:xfrm>
          <a:prstGeom prst="rect">
            <a:avLst/>
          </a:prstGeom>
          <a:gradFill>
            <a:gsLst>
              <a:gs pos="0">
                <a:srgbClr val="F48208"/>
              </a:gs>
              <a:gs pos="100000">
                <a:srgbClr val="703E08"/>
              </a:gs>
            </a:gsLst>
            <a:path path="circle">
              <a:fillToRect b="50%" l="50%" r="50%" t="50%"/>
            </a:path>
            <a:tileRect/>
          </a:gradFill>
          <a:ln>
            <a:noFill/>
          </a:ln>
        </p:spPr>
        <p:txBody>
          <a:bodyPr anchorCtr="0" anchor="ctr" bIns="91425" lIns="91425" rIns="91425" wrap="square" tIns="91425">
            <a:noAutofit/>
          </a:bodyPr>
          <a:lstStyle/>
          <a:p>
            <a:pPr lvl="0" rtl="0" algn="ctr">
              <a:spcBef>
                <a:spcPts val="0"/>
              </a:spcBef>
              <a:buNone/>
            </a:pPr>
            <a:r>
              <a:rPr lang="en" sz="3600">
                <a:solidFill>
                  <a:schemeClr val="dk1"/>
                </a:solidFill>
              </a:rPr>
              <a:t>Robotbuilder &amp; Command Based Robot</a:t>
            </a:r>
          </a:p>
        </p:txBody>
      </p:sp>
      <p:sp>
        <p:nvSpPr>
          <p:cNvPr id="230" name="Shape 230"/>
          <p:cNvSpPr txBox="1"/>
          <p:nvPr/>
        </p:nvSpPr>
        <p:spPr>
          <a:xfrm>
            <a:off x="113050" y="1111600"/>
            <a:ext cx="1281000" cy="2964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rPr>
              <a:t>Live Demo</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nvSpPr>
        <p:spPr>
          <a:xfrm>
            <a:off x="6526150" y="5925933"/>
            <a:ext cx="2512800" cy="806100"/>
          </a:xfrm>
          <a:prstGeom prst="rect">
            <a:avLst/>
          </a:prstGeom>
          <a:noFill/>
          <a:ln>
            <a:noFill/>
          </a:ln>
        </p:spPr>
        <p:txBody>
          <a:bodyPr anchorCtr="0" anchor="t" bIns="91425" lIns="91425" rIns="91425" wrap="square" tIns="91425">
            <a:noAutofit/>
          </a:bodyPr>
          <a:lstStyle/>
          <a:p>
            <a:pPr lvl="0" rtl="0" algn="ctr">
              <a:spcBef>
                <a:spcPts val="0"/>
              </a:spcBef>
              <a:buNone/>
            </a:pPr>
            <a:r>
              <a:rPr b="1" lang="en" sz="3000">
                <a:latin typeface="Impact"/>
                <a:ea typeface="Impact"/>
                <a:cs typeface="Impact"/>
                <a:sym typeface="Impact"/>
              </a:rPr>
              <a:t>Team 3244</a:t>
            </a:r>
          </a:p>
        </p:txBody>
      </p:sp>
      <p:sp>
        <p:nvSpPr>
          <p:cNvPr id="61" name="Shape 61"/>
          <p:cNvSpPr txBox="1"/>
          <p:nvPr/>
        </p:nvSpPr>
        <p:spPr>
          <a:xfrm>
            <a:off x="132525" y="1408100"/>
            <a:ext cx="8906400" cy="806100"/>
          </a:xfrm>
          <a:prstGeom prst="rect">
            <a:avLst/>
          </a:prstGeom>
          <a:noFill/>
          <a:ln>
            <a:noFill/>
          </a:ln>
        </p:spPr>
        <p:txBody>
          <a:bodyPr anchorCtr="0" anchor="ctr" bIns="91425" lIns="91425" rIns="91425" wrap="square" tIns="91425">
            <a:noAutofit/>
          </a:bodyPr>
          <a:lstStyle/>
          <a:p>
            <a:pPr lvl="0" rtl="0" algn="ctr">
              <a:spcBef>
                <a:spcPts val="0"/>
              </a:spcBef>
              <a:buNone/>
            </a:pPr>
            <a:r>
              <a:rPr b="1" lang="en" sz="2400"/>
              <a:t>About Us</a:t>
            </a:r>
          </a:p>
          <a:p>
            <a:pPr lvl="0" rtl="0" algn="ctr">
              <a:spcBef>
                <a:spcPts val="0"/>
              </a:spcBef>
              <a:buNone/>
            </a:pPr>
            <a:r>
              <a:rPr b="1" lang="en" sz="2400"/>
              <a:t>Corey Applegate</a:t>
            </a:r>
          </a:p>
        </p:txBody>
      </p:sp>
      <p:sp>
        <p:nvSpPr>
          <p:cNvPr id="62" name="Shape 62"/>
          <p:cNvSpPr txBox="1"/>
          <p:nvPr/>
        </p:nvSpPr>
        <p:spPr>
          <a:xfrm>
            <a:off x="132525" y="2069425"/>
            <a:ext cx="8906400" cy="2494200"/>
          </a:xfrm>
          <a:prstGeom prst="rect">
            <a:avLst/>
          </a:prstGeom>
          <a:noFill/>
          <a:ln>
            <a:noFill/>
          </a:ln>
        </p:spPr>
        <p:txBody>
          <a:bodyPr anchorCtr="0" anchor="t" bIns="91425" lIns="91425" rIns="91425" wrap="square" tIns="91425">
            <a:noAutofit/>
          </a:bodyPr>
          <a:lstStyle/>
          <a:p>
            <a:pPr indent="-342900" lvl="0" marL="457200" rtl="0">
              <a:spcBef>
                <a:spcPts val="0"/>
              </a:spcBef>
              <a:spcAft>
                <a:spcPts val="0"/>
              </a:spcAft>
              <a:buSzPts val="1800"/>
              <a:buChar char="●"/>
            </a:pPr>
            <a:r>
              <a:rPr lang="en" sz="1800"/>
              <a:t>20 Years Industrial Controls Technician using Rockwell Automation PLC and Motion Control, Kuka Robotics, Fanuc Robotics</a:t>
            </a:r>
          </a:p>
          <a:p>
            <a:pPr indent="-342900" lvl="0" marL="457200" rtl="0">
              <a:spcBef>
                <a:spcPts val="0"/>
              </a:spcBef>
              <a:spcAft>
                <a:spcPts val="0"/>
              </a:spcAft>
              <a:buSzPts val="1800"/>
              <a:buChar char="●"/>
            </a:pPr>
            <a:r>
              <a:rPr lang="en" sz="1800"/>
              <a:t>4 years Mentoring a LEGO Mindstorms Club for 5-6 graders</a:t>
            </a:r>
          </a:p>
          <a:p>
            <a:pPr indent="-342900" lvl="0" marL="457200" rtl="0">
              <a:spcBef>
                <a:spcPts val="0"/>
              </a:spcBef>
              <a:spcAft>
                <a:spcPts val="0"/>
              </a:spcAft>
              <a:buSzPts val="1800"/>
              <a:buChar char="●"/>
            </a:pPr>
            <a:r>
              <a:rPr lang="en" sz="1800"/>
              <a:t>1 season Mentoring VEX</a:t>
            </a:r>
          </a:p>
          <a:p>
            <a:pPr indent="-342900" lvl="0" marL="457200" rtl="0">
              <a:spcBef>
                <a:spcPts val="0"/>
              </a:spcBef>
              <a:spcAft>
                <a:spcPts val="0"/>
              </a:spcAft>
              <a:buSzPts val="1800"/>
              <a:buChar char="●"/>
            </a:pPr>
            <a:r>
              <a:rPr lang="en" sz="1800"/>
              <a:t>1st full year with FIRST was 2016 Stronghold</a:t>
            </a:r>
          </a:p>
          <a:p>
            <a:pPr indent="-342900" lvl="0" marL="457200" rtl="0">
              <a:spcBef>
                <a:spcPts val="0"/>
              </a:spcBef>
              <a:spcAft>
                <a:spcPts val="0"/>
              </a:spcAft>
              <a:buSzPts val="1800"/>
              <a:buChar char="●"/>
            </a:pPr>
            <a:r>
              <a:rPr lang="en" sz="1800"/>
              <a:t>Hobbies and skills include</a:t>
            </a:r>
          </a:p>
          <a:p>
            <a:pPr indent="-342900" lvl="1" marL="914400" rtl="0">
              <a:spcBef>
                <a:spcPts val="0"/>
              </a:spcBef>
              <a:buSzPts val="1800"/>
              <a:buChar char="○"/>
            </a:pPr>
            <a:r>
              <a:rPr lang="en" sz="1800"/>
              <a:t>3d Printing, Autodesk Inventor, Raspberry Pi, Arduino</a:t>
            </a:r>
          </a:p>
          <a:p>
            <a:pPr indent="0" lvl="0" marL="457200" rtl="0">
              <a:spcBef>
                <a:spcPts val="0"/>
              </a:spcBef>
              <a:buNone/>
            </a:pPr>
            <a:r>
              <a:t/>
            </a:r>
            <a:endParaRPr sz="1800"/>
          </a:p>
        </p:txBody>
      </p:sp>
      <p:sp>
        <p:nvSpPr>
          <p:cNvPr id="63" name="Shape 63"/>
          <p:cNvSpPr txBox="1"/>
          <p:nvPr/>
        </p:nvSpPr>
        <p:spPr>
          <a:xfrm>
            <a:off x="132525" y="4098175"/>
            <a:ext cx="8906400" cy="679800"/>
          </a:xfrm>
          <a:prstGeom prst="rect">
            <a:avLst/>
          </a:prstGeom>
          <a:noFill/>
          <a:ln>
            <a:noFill/>
          </a:ln>
        </p:spPr>
        <p:txBody>
          <a:bodyPr anchorCtr="0" anchor="ctr" bIns="91425" lIns="91425" rIns="91425" wrap="square" tIns="91425">
            <a:noAutofit/>
          </a:bodyPr>
          <a:lstStyle/>
          <a:p>
            <a:pPr lvl="0" rtl="0" algn="ctr">
              <a:spcBef>
                <a:spcPts val="0"/>
              </a:spcBef>
              <a:buNone/>
            </a:pPr>
            <a:r>
              <a:rPr b="1" lang="en" sz="2400"/>
              <a:t>Austin Applegate</a:t>
            </a:r>
          </a:p>
        </p:txBody>
      </p:sp>
      <p:sp>
        <p:nvSpPr>
          <p:cNvPr id="64" name="Shape 64"/>
          <p:cNvSpPr txBox="1"/>
          <p:nvPr/>
        </p:nvSpPr>
        <p:spPr>
          <a:xfrm>
            <a:off x="132525" y="4563625"/>
            <a:ext cx="8906400" cy="2087100"/>
          </a:xfrm>
          <a:prstGeom prst="rect">
            <a:avLst/>
          </a:prstGeom>
          <a:noFill/>
          <a:ln>
            <a:noFill/>
          </a:ln>
        </p:spPr>
        <p:txBody>
          <a:bodyPr anchorCtr="0" anchor="t" bIns="91425" lIns="91425" rIns="91425" wrap="square" tIns="91425">
            <a:noAutofit/>
          </a:bodyPr>
          <a:lstStyle/>
          <a:p>
            <a:pPr indent="-342900" lvl="0" marL="457200" rtl="0">
              <a:spcBef>
                <a:spcPts val="0"/>
              </a:spcBef>
              <a:spcAft>
                <a:spcPts val="0"/>
              </a:spcAft>
              <a:buSzPts val="1800"/>
              <a:buChar char="●"/>
            </a:pPr>
            <a:r>
              <a:rPr lang="en" sz="1800"/>
              <a:t>Junior Tech High School</a:t>
            </a:r>
          </a:p>
          <a:p>
            <a:pPr indent="-342900" lvl="0" marL="457200" rtl="0">
              <a:spcBef>
                <a:spcPts val="0"/>
              </a:spcBef>
              <a:spcAft>
                <a:spcPts val="0"/>
              </a:spcAft>
              <a:buSzPts val="1800"/>
              <a:buChar char="●"/>
            </a:pPr>
            <a:r>
              <a:rPr lang="en" sz="1800"/>
              <a:t>1st Year FIRST Stronghold</a:t>
            </a:r>
          </a:p>
          <a:p>
            <a:pPr indent="-342900" lvl="0" marL="457200" rtl="0">
              <a:spcBef>
                <a:spcPts val="0"/>
              </a:spcBef>
              <a:spcAft>
                <a:spcPts val="0"/>
              </a:spcAft>
              <a:buSzPts val="1800"/>
              <a:buChar char="●"/>
            </a:pPr>
            <a:r>
              <a:rPr lang="en" sz="1800"/>
              <a:t>Team responsibilities</a:t>
            </a:r>
          </a:p>
          <a:p>
            <a:pPr indent="-342900" lvl="1" marL="914400" rtl="0">
              <a:spcBef>
                <a:spcPts val="0"/>
              </a:spcBef>
              <a:spcAft>
                <a:spcPts val="0"/>
              </a:spcAft>
              <a:buSzPts val="1800"/>
              <a:buChar char="○"/>
            </a:pPr>
            <a:r>
              <a:rPr lang="en" sz="1800"/>
              <a:t>Driver, Build, Some Software</a:t>
            </a:r>
          </a:p>
          <a:p>
            <a:pPr indent="-342900" lvl="0" marL="457200" rtl="0">
              <a:spcBef>
                <a:spcPts val="0"/>
              </a:spcBef>
              <a:spcAft>
                <a:spcPts val="0"/>
              </a:spcAft>
              <a:buSzPts val="1800"/>
              <a:buChar char="●"/>
            </a:pPr>
            <a:r>
              <a:rPr lang="en" sz="1800"/>
              <a:t>Hobbies</a:t>
            </a:r>
          </a:p>
          <a:p>
            <a:pPr indent="-342900" lvl="1" marL="914400" rtl="0">
              <a:spcBef>
                <a:spcPts val="0"/>
              </a:spcBef>
              <a:buSzPts val="1800"/>
              <a:buChar char="○"/>
            </a:pPr>
            <a:r>
              <a:rPr lang="en" sz="1800"/>
              <a:t>PC builds and Gaming, Football</a:t>
            </a:r>
          </a:p>
        </p:txBody>
      </p:sp>
      <p:sp>
        <p:nvSpPr>
          <p:cNvPr id="65" name="Shape 65"/>
          <p:cNvSpPr txBox="1"/>
          <p:nvPr/>
        </p:nvSpPr>
        <p:spPr>
          <a:xfrm>
            <a:off x="113050" y="302300"/>
            <a:ext cx="8934000" cy="1182000"/>
          </a:xfrm>
          <a:prstGeom prst="rect">
            <a:avLst/>
          </a:prstGeom>
          <a:solidFill>
            <a:srgbClr val="FF9900"/>
          </a:solidFill>
          <a:ln>
            <a:noFill/>
          </a:ln>
        </p:spPr>
        <p:txBody>
          <a:bodyPr anchorCtr="0" anchor="ctr" bIns="91425" lIns="91425" rIns="91425" wrap="square" tIns="91425">
            <a:noAutofit/>
          </a:bodyPr>
          <a:lstStyle/>
          <a:p>
            <a:pPr lvl="0" rtl="0" algn="ctr">
              <a:spcBef>
                <a:spcPts val="0"/>
              </a:spcBef>
              <a:buNone/>
            </a:pPr>
            <a:r>
              <a:rPr lang="en" sz="3600"/>
              <a:t>Robotbuilder &amp; Command Based Robot</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34" name="Shape 234"/>
        <p:cNvGrpSpPr/>
        <p:nvPr/>
      </p:nvGrpSpPr>
      <p:grpSpPr>
        <a:xfrm>
          <a:off x="0" y="0"/>
          <a:ext cx="0" cy="0"/>
          <a:chOff x="0" y="0"/>
          <a:chExt cx="0" cy="0"/>
        </a:xfrm>
      </p:grpSpPr>
      <p:sp>
        <p:nvSpPr>
          <p:cNvPr id="235" name="Shape 235"/>
          <p:cNvSpPr txBox="1"/>
          <p:nvPr/>
        </p:nvSpPr>
        <p:spPr>
          <a:xfrm>
            <a:off x="6526150" y="5925933"/>
            <a:ext cx="2512800" cy="806100"/>
          </a:xfrm>
          <a:prstGeom prst="rect">
            <a:avLst/>
          </a:prstGeom>
          <a:noFill/>
          <a:ln>
            <a:noFill/>
          </a:ln>
        </p:spPr>
        <p:txBody>
          <a:bodyPr anchorCtr="0" anchor="t" bIns="91425" lIns="91425" rIns="91425" wrap="square" tIns="91425">
            <a:noAutofit/>
          </a:bodyPr>
          <a:lstStyle/>
          <a:p>
            <a:pPr lvl="0" rtl="0" algn="ctr">
              <a:spcBef>
                <a:spcPts val="0"/>
              </a:spcBef>
              <a:buNone/>
            </a:pPr>
            <a:r>
              <a:rPr b="1" lang="en" sz="3000">
                <a:latin typeface="Impact"/>
                <a:ea typeface="Impact"/>
                <a:cs typeface="Impact"/>
                <a:sym typeface="Impact"/>
              </a:rPr>
              <a:t>Team 3244</a:t>
            </a:r>
          </a:p>
        </p:txBody>
      </p:sp>
      <p:sp>
        <p:nvSpPr>
          <p:cNvPr id="236" name="Shape 236"/>
          <p:cNvSpPr txBox="1"/>
          <p:nvPr/>
        </p:nvSpPr>
        <p:spPr>
          <a:xfrm>
            <a:off x="126850" y="1408100"/>
            <a:ext cx="8906400" cy="636000"/>
          </a:xfrm>
          <a:prstGeom prst="rect">
            <a:avLst/>
          </a:prstGeom>
          <a:noFill/>
          <a:ln>
            <a:noFill/>
          </a:ln>
        </p:spPr>
        <p:txBody>
          <a:bodyPr anchorCtr="0" anchor="ctr" bIns="91425" lIns="91425" rIns="91425" wrap="square" tIns="91425">
            <a:noAutofit/>
          </a:bodyPr>
          <a:lstStyle/>
          <a:p>
            <a:pPr lvl="0" rtl="0" algn="ctr">
              <a:spcBef>
                <a:spcPts val="0"/>
              </a:spcBef>
              <a:buNone/>
            </a:pPr>
            <a:r>
              <a:rPr b="1" lang="en" sz="2400"/>
              <a:t>Create a Command</a:t>
            </a:r>
          </a:p>
        </p:txBody>
      </p:sp>
      <p:sp>
        <p:nvSpPr>
          <p:cNvPr id="237" name="Shape 237"/>
          <p:cNvSpPr txBox="1"/>
          <p:nvPr/>
        </p:nvSpPr>
        <p:spPr>
          <a:xfrm>
            <a:off x="126850" y="1890800"/>
            <a:ext cx="3307800" cy="4967100"/>
          </a:xfrm>
          <a:prstGeom prst="rect">
            <a:avLst/>
          </a:prstGeom>
          <a:noFill/>
          <a:ln>
            <a:noFill/>
          </a:ln>
        </p:spPr>
        <p:txBody>
          <a:bodyPr anchorCtr="0" anchor="t" bIns="91425" lIns="91425" rIns="91425" wrap="square" tIns="91425">
            <a:noAutofit/>
          </a:bodyPr>
          <a:lstStyle/>
          <a:p>
            <a:pPr indent="-342900" lvl="0" marL="457200" rtl="0">
              <a:spcBef>
                <a:spcPts val="0"/>
              </a:spcBef>
              <a:spcAft>
                <a:spcPts val="0"/>
              </a:spcAft>
              <a:buSzPts val="1800"/>
              <a:buAutoNum type="arabicPeriod"/>
            </a:pPr>
            <a:r>
              <a:rPr lang="en" sz="1800"/>
              <a:t>Right Click Commands or drag in from tools a simple command.</a:t>
            </a:r>
          </a:p>
          <a:p>
            <a:pPr indent="-342900" lvl="1" marL="914400" rtl="0">
              <a:spcBef>
                <a:spcPts val="0"/>
              </a:spcBef>
              <a:spcAft>
                <a:spcPts val="0"/>
              </a:spcAft>
              <a:buSzPts val="1800"/>
              <a:buAutoNum type="alphaLcPeriod"/>
            </a:pPr>
            <a:r>
              <a:rPr lang="en" sz="1800"/>
              <a:t>Name Command. Use a good Descriptive title to identify its intentions.</a:t>
            </a:r>
            <a:br>
              <a:rPr lang="en" sz="1800"/>
            </a:br>
            <a:r>
              <a:rPr lang="en" sz="900"/>
              <a:t>*I like to start the name with the sub system</a:t>
            </a:r>
          </a:p>
          <a:p>
            <a:pPr indent="-342900" lvl="1" marL="914400" rtl="0">
              <a:spcBef>
                <a:spcPts val="0"/>
              </a:spcBef>
              <a:spcAft>
                <a:spcPts val="0"/>
              </a:spcAft>
              <a:buSzPts val="1800"/>
              <a:buAutoNum type="alphaLcPeriod"/>
            </a:pPr>
            <a:r>
              <a:rPr lang="en" sz="1800"/>
              <a:t>Set the Requires to the Subsytem this command is going to use.</a:t>
            </a:r>
          </a:p>
          <a:p>
            <a:pPr indent="-342900" lvl="1" marL="914400" rtl="0">
              <a:spcBef>
                <a:spcPts val="0"/>
              </a:spcBef>
              <a:buSzPts val="1800"/>
              <a:buAutoNum type="alphaLcPeriod"/>
            </a:pPr>
            <a:r>
              <a:rPr lang="en" sz="1800"/>
              <a:t>Uncheck Button on SmartDashboard if you DO NOT wish to see this command on driverstation</a:t>
            </a:r>
          </a:p>
        </p:txBody>
      </p:sp>
      <p:pic>
        <p:nvPicPr>
          <p:cNvPr id="238" name="Shape 238"/>
          <p:cNvPicPr preferRelativeResize="0"/>
          <p:nvPr/>
        </p:nvPicPr>
        <p:blipFill>
          <a:blip r:embed="rId3">
            <a:alphaModFix/>
          </a:blip>
          <a:stretch>
            <a:fillRect/>
          </a:stretch>
        </p:blipFill>
        <p:spPr>
          <a:xfrm>
            <a:off x="3434650" y="2044100"/>
            <a:ext cx="5518251" cy="3968725"/>
          </a:xfrm>
          <a:prstGeom prst="rect">
            <a:avLst/>
          </a:prstGeom>
          <a:noFill/>
          <a:ln>
            <a:noFill/>
          </a:ln>
        </p:spPr>
      </p:pic>
      <p:sp>
        <p:nvSpPr>
          <p:cNvPr id="239" name="Shape 239"/>
          <p:cNvSpPr txBox="1"/>
          <p:nvPr/>
        </p:nvSpPr>
        <p:spPr>
          <a:xfrm>
            <a:off x="113050" y="226100"/>
            <a:ext cx="8934000" cy="1182000"/>
          </a:xfrm>
          <a:prstGeom prst="rect">
            <a:avLst/>
          </a:prstGeom>
          <a:gradFill>
            <a:gsLst>
              <a:gs pos="0">
                <a:srgbClr val="F48208"/>
              </a:gs>
              <a:gs pos="100000">
                <a:srgbClr val="703E08"/>
              </a:gs>
            </a:gsLst>
            <a:path path="circle">
              <a:fillToRect b="50%" l="50%" r="50%" t="50%"/>
            </a:path>
            <a:tileRect/>
          </a:gradFill>
          <a:ln>
            <a:noFill/>
          </a:ln>
        </p:spPr>
        <p:txBody>
          <a:bodyPr anchorCtr="0" anchor="ctr" bIns="91425" lIns="91425" rIns="91425" wrap="square" tIns="91425">
            <a:noAutofit/>
          </a:bodyPr>
          <a:lstStyle/>
          <a:p>
            <a:pPr lvl="0" rtl="0" algn="ctr">
              <a:spcBef>
                <a:spcPts val="0"/>
              </a:spcBef>
              <a:buNone/>
            </a:pPr>
            <a:r>
              <a:rPr lang="en" sz="3600">
                <a:solidFill>
                  <a:schemeClr val="dk1"/>
                </a:solidFill>
              </a:rPr>
              <a:t>Robotbuilder &amp; Command Based Robot</a:t>
            </a:r>
          </a:p>
        </p:txBody>
      </p:sp>
      <p:sp>
        <p:nvSpPr>
          <p:cNvPr id="240" name="Shape 240"/>
          <p:cNvSpPr txBox="1"/>
          <p:nvPr/>
        </p:nvSpPr>
        <p:spPr>
          <a:xfrm>
            <a:off x="113050" y="1111600"/>
            <a:ext cx="1281000" cy="2964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rPr>
              <a:t>Live Demo</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44" name="Shape 244"/>
        <p:cNvGrpSpPr/>
        <p:nvPr/>
      </p:nvGrpSpPr>
      <p:grpSpPr>
        <a:xfrm>
          <a:off x="0" y="0"/>
          <a:ext cx="0" cy="0"/>
          <a:chOff x="0" y="0"/>
          <a:chExt cx="0" cy="0"/>
        </a:xfrm>
      </p:grpSpPr>
      <p:sp>
        <p:nvSpPr>
          <p:cNvPr id="245" name="Shape 245"/>
          <p:cNvSpPr txBox="1"/>
          <p:nvPr/>
        </p:nvSpPr>
        <p:spPr>
          <a:xfrm>
            <a:off x="6526150" y="5925933"/>
            <a:ext cx="2512800" cy="806100"/>
          </a:xfrm>
          <a:prstGeom prst="rect">
            <a:avLst/>
          </a:prstGeom>
          <a:noFill/>
          <a:ln>
            <a:noFill/>
          </a:ln>
        </p:spPr>
        <p:txBody>
          <a:bodyPr anchorCtr="0" anchor="t" bIns="91425" lIns="91425" rIns="91425" wrap="square" tIns="91425">
            <a:noAutofit/>
          </a:bodyPr>
          <a:lstStyle/>
          <a:p>
            <a:pPr lvl="0" rtl="0" algn="ctr">
              <a:spcBef>
                <a:spcPts val="0"/>
              </a:spcBef>
              <a:buNone/>
            </a:pPr>
            <a:r>
              <a:rPr b="1" lang="en" sz="3000">
                <a:latin typeface="Impact"/>
                <a:ea typeface="Impact"/>
                <a:cs typeface="Impact"/>
                <a:sym typeface="Impact"/>
              </a:rPr>
              <a:t>Team 3244</a:t>
            </a:r>
          </a:p>
        </p:txBody>
      </p:sp>
      <p:sp>
        <p:nvSpPr>
          <p:cNvPr id="246" name="Shape 246"/>
          <p:cNvSpPr txBox="1"/>
          <p:nvPr/>
        </p:nvSpPr>
        <p:spPr>
          <a:xfrm>
            <a:off x="126850" y="1408100"/>
            <a:ext cx="8906400" cy="636000"/>
          </a:xfrm>
          <a:prstGeom prst="rect">
            <a:avLst/>
          </a:prstGeom>
          <a:noFill/>
          <a:ln>
            <a:noFill/>
          </a:ln>
        </p:spPr>
        <p:txBody>
          <a:bodyPr anchorCtr="0" anchor="ctr" bIns="91425" lIns="91425" rIns="91425" wrap="square" tIns="91425">
            <a:noAutofit/>
          </a:bodyPr>
          <a:lstStyle/>
          <a:p>
            <a:pPr lvl="0" rtl="0" algn="ctr">
              <a:spcBef>
                <a:spcPts val="0"/>
              </a:spcBef>
              <a:buNone/>
            </a:pPr>
            <a:r>
              <a:rPr b="1" lang="en" sz="2400"/>
              <a:t>With Command Created Set Subsystem default Command</a:t>
            </a:r>
          </a:p>
        </p:txBody>
      </p:sp>
      <p:sp>
        <p:nvSpPr>
          <p:cNvPr id="247" name="Shape 247"/>
          <p:cNvSpPr txBox="1"/>
          <p:nvPr/>
        </p:nvSpPr>
        <p:spPr>
          <a:xfrm>
            <a:off x="126850" y="1890800"/>
            <a:ext cx="8500500" cy="4967100"/>
          </a:xfrm>
          <a:prstGeom prst="rect">
            <a:avLst/>
          </a:prstGeom>
          <a:noFill/>
          <a:ln>
            <a:noFill/>
          </a:ln>
        </p:spPr>
        <p:txBody>
          <a:bodyPr anchorCtr="0" anchor="t" bIns="91425" lIns="91425" rIns="91425" wrap="square" tIns="91425">
            <a:noAutofit/>
          </a:bodyPr>
          <a:lstStyle/>
          <a:p>
            <a:pPr indent="-342900" lvl="0" marL="457200" rtl="0">
              <a:spcBef>
                <a:spcPts val="0"/>
              </a:spcBef>
              <a:buSzPts val="1800"/>
              <a:buAutoNum type="arabicPeriod"/>
            </a:pPr>
            <a:r>
              <a:rPr lang="en" sz="1800"/>
              <a:t>This will be the command that runs if no other commands is using this subsystem.</a:t>
            </a:r>
          </a:p>
        </p:txBody>
      </p:sp>
      <p:pic>
        <p:nvPicPr>
          <p:cNvPr id="248" name="Shape 248"/>
          <p:cNvPicPr preferRelativeResize="0"/>
          <p:nvPr/>
        </p:nvPicPr>
        <p:blipFill>
          <a:blip r:embed="rId3">
            <a:alphaModFix/>
          </a:blip>
          <a:stretch>
            <a:fillRect/>
          </a:stretch>
        </p:blipFill>
        <p:spPr>
          <a:xfrm>
            <a:off x="2335050" y="3016900"/>
            <a:ext cx="6581600" cy="2886200"/>
          </a:xfrm>
          <a:prstGeom prst="rect">
            <a:avLst/>
          </a:prstGeom>
          <a:noFill/>
          <a:ln>
            <a:noFill/>
          </a:ln>
        </p:spPr>
      </p:pic>
      <p:sp>
        <p:nvSpPr>
          <p:cNvPr id="249" name="Shape 249"/>
          <p:cNvSpPr txBox="1"/>
          <p:nvPr/>
        </p:nvSpPr>
        <p:spPr>
          <a:xfrm>
            <a:off x="113050" y="226100"/>
            <a:ext cx="8934000" cy="1182000"/>
          </a:xfrm>
          <a:prstGeom prst="rect">
            <a:avLst/>
          </a:prstGeom>
          <a:gradFill>
            <a:gsLst>
              <a:gs pos="0">
                <a:srgbClr val="F48208"/>
              </a:gs>
              <a:gs pos="100000">
                <a:srgbClr val="703E08"/>
              </a:gs>
            </a:gsLst>
            <a:path path="circle">
              <a:fillToRect b="50%" l="50%" r="50%" t="50%"/>
            </a:path>
            <a:tileRect/>
          </a:gradFill>
          <a:ln>
            <a:noFill/>
          </a:ln>
        </p:spPr>
        <p:txBody>
          <a:bodyPr anchorCtr="0" anchor="ctr" bIns="91425" lIns="91425" rIns="91425" wrap="square" tIns="91425">
            <a:noAutofit/>
          </a:bodyPr>
          <a:lstStyle/>
          <a:p>
            <a:pPr lvl="0" rtl="0" algn="ctr">
              <a:spcBef>
                <a:spcPts val="0"/>
              </a:spcBef>
              <a:buNone/>
            </a:pPr>
            <a:r>
              <a:rPr lang="en" sz="3600">
                <a:solidFill>
                  <a:schemeClr val="dk1"/>
                </a:solidFill>
              </a:rPr>
              <a:t>Robotbuilder &amp; Command Based Robot</a:t>
            </a:r>
          </a:p>
        </p:txBody>
      </p:sp>
      <p:sp>
        <p:nvSpPr>
          <p:cNvPr id="250" name="Shape 250"/>
          <p:cNvSpPr txBox="1"/>
          <p:nvPr/>
        </p:nvSpPr>
        <p:spPr>
          <a:xfrm>
            <a:off x="113050" y="1111600"/>
            <a:ext cx="1281000" cy="2964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rPr>
              <a:t>Live Demo</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54" name="Shape 254"/>
        <p:cNvGrpSpPr/>
        <p:nvPr/>
      </p:nvGrpSpPr>
      <p:grpSpPr>
        <a:xfrm>
          <a:off x="0" y="0"/>
          <a:ext cx="0" cy="0"/>
          <a:chOff x="0" y="0"/>
          <a:chExt cx="0" cy="0"/>
        </a:xfrm>
      </p:grpSpPr>
      <p:sp>
        <p:nvSpPr>
          <p:cNvPr id="255" name="Shape 255"/>
          <p:cNvSpPr txBox="1"/>
          <p:nvPr/>
        </p:nvSpPr>
        <p:spPr>
          <a:xfrm>
            <a:off x="6526150" y="5925933"/>
            <a:ext cx="2512800" cy="806100"/>
          </a:xfrm>
          <a:prstGeom prst="rect">
            <a:avLst/>
          </a:prstGeom>
          <a:noFill/>
          <a:ln>
            <a:noFill/>
          </a:ln>
        </p:spPr>
        <p:txBody>
          <a:bodyPr anchorCtr="0" anchor="t" bIns="91425" lIns="91425" rIns="91425" wrap="square" tIns="91425">
            <a:noAutofit/>
          </a:bodyPr>
          <a:lstStyle/>
          <a:p>
            <a:pPr lvl="0" rtl="0" algn="ctr">
              <a:spcBef>
                <a:spcPts val="0"/>
              </a:spcBef>
              <a:buNone/>
            </a:pPr>
            <a:r>
              <a:rPr b="1" lang="en" sz="3000">
                <a:latin typeface="Impact"/>
                <a:ea typeface="Impact"/>
                <a:cs typeface="Impact"/>
                <a:sym typeface="Impact"/>
              </a:rPr>
              <a:t>Team 3244</a:t>
            </a:r>
          </a:p>
        </p:txBody>
      </p:sp>
      <p:sp>
        <p:nvSpPr>
          <p:cNvPr id="256" name="Shape 256"/>
          <p:cNvSpPr txBox="1"/>
          <p:nvPr/>
        </p:nvSpPr>
        <p:spPr>
          <a:xfrm>
            <a:off x="126850" y="1408100"/>
            <a:ext cx="8906400" cy="636000"/>
          </a:xfrm>
          <a:prstGeom prst="rect">
            <a:avLst/>
          </a:prstGeom>
          <a:noFill/>
          <a:ln>
            <a:noFill/>
          </a:ln>
        </p:spPr>
        <p:txBody>
          <a:bodyPr anchorCtr="0" anchor="ctr" bIns="91425" lIns="91425" rIns="91425" wrap="square" tIns="91425">
            <a:noAutofit/>
          </a:bodyPr>
          <a:lstStyle/>
          <a:p>
            <a:pPr lvl="0" rtl="0" algn="ctr">
              <a:spcBef>
                <a:spcPts val="0"/>
              </a:spcBef>
              <a:buNone/>
            </a:pPr>
            <a:r>
              <a:rPr b="1" lang="en" sz="2400"/>
              <a:t>Save and generate Java Code</a:t>
            </a:r>
          </a:p>
        </p:txBody>
      </p:sp>
      <p:sp>
        <p:nvSpPr>
          <p:cNvPr id="257" name="Shape 257"/>
          <p:cNvSpPr txBox="1"/>
          <p:nvPr/>
        </p:nvSpPr>
        <p:spPr>
          <a:xfrm>
            <a:off x="126850" y="1890800"/>
            <a:ext cx="8500500" cy="4967100"/>
          </a:xfrm>
          <a:prstGeom prst="rect">
            <a:avLst/>
          </a:prstGeom>
          <a:noFill/>
          <a:ln>
            <a:noFill/>
          </a:ln>
        </p:spPr>
        <p:txBody>
          <a:bodyPr anchorCtr="0" anchor="t" bIns="91425" lIns="91425" rIns="91425" wrap="square" tIns="91425">
            <a:noAutofit/>
          </a:bodyPr>
          <a:lstStyle/>
          <a:p>
            <a:pPr indent="-342900" lvl="0" marL="457200" rtl="0">
              <a:spcBef>
                <a:spcPts val="0"/>
              </a:spcBef>
              <a:spcAft>
                <a:spcPts val="0"/>
              </a:spcAft>
              <a:buSzPts val="1800"/>
              <a:buAutoNum type="arabicPeriod"/>
            </a:pPr>
            <a:r>
              <a:rPr lang="en" sz="1800"/>
              <a:t>Save Project using standard windows steps</a:t>
            </a:r>
          </a:p>
          <a:p>
            <a:pPr indent="-342900" lvl="0" marL="457200" rtl="0">
              <a:spcBef>
                <a:spcPts val="0"/>
              </a:spcBef>
              <a:spcAft>
                <a:spcPts val="0"/>
              </a:spcAft>
              <a:buSzPts val="1800"/>
              <a:buAutoNum type="arabicPeriod"/>
            </a:pPr>
            <a:r>
              <a:rPr lang="en" sz="1800"/>
              <a:t>Make sure the Eclipse Workspace is set</a:t>
            </a:r>
          </a:p>
          <a:p>
            <a:pPr indent="-342900" lvl="0" marL="457200" rtl="0">
              <a:spcBef>
                <a:spcPts val="0"/>
              </a:spcBef>
              <a:buSzPts val="1800"/>
              <a:buAutoNum type="arabicPeriod"/>
            </a:pPr>
            <a:r>
              <a:rPr lang="en" sz="1800"/>
              <a:t>Click Java Button</a:t>
            </a:r>
          </a:p>
        </p:txBody>
      </p:sp>
      <p:pic>
        <p:nvPicPr>
          <p:cNvPr id="258" name="Shape 258"/>
          <p:cNvPicPr preferRelativeResize="0"/>
          <p:nvPr/>
        </p:nvPicPr>
        <p:blipFill>
          <a:blip r:embed="rId3">
            <a:alphaModFix/>
          </a:blip>
          <a:stretch>
            <a:fillRect/>
          </a:stretch>
        </p:blipFill>
        <p:spPr>
          <a:xfrm>
            <a:off x="2388424" y="2997601"/>
            <a:ext cx="6658626" cy="2928324"/>
          </a:xfrm>
          <a:prstGeom prst="rect">
            <a:avLst/>
          </a:prstGeom>
          <a:noFill/>
          <a:ln>
            <a:noFill/>
          </a:ln>
        </p:spPr>
      </p:pic>
      <p:sp>
        <p:nvSpPr>
          <p:cNvPr id="259" name="Shape 259"/>
          <p:cNvSpPr txBox="1"/>
          <p:nvPr/>
        </p:nvSpPr>
        <p:spPr>
          <a:xfrm>
            <a:off x="113050" y="226100"/>
            <a:ext cx="8934000" cy="1182000"/>
          </a:xfrm>
          <a:prstGeom prst="rect">
            <a:avLst/>
          </a:prstGeom>
          <a:gradFill>
            <a:gsLst>
              <a:gs pos="0">
                <a:srgbClr val="F48208"/>
              </a:gs>
              <a:gs pos="100000">
                <a:srgbClr val="703E08"/>
              </a:gs>
            </a:gsLst>
            <a:path path="circle">
              <a:fillToRect b="50%" l="50%" r="50%" t="50%"/>
            </a:path>
            <a:tileRect/>
          </a:gradFill>
          <a:ln>
            <a:noFill/>
          </a:ln>
        </p:spPr>
        <p:txBody>
          <a:bodyPr anchorCtr="0" anchor="ctr" bIns="91425" lIns="91425" rIns="91425" wrap="square" tIns="91425">
            <a:noAutofit/>
          </a:bodyPr>
          <a:lstStyle/>
          <a:p>
            <a:pPr lvl="0" rtl="0" algn="ctr">
              <a:spcBef>
                <a:spcPts val="0"/>
              </a:spcBef>
              <a:buNone/>
            </a:pPr>
            <a:r>
              <a:rPr lang="en" sz="3600">
                <a:solidFill>
                  <a:schemeClr val="dk1"/>
                </a:solidFill>
              </a:rPr>
              <a:t>Robotbuilder &amp; Command Based Robot</a:t>
            </a:r>
          </a:p>
        </p:txBody>
      </p:sp>
      <p:sp>
        <p:nvSpPr>
          <p:cNvPr id="260" name="Shape 260"/>
          <p:cNvSpPr txBox="1"/>
          <p:nvPr/>
        </p:nvSpPr>
        <p:spPr>
          <a:xfrm>
            <a:off x="113050" y="1111600"/>
            <a:ext cx="1281000" cy="2964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rPr>
              <a:t>Live Demo</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64" name="Shape 264"/>
        <p:cNvGrpSpPr/>
        <p:nvPr/>
      </p:nvGrpSpPr>
      <p:grpSpPr>
        <a:xfrm>
          <a:off x="0" y="0"/>
          <a:ext cx="0" cy="0"/>
          <a:chOff x="0" y="0"/>
          <a:chExt cx="0" cy="0"/>
        </a:xfrm>
      </p:grpSpPr>
      <p:sp>
        <p:nvSpPr>
          <p:cNvPr id="265" name="Shape 265"/>
          <p:cNvSpPr txBox="1"/>
          <p:nvPr/>
        </p:nvSpPr>
        <p:spPr>
          <a:xfrm>
            <a:off x="6526150" y="5925933"/>
            <a:ext cx="2512800" cy="806100"/>
          </a:xfrm>
          <a:prstGeom prst="rect">
            <a:avLst/>
          </a:prstGeom>
          <a:noFill/>
          <a:ln>
            <a:noFill/>
          </a:ln>
        </p:spPr>
        <p:txBody>
          <a:bodyPr anchorCtr="0" anchor="t" bIns="91425" lIns="91425" rIns="91425" wrap="square" tIns="91425">
            <a:noAutofit/>
          </a:bodyPr>
          <a:lstStyle/>
          <a:p>
            <a:pPr lvl="0" rtl="0" algn="ctr">
              <a:spcBef>
                <a:spcPts val="0"/>
              </a:spcBef>
              <a:buNone/>
            </a:pPr>
            <a:r>
              <a:rPr b="1" lang="en" sz="3000">
                <a:latin typeface="Impact"/>
                <a:ea typeface="Impact"/>
                <a:cs typeface="Impact"/>
                <a:sym typeface="Impact"/>
              </a:rPr>
              <a:t>Team 3244</a:t>
            </a:r>
          </a:p>
        </p:txBody>
      </p:sp>
      <p:sp>
        <p:nvSpPr>
          <p:cNvPr id="266" name="Shape 266"/>
          <p:cNvSpPr txBox="1"/>
          <p:nvPr/>
        </p:nvSpPr>
        <p:spPr>
          <a:xfrm>
            <a:off x="126850" y="1408100"/>
            <a:ext cx="8906400" cy="636000"/>
          </a:xfrm>
          <a:prstGeom prst="rect">
            <a:avLst/>
          </a:prstGeom>
          <a:noFill/>
          <a:ln>
            <a:noFill/>
          </a:ln>
        </p:spPr>
        <p:txBody>
          <a:bodyPr anchorCtr="0" anchor="ctr" bIns="91425" lIns="91425" rIns="91425" wrap="square" tIns="91425">
            <a:noAutofit/>
          </a:bodyPr>
          <a:lstStyle/>
          <a:p>
            <a:pPr lvl="0" rtl="0" algn="ctr">
              <a:spcBef>
                <a:spcPts val="0"/>
              </a:spcBef>
              <a:buNone/>
            </a:pPr>
            <a:r>
              <a:rPr b="1" lang="en" sz="2400"/>
              <a:t>Import Robotbuilder code into Eclipse</a:t>
            </a:r>
          </a:p>
        </p:txBody>
      </p:sp>
      <p:sp>
        <p:nvSpPr>
          <p:cNvPr id="267" name="Shape 267"/>
          <p:cNvSpPr txBox="1"/>
          <p:nvPr/>
        </p:nvSpPr>
        <p:spPr>
          <a:xfrm>
            <a:off x="126850" y="1890800"/>
            <a:ext cx="4036200" cy="4967100"/>
          </a:xfrm>
          <a:prstGeom prst="rect">
            <a:avLst/>
          </a:prstGeom>
          <a:noFill/>
          <a:ln>
            <a:noFill/>
          </a:ln>
        </p:spPr>
        <p:txBody>
          <a:bodyPr anchorCtr="0" anchor="t" bIns="91425" lIns="91425" rIns="91425" wrap="square" tIns="91425">
            <a:noAutofit/>
          </a:bodyPr>
          <a:lstStyle/>
          <a:p>
            <a:pPr indent="-342900" lvl="0" marL="457200" rtl="0">
              <a:spcBef>
                <a:spcPts val="0"/>
              </a:spcBef>
              <a:spcAft>
                <a:spcPts val="0"/>
              </a:spcAft>
              <a:buSzPts val="1800"/>
              <a:buAutoNum type="arabicPeriod"/>
            </a:pPr>
            <a:r>
              <a:rPr lang="en" sz="1800"/>
              <a:t>Click “File” or right click “Package Explorer” and select Import…</a:t>
            </a:r>
          </a:p>
          <a:p>
            <a:pPr indent="-342900" lvl="0" marL="457200" rtl="0">
              <a:spcBef>
                <a:spcPts val="0"/>
              </a:spcBef>
              <a:buSzPts val="1800"/>
              <a:buAutoNum type="arabicPeriod"/>
            </a:pPr>
            <a:r>
              <a:rPr lang="en" sz="1800"/>
              <a:t>Select “Existing Projects into Workspace” then “Next”</a:t>
            </a:r>
          </a:p>
        </p:txBody>
      </p:sp>
      <p:pic>
        <p:nvPicPr>
          <p:cNvPr id="268" name="Shape 268"/>
          <p:cNvPicPr preferRelativeResize="0"/>
          <p:nvPr/>
        </p:nvPicPr>
        <p:blipFill>
          <a:blip r:embed="rId3">
            <a:alphaModFix/>
          </a:blip>
          <a:stretch>
            <a:fillRect/>
          </a:stretch>
        </p:blipFill>
        <p:spPr>
          <a:xfrm>
            <a:off x="4269700" y="1974800"/>
            <a:ext cx="4298775" cy="4122600"/>
          </a:xfrm>
          <a:prstGeom prst="rect">
            <a:avLst/>
          </a:prstGeom>
          <a:noFill/>
          <a:ln>
            <a:noFill/>
          </a:ln>
        </p:spPr>
      </p:pic>
      <p:pic>
        <p:nvPicPr>
          <p:cNvPr id="269" name="Shape 269"/>
          <p:cNvPicPr preferRelativeResize="0"/>
          <p:nvPr/>
        </p:nvPicPr>
        <p:blipFill>
          <a:blip r:embed="rId4">
            <a:alphaModFix/>
          </a:blip>
          <a:stretch>
            <a:fillRect/>
          </a:stretch>
        </p:blipFill>
        <p:spPr>
          <a:xfrm>
            <a:off x="1203620" y="3429821"/>
            <a:ext cx="3066074" cy="3230224"/>
          </a:xfrm>
          <a:prstGeom prst="rect">
            <a:avLst/>
          </a:prstGeom>
          <a:noFill/>
          <a:ln>
            <a:noFill/>
          </a:ln>
        </p:spPr>
      </p:pic>
      <p:sp>
        <p:nvSpPr>
          <p:cNvPr id="270" name="Shape 270"/>
          <p:cNvSpPr txBox="1"/>
          <p:nvPr/>
        </p:nvSpPr>
        <p:spPr>
          <a:xfrm>
            <a:off x="113050" y="226100"/>
            <a:ext cx="8934000" cy="1182000"/>
          </a:xfrm>
          <a:prstGeom prst="rect">
            <a:avLst/>
          </a:prstGeom>
          <a:gradFill>
            <a:gsLst>
              <a:gs pos="0">
                <a:srgbClr val="F48208"/>
              </a:gs>
              <a:gs pos="100000">
                <a:srgbClr val="703E08"/>
              </a:gs>
            </a:gsLst>
            <a:path path="circle">
              <a:fillToRect b="50%" l="50%" r="50%" t="50%"/>
            </a:path>
            <a:tileRect/>
          </a:gradFill>
          <a:ln>
            <a:noFill/>
          </a:ln>
        </p:spPr>
        <p:txBody>
          <a:bodyPr anchorCtr="0" anchor="ctr" bIns="91425" lIns="91425" rIns="91425" wrap="square" tIns="91425">
            <a:noAutofit/>
          </a:bodyPr>
          <a:lstStyle/>
          <a:p>
            <a:pPr lvl="0" rtl="0" algn="ctr">
              <a:spcBef>
                <a:spcPts val="0"/>
              </a:spcBef>
              <a:buNone/>
            </a:pPr>
            <a:r>
              <a:rPr lang="en" sz="3600">
                <a:solidFill>
                  <a:schemeClr val="dk1"/>
                </a:solidFill>
              </a:rPr>
              <a:t>Robotbuilder &amp; Command Based Robot</a:t>
            </a:r>
          </a:p>
        </p:txBody>
      </p:sp>
      <p:sp>
        <p:nvSpPr>
          <p:cNvPr id="271" name="Shape 271"/>
          <p:cNvSpPr txBox="1"/>
          <p:nvPr/>
        </p:nvSpPr>
        <p:spPr>
          <a:xfrm>
            <a:off x="113050" y="1111600"/>
            <a:ext cx="1281000" cy="2964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rPr>
              <a:t>Live Demo</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75" name="Shape 275"/>
        <p:cNvGrpSpPr/>
        <p:nvPr/>
      </p:nvGrpSpPr>
      <p:grpSpPr>
        <a:xfrm>
          <a:off x="0" y="0"/>
          <a:ext cx="0" cy="0"/>
          <a:chOff x="0" y="0"/>
          <a:chExt cx="0" cy="0"/>
        </a:xfrm>
      </p:grpSpPr>
      <p:sp>
        <p:nvSpPr>
          <p:cNvPr id="276" name="Shape 276"/>
          <p:cNvSpPr txBox="1"/>
          <p:nvPr/>
        </p:nvSpPr>
        <p:spPr>
          <a:xfrm>
            <a:off x="6526150" y="5925933"/>
            <a:ext cx="2512800" cy="806100"/>
          </a:xfrm>
          <a:prstGeom prst="rect">
            <a:avLst/>
          </a:prstGeom>
          <a:noFill/>
          <a:ln>
            <a:noFill/>
          </a:ln>
        </p:spPr>
        <p:txBody>
          <a:bodyPr anchorCtr="0" anchor="t" bIns="91425" lIns="91425" rIns="91425" wrap="square" tIns="91425">
            <a:noAutofit/>
          </a:bodyPr>
          <a:lstStyle/>
          <a:p>
            <a:pPr lvl="0" rtl="0" algn="ctr">
              <a:spcBef>
                <a:spcPts val="0"/>
              </a:spcBef>
              <a:buNone/>
            </a:pPr>
            <a:r>
              <a:rPr b="1" lang="en" sz="3000">
                <a:latin typeface="Impact"/>
                <a:ea typeface="Impact"/>
                <a:cs typeface="Impact"/>
                <a:sym typeface="Impact"/>
              </a:rPr>
              <a:t>Team 3244</a:t>
            </a:r>
          </a:p>
        </p:txBody>
      </p:sp>
      <p:sp>
        <p:nvSpPr>
          <p:cNvPr id="277" name="Shape 277"/>
          <p:cNvSpPr txBox="1"/>
          <p:nvPr/>
        </p:nvSpPr>
        <p:spPr>
          <a:xfrm>
            <a:off x="126850" y="1408100"/>
            <a:ext cx="8906400" cy="636000"/>
          </a:xfrm>
          <a:prstGeom prst="rect">
            <a:avLst/>
          </a:prstGeom>
          <a:noFill/>
          <a:ln>
            <a:noFill/>
          </a:ln>
        </p:spPr>
        <p:txBody>
          <a:bodyPr anchorCtr="0" anchor="ctr" bIns="91425" lIns="91425" rIns="91425" wrap="square" tIns="91425">
            <a:noAutofit/>
          </a:bodyPr>
          <a:lstStyle/>
          <a:p>
            <a:pPr lvl="0" rtl="0" algn="ctr">
              <a:spcBef>
                <a:spcPts val="0"/>
              </a:spcBef>
              <a:buClr>
                <a:schemeClr val="dk1"/>
              </a:buClr>
              <a:buSzPts val="1100"/>
              <a:buFont typeface="Arial"/>
              <a:buNone/>
            </a:pPr>
            <a:r>
              <a:rPr b="1" lang="en" sz="2400">
                <a:solidFill>
                  <a:schemeClr val="dk1"/>
                </a:solidFill>
              </a:rPr>
              <a:t>Import Robotbuilder code into Eclipse</a:t>
            </a:r>
          </a:p>
        </p:txBody>
      </p:sp>
      <p:sp>
        <p:nvSpPr>
          <p:cNvPr id="278" name="Shape 278"/>
          <p:cNvSpPr txBox="1"/>
          <p:nvPr/>
        </p:nvSpPr>
        <p:spPr>
          <a:xfrm>
            <a:off x="126850" y="1890800"/>
            <a:ext cx="4383900" cy="4967100"/>
          </a:xfrm>
          <a:prstGeom prst="rect">
            <a:avLst/>
          </a:prstGeom>
          <a:noFill/>
          <a:ln>
            <a:noFill/>
          </a:ln>
        </p:spPr>
        <p:txBody>
          <a:bodyPr anchorCtr="0" anchor="t" bIns="91425" lIns="91425" rIns="91425" wrap="square" tIns="91425">
            <a:noAutofit/>
          </a:bodyPr>
          <a:lstStyle/>
          <a:p>
            <a:pPr indent="-342900" lvl="0" marL="457200" rtl="0">
              <a:spcBef>
                <a:spcPts val="0"/>
              </a:spcBef>
              <a:spcAft>
                <a:spcPts val="0"/>
              </a:spcAft>
              <a:buSzPts val="1800"/>
              <a:buAutoNum type="arabicPeriod" startAt="3"/>
            </a:pPr>
            <a:r>
              <a:rPr lang="en" sz="1800"/>
              <a:t>Browse for the Eclipse Workspace set in Robotbuilder. This should the current folder and already selected. Click “OK”</a:t>
            </a:r>
          </a:p>
          <a:p>
            <a:pPr indent="-342900" lvl="0" marL="457200" rtl="0">
              <a:spcBef>
                <a:spcPts val="0"/>
              </a:spcBef>
              <a:buSzPts val="1800"/>
              <a:buAutoNum type="arabicPeriod" startAt="3"/>
            </a:pPr>
            <a:r>
              <a:rPr lang="en" sz="1800"/>
              <a:t>Check the Project and click “Finish”</a:t>
            </a:r>
          </a:p>
        </p:txBody>
      </p:sp>
      <p:pic>
        <p:nvPicPr>
          <p:cNvPr id="279" name="Shape 279"/>
          <p:cNvPicPr preferRelativeResize="0"/>
          <p:nvPr/>
        </p:nvPicPr>
        <p:blipFill>
          <a:blip r:embed="rId3">
            <a:alphaModFix/>
          </a:blip>
          <a:stretch>
            <a:fillRect/>
          </a:stretch>
        </p:blipFill>
        <p:spPr>
          <a:xfrm>
            <a:off x="4489565" y="2044100"/>
            <a:ext cx="4383785" cy="3881825"/>
          </a:xfrm>
          <a:prstGeom prst="rect">
            <a:avLst/>
          </a:prstGeom>
          <a:noFill/>
          <a:ln>
            <a:noFill/>
          </a:ln>
        </p:spPr>
      </p:pic>
      <p:pic>
        <p:nvPicPr>
          <p:cNvPr id="280" name="Shape 280"/>
          <p:cNvPicPr preferRelativeResize="0"/>
          <p:nvPr/>
        </p:nvPicPr>
        <p:blipFill>
          <a:blip r:embed="rId4">
            <a:alphaModFix/>
          </a:blip>
          <a:stretch>
            <a:fillRect/>
          </a:stretch>
        </p:blipFill>
        <p:spPr>
          <a:xfrm>
            <a:off x="1125225" y="3737250"/>
            <a:ext cx="2387175" cy="2851499"/>
          </a:xfrm>
          <a:prstGeom prst="rect">
            <a:avLst/>
          </a:prstGeom>
          <a:noFill/>
          <a:ln>
            <a:noFill/>
          </a:ln>
        </p:spPr>
      </p:pic>
      <p:sp>
        <p:nvSpPr>
          <p:cNvPr id="281" name="Shape 281"/>
          <p:cNvSpPr txBox="1"/>
          <p:nvPr/>
        </p:nvSpPr>
        <p:spPr>
          <a:xfrm>
            <a:off x="113050" y="226100"/>
            <a:ext cx="8934000" cy="1182000"/>
          </a:xfrm>
          <a:prstGeom prst="rect">
            <a:avLst/>
          </a:prstGeom>
          <a:gradFill>
            <a:gsLst>
              <a:gs pos="0">
                <a:srgbClr val="F48208"/>
              </a:gs>
              <a:gs pos="100000">
                <a:srgbClr val="703E08"/>
              </a:gs>
            </a:gsLst>
            <a:path path="circle">
              <a:fillToRect b="50%" l="50%" r="50%" t="50%"/>
            </a:path>
            <a:tileRect/>
          </a:gradFill>
          <a:ln>
            <a:noFill/>
          </a:ln>
        </p:spPr>
        <p:txBody>
          <a:bodyPr anchorCtr="0" anchor="ctr" bIns="91425" lIns="91425" rIns="91425" wrap="square" tIns="91425">
            <a:noAutofit/>
          </a:bodyPr>
          <a:lstStyle/>
          <a:p>
            <a:pPr lvl="0" rtl="0" algn="ctr">
              <a:spcBef>
                <a:spcPts val="0"/>
              </a:spcBef>
              <a:buNone/>
            </a:pPr>
            <a:r>
              <a:rPr lang="en" sz="3600">
                <a:solidFill>
                  <a:schemeClr val="dk1"/>
                </a:solidFill>
              </a:rPr>
              <a:t>Robotbuilder &amp; Command Based Robot</a:t>
            </a:r>
          </a:p>
        </p:txBody>
      </p:sp>
      <p:sp>
        <p:nvSpPr>
          <p:cNvPr id="282" name="Shape 282"/>
          <p:cNvSpPr txBox="1"/>
          <p:nvPr/>
        </p:nvSpPr>
        <p:spPr>
          <a:xfrm>
            <a:off x="113050" y="1111600"/>
            <a:ext cx="1281000" cy="2964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rPr>
              <a:t>Live Demo</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86" name="Shape 286"/>
        <p:cNvGrpSpPr/>
        <p:nvPr/>
      </p:nvGrpSpPr>
      <p:grpSpPr>
        <a:xfrm>
          <a:off x="0" y="0"/>
          <a:ext cx="0" cy="0"/>
          <a:chOff x="0" y="0"/>
          <a:chExt cx="0" cy="0"/>
        </a:xfrm>
      </p:grpSpPr>
      <p:sp>
        <p:nvSpPr>
          <p:cNvPr id="287" name="Shape 287"/>
          <p:cNvSpPr txBox="1"/>
          <p:nvPr/>
        </p:nvSpPr>
        <p:spPr>
          <a:xfrm>
            <a:off x="6526150" y="5925933"/>
            <a:ext cx="2512800" cy="806100"/>
          </a:xfrm>
          <a:prstGeom prst="rect">
            <a:avLst/>
          </a:prstGeom>
          <a:noFill/>
          <a:ln>
            <a:noFill/>
          </a:ln>
        </p:spPr>
        <p:txBody>
          <a:bodyPr anchorCtr="0" anchor="t" bIns="91425" lIns="91425" rIns="91425" wrap="square" tIns="91425">
            <a:noAutofit/>
          </a:bodyPr>
          <a:lstStyle/>
          <a:p>
            <a:pPr lvl="0" rtl="0" algn="ctr">
              <a:spcBef>
                <a:spcPts val="0"/>
              </a:spcBef>
              <a:buNone/>
            </a:pPr>
            <a:r>
              <a:rPr b="1" lang="en" sz="3000">
                <a:latin typeface="Impact"/>
                <a:ea typeface="Impact"/>
                <a:cs typeface="Impact"/>
                <a:sym typeface="Impact"/>
              </a:rPr>
              <a:t>Team 3244</a:t>
            </a:r>
          </a:p>
        </p:txBody>
      </p:sp>
      <p:sp>
        <p:nvSpPr>
          <p:cNvPr id="288" name="Shape 288"/>
          <p:cNvSpPr txBox="1"/>
          <p:nvPr/>
        </p:nvSpPr>
        <p:spPr>
          <a:xfrm>
            <a:off x="126850" y="1408100"/>
            <a:ext cx="8906400" cy="636000"/>
          </a:xfrm>
          <a:prstGeom prst="rect">
            <a:avLst/>
          </a:prstGeom>
          <a:noFill/>
          <a:ln>
            <a:noFill/>
          </a:ln>
        </p:spPr>
        <p:txBody>
          <a:bodyPr anchorCtr="0" anchor="ctr" bIns="91425" lIns="91425" rIns="91425" wrap="square" tIns="91425">
            <a:noAutofit/>
          </a:bodyPr>
          <a:lstStyle/>
          <a:p>
            <a:pPr lvl="0" rtl="0" algn="ctr">
              <a:spcBef>
                <a:spcPts val="0"/>
              </a:spcBef>
              <a:buNone/>
            </a:pPr>
            <a:r>
              <a:rPr b="1" lang="en" sz="2400"/>
              <a:t>Imported Code</a:t>
            </a:r>
          </a:p>
        </p:txBody>
      </p:sp>
      <p:sp>
        <p:nvSpPr>
          <p:cNvPr id="289" name="Shape 289"/>
          <p:cNvSpPr txBox="1"/>
          <p:nvPr/>
        </p:nvSpPr>
        <p:spPr>
          <a:xfrm>
            <a:off x="0" y="1890900"/>
            <a:ext cx="3175500" cy="4967100"/>
          </a:xfrm>
          <a:prstGeom prst="rect">
            <a:avLst/>
          </a:prstGeom>
          <a:noFill/>
          <a:ln>
            <a:noFill/>
          </a:ln>
        </p:spPr>
        <p:txBody>
          <a:bodyPr anchorCtr="0" anchor="t" bIns="91425" lIns="91425" rIns="91425" wrap="square" tIns="91425">
            <a:noAutofit/>
          </a:bodyPr>
          <a:lstStyle/>
          <a:p>
            <a:pPr indent="-342900" lvl="0" marL="457200" rtl="0">
              <a:spcBef>
                <a:spcPts val="0"/>
              </a:spcBef>
              <a:spcAft>
                <a:spcPts val="0"/>
              </a:spcAft>
              <a:buSzPts val="1800"/>
              <a:buAutoNum type="arabicPeriod"/>
            </a:pPr>
            <a:r>
              <a:rPr lang="en" sz="1800"/>
              <a:t>Imported Code nicely organized</a:t>
            </a:r>
          </a:p>
          <a:p>
            <a:pPr indent="-317500" lvl="1" marL="914400" rtl="0">
              <a:spcBef>
                <a:spcPts val="0"/>
              </a:spcBef>
              <a:spcAft>
                <a:spcPts val="0"/>
              </a:spcAft>
              <a:buSzPts val="1400"/>
              <a:buAutoNum type="alphaLcPeriod"/>
            </a:pPr>
            <a:r>
              <a:rPr lang="en"/>
              <a:t>NewRobot</a:t>
            </a:r>
          </a:p>
          <a:p>
            <a:pPr indent="-317500" lvl="1" marL="914400" rtl="0">
              <a:spcBef>
                <a:spcPts val="0"/>
              </a:spcBef>
              <a:spcAft>
                <a:spcPts val="0"/>
              </a:spcAft>
              <a:buSzPts val="1400"/>
              <a:buAutoNum type="alphaLcPeriod"/>
            </a:pPr>
            <a:r>
              <a:rPr lang="en"/>
              <a:t>NewRobot.Commands</a:t>
            </a:r>
          </a:p>
          <a:p>
            <a:pPr indent="-317500" lvl="1" marL="914400" rtl="0">
              <a:spcBef>
                <a:spcPts val="0"/>
              </a:spcBef>
              <a:spcAft>
                <a:spcPts val="0"/>
              </a:spcAft>
              <a:buSzPts val="1400"/>
              <a:buAutoNum type="alphaLcPeriod"/>
            </a:pPr>
            <a:r>
              <a:rPr lang="en"/>
              <a:t>NewRobot.Subsystems</a:t>
            </a:r>
          </a:p>
          <a:p>
            <a:pPr indent="-342900" lvl="0" marL="457200" rtl="0">
              <a:spcBef>
                <a:spcPts val="0"/>
              </a:spcBef>
              <a:buSzPts val="1800"/>
              <a:buAutoNum type="arabicPeriod"/>
            </a:pPr>
            <a:r>
              <a:rPr lang="en" sz="1800"/>
              <a:t>In the classes there are comments like </a:t>
            </a:r>
            <a:br>
              <a:rPr lang="en" sz="1200"/>
            </a:br>
            <a:r>
              <a:rPr lang="en" sz="1200"/>
              <a:t>// BEGIN AUTOGENERATED CODE</a:t>
            </a:r>
            <a:br>
              <a:rPr lang="en" sz="1200"/>
            </a:br>
            <a:r>
              <a:rPr lang="en" sz="1200"/>
              <a:t>…</a:t>
            </a:r>
            <a:br>
              <a:rPr lang="en" sz="1200"/>
            </a:br>
            <a:r>
              <a:rPr lang="en" sz="1200"/>
              <a:t>...</a:t>
            </a:r>
            <a:br>
              <a:rPr lang="en" sz="1800"/>
            </a:br>
            <a:r>
              <a:rPr lang="en" sz="1000"/>
              <a:t>// END  AUTOGENERATED CODE</a:t>
            </a:r>
            <a:br>
              <a:rPr lang="en" sz="1000"/>
            </a:br>
            <a:r>
              <a:rPr lang="en" sz="1800"/>
              <a:t>These areas are code generated by Robotbuilder and will be overwritten each time we make changes in Robotbuilder.</a:t>
            </a:r>
          </a:p>
          <a:p>
            <a:pPr indent="0" lvl="0" marL="457200" rtl="0">
              <a:spcBef>
                <a:spcPts val="0"/>
              </a:spcBef>
              <a:buNone/>
            </a:pPr>
            <a:r>
              <a:t/>
            </a:r>
            <a:endParaRPr sz="1200"/>
          </a:p>
        </p:txBody>
      </p:sp>
      <p:pic>
        <p:nvPicPr>
          <p:cNvPr id="290" name="Shape 290"/>
          <p:cNvPicPr preferRelativeResize="0"/>
          <p:nvPr/>
        </p:nvPicPr>
        <p:blipFill>
          <a:blip r:embed="rId3">
            <a:alphaModFix/>
          </a:blip>
          <a:stretch>
            <a:fillRect/>
          </a:stretch>
        </p:blipFill>
        <p:spPr>
          <a:xfrm>
            <a:off x="3361175" y="2196500"/>
            <a:ext cx="5605039" cy="3577034"/>
          </a:xfrm>
          <a:prstGeom prst="rect">
            <a:avLst/>
          </a:prstGeom>
          <a:noFill/>
          <a:ln>
            <a:noFill/>
          </a:ln>
        </p:spPr>
      </p:pic>
      <p:sp>
        <p:nvSpPr>
          <p:cNvPr id="291" name="Shape 291"/>
          <p:cNvSpPr txBox="1"/>
          <p:nvPr/>
        </p:nvSpPr>
        <p:spPr>
          <a:xfrm>
            <a:off x="113050" y="226100"/>
            <a:ext cx="8934000" cy="1182000"/>
          </a:xfrm>
          <a:prstGeom prst="rect">
            <a:avLst/>
          </a:prstGeom>
          <a:gradFill>
            <a:gsLst>
              <a:gs pos="0">
                <a:srgbClr val="F48208"/>
              </a:gs>
              <a:gs pos="100000">
                <a:srgbClr val="703E08"/>
              </a:gs>
            </a:gsLst>
            <a:path path="circle">
              <a:fillToRect b="50%" l="50%" r="50%" t="50%"/>
            </a:path>
            <a:tileRect/>
          </a:gradFill>
          <a:ln>
            <a:noFill/>
          </a:ln>
        </p:spPr>
        <p:txBody>
          <a:bodyPr anchorCtr="0" anchor="ctr" bIns="91425" lIns="91425" rIns="91425" wrap="square" tIns="91425">
            <a:noAutofit/>
          </a:bodyPr>
          <a:lstStyle/>
          <a:p>
            <a:pPr lvl="0" rtl="0" algn="ctr">
              <a:spcBef>
                <a:spcPts val="0"/>
              </a:spcBef>
              <a:buNone/>
            </a:pPr>
            <a:r>
              <a:rPr lang="en" sz="3600">
                <a:solidFill>
                  <a:schemeClr val="dk1"/>
                </a:solidFill>
              </a:rPr>
              <a:t>Robotbuilder &amp; Command Based Robot</a:t>
            </a:r>
          </a:p>
        </p:txBody>
      </p:sp>
      <p:sp>
        <p:nvSpPr>
          <p:cNvPr id="292" name="Shape 292"/>
          <p:cNvSpPr txBox="1"/>
          <p:nvPr/>
        </p:nvSpPr>
        <p:spPr>
          <a:xfrm>
            <a:off x="113050" y="1111600"/>
            <a:ext cx="1281000" cy="2964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rPr>
              <a:t>Live Demo</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96" name="Shape 296"/>
        <p:cNvGrpSpPr/>
        <p:nvPr/>
      </p:nvGrpSpPr>
      <p:grpSpPr>
        <a:xfrm>
          <a:off x="0" y="0"/>
          <a:ext cx="0" cy="0"/>
          <a:chOff x="0" y="0"/>
          <a:chExt cx="0" cy="0"/>
        </a:xfrm>
      </p:grpSpPr>
      <p:sp>
        <p:nvSpPr>
          <p:cNvPr id="297" name="Shape 297"/>
          <p:cNvSpPr txBox="1"/>
          <p:nvPr/>
        </p:nvSpPr>
        <p:spPr>
          <a:xfrm>
            <a:off x="6526150" y="5925933"/>
            <a:ext cx="2512800" cy="806100"/>
          </a:xfrm>
          <a:prstGeom prst="rect">
            <a:avLst/>
          </a:prstGeom>
          <a:noFill/>
          <a:ln>
            <a:noFill/>
          </a:ln>
        </p:spPr>
        <p:txBody>
          <a:bodyPr anchorCtr="0" anchor="t" bIns="91425" lIns="91425" rIns="91425" wrap="square" tIns="91425">
            <a:noAutofit/>
          </a:bodyPr>
          <a:lstStyle/>
          <a:p>
            <a:pPr lvl="0" rtl="0" algn="ctr">
              <a:spcBef>
                <a:spcPts val="0"/>
              </a:spcBef>
              <a:buNone/>
            </a:pPr>
            <a:r>
              <a:rPr b="1" lang="en" sz="3000">
                <a:latin typeface="Impact"/>
                <a:ea typeface="Impact"/>
                <a:cs typeface="Impact"/>
                <a:sym typeface="Impact"/>
              </a:rPr>
              <a:t>Team 3244</a:t>
            </a:r>
          </a:p>
        </p:txBody>
      </p:sp>
      <p:sp>
        <p:nvSpPr>
          <p:cNvPr id="298" name="Shape 298"/>
          <p:cNvSpPr txBox="1"/>
          <p:nvPr/>
        </p:nvSpPr>
        <p:spPr>
          <a:xfrm>
            <a:off x="126850" y="1408100"/>
            <a:ext cx="8906400" cy="636000"/>
          </a:xfrm>
          <a:prstGeom prst="rect">
            <a:avLst/>
          </a:prstGeom>
          <a:noFill/>
          <a:ln>
            <a:noFill/>
          </a:ln>
        </p:spPr>
        <p:txBody>
          <a:bodyPr anchorCtr="0" anchor="ctr" bIns="91425" lIns="91425" rIns="91425" wrap="square" tIns="91425">
            <a:noAutofit/>
          </a:bodyPr>
          <a:lstStyle/>
          <a:p>
            <a:pPr lvl="0" rtl="0" algn="ctr">
              <a:spcBef>
                <a:spcPts val="0"/>
              </a:spcBef>
              <a:buNone/>
            </a:pPr>
            <a:r>
              <a:rPr b="1" lang="en" sz="2400"/>
              <a:t>Subsystems</a:t>
            </a:r>
          </a:p>
        </p:txBody>
      </p:sp>
      <p:sp>
        <p:nvSpPr>
          <p:cNvPr id="299" name="Shape 299"/>
          <p:cNvSpPr txBox="1"/>
          <p:nvPr/>
        </p:nvSpPr>
        <p:spPr>
          <a:xfrm>
            <a:off x="126850" y="1890800"/>
            <a:ext cx="2512800" cy="4967100"/>
          </a:xfrm>
          <a:prstGeom prst="rect">
            <a:avLst/>
          </a:prstGeom>
          <a:noFill/>
          <a:ln>
            <a:noFill/>
          </a:ln>
        </p:spPr>
        <p:txBody>
          <a:bodyPr anchorCtr="0" anchor="t" bIns="91425" lIns="91425" rIns="91425" wrap="square" tIns="91425">
            <a:noAutofit/>
          </a:bodyPr>
          <a:lstStyle/>
          <a:p>
            <a:pPr indent="-342900" lvl="0" marL="457200" rtl="0">
              <a:spcBef>
                <a:spcPts val="0"/>
              </a:spcBef>
              <a:spcAft>
                <a:spcPts val="0"/>
              </a:spcAft>
              <a:buSzPts val="1800"/>
              <a:buAutoNum type="arabicPeriod"/>
            </a:pPr>
            <a:r>
              <a:rPr lang="en" sz="1800"/>
              <a:t>At the top are the objects available for this subsystem to control.</a:t>
            </a:r>
          </a:p>
          <a:p>
            <a:pPr indent="-342900" lvl="0" marL="457200" rtl="0">
              <a:spcBef>
                <a:spcPts val="0"/>
              </a:spcBef>
              <a:spcAft>
                <a:spcPts val="0"/>
              </a:spcAft>
              <a:buSzPts val="1800"/>
              <a:buAutoNum type="arabicPeriod"/>
            </a:pPr>
            <a:r>
              <a:rPr lang="en" sz="1800"/>
              <a:t>A Method created for us to set the default command</a:t>
            </a:r>
          </a:p>
          <a:p>
            <a:pPr indent="-342900" lvl="0" marL="457200" rtl="0">
              <a:spcBef>
                <a:spcPts val="0"/>
              </a:spcBef>
              <a:buSzPts val="1800"/>
              <a:buAutoNum type="arabicPeriod"/>
            </a:pPr>
            <a:r>
              <a:rPr lang="en" sz="1800"/>
              <a:t>Highlighted area will be where we write our methods this subsystem can do, get, and set methods for Data.</a:t>
            </a:r>
          </a:p>
        </p:txBody>
      </p:sp>
      <p:pic>
        <p:nvPicPr>
          <p:cNvPr id="300" name="Shape 300"/>
          <p:cNvPicPr preferRelativeResize="0"/>
          <p:nvPr/>
        </p:nvPicPr>
        <p:blipFill>
          <a:blip r:embed="rId3">
            <a:alphaModFix/>
          </a:blip>
          <a:stretch>
            <a:fillRect/>
          </a:stretch>
        </p:blipFill>
        <p:spPr>
          <a:xfrm>
            <a:off x="2563913" y="2044112"/>
            <a:ext cx="6469338" cy="3639012"/>
          </a:xfrm>
          <a:prstGeom prst="rect">
            <a:avLst/>
          </a:prstGeom>
          <a:noFill/>
          <a:ln>
            <a:noFill/>
          </a:ln>
        </p:spPr>
      </p:pic>
      <p:sp>
        <p:nvSpPr>
          <p:cNvPr id="301" name="Shape 301"/>
          <p:cNvSpPr txBox="1"/>
          <p:nvPr/>
        </p:nvSpPr>
        <p:spPr>
          <a:xfrm>
            <a:off x="113050" y="226100"/>
            <a:ext cx="8934000" cy="1182000"/>
          </a:xfrm>
          <a:prstGeom prst="rect">
            <a:avLst/>
          </a:prstGeom>
          <a:gradFill>
            <a:gsLst>
              <a:gs pos="0">
                <a:srgbClr val="F48208"/>
              </a:gs>
              <a:gs pos="100000">
                <a:srgbClr val="703E08"/>
              </a:gs>
            </a:gsLst>
            <a:path path="circle">
              <a:fillToRect b="50%" l="50%" r="50%" t="50%"/>
            </a:path>
            <a:tileRect/>
          </a:gradFill>
          <a:ln>
            <a:noFill/>
          </a:ln>
        </p:spPr>
        <p:txBody>
          <a:bodyPr anchorCtr="0" anchor="ctr" bIns="91425" lIns="91425" rIns="91425" wrap="square" tIns="91425">
            <a:noAutofit/>
          </a:bodyPr>
          <a:lstStyle/>
          <a:p>
            <a:pPr lvl="0" rtl="0" algn="ctr">
              <a:spcBef>
                <a:spcPts val="0"/>
              </a:spcBef>
              <a:buNone/>
            </a:pPr>
            <a:r>
              <a:rPr lang="en" sz="3600">
                <a:solidFill>
                  <a:schemeClr val="dk1"/>
                </a:solidFill>
              </a:rPr>
              <a:t>Robotbuilder &amp; Command Based Robot</a:t>
            </a:r>
          </a:p>
        </p:txBody>
      </p:sp>
      <p:sp>
        <p:nvSpPr>
          <p:cNvPr id="302" name="Shape 302"/>
          <p:cNvSpPr txBox="1"/>
          <p:nvPr/>
        </p:nvSpPr>
        <p:spPr>
          <a:xfrm>
            <a:off x="113050" y="1111600"/>
            <a:ext cx="1281000" cy="2964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rPr>
              <a:t>Live Demo</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06" name="Shape 306"/>
        <p:cNvGrpSpPr/>
        <p:nvPr/>
      </p:nvGrpSpPr>
      <p:grpSpPr>
        <a:xfrm>
          <a:off x="0" y="0"/>
          <a:ext cx="0" cy="0"/>
          <a:chOff x="0" y="0"/>
          <a:chExt cx="0" cy="0"/>
        </a:xfrm>
      </p:grpSpPr>
      <p:sp>
        <p:nvSpPr>
          <p:cNvPr id="307" name="Shape 307"/>
          <p:cNvSpPr txBox="1"/>
          <p:nvPr/>
        </p:nvSpPr>
        <p:spPr>
          <a:xfrm>
            <a:off x="6526150" y="5925933"/>
            <a:ext cx="2512800" cy="806100"/>
          </a:xfrm>
          <a:prstGeom prst="rect">
            <a:avLst/>
          </a:prstGeom>
          <a:noFill/>
          <a:ln>
            <a:noFill/>
          </a:ln>
        </p:spPr>
        <p:txBody>
          <a:bodyPr anchorCtr="0" anchor="t" bIns="91425" lIns="91425" rIns="91425" wrap="square" tIns="91425">
            <a:noAutofit/>
          </a:bodyPr>
          <a:lstStyle/>
          <a:p>
            <a:pPr lvl="0" rtl="0" algn="ctr">
              <a:spcBef>
                <a:spcPts val="0"/>
              </a:spcBef>
              <a:buNone/>
            </a:pPr>
            <a:r>
              <a:rPr b="1" lang="en" sz="3000">
                <a:latin typeface="Impact"/>
                <a:ea typeface="Impact"/>
                <a:cs typeface="Impact"/>
                <a:sym typeface="Impact"/>
              </a:rPr>
              <a:t>Team 3244</a:t>
            </a:r>
          </a:p>
        </p:txBody>
      </p:sp>
      <p:sp>
        <p:nvSpPr>
          <p:cNvPr id="308" name="Shape 308"/>
          <p:cNvSpPr txBox="1"/>
          <p:nvPr/>
        </p:nvSpPr>
        <p:spPr>
          <a:xfrm>
            <a:off x="126850" y="1408100"/>
            <a:ext cx="8906400" cy="636000"/>
          </a:xfrm>
          <a:prstGeom prst="rect">
            <a:avLst/>
          </a:prstGeom>
          <a:noFill/>
          <a:ln>
            <a:noFill/>
          </a:ln>
        </p:spPr>
        <p:txBody>
          <a:bodyPr anchorCtr="0" anchor="ctr" bIns="91425" lIns="91425" rIns="91425" wrap="square" tIns="91425">
            <a:noAutofit/>
          </a:bodyPr>
          <a:lstStyle/>
          <a:p>
            <a:pPr lvl="0" rtl="0" algn="ctr">
              <a:spcBef>
                <a:spcPts val="0"/>
              </a:spcBef>
              <a:buNone/>
            </a:pPr>
            <a:r>
              <a:rPr b="1" lang="en" sz="2400"/>
              <a:t>Commands</a:t>
            </a:r>
          </a:p>
        </p:txBody>
      </p:sp>
      <p:sp>
        <p:nvSpPr>
          <p:cNvPr id="309" name="Shape 309"/>
          <p:cNvSpPr txBox="1"/>
          <p:nvPr/>
        </p:nvSpPr>
        <p:spPr>
          <a:xfrm>
            <a:off x="126850" y="1890800"/>
            <a:ext cx="3420600" cy="4967100"/>
          </a:xfrm>
          <a:prstGeom prst="rect">
            <a:avLst/>
          </a:prstGeom>
          <a:noFill/>
          <a:ln>
            <a:noFill/>
          </a:ln>
        </p:spPr>
        <p:txBody>
          <a:bodyPr anchorCtr="0" anchor="t" bIns="91425" lIns="91425" rIns="91425" wrap="square" tIns="91425">
            <a:noAutofit/>
          </a:bodyPr>
          <a:lstStyle/>
          <a:p>
            <a:pPr lvl="0" rtl="0">
              <a:spcBef>
                <a:spcPts val="0"/>
              </a:spcBef>
              <a:buNone/>
            </a:pPr>
            <a:r>
              <a:rPr lang="en" sz="1800"/>
              <a:t>This will tell our Subsytems what to do.</a:t>
            </a:r>
          </a:p>
          <a:p>
            <a:pPr lvl="0" rtl="0">
              <a:spcBef>
                <a:spcPts val="0"/>
              </a:spcBef>
              <a:buNone/>
            </a:pPr>
            <a:r>
              <a:t/>
            </a:r>
            <a:endParaRPr sz="1800"/>
          </a:p>
          <a:p>
            <a:pPr indent="-342900" lvl="0" marL="457200" rtl="0">
              <a:spcBef>
                <a:spcPts val="0"/>
              </a:spcBef>
              <a:buSzPts val="1800"/>
              <a:buAutoNum type="arabicPeriod"/>
            </a:pPr>
            <a:r>
              <a:rPr lang="en" sz="1800"/>
              <a:t>Command Constructor Sets the Requires</a:t>
            </a:r>
          </a:p>
          <a:p>
            <a:pPr lvl="0" rtl="0">
              <a:spcBef>
                <a:spcPts val="0"/>
              </a:spcBef>
              <a:buNone/>
            </a:pPr>
            <a:r>
              <a:t/>
            </a:r>
            <a:endParaRPr sz="1800"/>
          </a:p>
          <a:p>
            <a:pPr indent="-342900" lvl="0" marL="457200" rtl="0">
              <a:spcBef>
                <a:spcPts val="0"/>
              </a:spcBef>
              <a:buSzPts val="1800"/>
              <a:buAutoNum type="arabicPeriod"/>
            </a:pPr>
            <a:r>
              <a:rPr lang="en" sz="1800"/>
              <a:t>initialize() </a:t>
            </a:r>
            <a:r>
              <a:rPr lang="en" sz="1000"/>
              <a:t>Called just before this Command runs the first time</a:t>
            </a:r>
          </a:p>
          <a:p>
            <a:pPr lvl="0" rtl="0">
              <a:spcBef>
                <a:spcPts val="0"/>
              </a:spcBef>
              <a:buNone/>
            </a:pPr>
            <a:r>
              <a:t/>
            </a:r>
            <a:endParaRPr sz="1000"/>
          </a:p>
          <a:p>
            <a:pPr indent="-342900" lvl="0" marL="457200" rtl="0">
              <a:spcBef>
                <a:spcPts val="0"/>
              </a:spcBef>
              <a:spcAft>
                <a:spcPts val="0"/>
              </a:spcAft>
              <a:buSzPts val="1800"/>
              <a:buAutoNum type="arabicPeriod"/>
            </a:pPr>
            <a:r>
              <a:rPr lang="en" sz="1800"/>
              <a:t>execute()</a:t>
            </a:r>
            <a:r>
              <a:rPr lang="en" sz="1000"/>
              <a:t>Called repeatedly when this Command is scheduled to run</a:t>
            </a:r>
          </a:p>
          <a:p>
            <a:pPr indent="-292100" lvl="1" marL="914400" rtl="0">
              <a:spcBef>
                <a:spcPts val="0"/>
              </a:spcBef>
              <a:buSzPts val="1000"/>
              <a:buAutoNum type="alphaLcPeriod"/>
            </a:pPr>
            <a:r>
              <a:rPr lang="en" sz="1000"/>
              <a:t>Most of our code will go here</a:t>
            </a:r>
          </a:p>
          <a:p>
            <a:pPr lvl="0" rtl="0">
              <a:spcBef>
                <a:spcPts val="0"/>
              </a:spcBef>
              <a:buNone/>
            </a:pPr>
            <a:r>
              <a:t/>
            </a:r>
            <a:endParaRPr sz="1000"/>
          </a:p>
          <a:p>
            <a:pPr indent="-342900" lvl="0" marL="457200" rtl="0">
              <a:spcBef>
                <a:spcPts val="0"/>
              </a:spcBef>
              <a:buSzPts val="1800"/>
              <a:buAutoNum type="arabicPeriod"/>
            </a:pPr>
            <a:r>
              <a:rPr lang="en" sz="1800"/>
              <a:t>isFinished()</a:t>
            </a:r>
            <a:r>
              <a:rPr lang="en" sz="1000"/>
              <a:t>Make this return true when this Command no longer needs to run execute()</a:t>
            </a:r>
          </a:p>
          <a:p>
            <a:pPr lvl="0" rtl="0">
              <a:spcBef>
                <a:spcPts val="0"/>
              </a:spcBef>
              <a:buNone/>
            </a:pPr>
            <a:r>
              <a:t/>
            </a:r>
            <a:endParaRPr sz="1000"/>
          </a:p>
          <a:p>
            <a:pPr indent="-342900" lvl="0" marL="457200" rtl="0">
              <a:spcBef>
                <a:spcPts val="0"/>
              </a:spcBef>
              <a:buSzPts val="1800"/>
              <a:buAutoNum type="arabicPeriod"/>
            </a:pPr>
            <a:r>
              <a:rPr lang="en" sz="1800"/>
              <a:t>end()</a:t>
            </a:r>
            <a:r>
              <a:rPr lang="en" sz="1000"/>
              <a:t>Called once after isFinished returns true</a:t>
            </a:r>
          </a:p>
          <a:p>
            <a:pPr lvl="0" rtl="0">
              <a:spcBef>
                <a:spcPts val="0"/>
              </a:spcBef>
              <a:buNone/>
            </a:pPr>
            <a:r>
              <a:t/>
            </a:r>
            <a:endParaRPr sz="1000"/>
          </a:p>
          <a:p>
            <a:pPr indent="-342900" lvl="0" marL="457200" rtl="0">
              <a:spcBef>
                <a:spcPts val="0"/>
              </a:spcBef>
              <a:buSzPts val="1800"/>
              <a:buAutoNum type="arabicPeriod"/>
            </a:pPr>
            <a:r>
              <a:rPr lang="en" sz="1800"/>
              <a:t>interrupted()</a:t>
            </a:r>
            <a:r>
              <a:rPr lang="en" sz="1000"/>
              <a:t>Called when another command which requires one or more of the sam subsystems is scheduled to run</a:t>
            </a:r>
          </a:p>
        </p:txBody>
      </p:sp>
      <p:pic>
        <p:nvPicPr>
          <p:cNvPr id="310" name="Shape 310"/>
          <p:cNvPicPr preferRelativeResize="0"/>
          <p:nvPr/>
        </p:nvPicPr>
        <p:blipFill>
          <a:blip r:embed="rId3">
            <a:alphaModFix/>
          </a:blip>
          <a:stretch>
            <a:fillRect/>
          </a:stretch>
        </p:blipFill>
        <p:spPr>
          <a:xfrm>
            <a:off x="3547450" y="1980550"/>
            <a:ext cx="5298726" cy="3836050"/>
          </a:xfrm>
          <a:prstGeom prst="rect">
            <a:avLst/>
          </a:prstGeom>
          <a:noFill/>
          <a:ln>
            <a:noFill/>
          </a:ln>
        </p:spPr>
      </p:pic>
      <p:sp>
        <p:nvSpPr>
          <p:cNvPr id="311" name="Shape 311"/>
          <p:cNvSpPr txBox="1"/>
          <p:nvPr/>
        </p:nvSpPr>
        <p:spPr>
          <a:xfrm>
            <a:off x="113050" y="226100"/>
            <a:ext cx="8934000" cy="1182000"/>
          </a:xfrm>
          <a:prstGeom prst="rect">
            <a:avLst/>
          </a:prstGeom>
          <a:gradFill>
            <a:gsLst>
              <a:gs pos="0">
                <a:srgbClr val="F48208"/>
              </a:gs>
              <a:gs pos="100000">
                <a:srgbClr val="703E08"/>
              </a:gs>
            </a:gsLst>
            <a:path path="circle">
              <a:fillToRect b="50%" l="50%" r="50%" t="50%"/>
            </a:path>
            <a:tileRect/>
          </a:gradFill>
          <a:ln>
            <a:noFill/>
          </a:ln>
        </p:spPr>
        <p:txBody>
          <a:bodyPr anchorCtr="0" anchor="ctr" bIns="91425" lIns="91425" rIns="91425" wrap="square" tIns="91425">
            <a:noAutofit/>
          </a:bodyPr>
          <a:lstStyle/>
          <a:p>
            <a:pPr lvl="0" rtl="0" algn="ctr">
              <a:spcBef>
                <a:spcPts val="0"/>
              </a:spcBef>
              <a:buNone/>
            </a:pPr>
            <a:r>
              <a:rPr lang="en" sz="3600">
                <a:solidFill>
                  <a:schemeClr val="dk1"/>
                </a:solidFill>
              </a:rPr>
              <a:t>Robotbuilder &amp; Command Based Robot</a:t>
            </a:r>
          </a:p>
        </p:txBody>
      </p:sp>
      <p:sp>
        <p:nvSpPr>
          <p:cNvPr id="312" name="Shape 312"/>
          <p:cNvSpPr txBox="1"/>
          <p:nvPr/>
        </p:nvSpPr>
        <p:spPr>
          <a:xfrm>
            <a:off x="113050" y="1111600"/>
            <a:ext cx="1281000" cy="2964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rPr>
              <a:t>Live Demo</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16" name="Shape 316"/>
        <p:cNvGrpSpPr/>
        <p:nvPr/>
      </p:nvGrpSpPr>
      <p:grpSpPr>
        <a:xfrm>
          <a:off x="0" y="0"/>
          <a:ext cx="0" cy="0"/>
          <a:chOff x="0" y="0"/>
          <a:chExt cx="0" cy="0"/>
        </a:xfrm>
      </p:grpSpPr>
      <p:sp>
        <p:nvSpPr>
          <p:cNvPr id="317" name="Shape 317"/>
          <p:cNvSpPr txBox="1"/>
          <p:nvPr/>
        </p:nvSpPr>
        <p:spPr>
          <a:xfrm>
            <a:off x="6526150" y="5925933"/>
            <a:ext cx="2512800" cy="806100"/>
          </a:xfrm>
          <a:prstGeom prst="rect">
            <a:avLst/>
          </a:prstGeom>
          <a:noFill/>
          <a:ln>
            <a:noFill/>
          </a:ln>
        </p:spPr>
        <p:txBody>
          <a:bodyPr anchorCtr="0" anchor="t" bIns="91425" lIns="91425" rIns="91425" wrap="square" tIns="91425">
            <a:noAutofit/>
          </a:bodyPr>
          <a:lstStyle/>
          <a:p>
            <a:pPr lvl="0" rtl="0" algn="ctr">
              <a:spcBef>
                <a:spcPts val="0"/>
              </a:spcBef>
              <a:buNone/>
            </a:pPr>
            <a:r>
              <a:rPr b="1" lang="en" sz="3000">
                <a:latin typeface="Impact"/>
                <a:ea typeface="Impact"/>
                <a:cs typeface="Impact"/>
                <a:sym typeface="Impact"/>
              </a:rPr>
              <a:t>Team 3244</a:t>
            </a:r>
          </a:p>
        </p:txBody>
      </p:sp>
      <p:sp>
        <p:nvSpPr>
          <p:cNvPr id="318" name="Shape 318"/>
          <p:cNvSpPr txBox="1"/>
          <p:nvPr/>
        </p:nvSpPr>
        <p:spPr>
          <a:xfrm>
            <a:off x="126850" y="1408100"/>
            <a:ext cx="8906400" cy="636000"/>
          </a:xfrm>
          <a:prstGeom prst="rect">
            <a:avLst/>
          </a:prstGeom>
          <a:noFill/>
          <a:ln>
            <a:noFill/>
          </a:ln>
        </p:spPr>
        <p:txBody>
          <a:bodyPr anchorCtr="0" anchor="ctr" bIns="91425" lIns="91425" rIns="91425" wrap="square" tIns="91425">
            <a:noAutofit/>
          </a:bodyPr>
          <a:lstStyle/>
          <a:p>
            <a:pPr lvl="0" rtl="0" algn="ctr">
              <a:spcBef>
                <a:spcPts val="0"/>
              </a:spcBef>
              <a:buNone/>
            </a:pPr>
            <a:r>
              <a:rPr b="1" lang="en" sz="2400"/>
              <a:t>Robot Map</a:t>
            </a:r>
          </a:p>
        </p:txBody>
      </p:sp>
      <p:sp>
        <p:nvSpPr>
          <p:cNvPr id="319" name="Shape 319"/>
          <p:cNvSpPr txBox="1"/>
          <p:nvPr/>
        </p:nvSpPr>
        <p:spPr>
          <a:xfrm>
            <a:off x="126850" y="1837425"/>
            <a:ext cx="3355500" cy="4967100"/>
          </a:xfrm>
          <a:prstGeom prst="rect">
            <a:avLst/>
          </a:prstGeom>
          <a:noFill/>
          <a:ln>
            <a:noFill/>
          </a:ln>
        </p:spPr>
        <p:txBody>
          <a:bodyPr anchorCtr="0" anchor="t" bIns="91425" lIns="91425" rIns="91425" wrap="square" tIns="91425">
            <a:noAutofit/>
          </a:bodyPr>
          <a:lstStyle/>
          <a:p>
            <a:pPr indent="-342900" lvl="0" marL="457200" rtl="0">
              <a:spcBef>
                <a:spcPts val="0"/>
              </a:spcBef>
              <a:buSzPts val="1800"/>
              <a:buAutoNum type="arabicPeriod"/>
            </a:pPr>
            <a:r>
              <a:rPr lang="en" sz="1800"/>
              <a:t>Container that maps the port numbers all PWM, DIO, Relay, Analog, and other components connected to the robot.</a:t>
            </a:r>
          </a:p>
        </p:txBody>
      </p:sp>
      <p:sp>
        <p:nvSpPr>
          <p:cNvPr id="320" name="Shape 320"/>
          <p:cNvSpPr txBox="1"/>
          <p:nvPr/>
        </p:nvSpPr>
        <p:spPr>
          <a:xfrm>
            <a:off x="113050" y="226100"/>
            <a:ext cx="8934000" cy="1182000"/>
          </a:xfrm>
          <a:prstGeom prst="rect">
            <a:avLst/>
          </a:prstGeom>
          <a:gradFill>
            <a:gsLst>
              <a:gs pos="0">
                <a:srgbClr val="F48208"/>
              </a:gs>
              <a:gs pos="100000">
                <a:srgbClr val="703E08"/>
              </a:gs>
            </a:gsLst>
            <a:path path="circle">
              <a:fillToRect b="50%" l="50%" r="50%" t="50%"/>
            </a:path>
            <a:tileRect/>
          </a:gradFill>
          <a:ln>
            <a:noFill/>
          </a:ln>
        </p:spPr>
        <p:txBody>
          <a:bodyPr anchorCtr="0" anchor="ctr" bIns="91425" lIns="91425" rIns="91425" wrap="square" tIns="91425">
            <a:noAutofit/>
          </a:bodyPr>
          <a:lstStyle/>
          <a:p>
            <a:pPr lvl="0" rtl="0" algn="ctr">
              <a:spcBef>
                <a:spcPts val="0"/>
              </a:spcBef>
              <a:buNone/>
            </a:pPr>
            <a:r>
              <a:rPr lang="en" sz="3600">
                <a:solidFill>
                  <a:schemeClr val="dk1"/>
                </a:solidFill>
              </a:rPr>
              <a:t>Robotbuilder &amp; Command Based Robot</a:t>
            </a:r>
          </a:p>
        </p:txBody>
      </p:sp>
      <p:pic>
        <p:nvPicPr>
          <p:cNvPr id="321" name="Shape 321"/>
          <p:cNvPicPr preferRelativeResize="0"/>
          <p:nvPr/>
        </p:nvPicPr>
        <p:blipFill>
          <a:blip r:embed="rId3">
            <a:alphaModFix/>
          </a:blip>
          <a:stretch>
            <a:fillRect/>
          </a:stretch>
        </p:blipFill>
        <p:spPr>
          <a:xfrm>
            <a:off x="3407200" y="1910475"/>
            <a:ext cx="5626049" cy="4015459"/>
          </a:xfrm>
          <a:prstGeom prst="rect">
            <a:avLst/>
          </a:prstGeom>
          <a:noFill/>
          <a:ln>
            <a:noFill/>
          </a:ln>
        </p:spPr>
      </p:pic>
      <p:sp>
        <p:nvSpPr>
          <p:cNvPr id="322" name="Shape 322"/>
          <p:cNvSpPr txBox="1"/>
          <p:nvPr/>
        </p:nvSpPr>
        <p:spPr>
          <a:xfrm>
            <a:off x="113050" y="1111600"/>
            <a:ext cx="1281000" cy="2964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rPr>
              <a:t>Live Demo</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26" name="Shape 326"/>
        <p:cNvGrpSpPr/>
        <p:nvPr/>
      </p:nvGrpSpPr>
      <p:grpSpPr>
        <a:xfrm>
          <a:off x="0" y="0"/>
          <a:ext cx="0" cy="0"/>
          <a:chOff x="0" y="0"/>
          <a:chExt cx="0" cy="0"/>
        </a:xfrm>
      </p:grpSpPr>
      <p:sp>
        <p:nvSpPr>
          <p:cNvPr id="327" name="Shape 327"/>
          <p:cNvSpPr txBox="1"/>
          <p:nvPr/>
        </p:nvSpPr>
        <p:spPr>
          <a:xfrm>
            <a:off x="6526150" y="5925933"/>
            <a:ext cx="2512800" cy="806100"/>
          </a:xfrm>
          <a:prstGeom prst="rect">
            <a:avLst/>
          </a:prstGeom>
          <a:noFill/>
          <a:ln>
            <a:noFill/>
          </a:ln>
        </p:spPr>
        <p:txBody>
          <a:bodyPr anchorCtr="0" anchor="t" bIns="91425" lIns="91425" rIns="91425" wrap="square" tIns="91425">
            <a:noAutofit/>
          </a:bodyPr>
          <a:lstStyle/>
          <a:p>
            <a:pPr lvl="0" rtl="0" algn="ctr">
              <a:spcBef>
                <a:spcPts val="0"/>
              </a:spcBef>
              <a:buNone/>
            </a:pPr>
            <a:r>
              <a:rPr b="1" lang="en" sz="3000">
                <a:latin typeface="Impact"/>
                <a:ea typeface="Impact"/>
                <a:cs typeface="Impact"/>
                <a:sym typeface="Impact"/>
              </a:rPr>
              <a:t>Team 3244</a:t>
            </a:r>
          </a:p>
        </p:txBody>
      </p:sp>
      <p:sp>
        <p:nvSpPr>
          <p:cNvPr id="328" name="Shape 328"/>
          <p:cNvSpPr txBox="1"/>
          <p:nvPr/>
        </p:nvSpPr>
        <p:spPr>
          <a:xfrm>
            <a:off x="126850" y="1408100"/>
            <a:ext cx="8906400" cy="636000"/>
          </a:xfrm>
          <a:prstGeom prst="rect">
            <a:avLst/>
          </a:prstGeom>
          <a:noFill/>
          <a:ln>
            <a:noFill/>
          </a:ln>
        </p:spPr>
        <p:txBody>
          <a:bodyPr anchorCtr="0" anchor="ctr" bIns="91425" lIns="91425" rIns="91425" wrap="square" tIns="91425">
            <a:noAutofit/>
          </a:bodyPr>
          <a:lstStyle/>
          <a:p>
            <a:pPr lvl="0" rtl="0" algn="ctr">
              <a:spcBef>
                <a:spcPts val="0"/>
              </a:spcBef>
              <a:buNone/>
            </a:pPr>
            <a:r>
              <a:rPr b="1" lang="en" sz="2400"/>
              <a:t>OI</a:t>
            </a:r>
          </a:p>
        </p:txBody>
      </p:sp>
      <p:sp>
        <p:nvSpPr>
          <p:cNvPr id="329" name="Shape 329"/>
          <p:cNvSpPr txBox="1"/>
          <p:nvPr/>
        </p:nvSpPr>
        <p:spPr>
          <a:xfrm>
            <a:off x="126850" y="1824075"/>
            <a:ext cx="3342300" cy="4967100"/>
          </a:xfrm>
          <a:prstGeom prst="rect">
            <a:avLst/>
          </a:prstGeom>
          <a:noFill/>
          <a:ln>
            <a:noFill/>
          </a:ln>
        </p:spPr>
        <p:txBody>
          <a:bodyPr anchorCtr="0" anchor="t" bIns="91425" lIns="91425" rIns="91425" wrap="square" tIns="91425">
            <a:noAutofit/>
          </a:bodyPr>
          <a:lstStyle/>
          <a:p>
            <a:pPr indent="-342900" lvl="0" marL="457200" rtl="0">
              <a:spcBef>
                <a:spcPts val="0"/>
              </a:spcBef>
              <a:buSzPts val="1800"/>
              <a:buAutoNum type="arabicPeriod"/>
            </a:pPr>
            <a:r>
              <a:rPr lang="en" sz="1800"/>
              <a:t>Container that controls all the Operator Interface devices like Joysticks, Buttons, and SmartDashboard Buttons. </a:t>
            </a:r>
          </a:p>
        </p:txBody>
      </p:sp>
      <p:sp>
        <p:nvSpPr>
          <p:cNvPr id="330" name="Shape 330"/>
          <p:cNvSpPr txBox="1"/>
          <p:nvPr/>
        </p:nvSpPr>
        <p:spPr>
          <a:xfrm>
            <a:off x="113050" y="226100"/>
            <a:ext cx="8934000" cy="1182000"/>
          </a:xfrm>
          <a:prstGeom prst="rect">
            <a:avLst/>
          </a:prstGeom>
          <a:gradFill>
            <a:gsLst>
              <a:gs pos="0">
                <a:srgbClr val="F48208"/>
              </a:gs>
              <a:gs pos="100000">
                <a:srgbClr val="703E08"/>
              </a:gs>
            </a:gsLst>
            <a:path path="circle">
              <a:fillToRect b="50%" l="50%" r="50%" t="50%"/>
            </a:path>
            <a:tileRect/>
          </a:gradFill>
          <a:ln>
            <a:noFill/>
          </a:ln>
        </p:spPr>
        <p:txBody>
          <a:bodyPr anchorCtr="0" anchor="ctr" bIns="91425" lIns="91425" rIns="91425" wrap="square" tIns="91425">
            <a:noAutofit/>
          </a:bodyPr>
          <a:lstStyle/>
          <a:p>
            <a:pPr lvl="0" rtl="0" algn="ctr">
              <a:spcBef>
                <a:spcPts val="0"/>
              </a:spcBef>
              <a:buNone/>
            </a:pPr>
            <a:r>
              <a:rPr lang="en" sz="3600">
                <a:solidFill>
                  <a:schemeClr val="dk1"/>
                </a:solidFill>
              </a:rPr>
              <a:t>Robotbuilder &amp; Command Based Robot</a:t>
            </a:r>
          </a:p>
        </p:txBody>
      </p:sp>
      <p:pic>
        <p:nvPicPr>
          <p:cNvPr id="331" name="Shape 331"/>
          <p:cNvPicPr preferRelativeResize="0"/>
          <p:nvPr/>
        </p:nvPicPr>
        <p:blipFill>
          <a:blip r:embed="rId3">
            <a:alphaModFix/>
          </a:blip>
          <a:stretch>
            <a:fillRect/>
          </a:stretch>
        </p:blipFill>
        <p:spPr>
          <a:xfrm>
            <a:off x="3407375" y="1975075"/>
            <a:ext cx="5526901" cy="3950859"/>
          </a:xfrm>
          <a:prstGeom prst="rect">
            <a:avLst/>
          </a:prstGeom>
          <a:noFill/>
          <a:ln>
            <a:noFill/>
          </a:ln>
        </p:spPr>
      </p:pic>
      <p:sp>
        <p:nvSpPr>
          <p:cNvPr id="332" name="Shape 332"/>
          <p:cNvSpPr txBox="1"/>
          <p:nvPr/>
        </p:nvSpPr>
        <p:spPr>
          <a:xfrm>
            <a:off x="113050" y="1111600"/>
            <a:ext cx="1281000" cy="2964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rPr>
              <a:t>Live Demo</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nvSpPr>
        <p:spPr>
          <a:xfrm>
            <a:off x="6526150" y="5925933"/>
            <a:ext cx="2512800" cy="806100"/>
          </a:xfrm>
          <a:prstGeom prst="rect">
            <a:avLst/>
          </a:prstGeom>
          <a:noFill/>
          <a:ln>
            <a:noFill/>
          </a:ln>
        </p:spPr>
        <p:txBody>
          <a:bodyPr anchorCtr="0" anchor="t" bIns="91425" lIns="91425" rIns="91425" wrap="square" tIns="91425">
            <a:noAutofit/>
          </a:bodyPr>
          <a:lstStyle/>
          <a:p>
            <a:pPr lvl="0" rtl="0" algn="ctr">
              <a:spcBef>
                <a:spcPts val="0"/>
              </a:spcBef>
              <a:buNone/>
            </a:pPr>
            <a:r>
              <a:rPr b="1" lang="en" sz="3000">
                <a:latin typeface="Impact"/>
                <a:ea typeface="Impact"/>
                <a:cs typeface="Impact"/>
                <a:sym typeface="Impact"/>
              </a:rPr>
              <a:t>Team 3244</a:t>
            </a:r>
          </a:p>
        </p:txBody>
      </p:sp>
      <p:sp>
        <p:nvSpPr>
          <p:cNvPr id="71" name="Shape 71"/>
          <p:cNvSpPr txBox="1"/>
          <p:nvPr/>
        </p:nvSpPr>
        <p:spPr>
          <a:xfrm>
            <a:off x="132525" y="1416572"/>
            <a:ext cx="8906400" cy="490500"/>
          </a:xfrm>
          <a:prstGeom prst="rect">
            <a:avLst/>
          </a:prstGeom>
          <a:noFill/>
          <a:ln>
            <a:noFill/>
          </a:ln>
        </p:spPr>
        <p:txBody>
          <a:bodyPr anchorCtr="0" anchor="ctr" bIns="91425" lIns="91425" rIns="91425" wrap="square" tIns="91425">
            <a:noAutofit/>
          </a:bodyPr>
          <a:lstStyle/>
          <a:p>
            <a:pPr lvl="0" rtl="0" algn="ctr">
              <a:spcBef>
                <a:spcPts val="0"/>
              </a:spcBef>
              <a:buNone/>
            </a:pPr>
            <a:r>
              <a:rPr b="1" lang="en" sz="2400"/>
              <a:t>What we hope to cover</a:t>
            </a:r>
          </a:p>
        </p:txBody>
      </p:sp>
      <p:sp>
        <p:nvSpPr>
          <p:cNvPr id="72" name="Shape 72"/>
          <p:cNvSpPr txBox="1"/>
          <p:nvPr/>
        </p:nvSpPr>
        <p:spPr>
          <a:xfrm>
            <a:off x="132525" y="1824475"/>
            <a:ext cx="8906400" cy="4907700"/>
          </a:xfrm>
          <a:prstGeom prst="rect">
            <a:avLst/>
          </a:prstGeom>
          <a:noFill/>
          <a:ln>
            <a:noFill/>
          </a:ln>
        </p:spPr>
        <p:txBody>
          <a:bodyPr anchorCtr="0" anchor="t" bIns="91425" lIns="91425" rIns="91425" wrap="square" tIns="91425">
            <a:noAutofit/>
          </a:bodyPr>
          <a:lstStyle/>
          <a:p>
            <a:pPr indent="-342900" lvl="0" marL="457200" marR="0" rtl="0" algn="l">
              <a:lnSpc>
                <a:spcPct val="150000"/>
              </a:lnSpc>
              <a:spcBef>
                <a:spcPts val="0"/>
              </a:spcBef>
              <a:spcAft>
                <a:spcPts val="0"/>
              </a:spcAft>
              <a:buClr>
                <a:srgbClr val="000000"/>
              </a:buClr>
              <a:buSzPts val="1800"/>
              <a:buFont typeface="Arial"/>
              <a:buChar char="●"/>
            </a:pPr>
            <a:r>
              <a:rPr lang="en" sz="1800"/>
              <a:t>Quickly create the backbone of the robot code Using RobotBuilder</a:t>
            </a:r>
          </a:p>
          <a:p>
            <a:pPr indent="-342900" lvl="0" marL="457200" marR="0" rtl="0" algn="l">
              <a:lnSpc>
                <a:spcPct val="150000"/>
              </a:lnSpc>
              <a:spcBef>
                <a:spcPts val="0"/>
              </a:spcBef>
              <a:spcAft>
                <a:spcPts val="0"/>
              </a:spcAft>
              <a:buSzPts val="1800"/>
              <a:buChar char="●"/>
            </a:pPr>
            <a:r>
              <a:rPr lang="en" sz="1800"/>
              <a:t>Import project into Eclipse</a:t>
            </a:r>
          </a:p>
          <a:p>
            <a:pPr indent="-342900" lvl="0" marL="457200" marR="0" rtl="0" algn="l">
              <a:lnSpc>
                <a:spcPct val="150000"/>
              </a:lnSpc>
              <a:spcBef>
                <a:spcPts val="0"/>
              </a:spcBef>
              <a:spcAft>
                <a:spcPts val="0"/>
              </a:spcAft>
              <a:buSzPts val="1800"/>
              <a:buChar char="●"/>
            </a:pPr>
            <a:r>
              <a:rPr lang="en" sz="1800"/>
              <a:t>Explore the parts of the Project</a:t>
            </a:r>
          </a:p>
          <a:p>
            <a:pPr indent="-342900" lvl="0" marL="457200" marR="0" rtl="0" algn="l">
              <a:lnSpc>
                <a:spcPct val="150000"/>
              </a:lnSpc>
              <a:spcBef>
                <a:spcPts val="0"/>
              </a:spcBef>
              <a:spcAft>
                <a:spcPts val="0"/>
              </a:spcAft>
              <a:buSzPts val="1800"/>
              <a:buChar char="●"/>
            </a:pPr>
            <a:r>
              <a:rPr lang="en" sz="1800"/>
              <a:t>Test robot IO </a:t>
            </a:r>
          </a:p>
          <a:p>
            <a:pPr indent="-304800" lvl="1" marL="914400" marR="0" rtl="0" algn="l">
              <a:lnSpc>
                <a:spcPct val="150000"/>
              </a:lnSpc>
              <a:spcBef>
                <a:spcPts val="0"/>
              </a:spcBef>
              <a:spcAft>
                <a:spcPts val="0"/>
              </a:spcAft>
              <a:buSzPts val="1200"/>
              <a:buChar char="○"/>
            </a:pPr>
            <a:r>
              <a:rPr lang="en" sz="1200"/>
              <a:t>without writing a single line of code</a:t>
            </a:r>
          </a:p>
          <a:p>
            <a:pPr indent="-342900" lvl="0" marL="457200" marR="0" rtl="0" algn="l">
              <a:lnSpc>
                <a:spcPct val="150000"/>
              </a:lnSpc>
              <a:spcBef>
                <a:spcPts val="0"/>
              </a:spcBef>
              <a:spcAft>
                <a:spcPts val="0"/>
              </a:spcAft>
              <a:buSzPts val="1800"/>
              <a:buChar char="●"/>
            </a:pPr>
            <a:r>
              <a:rPr lang="en" sz="1800"/>
              <a:t>Create commands</a:t>
            </a:r>
          </a:p>
          <a:p>
            <a:pPr indent="-304800" lvl="1" marL="914400" marR="0" rtl="0" algn="l">
              <a:lnSpc>
                <a:spcPct val="150000"/>
              </a:lnSpc>
              <a:spcBef>
                <a:spcPts val="0"/>
              </a:spcBef>
              <a:spcAft>
                <a:spcPts val="0"/>
              </a:spcAft>
              <a:buSzPts val="1200"/>
              <a:buChar char="○"/>
            </a:pPr>
            <a:r>
              <a:rPr lang="en" sz="1200"/>
              <a:t> link Joystick inputs to Subsystems</a:t>
            </a:r>
          </a:p>
          <a:p>
            <a:pPr indent="-342900" lvl="0" marL="457200" rtl="0">
              <a:lnSpc>
                <a:spcPct val="150000"/>
              </a:lnSpc>
              <a:spcBef>
                <a:spcPts val="0"/>
              </a:spcBef>
              <a:buClr>
                <a:schemeClr val="dk1"/>
              </a:buClr>
              <a:buSzPts val="1800"/>
              <a:buChar char="●"/>
            </a:pPr>
            <a:r>
              <a:rPr lang="en" sz="1800">
                <a:solidFill>
                  <a:schemeClr val="dk1"/>
                </a:solidFill>
              </a:rPr>
              <a:t>Create Methods in Subsystems</a:t>
            </a:r>
          </a:p>
          <a:p>
            <a:pPr indent="-304800" lvl="1" marL="914400" rtl="0">
              <a:lnSpc>
                <a:spcPct val="150000"/>
              </a:lnSpc>
              <a:spcBef>
                <a:spcPts val="0"/>
              </a:spcBef>
              <a:buClr>
                <a:schemeClr val="dk1"/>
              </a:buClr>
              <a:buSzPts val="1200"/>
              <a:buChar char="○"/>
            </a:pPr>
            <a:r>
              <a:rPr lang="en" sz="1200">
                <a:solidFill>
                  <a:schemeClr val="dk1"/>
                </a:solidFill>
              </a:rPr>
              <a:t>for the Commands to use</a:t>
            </a:r>
          </a:p>
          <a:p>
            <a:pPr indent="-342900" lvl="0" marL="457200" marR="0" rtl="0" algn="l">
              <a:lnSpc>
                <a:spcPct val="150000"/>
              </a:lnSpc>
              <a:spcBef>
                <a:spcPts val="0"/>
              </a:spcBef>
              <a:spcAft>
                <a:spcPts val="0"/>
              </a:spcAft>
              <a:buClr>
                <a:srgbClr val="000000"/>
              </a:buClr>
              <a:buSzPts val="1800"/>
              <a:buFont typeface="Arial"/>
              <a:buChar char="●"/>
            </a:pPr>
            <a:r>
              <a:rPr lang="en" sz="1800"/>
              <a:t>Test/Tune a PID Subsystem </a:t>
            </a:r>
          </a:p>
          <a:p>
            <a:pPr indent="-304800" lvl="1" marL="914400" marR="0" rtl="0" algn="l">
              <a:lnSpc>
                <a:spcPct val="150000"/>
              </a:lnSpc>
              <a:spcBef>
                <a:spcPts val="0"/>
              </a:spcBef>
              <a:spcAft>
                <a:spcPts val="0"/>
              </a:spcAft>
              <a:buClr>
                <a:srgbClr val="000000"/>
              </a:buClr>
              <a:buSzPts val="1200"/>
              <a:buFont typeface="Arial"/>
              <a:buChar char="○"/>
            </a:pPr>
            <a:r>
              <a:rPr lang="en" sz="1200"/>
              <a:t>again without writing a single line of code</a:t>
            </a:r>
          </a:p>
          <a:p>
            <a:pPr indent="-342900" lvl="0" marL="457200" marR="0" rtl="0" algn="l">
              <a:lnSpc>
                <a:spcPct val="150000"/>
              </a:lnSpc>
              <a:spcBef>
                <a:spcPts val="0"/>
              </a:spcBef>
              <a:spcAft>
                <a:spcPts val="0"/>
              </a:spcAft>
              <a:buSzPts val="1800"/>
              <a:buChar char="●"/>
            </a:pPr>
            <a:r>
              <a:rPr lang="en" sz="1800"/>
              <a:t>Link the setpoints of this PID subsystem to buttons</a:t>
            </a:r>
          </a:p>
          <a:p>
            <a:pPr indent="-342900" lvl="0" marL="457200" marR="0" rtl="0" algn="l">
              <a:lnSpc>
                <a:spcPct val="150000"/>
              </a:lnSpc>
              <a:spcBef>
                <a:spcPts val="0"/>
              </a:spcBef>
              <a:spcAft>
                <a:spcPts val="0"/>
              </a:spcAft>
              <a:buSzPts val="1800"/>
              <a:buChar char="●"/>
            </a:pPr>
            <a:r>
              <a:rPr lang="en" sz="1800"/>
              <a:t>Add User code to control the Drivetrain</a:t>
            </a:r>
          </a:p>
          <a:p>
            <a:pPr lvl="0" marR="0" rtl="0" algn="l">
              <a:lnSpc>
                <a:spcPct val="150000"/>
              </a:lnSpc>
              <a:spcBef>
                <a:spcPts val="0"/>
              </a:spcBef>
              <a:spcAft>
                <a:spcPts val="0"/>
              </a:spcAft>
              <a:buNone/>
            </a:pPr>
            <a:r>
              <a:t/>
            </a:r>
            <a:endParaRPr sz="1800"/>
          </a:p>
          <a:p>
            <a:pPr indent="0" lvl="0" marL="457200" rtl="0">
              <a:lnSpc>
                <a:spcPct val="150000"/>
              </a:lnSpc>
              <a:spcBef>
                <a:spcPts val="0"/>
              </a:spcBef>
              <a:buNone/>
            </a:pPr>
            <a:r>
              <a:t/>
            </a:r>
            <a:endParaRPr sz="1800"/>
          </a:p>
        </p:txBody>
      </p:sp>
      <p:sp>
        <p:nvSpPr>
          <p:cNvPr id="73" name="Shape 73"/>
          <p:cNvSpPr txBox="1"/>
          <p:nvPr/>
        </p:nvSpPr>
        <p:spPr>
          <a:xfrm>
            <a:off x="113050" y="226100"/>
            <a:ext cx="8934000" cy="1182000"/>
          </a:xfrm>
          <a:prstGeom prst="rect">
            <a:avLst/>
          </a:prstGeom>
          <a:solidFill>
            <a:srgbClr val="FF9900"/>
          </a:solidFill>
          <a:ln>
            <a:noFill/>
          </a:ln>
        </p:spPr>
        <p:txBody>
          <a:bodyPr anchorCtr="0" anchor="ctr" bIns="91425" lIns="91425" rIns="91425" wrap="square" tIns="91425">
            <a:noAutofit/>
          </a:bodyPr>
          <a:lstStyle/>
          <a:p>
            <a:pPr lvl="0" rtl="0" algn="ctr">
              <a:spcBef>
                <a:spcPts val="0"/>
              </a:spcBef>
              <a:buNone/>
            </a:pPr>
            <a:r>
              <a:rPr lang="en" sz="3600"/>
              <a:t>Robotbuilder &amp; Command Based Robot</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36" name="Shape 336"/>
        <p:cNvGrpSpPr/>
        <p:nvPr/>
      </p:nvGrpSpPr>
      <p:grpSpPr>
        <a:xfrm>
          <a:off x="0" y="0"/>
          <a:ext cx="0" cy="0"/>
          <a:chOff x="0" y="0"/>
          <a:chExt cx="0" cy="0"/>
        </a:xfrm>
      </p:grpSpPr>
      <p:sp>
        <p:nvSpPr>
          <p:cNvPr id="337" name="Shape 337"/>
          <p:cNvSpPr txBox="1"/>
          <p:nvPr/>
        </p:nvSpPr>
        <p:spPr>
          <a:xfrm>
            <a:off x="6526150" y="5925933"/>
            <a:ext cx="2512800" cy="806100"/>
          </a:xfrm>
          <a:prstGeom prst="rect">
            <a:avLst/>
          </a:prstGeom>
          <a:noFill/>
          <a:ln>
            <a:noFill/>
          </a:ln>
        </p:spPr>
        <p:txBody>
          <a:bodyPr anchorCtr="0" anchor="t" bIns="91425" lIns="91425" rIns="91425" wrap="square" tIns="91425">
            <a:noAutofit/>
          </a:bodyPr>
          <a:lstStyle/>
          <a:p>
            <a:pPr lvl="0" rtl="0" algn="ctr">
              <a:spcBef>
                <a:spcPts val="0"/>
              </a:spcBef>
              <a:buNone/>
            </a:pPr>
            <a:r>
              <a:rPr b="1" lang="en" sz="3000">
                <a:latin typeface="Impact"/>
                <a:ea typeface="Impact"/>
                <a:cs typeface="Impact"/>
                <a:sym typeface="Impact"/>
              </a:rPr>
              <a:t>Team 3244</a:t>
            </a:r>
          </a:p>
        </p:txBody>
      </p:sp>
      <p:sp>
        <p:nvSpPr>
          <p:cNvPr id="338" name="Shape 338"/>
          <p:cNvSpPr txBox="1"/>
          <p:nvPr/>
        </p:nvSpPr>
        <p:spPr>
          <a:xfrm>
            <a:off x="126850" y="1408100"/>
            <a:ext cx="8906400" cy="636000"/>
          </a:xfrm>
          <a:prstGeom prst="rect">
            <a:avLst/>
          </a:prstGeom>
          <a:noFill/>
          <a:ln>
            <a:noFill/>
          </a:ln>
        </p:spPr>
        <p:txBody>
          <a:bodyPr anchorCtr="0" anchor="ctr" bIns="91425" lIns="91425" rIns="91425" wrap="square" tIns="91425">
            <a:noAutofit/>
          </a:bodyPr>
          <a:lstStyle/>
          <a:p>
            <a:pPr lvl="0" rtl="0" algn="ctr">
              <a:spcBef>
                <a:spcPts val="0"/>
              </a:spcBef>
              <a:buNone/>
            </a:pPr>
            <a:r>
              <a:rPr b="1" lang="en" sz="2400"/>
              <a:t>Robot</a:t>
            </a:r>
          </a:p>
        </p:txBody>
      </p:sp>
      <p:sp>
        <p:nvSpPr>
          <p:cNvPr id="339" name="Shape 339"/>
          <p:cNvSpPr txBox="1"/>
          <p:nvPr/>
        </p:nvSpPr>
        <p:spPr>
          <a:xfrm>
            <a:off x="113050" y="1631500"/>
            <a:ext cx="4557000" cy="5100600"/>
          </a:xfrm>
          <a:prstGeom prst="rect">
            <a:avLst/>
          </a:prstGeom>
          <a:noFill/>
          <a:ln>
            <a:noFill/>
          </a:ln>
        </p:spPr>
        <p:txBody>
          <a:bodyPr anchorCtr="0" anchor="t" bIns="91425" lIns="91425" rIns="91425" wrap="square" tIns="91425">
            <a:noAutofit/>
          </a:bodyPr>
          <a:lstStyle/>
          <a:p>
            <a:pPr indent="-342900" lvl="0" marL="457200" rtl="0">
              <a:spcBef>
                <a:spcPts val="0"/>
              </a:spcBef>
              <a:spcAft>
                <a:spcPts val="0"/>
              </a:spcAft>
              <a:buSzPts val="1800"/>
              <a:buAutoNum type="arabicPeriod"/>
            </a:pPr>
            <a:r>
              <a:rPr lang="en" sz="1800"/>
              <a:t>Container with everything </a:t>
            </a:r>
            <a:br>
              <a:rPr lang="en" sz="1800"/>
            </a:br>
            <a:r>
              <a:rPr lang="en" sz="1800"/>
              <a:t>related to the robot and the </a:t>
            </a:r>
            <a:br>
              <a:rPr lang="en" sz="1800"/>
            </a:br>
            <a:r>
              <a:rPr lang="en" sz="1800"/>
              <a:t>modes the robot will transition </a:t>
            </a:r>
            <a:br>
              <a:rPr lang="en" sz="1800"/>
            </a:br>
            <a:r>
              <a:rPr lang="en" sz="1800"/>
              <a:t>through when enabled. </a:t>
            </a:r>
            <a:br>
              <a:rPr lang="en" sz="1800"/>
            </a:br>
            <a:r>
              <a:rPr i="1" lang="en" sz="1800"/>
              <a:t>*Init runs once before Periodic </a:t>
            </a:r>
            <a:br>
              <a:rPr i="1" lang="en" sz="1800"/>
            </a:br>
            <a:r>
              <a:rPr i="1" lang="en" sz="1800"/>
              <a:t>runs</a:t>
            </a:r>
          </a:p>
          <a:p>
            <a:pPr indent="-342900" lvl="0" marL="457200" rtl="0">
              <a:spcBef>
                <a:spcPts val="0"/>
              </a:spcBef>
              <a:buSzPts val="1800"/>
              <a:buAutoNum type="arabicPeriod"/>
            </a:pPr>
            <a:r>
              <a:rPr lang="en" sz="1800"/>
              <a:t>robotInit() </a:t>
            </a:r>
            <a:r>
              <a:rPr lang="en" sz="1000"/>
              <a:t>initialization code</a:t>
            </a:r>
          </a:p>
          <a:p>
            <a:pPr lvl="0" rtl="0">
              <a:spcBef>
                <a:spcPts val="0"/>
              </a:spcBef>
              <a:buNone/>
            </a:pPr>
            <a:r>
              <a:t/>
            </a:r>
            <a:endParaRPr sz="1000"/>
          </a:p>
          <a:p>
            <a:pPr indent="-342900" lvl="0" marL="457200" rtl="0">
              <a:spcBef>
                <a:spcPts val="0"/>
              </a:spcBef>
              <a:buSzPts val="1800"/>
              <a:buAutoNum type="arabicPeriod"/>
            </a:pPr>
            <a:r>
              <a:rPr lang="en" sz="1800"/>
              <a:t>disabledInit(),</a:t>
            </a:r>
            <a:br>
              <a:rPr lang="en" sz="1800"/>
            </a:br>
            <a:r>
              <a:rPr lang="en" sz="1800"/>
              <a:t>disabledPeriodic() </a:t>
            </a:r>
            <a:r>
              <a:rPr lang="en" sz="1000"/>
              <a:t>code run when robot </a:t>
            </a:r>
            <a:br>
              <a:rPr lang="en" sz="1000"/>
            </a:br>
            <a:r>
              <a:rPr lang="en" sz="1000"/>
              <a:t>disabled</a:t>
            </a:r>
          </a:p>
          <a:p>
            <a:pPr lvl="0" rtl="0">
              <a:spcBef>
                <a:spcPts val="0"/>
              </a:spcBef>
              <a:buNone/>
            </a:pPr>
            <a:r>
              <a:t/>
            </a:r>
            <a:endParaRPr sz="1000"/>
          </a:p>
          <a:p>
            <a:pPr indent="-342900" lvl="0" marL="457200" rtl="0">
              <a:spcBef>
                <a:spcPts val="0"/>
              </a:spcBef>
              <a:buSzPts val="1800"/>
              <a:buAutoNum type="arabicPeriod"/>
            </a:pPr>
            <a:r>
              <a:rPr lang="en" sz="1800"/>
              <a:t>autonomousInit(),</a:t>
            </a:r>
            <a:br>
              <a:rPr lang="en" sz="1800"/>
            </a:br>
            <a:r>
              <a:rPr lang="en" sz="1800"/>
              <a:t>autonomousPeriodic() </a:t>
            </a:r>
            <a:r>
              <a:rPr lang="en" sz="1000">
                <a:solidFill>
                  <a:schemeClr val="dk1"/>
                </a:solidFill>
              </a:rPr>
              <a:t>code run when </a:t>
            </a:r>
            <a:br>
              <a:rPr lang="en" sz="1000">
                <a:solidFill>
                  <a:schemeClr val="dk1"/>
                </a:solidFill>
              </a:rPr>
            </a:br>
            <a:r>
              <a:rPr lang="en" sz="1000">
                <a:solidFill>
                  <a:schemeClr val="dk1"/>
                </a:solidFill>
              </a:rPr>
              <a:t>robot is autonomous</a:t>
            </a:r>
          </a:p>
          <a:p>
            <a:pPr lvl="0" rtl="0">
              <a:spcBef>
                <a:spcPts val="0"/>
              </a:spcBef>
              <a:buNone/>
            </a:pPr>
            <a:r>
              <a:t/>
            </a:r>
            <a:endParaRPr sz="1800"/>
          </a:p>
          <a:p>
            <a:pPr indent="-342900" lvl="0" marL="457200" rtl="0">
              <a:spcBef>
                <a:spcPts val="0"/>
              </a:spcBef>
              <a:buSzPts val="1800"/>
              <a:buAutoNum type="arabicPeriod"/>
            </a:pPr>
            <a:r>
              <a:rPr lang="en" sz="1800"/>
              <a:t>teleopInit(),</a:t>
            </a:r>
            <a:br>
              <a:rPr lang="en" sz="1800"/>
            </a:br>
            <a:r>
              <a:rPr lang="en" sz="1800"/>
              <a:t>teleopPeriodic() </a:t>
            </a:r>
            <a:r>
              <a:rPr lang="en" sz="1000">
                <a:solidFill>
                  <a:schemeClr val="dk1"/>
                </a:solidFill>
              </a:rPr>
              <a:t>code run when robot is teleop</a:t>
            </a:r>
          </a:p>
          <a:p>
            <a:pPr lvl="0" rtl="0">
              <a:spcBef>
                <a:spcPts val="0"/>
              </a:spcBef>
              <a:buNone/>
            </a:pPr>
            <a:r>
              <a:t/>
            </a:r>
            <a:endParaRPr sz="1800"/>
          </a:p>
          <a:p>
            <a:pPr indent="-342900" lvl="0" marL="457200" rtl="0">
              <a:spcBef>
                <a:spcPts val="0"/>
              </a:spcBef>
              <a:buSzPts val="1800"/>
              <a:buAutoNum type="arabicPeriod"/>
            </a:pPr>
            <a:r>
              <a:rPr lang="en" sz="1800"/>
              <a:t>testPeriodic() </a:t>
            </a:r>
            <a:r>
              <a:rPr lang="en" sz="1000"/>
              <a:t>code run when robot in testMode</a:t>
            </a:r>
          </a:p>
        </p:txBody>
      </p:sp>
      <p:sp>
        <p:nvSpPr>
          <p:cNvPr id="340" name="Shape 340"/>
          <p:cNvSpPr txBox="1"/>
          <p:nvPr/>
        </p:nvSpPr>
        <p:spPr>
          <a:xfrm>
            <a:off x="113050" y="226100"/>
            <a:ext cx="8934000" cy="1182000"/>
          </a:xfrm>
          <a:prstGeom prst="rect">
            <a:avLst/>
          </a:prstGeom>
          <a:gradFill>
            <a:gsLst>
              <a:gs pos="0">
                <a:srgbClr val="F48208"/>
              </a:gs>
              <a:gs pos="100000">
                <a:srgbClr val="703E08"/>
              </a:gs>
            </a:gsLst>
            <a:path path="circle">
              <a:fillToRect b="50%" l="50%" r="50%" t="50%"/>
            </a:path>
            <a:tileRect/>
          </a:gradFill>
          <a:ln>
            <a:noFill/>
          </a:ln>
        </p:spPr>
        <p:txBody>
          <a:bodyPr anchorCtr="0" anchor="ctr" bIns="91425" lIns="91425" rIns="91425" wrap="square" tIns="91425">
            <a:noAutofit/>
          </a:bodyPr>
          <a:lstStyle/>
          <a:p>
            <a:pPr lvl="0" rtl="0" algn="ctr">
              <a:spcBef>
                <a:spcPts val="0"/>
              </a:spcBef>
              <a:buNone/>
            </a:pPr>
            <a:r>
              <a:rPr lang="en" sz="3600">
                <a:solidFill>
                  <a:schemeClr val="dk1"/>
                </a:solidFill>
              </a:rPr>
              <a:t>Robotbuilder &amp; Command Based Robot</a:t>
            </a:r>
          </a:p>
        </p:txBody>
      </p:sp>
      <p:pic>
        <p:nvPicPr>
          <p:cNvPr id="341" name="Shape 341"/>
          <p:cNvPicPr preferRelativeResize="0"/>
          <p:nvPr/>
        </p:nvPicPr>
        <p:blipFill>
          <a:blip r:embed="rId3">
            <a:alphaModFix/>
          </a:blip>
          <a:stretch>
            <a:fillRect/>
          </a:stretch>
        </p:blipFill>
        <p:spPr>
          <a:xfrm>
            <a:off x="3952825" y="2044100"/>
            <a:ext cx="5094224" cy="3692826"/>
          </a:xfrm>
          <a:prstGeom prst="rect">
            <a:avLst/>
          </a:prstGeom>
          <a:noFill/>
          <a:ln>
            <a:noFill/>
          </a:ln>
        </p:spPr>
      </p:pic>
      <p:sp>
        <p:nvSpPr>
          <p:cNvPr id="342" name="Shape 342"/>
          <p:cNvSpPr txBox="1"/>
          <p:nvPr/>
        </p:nvSpPr>
        <p:spPr>
          <a:xfrm>
            <a:off x="113050" y="1111600"/>
            <a:ext cx="1281000" cy="2964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rPr>
              <a:t>Live Demo</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46" name="Shape 346"/>
        <p:cNvGrpSpPr/>
        <p:nvPr/>
      </p:nvGrpSpPr>
      <p:grpSpPr>
        <a:xfrm>
          <a:off x="0" y="0"/>
          <a:ext cx="0" cy="0"/>
          <a:chOff x="0" y="0"/>
          <a:chExt cx="0" cy="0"/>
        </a:xfrm>
      </p:grpSpPr>
      <p:sp>
        <p:nvSpPr>
          <p:cNvPr id="347" name="Shape 347"/>
          <p:cNvSpPr txBox="1"/>
          <p:nvPr/>
        </p:nvSpPr>
        <p:spPr>
          <a:xfrm>
            <a:off x="6526150" y="5925933"/>
            <a:ext cx="2512800" cy="806100"/>
          </a:xfrm>
          <a:prstGeom prst="rect">
            <a:avLst/>
          </a:prstGeom>
          <a:noFill/>
          <a:ln>
            <a:noFill/>
          </a:ln>
        </p:spPr>
        <p:txBody>
          <a:bodyPr anchorCtr="0" anchor="t" bIns="91425" lIns="91425" rIns="91425" wrap="square" tIns="91425">
            <a:noAutofit/>
          </a:bodyPr>
          <a:lstStyle/>
          <a:p>
            <a:pPr lvl="0" rtl="0" algn="ctr">
              <a:spcBef>
                <a:spcPts val="0"/>
              </a:spcBef>
              <a:buNone/>
            </a:pPr>
            <a:r>
              <a:rPr b="1" lang="en" sz="3000">
                <a:latin typeface="Impact"/>
                <a:ea typeface="Impact"/>
                <a:cs typeface="Impact"/>
                <a:sym typeface="Impact"/>
              </a:rPr>
              <a:t>Team 3244</a:t>
            </a:r>
          </a:p>
        </p:txBody>
      </p:sp>
      <p:sp>
        <p:nvSpPr>
          <p:cNvPr id="348" name="Shape 348"/>
          <p:cNvSpPr txBox="1"/>
          <p:nvPr/>
        </p:nvSpPr>
        <p:spPr>
          <a:xfrm>
            <a:off x="126850" y="1408100"/>
            <a:ext cx="8906400" cy="636000"/>
          </a:xfrm>
          <a:prstGeom prst="rect">
            <a:avLst/>
          </a:prstGeom>
          <a:noFill/>
          <a:ln>
            <a:noFill/>
          </a:ln>
        </p:spPr>
        <p:txBody>
          <a:bodyPr anchorCtr="0" anchor="ctr" bIns="91425" lIns="91425" rIns="91425" wrap="square" tIns="91425">
            <a:noAutofit/>
          </a:bodyPr>
          <a:lstStyle/>
          <a:p>
            <a:pPr lvl="0" rtl="0" algn="ctr">
              <a:spcBef>
                <a:spcPts val="0"/>
              </a:spcBef>
              <a:buNone/>
            </a:pPr>
            <a:r>
              <a:rPr b="1" lang="en" sz="2400"/>
              <a:t>Download Code to Robot *Test Mode</a:t>
            </a:r>
          </a:p>
        </p:txBody>
      </p:sp>
      <p:sp>
        <p:nvSpPr>
          <p:cNvPr id="349" name="Shape 349"/>
          <p:cNvSpPr txBox="1"/>
          <p:nvPr/>
        </p:nvSpPr>
        <p:spPr>
          <a:xfrm>
            <a:off x="126850" y="1890900"/>
            <a:ext cx="8110800" cy="4967100"/>
          </a:xfrm>
          <a:prstGeom prst="rect">
            <a:avLst/>
          </a:prstGeom>
          <a:noFill/>
          <a:ln>
            <a:noFill/>
          </a:ln>
        </p:spPr>
        <p:txBody>
          <a:bodyPr anchorCtr="0" anchor="t" bIns="91425" lIns="91425" rIns="91425" wrap="square" tIns="91425">
            <a:noAutofit/>
          </a:bodyPr>
          <a:lstStyle/>
          <a:p>
            <a:pPr indent="-342900" lvl="0" marL="457200" rtl="0">
              <a:spcBef>
                <a:spcPts val="0"/>
              </a:spcBef>
              <a:buSzPts val="1800"/>
              <a:buAutoNum type="arabicPeriod"/>
            </a:pPr>
            <a:r>
              <a:rPr lang="en" sz="1800"/>
              <a:t>ToDo Test Mode</a:t>
            </a:r>
          </a:p>
        </p:txBody>
      </p:sp>
      <p:sp>
        <p:nvSpPr>
          <p:cNvPr id="350" name="Shape 350"/>
          <p:cNvSpPr txBox="1"/>
          <p:nvPr/>
        </p:nvSpPr>
        <p:spPr>
          <a:xfrm>
            <a:off x="113050" y="226100"/>
            <a:ext cx="8934000" cy="1182000"/>
          </a:xfrm>
          <a:prstGeom prst="rect">
            <a:avLst/>
          </a:prstGeom>
          <a:gradFill>
            <a:gsLst>
              <a:gs pos="0">
                <a:srgbClr val="F48208"/>
              </a:gs>
              <a:gs pos="100000">
                <a:srgbClr val="703E08"/>
              </a:gs>
            </a:gsLst>
            <a:path path="circle">
              <a:fillToRect b="50%" l="50%" r="50%" t="50%"/>
            </a:path>
            <a:tileRect/>
          </a:gradFill>
          <a:ln>
            <a:noFill/>
          </a:ln>
        </p:spPr>
        <p:txBody>
          <a:bodyPr anchorCtr="0" anchor="ctr" bIns="91425" lIns="91425" rIns="91425" wrap="square" tIns="91425">
            <a:noAutofit/>
          </a:bodyPr>
          <a:lstStyle/>
          <a:p>
            <a:pPr lvl="0" rtl="0" algn="ctr">
              <a:spcBef>
                <a:spcPts val="0"/>
              </a:spcBef>
              <a:buNone/>
            </a:pPr>
            <a:r>
              <a:rPr lang="en" sz="3600">
                <a:solidFill>
                  <a:schemeClr val="dk1"/>
                </a:solidFill>
              </a:rPr>
              <a:t>Robotbuilder &amp; Command Based Robot</a:t>
            </a:r>
          </a:p>
        </p:txBody>
      </p:sp>
      <p:sp>
        <p:nvSpPr>
          <p:cNvPr id="351" name="Shape 351"/>
          <p:cNvSpPr txBox="1"/>
          <p:nvPr/>
        </p:nvSpPr>
        <p:spPr>
          <a:xfrm>
            <a:off x="113050" y="1111600"/>
            <a:ext cx="1281000" cy="2964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rPr>
              <a:t>Live Demo</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55" name="Shape 355"/>
        <p:cNvGrpSpPr/>
        <p:nvPr/>
      </p:nvGrpSpPr>
      <p:grpSpPr>
        <a:xfrm>
          <a:off x="0" y="0"/>
          <a:ext cx="0" cy="0"/>
          <a:chOff x="0" y="0"/>
          <a:chExt cx="0" cy="0"/>
        </a:xfrm>
      </p:grpSpPr>
      <p:sp>
        <p:nvSpPr>
          <p:cNvPr id="356" name="Shape 356"/>
          <p:cNvSpPr txBox="1"/>
          <p:nvPr/>
        </p:nvSpPr>
        <p:spPr>
          <a:xfrm>
            <a:off x="6526150" y="5925933"/>
            <a:ext cx="2512800" cy="806100"/>
          </a:xfrm>
          <a:prstGeom prst="rect">
            <a:avLst/>
          </a:prstGeom>
          <a:noFill/>
          <a:ln>
            <a:noFill/>
          </a:ln>
        </p:spPr>
        <p:txBody>
          <a:bodyPr anchorCtr="0" anchor="t" bIns="91425" lIns="91425" rIns="91425" wrap="square" tIns="91425">
            <a:noAutofit/>
          </a:bodyPr>
          <a:lstStyle/>
          <a:p>
            <a:pPr lvl="0" rtl="0" algn="ctr">
              <a:spcBef>
                <a:spcPts val="0"/>
              </a:spcBef>
              <a:buNone/>
            </a:pPr>
            <a:r>
              <a:rPr b="1" lang="en" sz="3000">
                <a:latin typeface="Impact"/>
                <a:ea typeface="Impact"/>
                <a:cs typeface="Impact"/>
                <a:sym typeface="Impact"/>
              </a:rPr>
              <a:t>Team 3244</a:t>
            </a:r>
          </a:p>
        </p:txBody>
      </p:sp>
      <p:sp>
        <p:nvSpPr>
          <p:cNvPr id="357" name="Shape 357"/>
          <p:cNvSpPr txBox="1"/>
          <p:nvPr/>
        </p:nvSpPr>
        <p:spPr>
          <a:xfrm>
            <a:off x="126850" y="1408100"/>
            <a:ext cx="8906400" cy="636000"/>
          </a:xfrm>
          <a:prstGeom prst="rect">
            <a:avLst/>
          </a:prstGeom>
          <a:noFill/>
          <a:ln>
            <a:noFill/>
          </a:ln>
        </p:spPr>
        <p:txBody>
          <a:bodyPr anchorCtr="0" anchor="ctr" bIns="91425" lIns="91425" rIns="91425" wrap="square" tIns="91425">
            <a:noAutofit/>
          </a:bodyPr>
          <a:lstStyle/>
          <a:p>
            <a:pPr lvl="0" rtl="0" algn="ctr">
              <a:spcBef>
                <a:spcPts val="0"/>
              </a:spcBef>
              <a:buNone/>
            </a:pPr>
            <a:r>
              <a:rPr b="1" lang="en" sz="2400"/>
              <a:t>Code DriveTrain and Joysticks</a:t>
            </a:r>
          </a:p>
        </p:txBody>
      </p:sp>
      <p:sp>
        <p:nvSpPr>
          <p:cNvPr id="358" name="Shape 358"/>
          <p:cNvSpPr txBox="1"/>
          <p:nvPr/>
        </p:nvSpPr>
        <p:spPr>
          <a:xfrm>
            <a:off x="126850" y="1890900"/>
            <a:ext cx="4012800" cy="4967100"/>
          </a:xfrm>
          <a:prstGeom prst="rect">
            <a:avLst/>
          </a:prstGeom>
          <a:noFill/>
          <a:ln>
            <a:noFill/>
          </a:ln>
        </p:spPr>
        <p:txBody>
          <a:bodyPr anchorCtr="0" anchor="t" bIns="91425" lIns="91425" rIns="91425" wrap="square" tIns="91425">
            <a:noAutofit/>
          </a:bodyPr>
          <a:lstStyle/>
          <a:p>
            <a:pPr lvl="0" rtl="0" algn="ctr">
              <a:spcBef>
                <a:spcPts val="0"/>
              </a:spcBef>
              <a:buNone/>
            </a:pPr>
            <a:r>
              <a:rPr b="1" lang="en" sz="1800"/>
              <a:t>Subsystem Code</a:t>
            </a:r>
          </a:p>
          <a:p>
            <a:pPr lvl="0" rtl="0" algn="ctr">
              <a:spcBef>
                <a:spcPts val="0"/>
              </a:spcBef>
              <a:buNone/>
            </a:pPr>
            <a:r>
              <a:t/>
            </a:r>
            <a:endParaRPr b="1" sz="1800"/>
          </a:p>
          <a:p>
            <a:pPr indent="-342900" lvl="0" marL="457200" rtl="0">
              <a:spcBef>
                <a:spcPts val="0"/>
              </a:spcBef>
              <a:spcAft>
                <a:spcPts val="0"/>
              </a:spcAft>
              <a:buSzPts val="1800"/>
              <a:buAutoNum type="arabicPeriod"/>
            </a:pPr>
            <a:r>
              <a:rPr lang="en" sz="1800"/>
              <a:t>Added Method “myArcadeDrive” This is the action this subsystem can do.</a:t>
            </a:r>
          </a:p>
          <a:p>
            <a:pPr indent="-342900" lvl="0" marL="457200" rtl="0">
              <a:spcBef>
                <a:spcPts val="0"/>
              </a:spcBef>
              <a:spcAft>
                <a:spcPts val="0"/>
              </a:spcAft>
              <a:buSzPts val="1800"/>
              <a:buAutoNum type="arabicPeriod"/>
            </a:pPr>
            <a:r>
              <a:rPr lang="en" sz="1800"/>
              <a:t>The method accepts two parameters to control the speed and direction of the robot</a:t>
            </a:r>
          </a:p>
          <a:p>
            <a:pPr indent="-342900" lvl="1" marL="914400" rtl="0">
              <a:spcBef>
                <a:spcPts val="0"/>
              </a:spcBef>
              <a:spcAft>
                <a:spcPts val="0"/>
              </a:spcAft>
              <a:buSzPts val="1800"/>
              <a:buAutoNum type="alphaLcPeriod"/>
            </a:pPr>
            <a:r>
              <a:rPr lang="en" sz="1800"/>
              <a:t>moveValue </a:t>
            </a:r>
          </a:p>
          <a:p>
            <a:pPr indent="-342900" lvl="1" marL="914400" rtl="0">
              <a:spcBef>
                <a:spcPts val="0"/>
              </a:spcBef>
              <a:buSzPts val="1800"/>
              <a:buAutoNum type="alphaLcPeriod"/>
            </a:pPr>
            <a:r>
              <a:rPr lang="en" sz="1800"/>
              <a:t>rotateValue</a:t>
            </a:r>
          </a:p>
        </p:txBody>
      </p:sp>
      <p:sp>
        <p:nvSpPr>
          <p:cNvPr id="359" name="Shape 359"/>
          <p:cNvSpPr txBox="1"/>
          <p:nvPr/>
        </p:nvSpPr>
        <p:spPr>
          <a:xfrm>
            <a:off x="113050" y="226100"/>
            <a:ext cx="8934000" cy="1182000"/>
          </a:xfrm>
          <a:prstGeom prst="rect">
            <a:avLst/>
          </a:prstGeom>
          <a:gradFill>
            <a:gsLst>
              <a:gs pos="0">
                <a:srgbClr val="F48208"/>
              </a:gs>
              <a:gs pos="100000">
                <a:srgbClr val="703E08"/>
              </a:gs>
            </a:gsLst>
            <a:path path="circle">
              <a:fillToRect b="50%" l="50%" r="50%" t="50%"/>
            </a:path>
            <a:tileRect/>
          </a:gradFill>
          <a:ln>
            <a:noFill/>
          </a:ln>
        </p:spPr>
        <p:txBody>
          <a:bodyPr anchorCtr="0" anchor="ctr" bIns="91425" lIns="91425" rIns="91425" wrap="square" tIns="91425">
            <a:noAutofit/>
          </a:bodyPr>
          <a:lstStyle/>
          <a:p>
            <a:pPr lvl="0" rtl="0" algn="ctr">
              <a:spcBef>
                <a:spcPts val="0"/>
              </a:spcBef>
              <a:buNone/>
            </a:pPr>
            <a:r>
              <a:rPr lang="en" sz="3600">
                <a:solidFill>
                  <a:schemeClr val="dk1"/>
                </a:solidFill>
              </a:rPr>
              <a:t>Robotbuilder &amp; Command Based Robot</a:t>
            </a:r>
          </a:p>
        </p:txBody>
      </p:sp>
      <p:pic>
        <p:nvPicPr>
          <p:cNvPr id="360" name="Shape 360"/>
          <p:cNvPicPr preferRelativeResize="0"/>
          <p:nvPr/>
        </p:nvPicPr>
        <p:blipFill>
          <a:blip r:embed="rId3">
            <a:alphaModFix/>
          </a:blip>
          <a:stretch>
            <a:fillRect/>
          </a:stretch>
        </p:blipFill>
        <p:spPr>
          <a:xfrm>
            <a:off x="4139625" y="1890900"/>
            <a:ext cx="4680601" cy="4133025"/>
          </a:xfrm>
          <a:prstGeom prst="rect">
            <a:avLst/>
          </a:prstGeom>
          <a:noFill/>
          <a:ln>
            <a:noFill/>
          </a:ln>
        </p:spPr>
      </p:pic>
      <p:sp>
        <p:nvSpPr>
          <p:cNvPr id="361" name="Shape 361"/>
          <p:cNvSpPr txBox="1"/>
          <p:nvPr/>
        </p:nvSpPr>
        <p:spPr>
          <a:xfrm>
            <a:off x="113050" y="1111600"/>
            <a:ext cx="1281000" cy="2964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rPr>
              <a:t>Live Demo</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65" name="Shape 365"/>
        <p:cNvGrpSpPr/>
        <p:nvPr/>
      </p:nvGrpSpPr>
      <p:grpSpPr>
        <a:xfrm>
          <a:off x="0" y="0"/>
          <a:ext cx="0" cy="0"/>
          <a:chOff x="0" y="0"/>
          <a:chExt cx="0" cy="0"/>
        </a:xfrm>
      </p:grpSpPr>
      <p:sp>
        <p:nvSpPr>
          <p:cNvPr id="366" name="Shape 366"/>
          <p:cNvSpPr txBox="1"/>
          <p:nvPr/>
        </p:nvSpPr>
        <p:spPr>
          <a:xfrm>
            <a:off x="6526150" y="5925933"/>
            <a:ext cx="2512800" cy="806100"/>
          </a:xfrm>
          <a:prstGeom prst="rect">
            <a:avLst/>
          </a:prstGeom>
          <a:noFill/>
          <a:ln>
            <a:noFill/>
          </a:ln>
        </p:spPr>
        <p:txBody>
          <a:bodyPr anchorCtr="0" anchor="t" bIns="91425" lIns="91425" rIns="91425" wrap="square" tIns="91425">
            <a:noAutofit/>
          </a:bodyPr>
          <a:lstStyle/>
          <a:p>
            <a:pPr lvl="0" rtl="0" algn="ctr">
              <a:spcBef>
                <a:spcPts val="0"/>
              </a:spcBef>
              <a:buNone/>
            </a:pPr>
            <a:r>
              <a:rPr b="1" lang="en" sz="3000">
                <a:latin typeface="Impact"/>
                <a:ea typeface="Impact"/>
                <a:cs typeface="Impact"/>
                <a:sym typeface="Impact"/>
              </a:rPr>
              <a:t>Team 3244</a:t>
            </a:r>
          </a:p>
        </p:txBody>
      </p:sp>
      <p:sp>
        <p:nvSpPr>
          <p:cNvPr id="367" name="Shape 367"/>
          <p:cNvSpPr txBox="1"/>
          <p:nvPr/>
        </p:nvSpPr>
        <p:spPr>
          <a:xfrm>
            <a:off x="126850" y="1408100"/>
            <a:ext cx="8906400" cy="636000"/>
          </a:xfrm>
          <a:prstGeom prst="rect">
            <a:avLst/>
          </a:prstGeom>
          <a:noFill/>
          <a:ln>
            <a:noFill/>
          </a:ln>
        </p:spPr>
        <p:txBody>
          <a:bodyPr anchorCtr="0" anchor="ctr" bIns="91425" lIns="91425" rIns="91425" wrap="square" tIns="91425">
            <a:noAutofit/>
          </a:bodyPr>
          <a:lstStyle/>
          <a:p>
            <a:pPr lvl="0" rtl="0" algn="ctr">
              <a:spcBef>
                <a:spcPts val="0"/>
              </a:spcBef>
              <a:buNone/>
            </a:pPr>
            <a:r>
              <a:rPr b="1" lang="en" sz="2400"/>
              <a:t>Code DriveTrain and Joysticks</a:t>
            </a:r>
          </a:p>
        </p:txBody>
      </p:sp>
      <p:sp>
        <p:nvSpPr>
          <p:cNvPr id="368" name="Shape 368"/>
          <p:cNvSpPr txBox="1"/>
          <p:nvPr/>
        </p:nvSpPr>
        <p:spPr>
          <a:xfrm>
            <a:off x="126850" y="1890900"/>
            <a:ext cx="3890700" cy="4967100"/>
          </a:xfrm>
          <a:prstGeom prst="rect">
            <a:avLst/>
          </a:prstGeom>
          <a:noFill/>
          <a:ln>
            <a:noFill/>
          </a:ln>
        </p:spPr>
        <p:txBody>
          <a:bodyPr anchorCtr="0" anchor="t" bIns="91425" lIns="91425" rIns="91425" wrap="square" tIns="91425">
            <a:noAutofit/>
          </a:bodyPr>
          <a:lstStyle/>
          <a:p>
            <a:pPr lvl="0" rtl="0" algn="ctr">
              <a:spcBef>
                <a:spcPts val="0"/>
              </a:spcBef>
              <a:buNone/>
            </a:pPr>
            <a:r>
              <a:rPr b="1" lang="en" sz="1800"/>
              <a:t>Command Code</a:t>
            </a:r>
          </a:p>
          <a:p>
            <a:pPr lvl="0" rtl="0" algn="ctr">
              <a:spcBef>
                <a:spcPts val="0"/>
              </a:spcBef>
              <a:buNone/>
            </a:pPr>
            <a:r>
              <a:t/>
            </a:r>
            <a:endParaRPr b="1" sz="1800"/>
          </a:p>
          <a:p>
            <a:pPr indent="-342900" lvl="0" marL="457200" marR="0" rtl="0" algn="l">
              <a:lnSpc>
                <a:spcPct val="100000"/>
              </a:lnSpc>
              <a:spcBef>
                <a:spcPts val="0"/>
              </a:spcBef>
              <a:spcAft>
                <a:spcPts val="0"/>
              </a:spcAft>
              <a:buClr>
                <a:srgbClr val="000000"/>
              </a:buClr>
              <a:buSzPts val="1800"/>
              <a:buFont typeface="Arial"/>
              <a:buAutoNum type="arabicPeriod"/>
            </a:pPr>
            <a:r>
              <a:rPr lang="en" sz="1800"/>
              <a:t>execute() </a:t>
            </a:r>
            <a:r>
              <a:rPr lang="en" sz="1000"/>
              <a:t>Called repeatedly</a:t>
            </a:r>
          </a:p>
          <a:p>
            <a:pPr indent="-342900" lvl="1" marL="914400" marR="0" rtl="0" algn="l">
              <a:lnSpc>
                <a:spcPct val="100000"/>
              </a:lnSpc>
              <a:spcBef>
                <a:spcPts val="0"/>
              </a:spcBef>
              <a:spcAft>
                <a:spcPts val="0"/>
              </a:spcAft>
              <a:buClr>
                <a:srgbClr val="000000"/>
              </a:buClr>
              <a:buSzPts val="1800"/>
              <a:buFont typeface="Arial"/>
              <a:buAutoNum type="alphaLcPeriod"/>
            </a:pPr>
            <a:r>
              <a:rPr lang="en" sz="1800"/>
              <a:t>two variables to store Joystick values from the Robot.oi</a:t>
            </a:r>
          </a:p>
          <a:p>
            <a:pPr indent="-342900" lvl="1" marL="914400" marR="0" rtl="0" algn="l">
              <a:lnSpc>
                <a:spcPct val="100000"/>
              </a:lnSpc>
              <a:spcBef>
                <a:spcPts val="0"/>
              </a:spcBef>
              <a:spcAft>
                <a:spcPts val="0"/>
              </a:spcAft>
              <a:buSzPts val="1800"/>
              <a:buAutoNum type="alphaLcPeriod"/>
            </a:pPr>
            <a:r>
              <a:rPr lang="en" sz="1800"/>
              <a:t>Send Joystick values to the Robot.driveTrain.myArcadeDrive method</a:t>
            </a:r>
          </a:p>
          <a:p>
            <a:pPr indent="-342900" lvl="0" marL="457200" marR="0" rtl="0" algn="l">
              <a:lnSpc>
                <a:spcPct val="100000"/>
              </a:lnSpc>
              <a:spcBef>
                <a:spcPts val="0"/>
              </a:spcBef>
              <a:spcAft>
                <a:spcPts val="0"/>
              </a:spcAft>
              <a:buSzPts val="1800"/>
              <a:buAutoNum type="arabicPeriod"/>
            </a:pPr>
            <a:r>
              <a:rPr lang="en" sz="1800"/>
              <a:t>isFinished() </a:t>
            </a:r>
            <a:r>
              <a:rPr lang="en" sz="1000"/>
              <a:t>never complete</a:t>
            </a:r>
          </a:p>
          <a:p>
            <a:pPr indent="-342900" lvl="0" marL="457200" marR="0" rtl="0" algn="l">
              <a:lnSpc>
                <a:spcPct val="100000"/>
              </a:lnSpc>
              <a:spcBef>
                <a:spcPts val="0"/>
              </a:spcBef>
              <a:spcAft>
                <a:spcPts val="0"/>
              </a:spcAft>
              <a:buSzPts val="1800"/>
              <a:buAutoNum type="arabicPeriod"/>
            </a:pPr>
            <a:r>
              <a:rPr lang="en" sz="1800"/>
              <a:t>end() </a:t>
            </a:r>
          </a:p>
          <a:p>
            <a:pPr indent="-342900" lvl="1" marL="914400" marR="0" rtl="0" algn="l">
              <a:lnSpc>
                <a:spcPct val="100000"/>
              </a:lnSpc>
              <a:spcBef>
                <a:spcPts val="0"/>
              </a:spcBef>
              <a:spcAft>
                <a:spcPts val="0"/>
              </a:spcAft>
              <a:buSzPts val="1800"/>
              <a:buAutoNum type="alphaLcPeriod"/>
            </a:pPr>
            <a:r>
              <a:rPr lang="en" sz="1800"/>
              <a:t>Turn off motors if this command ends</a:t>
            </a:r>
          </a:p>
          <a:p>
            <a:pPr indent="-342900" lvl="0" marL="457200" marR="0" rtl="0" algn="l">
              <a:lnSpc>
                <a:spcPct val="100000"/>
              </a:lnSpc>
              <a:spcBef>
                <a:spcPts val="0"/>
              </a:spcBef>
              <a:spcAft>
                <a:spcPts val="0"/>
              </a:spcAft>
              <a:buSzPts val="1800"/>
              <a:buAutoNum type="arabicPeriod"/>
            </a:pPr>
            <a:r>
              <a:rPr lang="en" sz="1800"/>
              <a:t>interrupted()</a:t>
            </a:r>
          </a:p>
          <a:p>
            <a:pPr indent="-342900" lvl="1" marL="914400" marR="0" rtl="0" algn="l">
              <a:lnSpc>
                <a:spcPct val="100000"/>
              </a:lnSpc>
              <a:spcBef>
                <a:spcPts val="0"/>
              </a:spcBef>
              <a:spcAft>
                <a:spcPts val="0"/>
              </a:spcAft>
              <a:buSzPts val="1800"/>
              <a:buAutoNum type="alphaLcPeriod"/>
            </a:pPr>
            <a:r>
              <a:rPr lang="en" sz="1800"/>
              <a:t>Call end() if a new command requires driveTrain</a:t>
            </a:r>
          </a:p>
        </p:txBody>
      </p:sp>
      <p:sp>
        <p:nvSpPr>
          <p:cNvPr id="369" name="Shape 369"/>
          <p:cNvSpPr txBox="1"/>
          <p:nvPr/>
        </p:nvSpPr>
        <p:spPr>
          <a:xfrm>
            <a:off x="113050" y="226100"/>
            <a:ext cx="8934000" cy="1182000"/>
          </a:xfrm>
          <a:prstGeom prst="rect">
            <a:avLst/>
          </a:prstGeom>
          <a:gradFill>
            <a:gsLst>
              <a:gs pos="0">
                <a:srgbClr val="F48208"/>
              </a:gs>
              <a:gs pos="100000">
                <a:srgbClr val="703E08"/>
              </a:gs>
            </a:gsLst>
            <a:path path="circle">
              <a:fillToRect b="50%" l="50%" r="50%" t="50%"/>
            </a:path>
            <a:tileRect/>
          </a:gradFill>
          <a:ln>
            <a:noFill/>
          </a:ln>
        </p:spPr>
        <p:txBody>
          <a:bodyPr anchorCtr="0" anchor="ctr" bIns="91425" lIns="91425" rIns="91425" wrap="square" tIns="91425">
            <a:noAutofit/>
          </a:bodyPr>
          <a:lstStyle/>
          <a:p>
            <a:pPr lvl="0" rtl="0" algn="ctr">
              <a:spcBef>
                <a:spcPts val="0"/>
              </a:spcBef>
              <a:buNone/>
            </a:pPr>
            <a:r>
              <a:rPr lang="en" sz="3600">
                <a:solidFill>
                  <a:schemeClr val="dk1"/>
                </a:solidFill>
              </a:rPr>
              <a:t>Robotbuilder &amp; Command Based Robot</a:t>
            </a:r>
          </a:p>
        </p:txBody>
      </p:sp>
      <p:pic>
        <p:nvPicPr>
          <p:cNvPr id="370" name="Shape 370"/>
          <p:cNvPicPr preferRelativeResize="0"/>
          <p:nvPr/>
        </p:nvPicPr>
        <p:blipFill>
          <a:blip r:embed="rId3">
            <a:alphaModFix/>
          </a:blip>
          <a:stretch>
            <a:fillRect/>
          </a:stretch>
        </p:blipFill>
        <p:spPr>
          <a:xfrm>
            <a:off x="4017550" y="1967825"/>
            <a:ext cx="4751186" cy="3958101"/>
          </a:xfrm>
          <a:prstGeom prst="rect">
            <a:avLst/>
          </a:prstGeom>
          <a:noFill/>
          <a:ln>
            <a:noFill/>
          </a:ln>
        </p:spPr>
      </p:pic>
      <p:sp>
        <p:nvSpPr>
          <p:cNvPr id="371" name="Shape 371"/>
          <p:cNvSpPr txBox="1"/>
          <p:nvPr/>
        </p:nvSpPr>
        <p:spPr>
          <a:xfrm>
            <a:off x="113050" y="1111600"/>
            <a:ext cx="1281000" cy="2964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rPr>
              <a:t>Live Demo</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75" name="Shape 375"/>
        <p:cNvGrpSpPr/>
        <p:nvPr/>
      </p:nvGrpSpPr>
      <p:grpSpPr>
        <a:xfrm>
          <a:off x="0" y="0"/>
          <a:ext cx="0" cy="0"/>
          <a:chOff x="0" y="0"/>
          <a:chExt cx="0" cy="0"/>
        </a:xfrm>
      </p:grpSpPr>
      <p:sp>
        <p:nvSpPr>
          <p:cNvPr id="376" name="Shape 376"/>
          <p:cNvSpPr txBox="1"/>
          <p:nvPr/>
        </p:nvSpPr>
        <p:spPr>
          <a:xfrm>
            <a:off x="6526150" y="5925933"/>
            <a:ext cx="2512800" cy="806100"/>
          </a:xfrm>
          <a:prstGeom prst="rect">
            <a:avLst/>
          </a:prstGeom>
          <a:noFill/>
          <a:ln>
            <a:noFill/>
          </a:ln>
        </p:spPr>
        <p:txBody>
          <a:bodyPr anchorCtr="0" anchor="t" bIns="91425" lIns="91425" rIns="91425" wrap="square" tIns="91425">
            <a:noAutofit/>
          </a:bodyPr>
          <a:lstStyle/>
          <a:p>
            <a:pPr lvl="0" rtl="0" algn="ctr">
              <a:spcBef>
                <a:spcPts val="0"/>
              </a:spcBef>
              <a:buNone/>
            </a:pPr>
            <a:r>
              <a:rPr b="1" lang="en" sz="3000">
                <a:latin typeface="Impact"/>
                <a:ea typeface="Impact"/>
                <a:cs typeface="Impact"/>
                <a:sym typeface="Impact"/>
              </a:rPr>
              <a:t>Team 3244</a:t>
            </a:r>
          </a:p>
        </p:txBody>
      </p:sp>
      <p:sp>
        <p:nvSpPr>
          <p:cNvPr id="377" name="Shape 377"/>
          <p:cNvSpPr txBox="1"/>
          <p:nvPr/>
        </p:nvSpPr>
        <p:spPr>
          <a:xfrm>
            <a:off x="126850" y="1408100"/>
            <a:ext cx="8906400" cy="636000"/>
          </a:xfrm>
          <a:prstGeom prst="rect">
            <a:avLst/>
          </a:prstGeom>
          <a:noFill/>
          <a:ln>
            <a:noFill/>
          </a:ln>
        </p:spPr>
        <p:txBody>
          <a:bodyPr anchorCtr="0" anchor="ctr" bIns="91425" lIns="91425" rIns="91425" wrap="square" tIns="91425">
            <a:noAutofit/>
          </a:bodyPr>
          <a:lstStyle/>
          <a:p>
            <a:pPr lvl="0" rtl="0" algn="ctr">
              <a:spcBef>
                <a:spcPts val="0"/>
              </a:spcBef>
              <a:buNone/>
            </a:pPr>
            <a:r>
              <a:rPr b="1" lang="en" sz="2400"/>
              <a:t>Tune PID Using Test Mode</a:t>
            </a:r>
          </a:p>
        </p:txBody>
      </p:sp>
      <p:sp>
        <p:nvSpPr>
          <p:cNvPr id="378" name="Shape 378"/>
          <p:cNvSpPr txBox="1"/>
          <p:nvPr/>
        </p:nvSpPr>
        <p:spPr>
          <a:xfrm>
            <a:off x="126850" y="1890900"/>
            <a:ext cx="8110800" cy="4967100"/>
          </a:xfrm>
          <a:prstGeom prst="rect">
            <a:avLst/>
          </a:prstGeom>
          <a:noFill/>
          <a:ln>
            <a:noFill/>
          </a:ln>
        </p:spPr>
        <p:txBody>
          <a:bodyPr anchorCtr="0" anchor="t" bIns="91425" lIns="91425" rIns="91425" wrap="square" tIns="91425">
            <a:noAutofit/>
          </a:bodyPr>
          <a:lstStyle/>
          <a:p>
            <a:pPr indent="-342900" lvl="0" marL="457200" rtl="0">
              <a:spcBef>
                <a:spcPts val="0"/>
              </a:spcBef>
              <a:buSzPts val="1800"/>
              <a:buAutoNum type="arabicPeriod"/>
            </a:pPr>
            <a:r>
              <a:rPr lang="en" sz="1800"/>
              <a:t>ToDo</a:t>
            </a:r>
          </a:p>
        </p:txBody>
      </p:sp>
      <p:sp>
        <p:nvSpPr>
          <p:cNvPr id="379" name="Shape 379"/>
          <p:cNvSpPr txBox="1"/>
          <p:nvPr/>
        </p:nvSpPr>
        <p:spPr>
          <a:xfrm>
            <a:off x="113050" y="226100"/>
            <a:ext cx="8934000" cy="1182000"/>
          </a:xfrm>
          <a:prstGeom prst="rect">
            <a:avLst/>
          </a:prstGeom>
          <a:gradFill>
            <a:gsLst>
              <a:gs pos="0">
                <a:srgbClr val="F48208"/>
              </a:gs>
              <a:gs pos="100000">
                <a:srgbClr val="703E08"/>
              </a:gs>
            </a:gsLst>
            <a:path path="circle">
              <a:fillToRect b="50%" l="50%" r="50%" t="50%"/>
            </a:path>
            <a:tileRect/>
          </a:gradFill>
          <a:ln>
            <a:noFill/>
          </a:ln>
        </p:spPr>
        <p:txBody>
          <a:bodyPr anchorCtr="0" anchor="ctr" bIns="91425" lIns="91425" rIns="91425" wrap="square" tIns="91425">
            <a:noAutofit/>
          </a:bodyPr>
          <a:lstStyle/>
          <a:p>
            <a:pPr lvl="0" rtl="0" algn="ctr">
              <a:spcBef>
                <a:spcPts val="0"/>
              </a:spcBef>
              <a:buNone/>
            </a:pPr>
            <a:r>
              <a:rPr lang="en" sz="3600">
                <a:solidFill>
                  <a:schemeClr val="dk1"/>
                </a:solidFill>
              </a:rPr>
              <a:t>Robotbuilder &amp; Command Based Robot</a:t>
            </a:r>
          </a:p>
        </p:txBody>
      </p:sp>
      <p:sp>
        <p:nvSpPr>
          <p:cNvPr id="380" name="Shape 380"/>
          <p:cNvSpPr txBox="1"/>
          <p:nvPr/>
        </p:nvSpPr>
        <p:spPr>
          <a:xfrm>
            <a:off x="113050" y="1111600"/>
            <a:ext cx="1281000" cy="2964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rPr>
              <a:t>Live Demo</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Shape 385"/>
          <p:cNvSpPr txBox="1"/>
          <p:nvPr/>
        </p:nvSpPr>
        <p:spPr>
          <a:xfrm>
            <a:off x="6526150" y="5925933"/>
            <a:ext cx="2512800" cy="806100"/>
          </a:xfrm>
          <a:prstGeom prst="rect">
            <a:avLst/>
          </a:prstGeom>
          <a:noFill/>
          <a:ln>
            <a:noFill/>
          </a:ln>
        </p:spPr>
        <p:txBody>
          <a:bodyPr anchorCtr="0" anchor="t" bIns="91425" lIns="91425" rIns="91425" wrap="square" tIns="91425">
            <a:noAutofit/>
          </a:bodyPr>
          <a:lstStyle/>
          <a:p>
            <a:pPr lvl="0" rtl="0" algn="ctr">
              <a:spcBef>
                <a:spcPts val="0"/>
              </a:spcBef>
              <a:buNone/>
            </a:pPr>
            <a:r>
              <a:rPr b="1" lang="en" sz="3000">
                <a:latin typeface="Impact"/>
                <a:ea typeface="Impact"/>
                <a:cs typeface="Impact"/>
                <a:sym typeface="Impact"/>
              </a:rPr>
              <a:t>Team 3244</a:t>
            </a:r>
          </a:p>
        </p:txBody>
      </p:sp>
      <p:sp>
        <p:nvSpPr>
          <p:cNvPr id="386" name="Shape 386"/>
          <p:cNvSpPr txBox="1"/>
          <p:nvPr/>
        </p:nvSpPr>
        <p:spPr>
          <a:xfrm>
            <a:off x="132525" y="1550500"/>
            <a:ext cx="8906400" cy="636000"/>
          </a:xfrm>
          <a:prstGeom prst="rect">
            <a:avLst/>
          </a:prstGeom>
          <a:noFill/>
          <a:ln>
            <a:noFill/>
          </a:ln>
        </p:spPr>
        <p:txBody>
          <a:bodyPr anchorCtr="0" anchor="ctr" bIns="91425" lIns="91425" rIns="91425" wrap="square" tIns="91425">
            <a:noAutofit/>
          </a:bodyPr>
          <a:lstStyle/>
          <a:p>
            <a:pPr lvl="0" rtl="0" algn="ctr">
              <a:spcBef>
                <a:spcPts val="0"/>
              </a:spcBef>
              <a:buNone/>
            </a:pPr>
            <a:r>
              <a:rPr b="1" lang="en" sz="2400"/>
              <a:t>Find More Information on Robotbuilder</a:t>
            </a:r>
          </a:p>
        </p:txBody>
      </p:sp>
      <p:pic>
        <p:nvPicPr>
          <p:cNvPr id="387" name="Shape 387"/>
          <p:cNvPicPr preferRelativeResize="0"/>
          <p:nvPr/>
        </p:nvPicPr>
        <p:blipFill>
          <a:blip r:embed="rId3">
            <a:alphaModFix/>
          </a:blip>
          <a:stretch>
            <a:fillRect/>
          </a:stretch>
        </p:blipFill>
        <p:spPr>
          <a:xfrm>
            <a:off x="238538" y="3167175"/>
            <a:ext cx="3604187" cy="2934100"/>
          </a:xfrm>
          <a:prstGeom prst="rect">
            <a:avLst/>
          </a:prstGeom>
          <a:noFill/>
          <a:ln>
            <a:noFill/>
          </a:ln>
        </p:spPr>
      </p:pic>
      <p:sp>
        <p:nvSpPr>
          <p:cNvPr id="388" name="Shape 388"/>
          <p:cNvSpPr txBox="1"/>
          <p:nvPr/>
        </p:nvSpPr>
        <p:spPr>
          <a:xfrm>
            <a:off x="238550" y="2186500"/>
            <a:ext cx="4731000" cy="914400"/>
          </a:xfrm>
          <a:prstGeom prst="rect">
            <a:avLst/>
          </a:prstGeom>
          <a:noFill/>
          <a:ln>
            <a:noFill/>
          </a:ln>
        </p:spPr>
        <p:txBody>
          <a:bodyPr anchorCtr="0" anchor="t" bIns="91425" lIns="91425" rIns="91425" wrap="square" tIns="91425">
            <a:noAutofit/>
          </a:bodyPr>
          <a:lstStyle/>
          <a:p>
            <a:pPr lvl="0">
              <a:spcBef>
                <a:spcPts val="0"/>
              </a:spcBef>
              <a:buNone/>
            </a:pPr>
            <a:r>
              <a:rPr lang="en"/>
              <a:t>YouTube Brad Miller from WPI created 6 videos in 2013 that are still a great video series. </a:t>
            </a:r>
          </a:p>
          <a:p>
            <a:pPr lvl="0">
              <a:spcBef>
                <a:spcPts val="0"/>
              </a:spcBef>
              <a:buNone/>
            </a:pPr>
            <a:r>
              <a:rPr lang="en"/>
              <a:t>Search </a:t>
            </a:r>
            <a:r>
              <a:rPr lang="en" u="sng">
                <a:solidFill>
                  <a:schemeClr val="hlink"/>
                </a:solidFill>
                <a:hlinkClick r:id="rId4"/>
              </a:rPr>
              <a:t>FRC 2013 Robotbuilder</a:t>
            </a:r>
          </a:p>
        </p:txBody>
      </p:sp>
      <p:pic>
        <p:nvPicPr>
          <p:cNvPr id="389" name="Shape 389"/>
          <p:cNvPicPr preferRelativeResize="0"/>
          <p:nvPr/>
        </p:nvPicPr>
        <p:blipFill>
          <a:blip r:embed="rId5">
            <a:alphaModFix/>
          </a:blip>
          <a:stretch>
            <a:fillRect/>
          </a:stretch>
        </p:blipFill>
        <p:spPr>
          <a:xfrm>
            <a:off x="4969550" y="2328900"/>
            <a:ext cx="3776876" cy="2398776"/>
          </a:xfrm>
          <a:prstGeom prst="rect">
            <a:avLst/>
          </a:prstGeom>
          <a:noFill/>
          <a:ln>
            <a:noFill/>
          </a:ln>
        </p:spPr>
      </p:pic>
      <p:sp>
        <p:nvSpPr>
          <p:cNvPr id="390" name="Shape 390"/>
          <p:cNvSpPr txBox="1"/>
          <p:nvPr/>
        </p:nvSpPr>
        <p:spPr>
          <a:xfrm>
            <a:off x="6493575" y="5406875"/>
            <a:ext cx="7336500" cy="8559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
        <p:nvSpPr>
          <p:cNvPr id="391" name="Shape 391"/>
          <p:cNvSpPr txBox="1"/>
          <p:nvPr/>
        </p:nvSpPr>
        <p:spPr>
          <a:xfrm>
            <a:off x="4969550" y="5070025"/>
            <a:ext cx="2994900" cy="855900"/>
          </a:xfrm>
          <a:prstGeom prst="rect">
            <a:avLst/>
          </a:prstGeom>
          <a:noFill/>
          <a:ln>
            <a:noFill/>
          </a:ln>
        </p:spPr>
        <p:txBody>
          <a:bodyPr anchorCtr="0" anchor="t" bIns="91425" lIns="91425" rIns="91425" wrap="square" tIns="91425">
            <a:noAutofit/>
          </a:bodyPr>
          <a:lstStyle/>
          <a:p>
            <a:pPr lvl="0">
              <a:spcBef>
                <a:spcPts val="0"/>
              </a:spcBef>
              <a:buNone/>
            </a:pPr>
            <a:r>
              <a:rPr lang="en"/>
              <a:t>Everyone should be </a:t>
            </a:r>
            <a:r>
              <a:rPr lang="en"/>
              <a:t>familiar</a:t>
            </a:r>
            <a:r>
              <a:rPr lang="en"/>
              <a:t> with </a:t>
            </a:r>
          </a:p>
          <a:p>
            <a:pPr lvl="0">
              <a:spcBef>
                <a:spcPts val="0"/>
              </a:spcBef>
              <a:buNone/>
            </a:pPr>
            <a:r>
              <a:rPr lang="en" u="sng">
                <a:solidFill>
                  <a:schemeClr val="hlink"/>
                </a:solidFill>
                <a:hlinkClick r:id="rId6"/>
              </a:rPr>
              <a:t>wpilib.screenstepslive.com</a:t>
            </a:r>
          </a:p>
        </p:txBody>
      </p:sp>
      <p:sp>
        <p:nvSpPr>
          <p:cNvPr id="392" name="Shape 392"/>
          <p:cNvSpPr txBox="1"/>
          <p:nvPr/>
        </p:nvSpPr>
        <p:spPr>
          <a:xfrm>
            <a:off x="113050" y="226100"/>
            <a:ext cx="8934000" cy="1182000"/>
          </a:xfrm>
          <a:prstGeom prst="rect">
            <a:avLst/>
          </a:prstGeom>
          <a:solidFill>
            <a:srgbClr val="FF9900"/>
          </a:solidFill>
          <a:ln>
            <a:noFill/>
          </a:ln>
        </p:spPr>
        <p:txBody>
          <a:bodyPr anchorCtr="0" anchor="ctr" bIns="91425" lIns="91425" rIns="91425" wrap="square" tIns="91425">
            <a:noAutofit/>
          </a:bodyPr>
          <a:lstStyle/>
          <a:p>
            <a:pPr lvl="0" rtl="0" algn="ctr">
              <a:spcBef>
                <a:spcPts val="0"/>
              </a:spcBef>
              <a:buNone/>
            </a:pPr>
            <a:r>
              <a:rPr lang="en" sz="3600"/>
              <a:t>Robotbuilder &amp; Command Based Robot</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Shape 397"/>
          <p:cNvSpPr txBox="1"/>
          <p:nvPr/>
        </p:nvSpPr>
        <p:spPr>
          <a:xfrm>
            <a:off x="6526150" y="5925933"/>
            <a:ext cx="2512800" cy="806100"/>
          </a:xfrm>
          <a:prstGeom prst="rect">
            <a:avLst/>
          </a:prstGeom>
          <a:noFill/>
          <a:ln>
            <a:noFill/>
          </a:ln>
        </p:spPr>
        <p:txBody>
          <a:bodyPr anchorCtr="0" anchor="t" bIns="91425" lIns="91425" rIns="91425" wrap="square" tIns="91425">
            <a:noAutofit/>
          </a:bodyPr>
          <a:lstStyle/>
          <a:p>
            <a:pPr lvl="0" rtl="0" algn="ctr">
              <a:spcBef>
                <a:spcPts val="0"/>
              </a:spcBef>
              <a:buNone/>
            </a:pPr>
            <a:r>
              <a:rPr b="1" lang="en" sz="3000">
                <a:latin typeface="Impact"/>
                <a:ea typeface="Impact"/>
                <a:cs typeface="Impact"/>
                <a:sym typeface="Impact"/>
              </a:rPr>
              <a:t>Team 3244</a:t>
            </a:r>
          </a:p>
        </p:txBody>
      </p:sp>
      <p:sp>
        <p:nvSpPr>
          <p:cNvPr id="398" name="Shape 398"/>
          <p:cNvSpPr txBox="1"/>
          <p:nvPr/>
        </p:nvSpPr>
        <p:spPr>
          <a:xfrm>
            <a:off x="132525" y="1550500"/>
            <a:ext cx="8906400" cy="636000"/>
          </a:xfrm>
          <a:prstGeom prst="rect">
            <a:avLst/>
          </a:prstGeom>
          <a:noFill/>
          <a:ln>
            <a:noFill/>
          </a:ln>
        </p:spPr>
        <p:txBody>
          <a:bodyPr anchorCtr="0" anchor="ctr" bIns="91425" lIns="91425" rIns="91425" wrap="square" tIns="91425">
            <a:noAutofit/>
          </a:bodyPr>
          <a:lstStyle/>
          <a:p>
            <a:pPr lvl="0" rtl="0" algn="ctr">
              <a:spcBef>
                <a:spcPts val="0"/>
              </a:spcBef>
              <a:buNone/>
            </a:pPr>
            <a:r>
              <a:rPr b="1" lang="en" sz="2400"/>
              <a:t>Find More Information On Command Based Programing</a:t>
            </a:r>
          </a:p>
        </p:txBody>
      </p:sp>
      <p:pic>
        <p:nvPicPr>
          <p:cNvPr id="399" name="Shape 399"/>
          <p:cNvPicPr preferRelativeResize="0"/>
          <p:nvPr/>
        </p:nvPicPr>
        <p:blipFill>
          <a:blip r:embed="rId3">
            <a:alphaModFix/>
          </a:blip>
          <a:stretch>
            <a:fillRect/>
          </a:stretch>
        </p:blipFill>
        <p:spPr>
          <a:xfrm>
            <a:off x="152400" y="2338900"/>
            <a:ext cx="4664751" cy="3380084"/>
          </a:xfrm>
          <a:prstGeom prst="rect">
            <a:avLst/>
          </a:prstGeom>
          <a:noFill/>
          <a:ln>
            <a:noFill/>
          </a:ln>
        </p:spPr>
      </p:pic>
      <p:pic>
        <p:nvPicPr>
          <p:cNvPr id="400" name="Shape 400"/>
          <p:cNvPicPr preferRelativeResize="0"/>
          <p:nvPr/>
        </p:nvPicPr>
        <p:blipFill>
          <a:blip r:embed="rId4">
            <a:alphaModFix/>
          </a:blip>
          <a:stretch>
            <a:fillRect/>
          </a:stretch>
        </p:blipFill>
        <p:spPr>
          <a:xfrm>
            <a:off x="5353901" y="3780226"/>
            <a:ext cx="3100999" cy="1938753"/>
          </a:xfrm>
          <a:prstGeom prst="rect">
            <a:avLst/>
          </a:prstGeom>
          <a:noFill/>
          <a:ln>
            <a:noFill/>
          </a:ln>
        </p:spPr>
      </p:pic>
      <p:cxnSp>
        <p:nvCxnSpPr>
          <p:cNvPr id="401" name="Shape 401"/>
          <p:cNvCxnSpPr/>
          <p:nvPr/>
        </p:nvCxnSpPr>
        <p:spPr>
          <a:xfrm flipH="1" rot="10800000">
            <a:off x="2505800" y="3882925"/>
            <a:ext cx="3153000" cy="346800"/>
          </a:xfrm>
          <a:prstGeom prst="straightConnector1">
            <a:avLst/>
          </a:prstGeom>
          <a:noFill/>
          <a:ln cap="flat" cmpd="sng" w="9525">
            <a:solidFill>
              <a:schemeClr val="dk2"/>
            </a:solidFill>
            <a:prstDash val="solid"/>
            <a:round/>
            <a:headEnd len="lg" w="lg" type="none"/>
            <a:tailEnd len="lg" w="lg" type="triangle"/>
          </a:ln>
        </p:spPr>
      </p:cxnSp>
      <p:cxnSp>
        <p:nvCxnSpPr>
          <p:cNvPr id="402" name="Shape 402"/>
          <p:cNvCxnSpPr/>
          <p:nvPr/>
        </p:nvCxnSpPr>
        <p:spPr>
          <a:xfrm flipH="1" rot="10800000">
            <a:off x="2515225" y="4002275"/>
            <a:ext cx="3103500" cy="340500"/>
          </a:xfrm>
          <a:prstGeom prst="straightConnector1">
            <a:avLst/>
          </a:prstGeom>
          <a:noFill/>
          <a:ln cap="flat" cmpd="sng" w="9525">
            <a:solidFill>
              <a:schemeClr val="dk2"/>
            </a:solidFill>
            <a:prstDash val="solid"/>
            <a:round/>
            <a:headEnd len="lg" w="lg" type="none"/>
            <a:tailEnd len="lg" w="lg" type="triangle"/>
          </a:ln>
        </p:spPr>
      </p:cxnSp>
      <p:sp>
        <p:nvSpPr>
          <p:cNvPr id="403" name="Shape 403"/>
          <p:cNvSpPr txBox="1"/>
          <p:nvPr/>
        </p:nvSpPr>
        <p:spPr>
          <a:xfrm>
            <a:off x="5247125" y="2421025"/>
            <a:ext cx="3739800" cy="772800"/>
          </a:xfrm>
          <a:prstGeom prst="rect">
            <a:avLst/>
          </a:prstGeom>
          <a:noFill/>
          <a:ln>
            <a:noFill/>
          </a:ln>
        </p:spPr>
        <p:txBody>
          <a:bodyPr anchorCtr="0" anchor="t" bIns="91425" lIns="91425" rIns="91425" wrap="square" tIns="91425">
            <a:noAutofit/>
          </a:bodyPr>
          <a:lstStyle/>
          <a:p>
            <a:pPr lvl="0">
              <a:spcBef>
                <a:spcPts val="0"/>
              </a:spcBef>
              <a:buNone/>
            </a:pPr>
            <a:r>
              <a:rPr lang="en" sz="1800"/>
              <a:t>At the bottom of both the C++ and Java Programing Languages will be a Section for</a:t>
            </a:r>
          </a:p>
          <a:p>
            <a:pPr lvl="0">
              <a:spcBef>
                <a:spcPts val="0"/>
              </a:spcBef>
              <a:buNone/>
            </a:pPr>
            <a:r>
              <a:rPr lang="en" sz="1800"/>
              <a:t>Command Based Programing</a:t>
            </a:r>
          </a:p>
        </p:txBody>
      </p:sp>
      <p:sp>
        <p:nvSpPr>
          <p:cNvPr id="404" name="Shape 404"/>
          <p:cNvSpPr txBox="1"/>
          <p:nvPr/>
        </p:nvSpPr>
        <p:spPr>
          <a:xfrm>
            <a:off x="113050" y="226100"/>
            <a:ext cx="8934000" cy="1182000"/>
          </a:xfrm>
          <a:prstGeom prst="rect">
            <a:avLst/>
          </a:prstGeom>
          <a:solidFill>
            <a:srgbClr val="FF9900"/>
          </a:solidFill>
          <a:ln>
            <a:noFill/>
          </a:ln>
        </p:spPr>
        <p:txBody>
          <a:bodyPr anchorCtr="0" anchor="ctr" bIns="91425" lIns="91425" rIns="91425" wrap="square" tIns="91425">
            <a:noAutofit/>
          </a:bodyPr>
          <a:lstStyle/>
          <a:p>
            <a:pPr lvl="0" rtl="0" algn="ctr">
              <a:spcBef>
                <a:spcPts val="0"/>
              </a:spcBef>
              <a:buNone/>
            </a:pPr>
            <a:r>
              <a:rPr lang="en" sz="3600"/>
              <a:t>Robotbuilder &amp; Command Based Robot</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pic>
        <p:nvPicPr>
          <p:cNvPr id="409" name="Shape 409"/>
          <p:cNvPicPr preferRelativeResize="0"/>
          <p:nvPr/>
        </p:nvPicPr>
        <p:blipFill>
          <a:blip r:embed="rId3">
            <a:alphaModFix/>
          </a:blip>
          <a:stretch>
            <a:fillRect/>
          </a:stretch>
        </p:blipFill>
        <p:spPr>
          <a:xfrm>
            <a:off x="6630650" y="343100"/>
            <a:ext cx="2201650" cy="720300"/>
          </a:xfrm>
          <a:prstGeom prst="rect">
            <a:avLst/>
          </a:prstGeom>
          <a:noFill/>
          <a:ln>
            <a:noFill/>
          </a:ln>
        </p:spPr>
      </p:pic>
      <p:sp>
        <p:nvSpPr>
          <p:cNvPr id="410" name="Shape 410"/>
          <p:cNvSpPr txBox="1"/>
          <p:nvPr/>
        </p:nvSpPr>
        <p:spPr>
          <a:xfrm>
            <a:off x="6526150" y="5925933"/>
            <a:ext cx="2512800" cy="806100"/>
          </a:xfrm>
          <a:prstGeom prst="rect">
            <a:avLst/>
          </a:prstGeom>
          <a:noFill/>
          <a:ln>
            <a:noFill/>
          </a:ln>
        </p:spPr>
        <p:txBody>
          <a:bodyPr anchorCtr="0" anchor="t" bIns="91425" lIns="91425" rIns="91425" wrap="square" tIns="91425">
            <a:noAutofit/>
          </a:bodyPr>
          <a:lstStyle/>
          <a:p>
            <a:pPr lvl="0" rtl="0" algn="ctr">
              <a:spcBef>
                <a:spcPts val="0"/>
              </a:spcBef>
              <a:buNone/>
            </a:pPr>
            <a:r>
              <a:rPr b="1" lang="en" sz="3000">
                <a:latin typeface="Impact"/>
                <a:ea typeface="Impact"/>
                <a:cs typeface="Impact"/>
                <a:sym typeface="Impact"/>
              </a:rPr>
              <a:t>Team 3244</a:t>
            </a:r>
          </a:p>
        </p:txBody>
      </p:sp>
      <p:sp>
        <p:nvSpPr>
          <p:cNvPr id="411" name="Shape 411"/>
          <p:cNvSpPr txBox="1"/>
          <p:nvPr/>
        </p:nvSpPr>
        <p:spPr>
          <a:xfrm>
            <a:off x="147475" y="245800"/>
            <a:ext cx="8805300" cy="1179900"/>
          </a:xfrm>
          <a:prstGeom prst="rect">
            <a:avLst/>
          </a:prstGeom>
          <a:solidFill>
            <a:srgbClr val="FF9900"/>
          </a:solidFill>
          <a:ln>
            <a:noFill/>
          </a:ln>
        </p:spPr>
        <p:txBody>
          <a:bodyPr anchorCtr="0" anchor="ctr" bIns="91425" lIns="91425" rIns="91425" wrap="square" tIns="91425">
            <a:noAutofit/>
          </a:bodyPr>
          <a:lstStyle/>
          <a:p>
            <a:pPr lvl="0" rtl="0" algn="ctr">
              <a:spcBef>
                <a:spcPts val="0"/>
              </a:spcBef>
              <a:buNone/>
            </a:pPr>
            <a:r>
              <a:rPr b="1" lang="en" sz="2400"/>
              <a:t>Questions</a:t>
            </a:r>
          </a:p>
        </p:txBody>
      </p:sp>
      <p:pic>
        <p:nvPicPr>
          <p:cNvPr descr="Image result for Q and A" id="412" name="Shape 412"/>
          <p:cNvPicPr preferRelativeResize="0"/>
          <p:nvPr/>
        </p:nvPicPr>
        <p:blipFill>
          <a:blip r:embed="rId4">
            <a:alphaModFix/>
          </a:blip>
          <a:stretch>
            <a:fillRect/>
          </a:stretch>
        </p:blipFill>
        <p:spPr>
          <a:xfrm>
            <a:off x="2418800" y="1733750"/>
            <a:ext cx="4306400" cy="4287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nvSpPr>
        <p:spPr>
          <a:xfrm>
            <a:off x="6526150" y="5925933"/>
            <a:ext cx="2512800" cy="806100"/>
          </a:xfrm>
          <a:prstGeom prst="rect">
            <a:avLst/>
          </a:prstGeom>
          <a:noFill/>
          <a:ln>
            <a:noFill/>
          </a:ln>
        </p:spPr>
        <p:txBody>
          <a:bodyPr anchorCtr="0" anchor="t" bIns="91425" lIns="91425" rIns="91425" wrap="square" tIns="91425">
            <a:noAutofit/>
          </a:bodyPr>
          <a:lstStyle/>
          <a:p>
            <a:pPr lvl="0" rtl="0" algn="ctr">
              <a:spcBef>
                <a:spcPts val="0"/>
              </a:spcBef>
              <a:buNone/>
            </a:pPr>
            <a:r>
              <a:rPr b="1" lang="en" sz="3000">
                <a:latin typeface="Impact"/>
                <a:ea typeface="Impact"/>
                <a:cs typeface="Impact"/>
                <a:sym typeface="Impact"/>
              </a:rPr>
              <a:t>Team 3244</a:t>
            </a:r>
          </a:p>
        </p:txBody>
      </p:sp>
      <p:sp>
        <p:nvSpPr>
          <p:cNvPr id="79" name="Shape 79"/>
          <p:cNvSpPr txBox="1"/>
          <p:nvPr/>
        </p:nvSpPr>
        <p:spPr>
          <a:xfrm>
            <a:off x="132525" y="1550500"/>
            <a:ext cx="8906400" cy="636000"/>
          </a:xfrm>
          <a:prstGeom prst="rect">
            <a:avLst/>
          </a:prstGeom>
          <a:noFill/>
          <a:ln>
            <a:noFill/>
          </a:ln>
        </p:spPr>
        <p:txBody>
          <a:bodyPr anchorCtr="0" anchor="ctr" bIns="91425" lIns="91425" rIns="91425" wrap="square" tIns="91425">
            <a:noAutofit/>
          </a:bodyPr>
          <a:lstStyle/>
          <a:p>
            <a:pPr lvl="0" algn="ctr">
              <a:spcBef>
                <a:spcPts val="0"/>
              </a:spcBef>
              <a:buNone/>
            </a:pPr>
            <a:r>
              <a:rPr b="1" lang="en" sz="2400"/>
              <a:t>Pros and Cons to Command Based programing</a:t>
            </a:r>
          </a:p>
        </p:txBody>
      </p:sp>
      <p:sp>
        <p:nvSpPr>
          <p:cNvPr id="80" name="Shape 80"/>
          <p:cNvSpPr txBox="1"/>
          <p:nvPr/>
        </p:nvSpPr>
        <p:spPr>
          <a:xfrm>
            <a:off x="132525" y="2280350"/>
            <a:ext cx="4161300" cy="3856500"/>
          </a:xfrm>
          <a:prstGeom prst="rect">
            <a:avLst/>
          </a:prstGeom>
          <a:noFill/>
          <a:ln>
            <a:noFill/>
          </a:ln>
        </p:spPr>
        <p:txBody>
          <a:bodyPr anchorCtr="0" anchor="t" bIns="91425" lIns="91425" rIns="91425" wrap="square" tIns="91425">
            <a:noAutofit/>
          </a:bodyPr>
          <a:lstStyle/>
          <a:p>
            <a:pPr lvl="0" rtl="0" algn="ctr">
              <a:spcBef>
                <a:spcPts val="0"/>
              </a:spcBef>
              <a:buNone/>
            </a:pPr>
            <a:r>
              <a:rPr lang="en" sz="1800" u="sng"/>
              <a:t>Pros</a:t>
            </a:r>
          </a:p>
          <a:p>
            <a:pPr indent="-342900" lvl="0" marL="457200" rtl="0">
              <a:spcBef>
                <a:spcPts val="0"/>
              </a:spcBef>
              <a:spcAft>
                <a:spcPts val="0"/>
              </a:spcAft>
              <a:buSzPts val="1800"/>
              <a:buChar char="●"/>
            </a:pPr>
            <a:r>
              <a:rPr lang="en" sz="1800"/>
              <a:t>Can </a:t>
            </a:r>
            <a:r>
              <a:rPr b="1" lang="en" sz="1800"/>
              <a:t>develop</a:t>
            </a:r>
            <a:r>
              <a:rPr lang="en" sz="1800"/>
              <a:t> and </a:t>
            </a:r>
            <a:r>
              <a:rPr b="1" lang="en" sz="1800"/>
              <a:t>debug </a:t>
            </a:r>
            <a:r>
              <a:rPr lang="en" sz="1800"/>
              <a:t>subsystems individually</a:t>
            </a:r>
          </a:p>
          <a:p>
            <a:pPr indent="-342900" lvl="0" marL="457200" rtl="0">
              <a:spcBef>
                <a:spcPts val="0"/>
              </a:spcBef>
              <a:spcAft>
                <a:spcPts val="0"/>
              </a:spcAft>
              <a:buSzPts val="1800"/>
              <a:buChar char="●"/>
            </a:pPr>
            <a:r>
              <a:rPr lang="en" sz="1800"/>
              <a:t>Easily create a more </a:t>
            </a:r>
            <a:r>
              <a:rPr b="1" lang="en" sz="1800"/>
              <a:t>complex autonomous</a:t>
            </a:r>
            <a:r>
              <a:rPr lang="en" sz="1800"/>
              <a:t> using command groups</a:t>
            </a:r>
          </a:p>
          <a:p>
            <a:pPr indent="-342900" lvl="0" marL="457200" rtl="0">
              <a:spcBef>
                <a:spcPts val="0"/>
              </a:spcBef>
              <a:spcAft>
                <a:spcPts val="0"/>
              </a:spcAft>
              <a:buSzPts val="1800"/>
              <a:buChar char="●"/>
            </a:pPr>
            <a:r>
              <a:rPr lang="en" sz="1800"/>
              <a:t>Well </a:t>
            </a:r>
            <a:r>
              <a:rPr b="1" lang="en" sz="1800"/>
              <a:t>organized code</a:t>
            </a:r>
            <a:r>
              <a:rPr lang="en" sz="1800"/>
              <a:t> (Starting with Robotbuilder)</a:t>
            </a:r>
          </a:p>
          <a:p>
            <a:pPr indent="-342900" lvl="0" marL="457200" rtl="0">
              <a:spcBef>
                <a:spcPts val="0"/>
              </a:spcBef>
              <a:spcAft>
                <a:spcPts val="0"/>
              </a:spcAft>
              <a:buSzPts val="1800"/>
              <a:buChar char="●"/>
            </a:pPr>
            <a:r>
              <a:rPr lang="en" sz="1800"/>
              <a:t>Easily </a:t>
            </a:r>
            <a:r>
              <a:rPr b="1" lang="en" sz="1800"/>
              <a:t>split functions</a:t>
            </a:r>
            <a:r>
              <a:rPr lang="en" sz="1800"/>
              <a:t> or subsystem coding </a:t>
            </a:r>
            <a:r>
              <a:rPr lang="en" sz="1800"/>
              <a:t>responsibilities</a:t>
            </a:r>
            <a:r>
              <a:rPr lang="en" sz="1800"/>
              <a:t> between multiple students</a:t>
            </a:r>
          </a:p>
          <a:p>
            <a:pPr indent="-342900" lvl="0" marL="457200">
              <a:spcBef>
                <a:spcPts val="0"/>
              </a:spcBef>
              <a:buSzPts val="1800"/>
              <a:buChar char="●"/>
            </a:pPr>
            <a:r>
              <a:rPr b="1" lang="en" sz="1800"/>
              <a:t>Reuse commands </a:t>
            </a:r>
            <a:r>
              <a:rPr lang="en" sz="1800"/>
              <a:t>in both Auto and </a:t>
            </a:r>
            <a:r>
              <a:rPr lang="en" sz="1800"/>
              <a:t>Teleop</a:t>
            </a:r>
          </a:p>
        </p:txBody>
      </p:sp>
      <p:sp>
        <p:nvSpPr>
          <p:cNvPr id="81" name="Shape 81"/>
          <p:cNvSpPr txBox="1"/>
          <p:nvPr/>
        </p:nvSpPr>
        <p:spPr>
          <a:xfrm>
            <a:off x="4525625" y="2339013"/>
            <a:ext cx="4161300" cy="3434400"/>
          </a:xfrm>
          <a:prstGeom prst="rect">
            <a:avLst/>
          </a:prstGeom>
          <a:noFill/>
          <a:ln>
            <a:noFill/>
          </a:ln>
        </p:spPr>
        <p:txBody>
          <a:bodyPr anchorCtr="0" anchor="t" bIns="91425" lIns="91425" rIns="91425" wrap="square" tIns="91425">
            <a:noAutofit/>
          </a:bodyPr>
          <a:lstStyle/>
          <a:p>
            <a:pPr lvl="0" rtl="0" algn="ctr">
              <a:spcBef>
                <a:spcPts val="0"/>
              </a:spcBef>
              <a:buNone/>
            </a:pPr>
            <a:r>
              <a:rPr lang="en" sz="1800" u="sng"/>
              <a:t>Cons</a:t>
            </a:r>
          </a:p>
          <a:p>
            <a:pPr indent="-342900" lvl="0" marL="457200" rtl="0">
              <a:spcBef>
                <a:spcPts val="0"/>
              </a:spcBef>
              <a:spcAft>
                <a:spcPts val="0"/>
              </a:spcAft>
              <a:buSzPts val="1800"/>
              <a:buChar char="●"/>
            </a:pPr>
            <a:r>
              <a:rPr b="1" lang="en" sz="1800"/>
              <a:t>Looks complicated</a:t>
            </a:r>
            <a:r>
              <a:rPr lang="en" sz="1800"/>
              <a:t> because there are so many files to create for operator IO, Robot IO, Subsystems, Commands</a:t>
            </a:r>
          </a:p>
          <a:p>
            <a:pPr indent="-342900" lvl="0" marL="457200" rtl="0">
              <a:spcBef>
                <a:spcPts val="0"/>
              </a:spcBef>
              <a:spcAft>
                <a:spcPts val="0"/>
              </a:spcAft>
              <a:buSzPts val="1800"/>
              <a:buChar char="●"/>
            </a:pPr>
            <a:r>
              <a:rPr lang="en" sz="1800"/>
              <a:t>Must treat some hardware differently such as limit switches and avoid loops and waits</a:t>
            </a:r>
          </a:p>
          <a:p>
            <a:pPr indent="-342900" lvl="0" marL="457200" rtl="0">
              <a:spcBef>
                <a:spcPts val="0"/>
              </a:spcBef>
              <a:buSzPts val="1800"/>
              <a:buChar char="●"/>
            </a:pPr>
            <a:r>
              <a:rPr lang="en" sz="1800"/>
              <a:t>Must link and create objects in correct order to avoid errors</a:t>
            </a:r>
          </a:p>
        </p:txBody>
      </p:sp>
      <p:sp>
        <p:nvSpPr>
          <p:cNvPr id="82" name="Shape 82"/>
          <p:cNvSpPr txBox="1"/>
          <p:nvPr/>
        </p:nvSpPr>
        <p:spPr>
          <a:xfrm>
            <a:off x="113050" y="226100"/>
            <a:ext cx="8934000" cy="1182000"/>
          </a:xfrm>
          <a:prstGeom prst="rect">
            <a:avLst/>
          </a:prstGeom>
          <a:solidFill>
            <a:srgbClr val="FF9900"/>
          </a:solidFill>
          <a:ln>
            <a:noFill/>
          </a:ln>
        </p:spPr>
        <p:txBody>
          <a:bodyPr anchorCtr="0" anchor="ctr" bIns="91425" lIns="91425" rIns="91425" wrap="square" tIns="91425">
            <a:noAutofit/>
          </a:bodyPr>
          <a:lstStyle/>
          <a:p>
            <a:pPr lvl="0" rtl="0" algn="ctr">
              <a:spcBef>
                <a:spcPts val="0"/>
              </a:spcBef>
              <a:buNone/>
            </a:pPr>
            <a:r>
              <a:rPr lang="en" sz="3600"/>
              <a:t>Robotbuilder &amp; Command Based Robot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nvSpPr>
        <p:spPr>
          <a:xfrm>
            <a:off x="132525" y="1550500"/>
            <a:ext cx="8906400" cy="636000"/>
          </a:xfrm>
          <a:prstGeom prst="rect">
            <a:avLst/>
          </a:prstGeom>
          <a:noFill/>
          <a:ln>
            <a:noFill/>
          </a:ln>
        </p:spPr>
        <p:txBody>
          <a:bodyPr anchorCtr="0" anchor="ctr" bIns="91425" lIns="91425" rIns="91425" wrap="square" tIns="91425">
            <a:noAutofit/>
          </a:bodyPr>
          <a:lstStyle/>
          <a:p>
            <a:pPr lvl="0" rtl="0" algn="ctr">
              <a:spcBef>
                <a:spcPts val="0"/>
              </a:spcBef>
              <a:buNone/>
            </a:pPr>
            <a:r>
              <a:rPr b="1" lang="en" sz="2400"/>
              <a:t>Parts of a Command Based Robot Program</a:t>
            </a:r>
          </a:p>
          <a:p>
            <a:pPr lvl="0" rtl="0" algn="ctr">
              <a:spcBef>
                <a:spcPts val="0"/>
              </a:spcBef>
              <a:buNone/>
            </a:pPr>
            <a:r>
              <a:rPr b="1" lang="en" sz="2400"/>
              <a:t>SUBSYSTEMS</a:t>
            </a:r>
          </a:p>
        </p:txBody>
      </p:sp>
      <p:sp>
        <p:nvSpPr>
          <p:cNvPr id="88" name="Shape 88"/>
          <p:cNvSpPr txBox="1"/>
          <p:nvPr/>
        </p:nvSpPr>
        <p:spPr>
          <a:xfrm>
            <a:off x="344550" y="2186500"/>
            <a:ext cx="7336500" cy="3939300"/>
          </a:xfrm>
          <a:prstGeom prst="rect">
            <a:avLst/>
          </a:prstGeom>
          <a:noFill/>
          <a:ln>
            <a:noFill/>
          </a:ln>
        </p:spPr>
        <p:txBody>
          <a:bodyPr anchorCtr="0" anchor="t" bIns="91425" lIns="91425" rIns="91425" wrap="square" tIns="91425">
            <a:noAutofit/>
          </a:bodyPr>
          <a:lstStyle/>
          <a:p>
            <a:pPr lvl="0" rtl="0">
              <a:spcBef>
                <a:spcPts val="0"/>
              </a:spcBef>
              <a:buNone/>
            </a:pPr>
            <a:r>
              <a:t/>
            </a:r>
            <a:endParaRPr sz="1800"/>
          </a:p>
          <a:p>
            <a:pPr indent="-342900" lvl="0" marL="457200" rtl="0">
              <a:spcBef>
                <a:spcPts val="0"/>
              </a:spcBef>
              <a:buSzPts val="1800"/>
              <a:buChar char="●"/>
            </a:pPr>
            <a:r>
              <a:rPr b="1" lang="en" sz="1800"/>
              <a:t>Different subsets</a:t>
            </a:r>
            <a:r>
              <a:rPr lang="en" sz="1800"/>
              <a:t> of the robot. </a:t>
            </a:r>
            <a:br>
              <a:rPr lang="en" sz="1800"/>
            </a:br>
            <a:r>
              <a:rPr lang="en" sz="1800"/>
              <a:t>IE Drivetrain, manipulators, vision</a:t>
            </a:r>
          </a:p>
          <a:p>
            <a:pPr lvl="0" rtl="0">
              <a:spcBef>
                <a:spcPts val="0"/>
              </a:spcBef>
              <a:buNone/>
            </a:pPr>
            <a:r>
              <a:t/>
            </a:r>
            <a:endParaRPr sz="1800"/>
          </a:p>
          <a:p>
            <a:pPr lvl="0" rtl="0">
              <a:spcBef>
                <a:spcPts val="0"/>
              </a:spcBef>
              <a:buNone/>
            </a:pPr>
            <a:r>
              <a:t/>
            </a:r>
            <a:endParaRPr sz="1800"/>
          </a:p>
          <a:p>
            <a:pPr lvl="0" rtl="0">
              <a:spcBef>
                <a:spcPts val="0"/>
              </a:spcBef>
              <a:buNone/>
            </a:pPr>
            <a:r>
              <a:t/>
            </a:r>
            <a:endParaRPr sz="1800"/>
          </a:p>
          <a:p>
            <a:pPr lvl="0" marR="0" rtl="0" algn="l">
              <a:lnSpc>
                <a:spcPct val="100000"/>
              </a:lnSpc>
              <a:spcBef>
                <a:spcPts val="0"/>
              </a:spcBef>
              <a:spcAft>
                <a:spcPts val="0"/>
              </a:spcAft>
              <a:buNone/>
            </a:pPr>
            <a:r>
              <a:t/>
            </a:r>
            <a:endParaRPr sz="1800"/>
          </a:p>
        </p:txBody>
      </p:sp>
      <p:pic>
        <p:nvPicPr>
          <p:cNvPr id="89" name="Shape 89"/>
          <p:cNvPicPr preferRelativeResize="0"/>
          <p:nvPr/>
        </p:nvPicPr>
        <p:blipFill rotWithShape="1">
          <a:blip r:embed="rId3">
            <a:alphaModFix/>
          </a:blip>
          <a:srcRect b="4598" l="0" r="0" t="0"/>
          <a:stretch/>
        </p:blipFill>
        <p:spPr>
          <a:xfrm>
            <a:off x="3362625" y="3341525"/>
            <a:ext cx="4799350" cy="2396800"/>
          </a:xfrm>
          <a:prstGeom prst="rect">
            <a:avLst/>
          </a:prstGeom>
          <a:noFill/>
          <a:ln>
            <a:noFill/>
          </a:ln>
        </p:spPr>
      </p:pic>
      <p:sp>
        <p:nvSpPr>
          <p:cNvPr id="90" name="Shape 90"/>
          <p:cNvSpPr txBox="1"/>
          <p:nvPr/>
        </p:nvSpPr>
        <p:spPr>
          <a:xfrm>
            <a:off x="6526150" y="5925933"/>
            <a:ext cx="2512800" cy="806100"/>
          </a:xfrm>
          <a:prstGeom prst="rect">
            <a:avLst/>
          </a:prstGeom>
          <a:noFill/>
          <a:ln>
            <a:noFill/>
          </a:ln>
        </p:spPr>
        <p:txBody>
          <a:bodyPr anchorCtr="0" anchor="t" bIns="91425" lIns="91425" rIns="91425" wrap="square" tIns="91425">
            <a:noAutofit/>
          </a:bodyPr>
          <a:lstStyle/>
          <a:p>
            <a:pPr lvl="0" rtl="0" algn="ctr">
              <a:spcBef>
                <a:spcPts val="0"/>
              </a:spcBef>
              <a:buNone/>
            </a:pPr>
            <a:r>
              <a:rPr b="1" lang="en" sz="3000">
                <a:latin typeface="Impact"/>
                <a:ea typeface="Impact"/>
                <a:cs typeface="Impact"/>
                <a:sym typeface="Impact"/>
              </a:rPr>
              <a:t>Team 3244</a:t>
            </a:r>
          </a:p>
        </p:txBody>
      </p:sp>
      <p:sp>
        <p:nvSpPr>
          <p:cNvPr id="91" name="Shape 91"/>
          <p:cNvSpPr txBox="1"/>
          <p:nvPr/>
        </p:nvSpPr>
        <p:spPr>
          <a:xfrm>
            <a:off x="650438" y="5633350"/>
            <a:ext cx="8082600" cy="454800"/>
          </a:xfrm>
          <a:prstGeom prst="rect">
            <a:avLst/>
          </a:prstGeom>
          <a:noFill/>
          <a:ln>
            <a:noFill/>
          </a:ln>
        </p:spPr>
        <p:txBody>
          <a:bodyPr anchorCtr="0" anchor="t" bIns="91425" lIns="91425" rIns="91425" wrap="square" tIns="91425">
            <a:noAutofit/>
          </a:bodyPr>
          <a:lstStyle/>
          <a:p>
            <a:pPr lvl="0" rtl="0">
              <a:spcBef>
                <a:spcPts val="0"/>
              </a:spcBef>
              <a:buNone/>
            </a:pPr>
            <a:r>
              <a:rPr lang="en" u="sng">
                <a:solidFill>
                  <a:schemeClr val="hlink"/>
                </a:solidFill>
                <a:hlinkClick r:id="rId4"/>
              </a:rPr>
              <a:t>http://wpilib.screenstepslive.com/s/4485/m/13810/l/241892-what-is-command-based-programming</a:t>
            </a:r>
          </a:p>
        </p:txBody>
      </p:sp>
      <p:sp>
        <p:nvSpPr>
          <p:cNvPr id="92" name="Shape 92"/>
          <p:cNvSpPr txBox="1"/>
          <p:nvPr/>
        </p:nvSpPr>
        <p:spPr>
          <a:xfrm>
            <a:off x="113050" y="226100"/>
            <a:ext cx="8934000" cy="1182000"/>
          </a:xfrm>
          <a:prstGeom prst="rect">
            <a:avLst/>
          </a:prstGeom>
          <a:solidFill>
            <a:srgbClr val="FF9900"/>
          </a:solidFill>
          <a:ln>
            <a:noFill/>
          </a:ln>
        </p:spPr>
        <p:txBody>
          <a:bodyPr anchorCtr="0" anchor="ctr" bIns="91425" lIns="91425" rIns="91425" wrap="square" tIns="91425">
            <a:noAutofit/>
          </a:bodyPr>
          <a:lstStyle/>
          <a:p>
            <a:pPr lvl="0" rtl="0" algn="ctr">
              <a:spcBef>
                <a:spcPts val="0"/>
              </a:spcBef>
              <a:buNone/>
            </a:pPr>
            <a:r>
              <a:rPr lang="en" sz="3600"/>
              <a:t>Robotbuilder &amp; Command Based Robot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nvSpPr>
        <p:spPr>
          <a:xfrm>
            <a:off x="6526150" y="5925933"/>
            <a:ext cx="2512800" cy="806100"/>
          </a:xfrm>
          <a:prstGeom prst="rect">
            <a:avLst/>
          </a:prstGeom>
          <a:noFill/>
          <a:ln>
            <a:noFill/>
          </a:ln>
        </p:spPr>
        <p:txBody>
          <a:bodyPr anchorCtr="0" anchor="t" bIns="91425" lIns="91425" rIns="91425" wrap="square" tIns="91425">
            <a:noAutofit/>
          </a:bodyPr>
          <a:lstStyle/>
          <a:p>
            <a:pPr lvl="0" rtl="0" algn="ctr">
              <a:spcBef>
                <a:spcPts val="0"/>
              </a:spcBef>
              <a:buNone/>
            </a:pPr>
            <a:r>
              <a:rPr b="1" lang="en" sz="3000">
                <a:latin typeface="Impact"/>
                <a:ea typeface="Impact"/>
                <a:cs typeface="Impact"/>
                <a:sym typeface="Impact"/>
              </a:rPr>
              <a:t>Team 3244</a:t>
            </a:r>
          </a:p>
        </p:txBody>
      </p:sp>
      <p:sp>
        <p:nvSpPr>
          <p:cNvPr id="98" name="Shape 98"/>
          <p:cNvSpPr txBox="1"/>
          <p:nvPr/>
        </p:nvSpPr>
        <p:spPr>
          <a:xfrm>
            <a:off x="132525" y="1550500"/>
            <a:ext cx="8906400" cy="636000"/>
          </a:xfrm>
          <a:prstGeom prst="rect">
            <a:avLst/>
          </a:prstGeom>
          <a:noFill/>
          <a:ln>
            <a:noFill/>
          </a:ln>
        </p:spPr>
        <p:txBody>
          <a:bodyPr anchorCtr="0" anchor="ctr" bIns="91425" lIns="91425" rIns="91425" wrap="square" tIns="91425">
            <a:noAutofit/>
          </a:bodyPr>
          <a:lstStyle/>
          <a:p>
            <a:pPr lvl="0" rtl="0" algn="ctr">
              <a:spcBef>
                <a:spcPts val="0"/>
              </a:spcBef>
              <a:buNone/>
            </a:pPr>
            <a:r>
              <a:rPr b="1" lang="en" sz="2400"/>
              <a:t>Parts of a Command Based Robot Program</a:t>
            </a:r>
          </a:p>
          <a:p>
            <a:pPr lvl="0" rtl="0" algn="ctr">
              <a:spcBef>
                <a:spcPts val="0"/>
              </a:spcBef>
              <a:buNone/>
            </a:pPr>
            <a:r>
              <a:rPr b="1" lang="en" sz="2400"/>
              <a:t>COMMANDS</a:t>
            </a:r>
          </a:p>
        </p:txBody>
      </p:sp>
      <p:sp>
        <p:nvSpPr>
          <p:cNvPr id="99" name="Shape 99"/>
          <p:cNvSpPr txBox="1"/>
          <p:nvPr/>
        </p:nvSpPr>
        <p:spPr>
          <a:xfrm>
            <a:off x="327050" y="2186500"/>
            <a:ext cx="7336500" cy="3939300"/>
          </a:xfrm>
          <a:prstGeom prst="rect">
            <a:avLst/>
          </a:prstGeom>
          <a:noFill/>
          <a:ln>
            <a:noFill/>
          </a:ln>
        </p:spPr>
        <p:txBody>
          <a:bodyPr anchorCtr="0" anchor="t" bIns="91425" lIns="91425" rIns="91425" wrap="square" tIns="91425">
            <a:noAutofit/>
          </a:bodyPr>
          <a:lstStyle/>
          <a:p>
            <a:pPr lvl="0" rtl="0">
              <a:spcBef>
                <a:spcPts val="0"/>
              </a:spcBef>
              <a:buNone/>
            </a:pPr>
            <a:r>
              <a:t/>
            </a:r>
            <a:endParaRPr b="1" sz="1800"/>
          </a:p>
          <a:p>
            <a:pPr indent="-342900" lvl="0" marL="457200" rtl="0">
              <a:spcBef>
                <a:spcPts val="0"/>
              </a:spcBef>
              <a:buSzPts val="1800"/>
              <a:buChar char="●"/>
            </a:pPr>
            <a:r>
              <a:rPr lang="en" sz="1800"/>
              <a:t>What do you want your subsystem to do?</a:t>
            </a:r>
          </a:p>
          <a:p>
            <a:pPr lvl="0" rtl="0">
              <a:spcBef>
                <a:spcPts val="0"/>
              </a:spcBef>
              <a:buNone/>
            </a:pPr>
            <a:r>
              <a:t/>
            </a:r>
            <a:endParaRPr sz="1800"/>
          </a:p>
        </p:txBody>
      </p:sp>
      <p:pic>
        <p:nvPicPr>
          <p:cNvPr id="100" name="Shape 100"/>
          <p:cNvPicPr preferRelativeResize="0"/>
          <p:nvPr/>
        </p:nvPicPr>
        <p:blipFill rotWithShape="1">
          <a:blip r:embed="rId3">
            <a:alphaModFix/>
          </a:blip>
          <a:srcRect b="0" l="0" r="0" t="2874"/>
          <a:stretch/>
        </p:blipFill>
        <p:spPr>
          <a:xfrm>
            <a:off x="532850" y="3109025"/>
            <a:ext cx="5574250" cy="2461925"/>
          </a:xfrm>
          <a:prstGeom prst="rect">
            <a:avLst/>
          </a:prstGeom>
          <a:noFill/>
          <a:ln>
            <a:noFill/>
          </a:ln>
        </p:spPr>
      </p:pic>
      <p:sp>
        <p:nvSpPr>
          <p:cNvPr id="101" name="Shape 101"/>
          <p:cNvSpPr txBox="1"/>
          <p:nvPr/>
        </p:nvSpPr>
        <p:spPr>
          <a:xfrm>
            <a:off x="650438" y="5633350"/>
            <a:ext cx="8082600" cy="454800"/>
          </a:xfrm>
          <a:prstGeom prst="rect">
            <a:avLst/>
          </a:prstGeom>
          <a:noFill/>
          <a:ln>
            <a:noFill/>
          </a:ln>
        </p:spPr>
        <p:txBody>
          <a:bodyPr anchorCtr="0" anchor="t" bIns="91425" lIns="91425" rIns="91425" wrap="square" tIns="91425">
            <a:noAutofit/>
          </a:bodyPr>
          <a:lstStyle/>
          <a:p>
            <a:pPr lvl="0" rtl="0">
              <a:spcBef>
                <a:spcPts val="0"/>
              </a:spcBef>
              <a:buNone/>
            </a:pPr>
            <a:r>
              <a:rPr lang="en" u="sng">
                <a:solidFill>
                  <a:schemeClr val="hlink"/>
                </a:solidFill>
                <a:hlinkClick r:id="rId4"/>
              </a:rPr>
              <a:t>http://wpilib.screenstepslive.com/s/4485/m/13810/l/241892-what-is-command-based-programming</a:t>
            </a:r>
          </a:p>
        </p:txBody>
      </p:sp>
      <p:sp>
        <p:nvSpPr>
          <p:cNvPr id="102" name="Shape 102"/>
          <p:cNvSpPr txBox="1"/>
          <p:nvPr/>
        </p:nvSpPr>
        <p:spPr>
          <a:xfrm>
            <a:off x="113050" y="226100"/>
            <a:ext cx="8934000" cy="1182000"/>
          </a:xfrm>
          <a:prstGeom prst="rect">
            <a:avLst/>
          </a:prstGeom>
          <a:solidFill>
            <a:srgbClr val="FF9900"/>
          </a:solidFill>
          <a:ln>
            <a:noFill/>
          </a:ln>
        </p:spPr>
        <p:txBody>
          <a:bodyPr anchorCtr="0" anchor="ctr" bIns="91425" lIns="91425" rIns="91425" wrap="square" tIns="91425">
            <a:noAutofit/>
          </a:bodyPr>
          <a:lstStyle/>
          <a:p>
            <a:pPr lvl="0" rtl="0" algn="ctr">
              <a:spcBef>
                <a:spcPts val="0"/>
              </a:spcBef>
              <a:buNone/>
            </a:pPr>
            <a:r>
              <a:rPr lang="en" sz="3600"/>
              <a:t>Robotbuilder &amp; Command Based Robot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nvSpPr>
        <p:spPr>
          <a:xfrm>
            <a:off x="6526150" y="5925933"/>
            <a:ext cx="2512800" cy="806100"/>
          </a:xfrm>
          <a:prstGeom prst="rect">
            <a:avLst/>
          </a:prstGeom>
          <a:noFill/>
          <a:ln>
            <a:noFill/>
          </a:ln>
        </p:spPr>
        <p:txBody>
          <a:bodyPr anchorCtr="0" anchor="t" bIns="91425" lIns="91425" rIns="91425" wrap="square" tIns="91425">
            <a:noAutofit/>
          </a:bodyPr>
          <a:lstStyle/>
          <a:p>
            <a:pPr lvl="0" rtl="0" algn="ctr">
              <a:spcBef>
                <a:spcPts val="0"/>
              </a:spcBef>
              <a:buNone/>
            </a:pPr>
            <a:r>
              <a:rPr b="1" lang="en" sz="3000">
                <a:latin typeface="Impact"/>
                <a:ea typeface="Impact"/>
                <a:cs typeface="Impact"/>
                <a:sym typeface="Impact"/>
              </a:rPr>
              <a:t>Team 3244</a:t>
            </a:r>
          </a:p>
        </p:txBody>
      </p:sp>
      <p:sp>
        <p:nvSpPr>
          <p:cNvPr id="108" name="Shape 108"/>
          <p:cNvSpPr txBox="1"/>
          <p:nvPr/>
        </p:nvSpPr>
        <p:spPr>
          <a:xfrm>
            <a:off x="132525" y="1550500"/>
            <a:ext cx="8906400" cy="636000"/>
          </a:xfrm>
          <a:prstGeom prst="rect">
            <a:avLst/>
          </a:prstGeom>
          <a:noFill/>
          <a:ln>
            <a:noFill/>
          </a:ln>
        </p:spPr>
        <p:txBody>
          <a:bodyPr anchorCtr="0" anchor="ctr" bIns="91425" lIns="91425" rIns="91425" wrap="square" tIns="91425">
            <a:noAutofit/>
          </a:bodyPr>
          <a:lstStyle/>
          <a:p>
            <a:pPr lvl="0" rtl="0" algn="ctr">
              <a:spcBef>
                <a:spcPts val="0"/>
              </a:spcBef>
              <a:buNone/>
            </a:pPr>
            <a:r>
              <a:rPr b="1" lang="en" sz="2400"/>
              <a:t>Parts of a Command Based Robot Program</a:t>
            </a:r>
          </a:p>
        </p:txBody>
      </p:sp>
      <p:sp>
        <p:nvSpPr>
          <p:cNvPr id="109" name="Shape 109"/>
          <p:cNvSpPr txBox="1"/>
          <p:nvPr/>
        </p:nvSpPr>
        <p:spPr>
          <a:xfrm>
            <a:off x="344550" y="2328900"/>
            <a:ext cx="7336500" cy="3939300"/>
          </a:xfrm>
          <a:prstGeom prst="rect">
            <a:avLst/>
          </a:prstGeom>
          <a:noFill/>
          <a:ln>
            <a:noFill/>
          </a:ln>
        </p:spPr>
        <p:txBody>
          <a:bodyPr anchorCtr="0" anchor="t" bIns="91425" lIns="91425" rIns="91425" wrap="square" tIns="91425">
            <a:noAutofit/>
          </a:bodyPr>
          <a:lstStyle/>
          <a:p>
            <a:pPr indent="-342900" lvl="0" marL="457200" rtl="0">
              <a:spcBef>
                <a:spcPts val="0"/>
              </a:spcBef>
              <a:spcAft>
                <a:spcPts val="0"/>
              </a:spcAft>
              <a:buSzPts val="1800"/>
              <a:buChar char="●"/>
            </a:pPr>
            <a:r>
              <a:rPr b="1" lang="en" sz="1800"/>
              <a:t>Robot</a:t>
            </a:r>
          </a:p>
          <a:p>
            <a:pPr indent="-342900" lvl="1" marL="914400" rtl="0">
              <a:spcBef>
                <a:spcPts val="0"/>
              </a:spcBef>
              <a:buSzPts val="1800"/>
              <a:buChar char="○"/>
            </a:pPr>
            <a:r>
              <a:rPr lang="en" sz="1800"/>
              <a:t>Main program</a:t>
            </a:r>
          </a:p>
          <a:p>
            <a:pPr indent="0" lvl="0" marL="457200" rtl="0">
              <a:spcBef>
                <a:spcPts val="0"/>
              </a:spcBef>
              <a:buNone/>
            </a:pPr>
            <a:r>
              <a:t/>
            </a:r>
            <a:endParaRPr sz="1800"/>
          </a:p>
          <a:p>
            <a:pPr indent="-342900" lvl="0" marL="457200" rtl="0">
              <a:spcBef>
                <a:spcPts val="0"/>
              </a:spcBef>
              <a:spcAft>
                <a:spcPts val="0"/>
              </a:spcAft>
              <a:buSzPts val="1800"/>
              <a:buChar char="●"/>
            </a:pPr>
            <a:r>
              <a:rPr b="1" lang="en" sz="1800"/>
              <a:t>OI</a:t>
            </a:r>
          </a:p>
          <a:p>
            <a:pPr indent="-342900" lvl="1" marL="914400" rtl="0">
              <a:spcBef>
                <a:spcPts val="0"/>
              </a:spcBef>
              <a:spcAft>
                <a:spcPts val="0"/>
              </a:spcAft>
              <a:buSzPts val="1800"/>
              <a:buChar char="○"/>
            </a:pPr>
            <a:r>
              <a:rPr lang="en" sz="1800"/>
              <a:t>All Joystick controls created and assigned functionality</a:t>
            </a:r>
          </a:p>
          <a:p>
            <a:pPr indent="-342900" lvl="1" marL="914400" rtl="0">
              <a:spcBef>
                <a:spcPts val="0"/>
              </a:spcBef>
              <a:buSzPts val="1800"/>
              <a:buChar char="○"/>
            </a:pPr>
            <a:r>
              <a:rPr lang="en" sz="1800"/>
              <a:t>Smartdashboard Buttons</a:t>
            </a:r>
          </a:p>
          <a:p>
            <a:pPr indent="0" lvl="0" marL="457200" rtl="0">
              <a:spcBef>
                <a:spcPts val="0"/>
              </a:spcBef>
              <a:buNone/>
            </a:pPr>
            <a:r>
              <a:t/>
            </a:r>
            <a:endParaRPr sz="1800"/>
          </a:p>
          <a:p>
            <a:pPr indent="-342900" lvl="0" marL="457200" rtl="0">
              <a:spcBef>
                <a:spcPts val="0"/>
              </a:spcBef>
              <a:spcAft>
                <a:spcPts val="0"/>
              </a:spcAft>
              <a:buSzPts val="1800"/>
              <a:buChar char="●"/>
            </a:pPr>
            <a:r>
              <a:rPr b="1" lang="en" sz="1800"/>
              <a:t>RobotMap</a:t>
            </a:r>
          </a:p>
          <a:p>
            <a:pPr indent="-342900" lvl="1" marL="914400" rtl="0">
              <a:spcBef>
                <a:spcPts val="0"/>
              </a:spcBef>
              <a:buSzPts val="1800"/>
              <a:buChar char="○"/>
            </a:pPr>
            <a:r>
              <a:rPr lang="en" sz="1800"/>
              <a:t>Maps all Robot Inputs and Outputs Plugged into the RoboRio</a:t>
            </a:r>
          </a:p>
          <a:p>
            <a:pPr lvl="0" marR="0" rtl="0" algn="l">
              <a:lnSpc>
                <a:spcPct val="100000"/>
              </a:lnSpc>
              <a:spcBef>
                <a:spcPts val="0"/>
              </a:spcBef>
              <a:spcAft>
                <a:spcPts val="0"/>
              </a:spcAft>
              <a:buNone/>
            </a:pPr>
            <a:r>
              <a:t/>
            </a:r>
            <a:endParaRPr sz="1800"/>
          </a:p>
        </p:txBody>
      </p:sp>
      <p:sp>
        <p:nvSpPr>
          <p:cNvPr id="110" name="Shape 110"/>
          <p:cNvSpPr txBox="1"/>
          <p:nvPr/>
        </p:nvSpPr>
        <p:spPr>
          <a:xfrm>
            <a:off x="113050" y="226100"/>
            <a:ext cx="8934000" cy="1182000"/>
          </a:xfrm>
          <a:prstGeom prst="rect">
            <a:avLst/>
          </a:prstGeom>
          <a:solidFill>
            <a:srgbClr val="FF9900"/>
          </a:solidFill>
          <a:ln>
            <a:noFill/>
          </a:ln>
        </p:spPr>
        <p:txBody>
          <a:bodyPr anchorCtr="0" anchor="ctr" bIns="91425" lIns="91425" rIns="91425" wrap="square" tIns="91425">
            <a:noAutofit/>
          </a:bodyPr>
          <a:lstStyle/>
          <a:p>
            <a:pPr lvl="0" rtl="0" algn="ctr">
              <a:spcBef>
                <a:spcPts val="0"/>
              </a:spcBef>
              <a:buNone/>
            </a:pPr>
            <a:r>
              <a:rPr lang="en" sz="3600"/>
              <a:t>Robotbuilder &amp; Command Based Robot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nvSpPr>
        <p:spPr>
          <a:xfrm>
            <a:off x="6526150" y="5925933"/>
            <a:ext cx="2512800" cy="806100"/>
          </a:xfrm>
          <a:prstGeom prst="rect">
            <a:avLst/>
          </a:prstGeom>
          <a:noFill/>
          <a:ln>
            <a:noFill/>
          </a:ln>
        </p:spPr>
        <p:txBody>
          <a:bodyPr anchorCtr="0" anchor="t" bIns="91425" lIns="91425" rIns="91425" wrap="square" tIns="91425">
            <a:noAutofit/>
          </a:bodyPr>
          <a:lstStyle/>
          <a:p>
            <a:pPr lvl="0" rtl="0" algn="ctr">
              <a:spcBef>
                <a:spcPts val="0"/>
              </a:spcBef>
              <a:buNone/>
            </a:pPr>
            <a:r>
              <a:rPr b="1" lang="en" sz="3000">
                <a:latin typeface="Impact"/>
                <a:ea typeface="Impact"/>
                <a:cs typeface="Impact"/>
                <a:sym typeface="Impact"/>
              </a:rPr>
              <a:t>Team 3244</a:t>
            </a:r>
          </a:p>
        </p:txBody>
      </p:sp>
      <p:sp>
        <p:nvSpPr>
          <p:cNvPr id="116" name="Shape 116"/>
          <p:cNvSpPr txBox="1"/>
          <p:nvPr/>
        </p:nvSpPr>
        <p:spPr>
          <a:xfrm>
            <a:off x="132525" y="1550500"/>
            <a:ext cx="8906400" cy="636000"/>
          </a:xfrm>
          <a:prstGeom prst="rect">
            <a:avLst/>
          </a:prstGeom>
          <a:noFill/>
          <a:ln>
            <a:noFill/>
          </a:ln>
        </p:spPr>
        <p:txBody>
          <a:bodyPr anchorCtr="0" anchor="ctr" bIns="91425" lIns="91425" rIns="91425" wrap="square" tIns="91425">
            <a:noAutofit/>
          </a:bodyPr>
          <a:lstStyle/>
          <a:p>
            <a:pPr lvl="0" rtl="0" algn="ctr">
              <a:spcBef>
                <a:spcPts val="0"/>
              </a:spcBef>
              <a:buNone/>
            </a:pPr>
            <a:r>
              <a:rPr b="1" lang="en" sz="2400"/>
              <a:t>How Commands work</a:t>
            </a:r>
          </a:p>
        </p:txBody>
      </p:sp>
      <p:sp>
        <p:nvSpPr>
          <p:cNvPr id="117" name="Shape 117"/>
          <p:cNvSpPr txBox="1"/>
          <p:nvPr/>
        </p:nvSpPr>
        <p:spPr>
          <a:xfrm>
            <a:off x="344550" y="2328900"/>
            <a:ext cx="8472900" cy="1344900"/>
          </a:xfrm>
          <a:prstGeom prst="rect">
            <a:avLst/>
          </a:prstGeom>
          <a:noFill/>
          <a:ln>
            <a:noFill/>
          </a:ln>
        </p:spPr>
        <p:txBody>
          <a:bodyPr anchorCtr="0" anchor="t" bIns="91425" lIns="91425" rIns="91425" wrap="square" tIns="91425">
            <a:noAutofit/>
          </a:bodyPr>
          <a:lstStyle/>
          <a:p>
            <a:pPr indent="-342900" lvl="0" marL="457200" marR="0" rtl="0" algn="l">
              <a:lnSpc>
                <a:spcPct val="100000"/>
              </a:lnSpc>
              <a:spcBef>
                <a:spcPts val="0"/>
              </a:spcBef>
              <a:spcAft>
                <a:spcPts val="0"/>
              </a:spcAft>
              <a:buSzPts val="1800"/>
              <a:buChar char="●"/>
            </a:pPr>
            <a:r>
              <a:rPr lang="en" sz="1800"/>
              <a:t>Commands let you break up the tasks of operating the robot into small chunks. </a:t>
            </a:r>
          </a:p>
          <a:p>
            <a:pPr indent="-342900" lvl="1" marL="914400" marR="0" rtl="0" algn="l">
              <a:lnSpc>
                <a:spcPct val="100000"/>
              </a:lnSpc>
              <a:spcBef>
                <a:spcPts val="0"/>
              </a:spcBef>
              <a:spcAft>
                <a:spcPts val="0"/>
              </a:spcAft>
              <a:buSzPts val="1800"/>
              <a:buChar char="○"/>
            </a:pPr>
            <a:r>
              <a:rPr lang="en" sz="1800"/>
              <a:t>Each command has an </a:t>
            </a:r>
            <a:r>
              <a:rPr b="1" lang="en" sz="1800"/>
              <a:t>execute() </a:t>
            </a:r>
            <a:r>
              <a:rPr lang="en" sz="1800"/>
              <a:t>method that does some work and an </a:t>
            </a:r>
            <a:r>
              <a:rPr b="1" lang="en" sz="1800"/>
              <a:t>isFinished() </a:t>
            </a:r>
            <a:r>
              <a:rPr lang="en" sz="1800"/>
              <a:t>method that tells if it is done.</a:t>
            </a:r>
          </a:p>
        </p:txBody>
      </p:sp>
      <p:pic>
        <p:nvPicPr>
          <p:cNvPr descr="How Commands Work.PNG" id="118" name="Shape 118"/>
          <p:cNvPicPr preferRelativeResize="0"/>
          <p:nvPr/>
        </p:nvPicPr>
        <p:blipFill>
          <a:blip r:embed="rId3">
            <a:alphaModFix/>
          </a:blip>
          <a:stretch>
            <a:fillRect/>
          </a:stretch>
        </p:blipFill>
        <p:spPr>
          <a:xfrm>
            <a:off x="344550" y="3673800"/>
            <a:ext cx="8694375" cy="2047377"/>
          </a:xfrm>
          <a:prstGeom prst="rect">
            <a:avLst/>
          </a:prstGeom>
          <a:noFill/>
          <a:ln>
            <a:noFill/>
          </a:ln>
        </p:spPr>
      </p:pic>
      <p:sp>
        <p:nvSpPr>
          <p:cNvPr id="119" name="Shape 119"/>
          <p:cNvSpPr txBox="1"/>
          <p:nvPr/>
        </p:nvSpPr>
        <p:spPr>
          <a:xfrm>
            <a:off x="650438" y="5563375"/>
            <a:ext cx="8082600" cy="454800"/>
          </a:xfrm>
          <a:prstGeom prst="rect">
            <a:avLst/>
          </a:prstGeom>
          <a:noFill/>
          <a:ln>
            <a:noFill/>
          </a:ln>
        </p:spPr>
        <p:txBody>
          <a:bodyPr anchorCtr="0" anchor="t" bIns="91425" lIns="91425" rIns="91425" wrap="square" tIns="91425">
            <a:noAutofit/>
          </a:bodyPr>
          <a:lstStyle/>
          <a:p>
            <a:pPr lvl="0">
              <a:spcBef>
                <a:spcPts val="0"/>
              </a:spcBef>
              <a:buNone/>
            </a:pPr>
            <a:r>
              <a:rPr lang="en" u="sng">
                <a:solidFill>
                  <a:schemeClr val="hlink"/>
                </a:solidFill>
                <a:hlinkClick r:id="rId4"/>
              </a:rPr>
              <a:t>http://wpilib.screenstepslive.com/s/4485/m/13810/l/241892-what-is-command-based-programming</a:t>
            </a:r>
          </a:p>
        </p:txBody>
      </p:sp>
      <p:sp>
        <p:nvSpPr>
          <p:cNvPr id="120" name="Shape 120"/>
          <p:cNvSpPr txBox="1"/>
          <p:nvPr/>
        </p:nvSpPr>
        <p:spPr>
          <a:xfrm>
            <a:off x="113050" y="226100"/>
            <a:ext cx="8934000" cy="1182000"/>
          </a:xfrm>
          <a:prstGeom prst="rect">
            <a:avLst/>
          </a:prstGeom>
          <a:solidFill>
            <a:srgbClr val="FF9900"/>
          </a:solidFill>
          <a:ln>
            <a:noFill/>
          </a:ln>
        </p:spPr>
        <p:txBody>
          <a:bodyPr anchorCtr="0" anchor="ctr" bIns="91425" lIns="91425" rIns="91425" wrap="square" tIns="91425">
            <a:noAutofit/>
          </a:bodyPr>
          <a:lstStyle/>
          <a:p>
            <a:pPr lvl="0" rtl="0" algn="ctr">
              <a:spcBef>
                <a:spcPts val="0"/>
              </a:spcBef>
              <a:buNone/>
            </a:pPr>
            <a:r>
              <a:rPr lang="en" sz="3600"/>
              <a:t>Robotbuilder &amp; Command Based Robot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nvSpPr>
        <p:spPr>
          <a:xfrm>
            <a:off x="132525" y="1550500"/>
            <a:ext cx="8906400" cy="636000"/>
          </a:xfrm>
          <a:prstGeom prst="rect">
            <a:avLst/>
          </a:prstGeom>
          <a:noFill/>
          <a:ln>
            <a:noFill/>
          </a:ln>
        </p:spPr>
        <p:txBody>
          <a:bodyPr anchorCtr="0" anchor="ctr" bIns="91425" lIns="91425" rIns="91425" wrap="square" tIns="91425">
            <a:noAutofit/>
          </a:bodyPr>
          <a:lstStyle/>
          <a:p>
            <a:pPr lvl="0" rtl="0" algn="ctr">
              <a:spcBef>
                <a:spcPts val="0"/>
              </a:spcBef>
              <a:buNone/>
            </a:pPr>
            <a:r>
              <a:rPr b="1" lang="en" sz="2400"/>
              <a:t>Concurrency</a:t>
            </a:r>
          </a:p>
        </p:txBody>
      </p:sp>
      <p:sp>
        <p:nvSpPr>
          <p:cNvPr id="126" name="Shape 126"/>
          <p:cNvSpPr txBox="1"/>
          <p:nvPr/>
        </p:nvSpPr>
        <p:spPr>
          <a:xfrm>
            <a:off x="349275" y="2083975"/>
            <a:ext cx="8472900" cy="1344900"/>
          </a:xfrm>
          <a:prstGeom prst="rect">
            <a:avLst/>
          </a:prstGeom>
          <a:noFill/>
          <a:ln>
            <a:noFill/>
          </a:ln>
        </p:spPr>
        <p:txBody>
          <a:bodyPr anchorCtr="0" anchor="t" bIns="91425" lIns="91425" rIns="91425" wrap="square" tIns="91425">
            <a:noAutofit/>
          </a:bodyPr>
          <a:lstStyle/>
          <a:p>
            <a:pPr indent="-342900" lvl="0" marL="457200" marR="0" rtl="0" algn="l">
              <a:lnSpc>
                <a:spcPct val="100000"/>
              </a:lnSpc>
              <a:spcBef>
                <a:spcPts val="0"/>
              </a:spcBef>
              <a:spcAft>
                <a:spcPts val="0"/>
              </a:spcAft>
              <a:buClr>
                <a:srgbClr val="000000"/>
              </a:buClr>
              <a:buSzPts val="1800"/>
              <a:buFont typeface="Arial"/>
              <a:buChar char="●"/>
            </a:pPr>
            <a:r>
              <a:rPr lang="en" sz="1800"/>
              <a:t>Sometimes it is desirable to have several operations happening concurrently. In the previous example you might want to set the wrist position while the elevator is moving up. In this case a command group can start a</a:t>
            </a:r>
            <a:r>
              <a:rPr b="1" lang="en" sz="1800"/>
              <a:t> parallel command</a:t>
            </a:r>
            <a:r>
              <a:rPr lang="en" sz="1800"/>
              <a:t> (or command group) running.</a:t>
            </a:r>
          </a:p>
        </p:txBody>
      </p:sp>
      <p:sp>
        <p:nvSpPr>
          <p:cNvPr id="127" name="Shape 127"/>
          <p:cNvSpPr txBox="1"/>
          <p:nvPr/>
        </p:nvSpPr>
        <p:spPr>
          <a:xfrm>
            <a:off x="422988" y="6403200"/>
            <a:ext cx="8082600" cy="454800"/>
          </a:xfrm>
          <a:prstGeom prst="rect">
            <a:avLst/>
          </a:prstGeom>
          <a:noFill/>
          <a:ln>
            <a:noFill/>
          </a:ln>
        </p:spPr>
        <p:txBody>
          <a:bodyPr anchorCtr="0" anchor="t" bIns="91425" lIns="91425" rIns="91425" wrap="square" tIns="91425">
            <a:noAutofit/>
          </a:bodyPr>
          <a:lstStyle/>
          <a:p>
            <a:pPr lvl="0" rtl="0">
              <a:spcBef>
                <a:spcPts val="0"/>
              </a:spcBef>
              <a:buNone/>
            </a:pPr>
            <a:r>
              <a:rPr lang="en" u="sng">
                <a:solidFill>
                  <a:schemeClr val="hlink"/>
                </a:solidFill>
                <a:hlinkClick r:id="rId3"/>
              </a:rPr>
              <a:t>http://wpilib.screenstepslive.com/s/4485/m/13810/l/241892-what-is-command-based-programming</a:t>
            </a:r>
          </a:p>
        </p:txBody>
      </p:sp>
      <p:pic>
        <p:nvPicPr>
          <p:cNvPr descr="How Commands Work 2.PNG" id="128" name="Shape 128"/>
          <p:cNvPicPr preferRelativeResize="0"/>
          <p:nvPr/>
        </p:nvPicPr>
        <p:blipFill>
          <a:blip r:embed="rId4">
            <a:alphaModFix/>
          </a:blip>
          <a:stretch>
            <a:fillRect/>
          </a:stretch>
        </p:blipFill>
        <p:spPr>
          <a:xfrm>
            <a:off x="1875850" y="3341388"/>
            <a:ext cx="5419725" cy="3152775"/>
          </a:xfrm>
          <a:prstGeom prst="rect">
            <a:avLst/>
          </a:prstGeom>
          <a:noFill/>
          <a:ln>
            <a:noFill/>
          </a:ln>
        </p:spPr>
      </p:pic>
      <p:sp>
        <p:nvSpPr>
          <p:cNvPr id="129" name="Shape 129"/>
          <p:cNvSpPr txBox="1"/>
          <p:nvPr/>
        </p:nvSpPr>
        <p:spPr>
          <a:xfrm>
            <a:off x="6526150" y="5925933"/>
            <a:ext cx="2512800" cy="806100"/>
          </a:xfrm>
          <a:prstGeom prst="rect">
            <a:avLst/>
          </a:prstGeom>
          <a:noFill/>
          <a:ln>
            <a:noFill/>
          </a:ln>
        </p:spPr>
        <p:txBody>
          <a:bodyPr anchorCtr="0" anchor="t" bIns="91425" lIns="91425" rIns="91425" wrap="square" tIns="91425">
            <a:noAutofit/>
          </a:bodyPr>
          <a:lstStyle/>
          <a:p>
            <a:pPr lvl="0" rtl="0" algn="ctr">
              <a:spcBef>
                <a:spcPts val="0"/>
              </a:spcBef>
              <a:buNone/>
            </a:pPr>
            <a:r>
              <a:rPr b="1" lang="en" sz="3000">
                <a:latin typeface="Impact"/>
                <a:ea typeface="Impact"/>
                <a:cs typeface="Impact"/>
                <a:sym typeface="Impact"/>
              </a:rPr>
              <a:t>Team 3244</a:t>
            </a:r>
          </a:p>
        </p:txBody>
      </p:sp>
      <p:sp>
        <p:nvSpPr>
          <p:cNvPr id="130" name="Shape 130"/>
          <p:cNvSpPr txBox="1"/>
          <p:nvPr/>
        </p:nvSpPr>
        <p:spPr>
          <a:xfrm>
            <a:off x="113050" y="226100"/>
            <a:ext cx="8934000" cy="1182000"/>
          </a:xfrm>
          <a:prstGeom prst="rect">
            <a:avLst/>
          </a:prstGeom>
          <a:solidFill>
            <a:srgbClr val="FF9900"/>
          </a:solidFill>
          <a:ln>
            <a:noFill/>
          </a:ln>
        </p:spPr>
        <p:txBody>
          <a:bodyPr anchorCtr="0" anchor="ctr" bIns="91425" lIns="91425" rIns="91425" wrap="square" tIns="91425">
            <a:noAutofit/>
          </a:bodyPr>
          <a:lstStyle/>
          <a:p>
            <a:pPr lvl="0" rtl="0" algn="ctr">
              <a:spcBef>
                <a:spcPts val="0"/>
              </a:spcBef>
              <a:buNone/>
            </a:pPr>
            <a:r>
              <a:rPr lang="en" sz="3600"/>
              <a:t>Robotbuilder &amp; Command Based Robot</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arHead">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