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34" r:id="rId2"/>
    <p:sldId id="474" r:id="rId3"/>
    <p:sldId id="290" r:id="rId4"/>
    <p:sldId id="267" r:id="rId5"/>
    <p:sldId id="400" r:id="rId6"/>
    <p:sldId id="416" r:id="rId7"/>
    <p:sldId id="471" r:id="rId8"/>
    <p:sldId id="415" r:id="rId9"/>
    <p:sldId id="298" r:id="rId10"/>
    <p:sldId id="414" r:id="rId11"/>
    <p:sldId id="418" r:id="rId12"/>
    <p:sldId id="478" r:id="rId13"/>
    <p:sldId id="479" r:id="rId14"/>
    <p:sldId id="480" r:id="rId15"/>
    <p:sldId id="482" r:id="rId16"/>
    <p:sldId id="292" r:id="rId17"/>
    <p:sldId id="481" r:id="rId18"/>
    <p:sldId id="429" r:id="rId19"/>
    <p:sldId id="431" r:id="rId20"/>
    <p:sldId id="430" r:id="rId21"/>
    <p:sldId id="432" r:id="rId22"/>
    <p:sldId id="320" r:id="rId23"/>
    <p:sldId id="442" r:id="rId24"/>
    <p:sldId id="447" r:id="rId25"/>
    <p:sldId id="435" r:id="rId26"/>
    <p:sldId id="436" r:id="rId27"/>
    <p:sldId id="437" r:id="rId28"/>
    <p:sldId id="451" r:id="rId29"/>
    <p:sldId id="321" r:id="rId30"/>
    <p:sldId id="445" r:id="rId31"/>
    <p:sldId id="449" r:id="rId32"/>
    <p:sldId id="452" r:id="rId33"/>
    <p:sldId id="455" r:id="rId34"/>
    <p:sldId id="460" r:id="rId35"/>
    <p:sldId id="465" r:id="rId36"/>
    <p:sldId id="466" r:id="rId37"/>
    <p:sldId id="467" r:id="rId38"/>
    <p:sldId id="468" r:id="rId39"/>
    <p:sldId id="469" r:id="rId40"/>
    <p:sldId id="461" r:id="rId41"/>
    <p:sldId id="462" r:id="rId42"/>
    <p:sldId id="463" r:id="rId43"/>
    <p:sldId id="453" r:id="rId44"/>
    <p:sldId id="322" r:id="rId45"/>
    <p:sldId id="457" r:id="rId46"/>
    <p:sldId id="470" r:id="rId47"/>
    <p:sldId id="458" r:id="rId48"/>
    <p:sldId id="472" r:id="rId49"/>
    <p:sldId id="408" r:id="rId50"/>
  </p:sldIdLst>
  <p:sldSz cx="9144000" cy="6858000" type="screen4x3"/>
  <p:notesSz cx="6797675" cy="9874250"/>
  <p:embeddedFontLst>
    <p:embeddedFont>
      <p:font typeface="나눔고딕" charset="-127"/>
      <p:regular r:id="rId53"/>
      <p:bold r:id="rId54"/>
    </p:embeddedFont>
    <p:embeddedFont>
      <p:font typeface="맑은 고딕" pitchFamily="50" charset="-127"/>
      <p:regular r:id="rId55"/>
      <p:bold r:id="rId56"/>
    </p:embeddedFont>
    <p:embeddedFont>
      <p:font typeface="Microsoft YaHei" pitchFamily="34" charset="-122"/>
      <p:regular r:id="rId57"/>
      <p:bold r:id="rId58"/>
    </p:embeddedFont>
    <p:embeddedFont>
      <p:font typeface="Mangal" pitchFamily="18" charset="0"/>
      <p:regular r:id="rId59"/>
      <p:bold r:id="rId60"/>
    </p:embeddedFont>
    <p:embeddedFont>
      <p:font typeface="Helvetica" pitchFamily="34" charset="0"/>
      <p:regular r:id="rId61"/>
      <p:bold r:id="rId62"/>
      <p:italic r:id="rId63"/>
      <p:boldItalic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F3F3"/>
    <a:srgbClr val="2FEBAA"/>
    <a:srgbClr val="C2C2C2"/>
    <a:srgbClr val="3C7DB8"/>
    <a:srgbClr val="CBCBCB"/>
    <a:srgbClr val="BB76B8"/>
    <a:srgbClr val="3B59AE"/>
    <a:srgbClr val="38EBAA"/>
    <a:srgbClr val="F48476"/>
    <a:srgbClr val="E27E7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5" autoAdjust="0"/>
    <p:restoredTop sz="94065" autoAdjust="0"/>
  </p:normalViewPr>
  <p:slideViewPr>
    <p:cSldViewPr>
      <p:cViewPr varScale="1">
        <p:scale>
          <a:sx n="82" d="100"/>
          <a:sy n="82" d="100"/>
        </p:scale>
        <p:origin x="-17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69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1D652-648E-41FF-AA0F-2E9EAD2265E4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70BD-FDF6-47E0-A9E4-68985DCAEE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83411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DF2A8-2F9C-4C7F-9C25-C99BCD0B4E15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96011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EE9D-3AD7-45EA-8D1D-B5DCAA37FC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5409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9486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3759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439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439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3445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7057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6157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7719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59418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7448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7512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32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780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95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467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821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123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38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841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4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86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61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Dn_Wg2u_YAhVMKJQKHQkHDwoQjRwIBw&amp;url=http://news.kmib.co.kr/article/view.asp?arcid=0011199143&amp;code=61121111&amp;sid1=i&amp;psig=AOvVaw08wUE7P09cnqyALtPGzyfK&amp;ust=15168525218872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5836" y="5661248"/>
            <a:ext cx="29523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김현수</a:t>
            </a:r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이승환</a:t>
            </a:r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박지현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5696" y="6011996"/>
            <a:ext cx="547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인하대학교 통계학과</a:t>
            </a:r>
            <a:endParaRPr lang="ko-KR" altLang="en-US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</a:t>
            </a:fld>
            <a:endParaRPr lang="en-US" dirty="0"/>
          </a:p>
        </p:txBody>
      </p:sp>
      <p:pic>
        <p:nvPicPr>
          <p:cNvPr id="18" name="Picture 2" descr="따릉이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 t="5517"/>
          <a:stretch>
            <a:fillRect/>
          </a:stretch>
        </p:blipFill>
        <p:spPr bwMode="auto">
          <a:xfrm>
            <a:off x="-32" y="678776"/>
            <a:ext cx="9144000" cy="578647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-32" y="654069"/>
            <a:ext cx="9155979" cy="5844638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00958" y="5500702"/>
            <a:ext cx="1143662" cy="4131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Sponge</a:t>
            </a:r>
            <a:endParaRPr lang="ko-KR" altLang="en-US" b="1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9361" y="2089184"/>
            <a:ext cx="520527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2FEB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서울시 공공자전거 수요 예측</a:t>
            </a:r>
            <a:endParaRPr lang="ko-KR" altLang="en-US" sz="3000" b="1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2FEB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7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목록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10</a:t>
            </a:fld>
            <a:endParaRPr 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5369907"/>
              </p:ext>
            </p:extLst>
          </p:nvPr>
        </p:nvGraphicFramePr>
        <p:xfrm>
          <a:off x="155865" y="1628800"/>
          <a:ext cx="8820000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/>
                <a:gridCol w="2160000"/>
                <a:gridCol w="3240000"/>
                <a:gridCol w="2700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데이터 보유기관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데이터 종류 및 내용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정보공개포털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따릉이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이용 현황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 2017-12-31)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https://www.open.go.kr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대기환경정보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대기환경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http://cleanair.seoul.go.kr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자동관측기상시스템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날씨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http://aws.seoul.go.kr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한국 감정원 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(Korea Appraisal 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아파트 매매가격지수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종합주택유형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http://www.kab.co.kr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국가통계포털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동 별 주민등록 인구데이터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(10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 69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http://kosis.kr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57158" y="5877272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공공자전거 수요를 예측하기 위해 서울시 공공자전거 이용 현황 데이터와 기상 및 대기환경 데이터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아파트 매매가격지수 데이터를 융합 분석하기로 함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0" name="직사각형 29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9" name="이등변 삼각형 38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8253" y="4705980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아파트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매매가격지수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공공자전거 이용특성에 관한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연구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                                         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서울도시연구 제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17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권 제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호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2016. 12,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논문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pp. 77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～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91 77)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3667746" y="836712"/>
            <a:ext cx="1808508" cy="435025"/>
            <a:chOff x="3667746" y="836712"/>
            <a:chExt cx="180850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67746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11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31202" cy="30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95"/>
                <a:gridCol w="938383"/>
                <a:gridCol w="455316"/>
                <a:gridCol w="648072"/>
                <a:gridCol w="2114511"/>
                <a:gridCol w="1538231"/>
                <a:gridCol w="2147794"/>
              </a:tblGrid>
              <a:tr h="305565"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공공자전거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따릉이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이용 현황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항목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없음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정보공개포털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(https://www.open.go.kr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따릉이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대여소별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대여내역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xlsx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따릉이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대여소별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대여내역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(2017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xlsx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7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상세항목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 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대여소 그룹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 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ex)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광진구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마포구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대여소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각 구에 대한 대여소 명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500.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어린이대공원역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번 출구 앞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 일자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 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…, 2017-12-31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대여 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공공자전거 대여 횟수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0, 7, 0,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3667746" y="836712"/>
            <a:ext cx="1808508" cy="435025"/>
            <a:chOff x="3667746" y="836712"/>
            <a:chExt cx="180850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67746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12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427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34"/>
                <a:gridCol w="1082230"/>
                <a:gridCol w="933994"/>
                <a:gridCol w="648072"/>
                <a:gridCol w="1820444"/>
                <a:gridCol w="1419916"/>
                <a:gridCol w="1982594"/>
              </a:tblGrid>
              <a:tr h="305565"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구 별 대기환경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항목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없음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대기환경정보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(http://cleanair.seoul.go.kr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2016_eco.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slx,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2017_eco.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slx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7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상세항목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 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 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…, 2017-12-31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측정소명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 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ex)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광진구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마포구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(PM-10(㎍/㎥)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수치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48, 58, 61,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초미세먼지</a:t>
                      </a:r>
                      <a:r>
                        <a:rPr lang="en-US" altLang="ko-KR" sz="1200" kern="120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(PM-25(㎍/㎥)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초미세먼지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수치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26, 40, 48,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(O3(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 수치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0.024, 0.003, 0.002,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(NO2(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 수치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0.031, 0.051, 0.061,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(CO(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 수치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0.5, 1, 1.1,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(SO2(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 수치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0.005, 0.006, 0.007,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3667746" y="836712"/>
            <a:ext cx="1808508" cy="435025"/>
            <a:chOff x="3667746" y="836712"/>
            <a:chExt cx="180850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67746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13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473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34"/>
                <a:gridCol w="1082230"/>
                <a:gridCol w="933994"/>
                <a:gridCol w="1152128"/>
                <a:gridCol w="1584176"/>
                <a:gridCol w="1152128"/>
                <a:gridCol w="1982594"/>
              </a:tblGrid>
              <a:tr h="305565"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구 별 날씨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항목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없음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자동관측기상시스템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(http://aws.seoul.go.kr)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광진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(2016-01).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, …,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중구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(2017-12).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개의 구 별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데이터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2016-01-01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7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상세항목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 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 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…, 2017-12-31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풍향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(DEG))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평균 풍속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및 풍향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0.8, 1.1, 1.3, … /233, 226, 255,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풍향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(DEG))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최대 풍속 및 풍향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2.7, 2.9, 5, … /254, 251, 290,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순간최고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풍향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(DEG))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순간최고 풍속 및 풍향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3,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3.3, 5.7, … /258, 235, 306,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(℃)(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평균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최고 기온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1.5, 5.6, … /-2.6, 2.4, … /4, 9.2,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일강수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(mm)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강수량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0, 0.5,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습도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(%)(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최고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습도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대부분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결측값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자동관측시스템으로 측정불가 판단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(MJ/㎡)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일사량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0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자동관측시스템으로 측정불가 판단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(hour)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별 일조시간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0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자동관측시스템으로 측정불가 판단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3667746" y="836712"/>
            <a:ext cx="1808508" cy="435025"/>
            <a:chOff x="3667746" y="836712"/>
            <a:chExt cx="180850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67746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14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275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34"/>
                <a:gridCol w="1082230"/>
                <a:gridCol w="933994"/>
                <a:gridCol w="648072"/>
                <a:gridCol w="1820444"/>
                <a:gridCol w="1419916"/>
                <a:gridCol w="1982594"/>
              </a:tblGrid>
              <a:tr h="305565"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아파트 매매가격지수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종합주택유형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항목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없음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한국 감정원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(http://www.kab.co.kr)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매매가격지수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아파트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xlsx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7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상세항목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 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지역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 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ex)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광진구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마포구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 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2016-01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…, 2017-12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매매가격지수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아파트 매매가격지수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94.5, 95.2,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93.8,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3667746" y="836712"/>
            <a:ext cx="1808508" cy="435025"/>
            <a:chOff x="3667746" y="836712"/>
            <a:chExt cx="180850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67746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15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473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34"/>
                <a:gridCol w="1082230"/>
                <a:gridCol w="933994"/>
                <a:gridCol w="648072"/>
                <a:gridCol w="1820444"/>
                <a:gridCol w="1419916"/>
                <a:gridCol w="1982594"/>
              </a:tblGrid>
              <a:tr h="305565"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동 별 주민등록 인구데이터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세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~ 69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항목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개인정보 없음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국가통계포털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(http://kosis.kr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서울특별시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읍면동별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__5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세별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주민등록인구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_20180404155345.csv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565">
                <a:tc gridSpan="7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상세항목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 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행정구역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동읍면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 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ex)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광진구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마포구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 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2016-01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…, 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2017-12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10 - 14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 14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5874,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5833, 5779,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15 - 19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(15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 19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8504, 8433, 8724,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 – 24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(20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 24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11428, 11462, 11666,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25 – 29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 29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11877, 11894, 11932,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︙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︙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︙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︙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65 – 69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(65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 69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7695, 7720, 7680,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56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100+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 lang="ko-KR" altLang="en-US"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(100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세 이상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ex) 214, 215, 220, …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67384" y="2957452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</a:t>
            </a:r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검증 결과서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03</a:t>
            </a:r>
            <a:endParaRPr lang="ko-KR" altLang="en-US" sz="7200" dirty="0"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16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32040" y="4058488"/>
            <a:ext cx="4104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</a:t>
            </a: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연계안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날씨 데이터 추정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최종 데이터</a:t>
            </a:r>
            <a:endParaRPr lang="ko-KR" altLang="en-US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공공자전거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531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17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799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연계안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60536" y="1571612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공공자전거 이용 현황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" name="그룹 52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54" name="직사각형 5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56" name="이등변 삼각형 55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67544" y="1905257"/>
            <a:ext cx="8234790" cy="3584666"/>
            <a:chOff x="467544" y="1905257"/>
            <a:chExt cx="8234790" cy="3584666"/>
          </a:xfrm>
        </p:grpSpPr>
        <p:grpSp>
          <p:nvGrpSpPr>
            <p:cNvPr id="55" name="그룹 54"/>
            <p:cNvGrpSpPr/>
            <p:nvPr/>
          </p:nvGrpSpPr>
          <p:grpSpPr>
            <a:xfrm>
              <a:off x="467544" y="1905257"/>
              <a:ext cx="8234790" cy="3584666"/>
              <a:chOff x="467544" y="1905257"/>
              <a:chExt cx="8234790" cy="3584666"/>
            </a:xfrm>
          </p:grpSpPr>
          <p:pic>
            <p:nvPicPr>
              <p:cNvPr id="1026" name="Picture 2" descr="C:\Users\kitcoop\Desktop\2016_서울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7544" y="1916832"/>
                <a:ext cx="3759443" cy="3573091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kitcoop\Desktop\2017_서울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60032" y="1905257"/>
                <a:ext cx="3842302" cy="3574800"/>
              </a:xfrm>
              <a:prstGeom prst="rect">
                <a:avLst/>
              </a:prstGeom>
              <a:noFill/>
            </p:spPr>
          </p:pic>
          <p:sp>
            <p:nvSpPr>
              <p:cNvPr id="53" name="오른쪽 화살표 52"/>
              <p:cNvSpPr/>
              <p:nvPr/>
            </p:nvSpPr>
            <p:spPr>
              <a:xfrm>
                <a:off x="4103948" y="3562921"/>
                <a:ext cx="936104" cy="442143"/>
              </a:xfrm>
              <a:prstGeom prst="rightArrow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5076056" y="3654041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강서구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64088" y="4149080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92080" y="4509120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868144" y="4149080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영등</a:t>
              </a:r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포</a:t>
              </a:r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24128" y="4725144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금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00192" y="4877544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관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악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00192" y="4437112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동</a:t>
              </a:r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작</a:t>
              </a:r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32240" y="4653136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초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08304" y="4581128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강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남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668344" y="4365104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송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파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84368" y="386104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강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동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52320" y="3933056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진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20272" y="386104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성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동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080072" y="3501008"/>
              <a:ext cx="639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동대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문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24328" y="3212976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76256" y="314096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성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북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04248" y="278150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강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북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380312" y="278150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노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원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997122" y="2348880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도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봉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516216" y="3429580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종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32240" y="371761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93066" y="401344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용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산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68144" y="371703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마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포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063576" y="3501008"/>
              <a:ext cx="72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서대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문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046885" y="3068960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은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평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69435" y="3654041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강서구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57467" y="4149080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85459" y="4509120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61523" y="4149080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영등</a:t>
              </a:r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포</a:t>
              </a:r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317507" y="4725144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금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93571" y="4877544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관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악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893571" y="4437112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동</a:t>
              </a:r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작</a:t>
              </a:r>
              <a:r>
                <a:rPr lang="ko-KR" altLang="en-US" sz="80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325619" y="4653136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초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01683" y="4581128"/>
              <a:ext cx="504056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강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남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261723" y="4365104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송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파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477747" y="386104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강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동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45699" y="3933056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진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613651" y="386104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성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동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673451" y="3501008"/>
              <a:ext cx="639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동대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문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117707" y="3212976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469635" y="314096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성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북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397627" y="278150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강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북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73691" y="278150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노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원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501" y="2348880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도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봉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09595" y="3429580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종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로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325619" y="371761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중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086445" y="4013448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용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산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61523" y="371703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마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포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656955" y="3501008"/>
              <a:ext cx="72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서대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문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640264" y="3068960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은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평</a:t>
              </a:r>
              <a:r>
                <a:rPr lang="ko-KR" altLang="en-US" sz="8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구</a:t>
              </a:r>
              <a:endPara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91880" y="1916832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2016</a:t>
            </a: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년</a:t>
            </a:r>
            <a:endParaRPr lang="ko-KR" altLang="en-US" sz="15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956376" y="1916832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2017</a:t>
            </a: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년</a:t>
            </a:r>
            <a:endParaRPr lang="ko-KR" altLang="en-US" sz="15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82622" y="5643578"/>
            <a:ext cx="8204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서울시 공공자전거는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450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개소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5,600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대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(2016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년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에서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1,500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개소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20,000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대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(2017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년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로 확대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본 연구는 서울시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11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개 구 기준으로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2016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년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2017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년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‘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서울시 공공자전거 이용 현황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’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데이터 병합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18</a:t>
            </a:fld>
            <a:endParaRPr lang="en-US" dirty="0"/>
          </a:p>
        </p:txBody>
      </p: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799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연계안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09139" y="1571612"/>
            <a:ext cx="3791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옥수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응봉 공유자전거 대여소의 대여 현황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285852" y="1928802"/>
          <a:ext cx="3000396" cy="439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1000132"/>
                <a:gridCol w="1000132"/>
              </a:tblGrid>
              <a:tr h="262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옥수대여소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응봉대여소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29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507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398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02243" y="2478281"/>
            <a:ext cx="2369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날씨 관련 데이터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265234" y="2857502"/>
          <a:ext cx="6613532" cy="85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73"/>
                <a:gridCol w="454661"/>
                <a:gridCol w="382873"/>
                <a:gridCol w="590761"/>
                <a:gridCol w="590761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</a:tblGrid>
              <a:tr h="5643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평균기온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현지기압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해면기압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평균수증기압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평균이슬점온도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평균상대습도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월합강수량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평균풍속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하층운량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일조율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월적설량합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 최저초상온도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평균지면온도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61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 smtClean="0">
                          <a:latin typeface="+mn-ea"/>
                          <a:ea typeface="+mn-ea"/>
                        </a:rPr>
                        <a:t>12-Jan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-2.8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1015.1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1026.1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-12.8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6.7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3.6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62.05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9.6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-12.5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-2.3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00360" y="3835603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대기오염 관련 데이터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417646" y="4238317"/>
          <a:ext cx="6308709" cy="548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1046163"/>
                <a:gridCol w="690546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측정월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측정소명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이산화질소농도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오존농도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일산화탄소농도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아황산가스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초미세먼지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201201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성동구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14348" y="4907173"/>
            <a:ext cx="3150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월별 주민등록 인구 데이터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285985" y="5324201"/>
          <a:ext cx="4572030" cy="748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5"/>
                <a:gridCol w="762005"/>
                <a:gridCol w="762005"/>
                <a:gridCol w="762005"/>
                <a:gridCol w="762005"/>
                <a:gridCol w="762005"/>
              </a:tblGrid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968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주민등록총인구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10250134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10251297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10245782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10241387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10237054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643702" y="1628764"/>
          <a:ext cx="388937" cy="228600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0">
                <a:tc>
                  <a:txBody>
                    <a:bodyPr/>
                    <a:lstStyle>
                      <a:lvl1pPr defTabSz="9128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1pPr>
                      <a:lvl2pPr marL="742950" indent="-28575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2pPr>
                      <a:lvl3pPr marL="11430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3pPr>
                      <a:lvl4pPr marL="16002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4pPr>
                      <a:lvl5pPr marL="20574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5pPr>
                      <a:lvl6pPr marL="25146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6pPr>
                      <a:lvl7pPr marL="29718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7pPr>
                      <a:lvl8pPr marL="34290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8pPr>
                      <a:lvl9pPr marL="38862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Microsoft YaHei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47" name="TextBox 33"/>
          <p:cNvSpPr txBox="1">
            <a:spLocks noChangeArrowheads="1"/>
          </p:cNvSpPr>
          <p:nvPr/>
        </p:nvSpPr>
        <p:spPr bwMode="auto">
          <a:xfrm>
            <a:off x="7096139" y="1685914"/>
            <a:ext cx="924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tabLst>
                <a:tab pos="749300" algn="l"/>
              </a:tabLs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불필요 열 삭제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650417" y="1285860"/>
          <a:ext cx="388937" cy="228600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0">
                <a:tc>
                  <a:txBody>
                    <a:bodyPr/>
                    <a:lstStyle>
                      <a:lvl1pPr defTabSz="9128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1pPr>
                      <a:lvl2pPr marL="742950" indent="-28575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2pPr>
                      <a:lvl3pPr marL="11430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3pPr>
                      <a:lvl4pPr marL="16002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4pPr>
                      <a:lvl5pPr marL="20574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5pPr>
                      <a:lvl6pPr marL="25146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6pPr>
                      <a:lvl7pPr marL="29718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7pPr>
                      <a:lvl8pPr marL="34290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8pPr>
                      <a:lvl9pPr marL="38862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Microsoft YaHei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33"/>
          <p:cNvSpPr txBox="1">
            <a:spLocks noChangeArrowheads="1"/>
          </p:cNvSpPr>
          <p:nvPr/>
        </p:nvSpPr>
        <p:spPr bwMode="auto">
          <a:xfrm>
            <a:off x="7092280" y="1343010"/>
            <a:ext cx="924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tabLst>
                <a:tab pos="749300" algn="l"/>
              </a:tabLs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병합 기준 변수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28599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4810" y="360647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711495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54" name="직사각형 5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7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8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56" name="이등변 삼각형 55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72066" y="1918012"/>
          <a:ext cx="2071703" cy="439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84"/>
                <a:gridCol w="345284"/>
                <a:gridCol w="1381135"/>
              </a:tblGrid>
              <a:tr h="262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29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>
            <a:off x="4511713" y="1989089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948264" y="482909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전체데이터의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37.5%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ko-KR" altLang="en-US" sz="10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결측값인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관계로 열 삭제</a:t>
            </a: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19</a:t>
            </a:fld>
            <a:endParaRPr lang="en-US" dirty="0"/>
          </a:p>
        </p:txBody>
      </p: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60" y="1809241"/>
            <a:ext cx="8858280" cy="293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357158" y="5018142"/>
            <a:ext cx="864399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  <a:ea typeface="+mj-ea"/>
              </a:rPr>
              <a:t>데이터 구조는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n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48,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변수의 총 개수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로 이루어져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Target Variable =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total_rental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Missing Value =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없음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2" name="직사각형 41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4" name="이등변 삼각형 43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</a:t>
            </a:fld>
            <a:endParaRPr lang="en-US" dirty="0"/>
          </a:p>
        </p:txBody>
      </p:sp>
      <p:pic>
        <p:nvPicPr>
          <p:cNvPr id="14" name="Picture 2" descr="C:\Users\kitcoop\Desktop\자전거명언.jp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013" y="643538"/>
            <a:ext cx="9154800" cy="584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71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20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37565" y="1612439"/>
          <a:ext cx="826887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63">
                  <a:extLst>
                    <a:ext uri="{9D8B030D-6E8A-4147-A177-3AD203B41FA5}"/>
                  </a:extLst>
                </a:gridCol>
                <a:gridCol w="1629881">
                  <a:extLst>
                    <a:ext uri="{9D8B030D-6E8A-4147-A177-3AD203B41FA5}"/>
                  </a:extLst>
                </a:gridCol>
                <a:gridCol w="662463">
                  <a:extLst>
                    <a:ext uri="{9D8B030D-6E8A-4147-A177-3AD203B41FA5}"/>
                  </a:extLst>
                </a:gridCol>
                <a:gridCol w="662463"/>
                <a:gridCol w="4489200">
                  <a:extLst>
                    <a:ext uri="{9D8B030D-6E8A-4147-A177-3AD203B41FA5}"/>
                  </a:extLst>
                </a:gridCol>
              </a:tblGrid>
              <a:tr h="32400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길이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2012-01, ∙∙∙, 2015-12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기온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-2.8, 2, ∙∙∙, 1.6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a.atmos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현지기압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1015.1, 1013, ∙∙∙, 2015-12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m.see_level.pre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해면기압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1026.1, 1024,  ∙∙∙, 1025.6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m.water_vap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수증기압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2.6, 2.4, ∙∙∙, 4.3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m.dew_point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이슬점온도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-12.8, -13.8, ∙∙∙, -5.9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m.rel_hum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상대습도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(%)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49, 43, ∙∙∙, 60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s.a_precipitation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2~5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합 강수량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(00~24h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)(mm)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6.7, 0.8, ∙∙∙, 29.1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m.windspeed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2.5, 2.9, ∙∙∙, 2.3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m.a_cloud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운량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3.6, 3.4, ∙∙∙, 4.1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m.mla_cloud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중하층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운량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2.2, 1.4, ∙∙∙, 2.7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21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37160" y="1612439"/>
          <a:ext cx="826968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62">
                  <a:extLst>
                    <a:ext uri="{9D8B030D-6E8A-4147-A177-3AD203B41FA5}"/>
                  </a:extLst>
                </a:gridCol>
                <a:gridCol w="1630323">
                  <a:extLst>
                    <a:ext uri="{9D8B030D-6E8A-4147-A177-3AD203B41FA5}"/>
                  </a:extLst>
                </a:gridCol>
                <a:gridCol w="663350">
                  <a:extLst>
                    <a:ext uri="{9D8B030D-6E8A-4147-A177-3AD203B41FA5}"/>
                  </a:extLst>
                </a:gridCol>
                <a:gridCol w="663350"/>
                <a:gridCol w="4487595">
                  <a:extLst>
                    <a:ext uri="{9D8B030D-6E8A-4147-A177-3AD203B41FA5}"/>
                  </a:extLst>
                </a:gridCol>
              </a:tblGrid>
              <a:tr h="32400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길이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p.sunshine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4~5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일조율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62.05, 71.74, ∙∙∙, 59.48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13.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s.a_snow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1~4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적설량 합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9.6, 0.7, ∙∙∙, 7.5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14.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m.min_temp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최저초상온도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-12.5, -12.2, ∙∙∙, -5.4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m.gs_temp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1~4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지면온도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-2.3, -0.7, ∙∙∙, 2.2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16.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total_census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 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10250134, 10251297, ∙∙∙, 10022181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17.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n_dioxide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0.029, 0.028, ∙∙∙, 0.036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18.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ozone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0.011, 0.016, ∙∙∙, 0.008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19.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c_monoxide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0.8, 0.6, ∙∙∙, 0.7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s_dioxide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0.009, 0.007, ∙∙∙, 0.005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fp_matter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㎍/m³)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61, 53, ∙∙∙, 51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total_rental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3~4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총 대여 횟수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905, 1448, ∙∙∙, 854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932040" y="4130496"/>
            <a:ext cx="396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변수 별 히스토그램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/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기초통계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변수탐색 </a:t>
            </a:r>
            <a:r>
              <a:rPr lang="en-US" altLang="ko-KR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– </a:t>
            </a: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모든 가능한 선형 모형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탐색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22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공공자전거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330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10362" y="836712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산점도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19672" y="1484784"/>
            <a:ext cx="5904656" cy="4578362"/>
            <a:chOff x="1223628" y="1340768"/>
            <a:chExt cx="6696744" cy="508241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3628" y="1340768"/>
              <a:ext cx="6696744" cy="5082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1384224" y="6032439"/>
              <a:ext cx="606809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58" y="6130171"/>
            <a:ext cx="86439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  <a:ea typeface="+mj-ea"/>
              </a:rPr>
              <a:t>설명변수와 종속변수와의 관계가 대체적으로 비선형이라는 것을 알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798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상관관계 행렬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84784"/>
            <a:ext cx="9144000" cy="290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57158" y="4725144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반응변수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total_rental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와 나머지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설명변수와의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상관관계를 알아보기 위해 상관관계 행렬을 작성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en-US" altLang="ko-KR" sz="1400" dirty="0" err="1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pearson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correlation)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대각성분을 기준으로 위쪽은 상관계수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아래쪽은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표시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m.atmos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m.see_level.pre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m.water_vap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m.dew_point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m.min_temp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m.gs_temp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            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n_dioxide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ozone,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c_monoxide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total_rental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 상관계수가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0.7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도 유의함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441481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endParaRPr lang="ko-KR" altLang="en-US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4542" y="1207903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coefficient of correlation : </a:t>
            </a:r>
            <a:r>
              <a:rPr lang="en-US" altLang="ko-KR" sz="10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pearson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endParaRPr lang="ko-KR" altLang="en-US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0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4" name="직사각형 4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5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7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8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6" name="이등변 삼각형 45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m.atmos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m.see_level.pre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-4.10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995.3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4.30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999.3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4.30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14.65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1007.0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9.65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12.90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1005.9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11.15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1011.3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16.35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27.70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1015.3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25.60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s.a_precipitation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m.windspeed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-13.800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43.00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0.8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2.100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-5.925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54.00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24.2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5.750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59.00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2.700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4.490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59.85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96.9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2.715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13.800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63.50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100.6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2.900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21.400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79.00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676.2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3.500 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26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m.mla_cloud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p.sunshine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s.a_snow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3.750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2.200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51.53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57.66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4.746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3.038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56.03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2.417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5.525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3.325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63.86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73.07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24.900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m.min_temp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-12.500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-2.300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10022181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0.0130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-4.575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4.525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10105033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0.0270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5.650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16.250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10143909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0.0320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5.485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14.652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10150799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0.0321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15.150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25.300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10195597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0.0380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29.700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10251297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0.0520 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27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c_monoxide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fp_matter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0.00600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0.001000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0.01200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0.003000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32.75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0.01900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44.50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0.01965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0.4417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0.004396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44.88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0.02625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0.5250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0.006000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54.25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0.8000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0.009000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81.00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total_rental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grid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386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1488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3556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3349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4814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7341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28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079444" y="836712"/>
            <a:ext cx="2985113" cy="435025"/>
            <a:chOff x="3079444" y="836712"/>
            <a:chExt cx="29851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079444" y="836712"/>
              <a:ext cx="298511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변수 탐색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모든 가능한 선형 모형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95536" y="1686560"/>
          <a:ext cx="8352928" cy="348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856"/>
                <a:gridCol w="72320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변수의 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포함 되어야 할 변수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s.a_snow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7158" y="5283785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가장 많이 포함된 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total_census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(5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번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가장 적게 포함된 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번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 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가장 유의한 변수의 개수가 많으면서도 결정계수 값이 클 때는 변수의 개수가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때로 확인됨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716015" y="4130496"/>
            <a:ext cx="4424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 개념 </a:t>
            </a: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아키텍쳐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 시나리오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/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변수 선택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모델링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예측 모형 비교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분석 보고서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29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공공자전거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003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056" y="2199869"/>
            <a:ext cx="25490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01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분석개요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02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03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검증 결과서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04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탐색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05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분석 보고서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06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결론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124" y="3208020"/>
            <a:ext cx="3296992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313131"/>
                </a:solidFill>
                <a:latin typeface="+mn-ea"/>
              </a:rPr>
              <a:t>CONTENTS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2793304" y="3551512"/>
            <a:ext cx="3701408" cy="144016"/>
            <a:chOff x="3754393" y="1302227"/>
            <a:chExt cx="1635213" cy="12724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3754393" y="1302227"/>
              <a:ext cx="163521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31313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이등변 삼각형 56"/>
            <p:cNvSpPr/>
            <p:nvPr/>
          </p:nvSpPr>
          <p:spPr>
            <a:xfrm flipV="1">
              <a:off x="4508375" y="1302227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원형 59"/>
          <p:cNvSpPr/>
          <p:nvPr/>
        </p:nvSpPr>
        <p:spPr>
          <a:xfrm flipV="1">
            <a:off x="1043608" y="3342556"/>
            <a:ext cx="115444" cy="115444"/>
          </a:xfrm>
          <a:prstGeom prst="pie">
            <a:avLst/>
          </a:pr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1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99010" y="836712"/>
            <a:ext cx="1745992" cy="435025"/>
            <a:chOff x="3699010" y="836712"/>
            <a:chExt cx="1745992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99010" y="836712"/>
              <a:ext cx="1745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개념 </a:t>
              </a:r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아키텍쳐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377369" y="1961768"/>
            <a:ext cx="1855788" cy="197061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88" kern="0" dirty="0">
              <a:solidFill>
                <a:schemeClr val="tx1"/>
              </a:solidFill>
              <a:latin typeface="+mn-ea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62907" y="2509984"/>
            <a:ext cx="1168400" cy="28632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b="1" kern="0" dirty="0">
              <a:latin typeface="+mn-ea"/>
              <a:sym typeface="Arial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67695" y="3155610"/>
            <a:ext cx="784225" cy="1865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CSV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다운로드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77369" y="1728935"/>
            <a:ext cx="1855788" cy="51646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  <a:sym typeface="Arial"/>
              </a:rPr>
              <a:t>데이터 </a:t>
            </a: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  <a:sym typeface="Arial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  <a:sym typeface="Arial"/>
              </a:rPr>
              <a:t>처리 및 저장</a:t>
            </a:r>
          </a:p>
        </p:txBody>
      </p:sp>
      <p:cxnSp>
        <p:nvCxnSpPr>
          <p:cNvPr id="37" name="꺾인 연결선 36"/>
          <p:cNvCxnSpPr>
            <a:stCxn id="32" idx="3"/>
            <a:endCxn id="36" idx="1"/>
          </p:cNvCxnSpPr>
          <p:nvPr/>
        </p:nvCxnSpPr>
        <p:spPr>
          <a:xfrm flipV="1">
            <a:off x="4131307" y="1987169"/>
            <a:ext cx="246062" cy="19544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482144" y="2418968"/>
            <a:ext cx="1633538" cy="1183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15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R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77369" y="4484836"/>
            <a:ext cx="1855788" cy="1968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88" kern="0" dirty="0">
              <a:solidFill>
                <a:schemeClr val="tx1"/>
              </a:solidFill>
              <a:latin typeface="+mn-ea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77369" y="4260468"/>
            <a:ext cx="1855788" cy="51646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  <a:sym typeface="Arial"/>
              </a:rPr>
              <a:t>분석 모델링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82144" y="4950502"/>
            <a:ext cx="1644650" cy="34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공유자전거 수요 요인 상관분석</a:t>
            </a:r>
            <a:endParaRPr lang="ko-KR" altLang="en-US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480558" y="5401352"/>
            <a:ext cx="1646237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공유자전거 </a:t>
            </a:r>
            <a:r>
              <a:rPr lang="mr-IN" altLang="ko-KR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–</a:t>
            </a:r>
            <a:r>
              <a: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 요소 간 회귀분석</a:t>
            </a:r>
          </a:p>
        </p:txBody>
      </p:sp>
      <p:cxnSp>
        <p:nvCxnSpPr>
          <p:cNvPr id="52" name="꺾인 연결선 51"/>
          <p:cNvCxnSpPr>
            <a:stCxn id="29" idx="2"/>
            <a:endCxn id="43" idx="0"/>
          </p:cNvCxnSpPr>
          <p:nvPr/>
        </p:nvCxnSpPr>
        <p:spPr>
          <a:xfrm rot="16200000" flipH="1">
            <a:off x="5140427" y="4096427"/>
            <a:ext cx="328084" cy="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4490083" y="5852202"/>
            <a:ext cx="1646237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수요 </a:t>
            </a:r>
            <a:r>
              <a: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예측 모델 도출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6883" y="2791502"/>
            <a:ext cx="1462087" cy="2317749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788" kern="0" dirty="0">
              <a:solidFill>
                <a:schemeClr val="tx1"/>
              </a:solidFill>
              <a:latin typeface="+mn-ea"/>
              <a:sym typeface="Arial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26883" y="2782880"/>
            <a:ext cx="1462087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  <a:sym typeface="Arial"/>
              </a:rPr>
              <a:t>시각화 및 활용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930070" y="3748235"/>
            <a:ext cx="1298575" cy="90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수요 </a:t>
            </a:r>
            <a:r>
              <a:rPr lang="ko-KR" altLang="en-US" sz="15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예측 모델을 이용한 </a:t>
            </a: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적정 수요예측</a:t>
            </a:r>
            <a:endParaRPr lang="en-US" altLang="ko-KR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cxnSp>
        <p:nvCxnSpPr>
          <p:cNvPr id="57" name="꺾인 연결선 56"/>
          <p:cNvCxnSpPr>
            <a:stCxn id="42" idx="3"/>
            <a:endCxn id="55" idx="1"/>
          </p:cNvCxnSpPr>
          <p:nvPr/>
        </p:nvCxnSpPr>
        <p:spPr>
          <a:xfrm flipV="1">
            <a:off x="6233157" y="3087680"/>
            <a:ext cx="593726" cy="23814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958778" y="2484000"/>
            <a:ext cx="1170000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anchor="ctr"/>
          <a:lstStyle/>
          <a:p>
            <a:pPr marL="86365" algn="ctr" defTabSz="899639" fontAlgn="auto" latinLnBrk="0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</a:t>
            </a: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수집</a:t>
            </a:r>
            <a:r>
              <a:rPr lang="en-US" altLang="ko-KR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/ </a:t>
            </a: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병합</a:t>
            </a:r>
            <a:endParaRPr lang="ko-KR" altLang="en-US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2483768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92478" y="1556792"/>
            <a:ext cx="1980000" cy="48965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kern="0">
              <a:sym typeface="Arial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1305" y="3046558"/>
            <a:ext cx="2047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구 별 대기환경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1202" y="3717033"/>
            <a:ext cx="1851616" cy="24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3.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구 별 날씨 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8886" y="1541437"/>
            <a:ext cx="1980000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anchor="ctr"/>
          <a:lstStyle/>
          <a:p>
            <a:pPr algn="ctr" fontAlgn="auto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외부 </a:t>
            </a: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자료 수집</a:t>
            </a:r>
            <a:endParaRPr lang="ko-KR" altLang="en-US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244" y="5849540"/>
            <a:ext cx="1656184" cy="43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768" y="2380249"/>
            <a:ext cx="1728192" cy="58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직사각형 83"/>
          <p:cNvSpPr/>
          <p:nvPr/>
        </p:nvSpPr>
        <p:spPr>
          <a:xfrm>
            <a:off x="491202" y="2068643"/>
            <a:ext cx="2040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1.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공공자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전거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이용 현황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043" y="3389823"/>
            <a:ext cx="1800200" cy="25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785" y="4051920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직사각형 86"/>
          <p:cNvSpPr/>
          <p:nvPr/>
        </p:nvSpPr>
        <p:spPr>
          <a:xfrm>
            <a:off x="482947" y="4622939"/>
            <a:ext cx="19575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아파트 매매가격지수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7343" y="4916242"/>
            <a:ext cx="1728192" cy="45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직사각형 88"/>
          <p:cNvSpPr/>
          <p:nvPr/>
        </p:nvSpPr>
        <p:spPr>
          <a:xfrm>
            <a:off x="493760" y="5415027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5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읍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면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동 별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주민등록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인구데이터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31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806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시나리오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92478" y="1556792"/>
            <a:ext cx="1980000" cy="48965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kern="0">
              <a:sym typeface="Arial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1305" y="3046558"/>
            <a:ext cx="2047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구 별 대기환경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202" y="3717033"/>
            <a:ext cx="1851616" cy="24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3.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구 별 날씨 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8886" y="1541437"/>
            <a:ext cx="1980000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anchor="ctr"/>
          <a:lstStyle/>
          <a:p>
            <a:pPr algn="ctr" fontAlgn="auto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외부 </a:t>
            </a: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자료 수집</a:t>
            </a:r>
            <a:endParaRPr lang="ko-KR" altLang="en-US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244" y="5849540"/>
            <a:ext cx="1656184" cy="43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직사각형 23"/>
          <p:cNvSpPr/>
          <p:nvPr/>
        </p:nvSpPr>
        <p:spPr>
          <a:xfrm>
            <a:off x="2771800" y="1772816"/>
            <a:ext cx="1440000" cy="4680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b="1" kern="0" dirty="0">
              <a:latin typeface="+mn-ea"/>
              <a:sym typeface="Arial"/>
            </a:endParaRPr>
          </a:p>
        </p:txBody>
      </p:sp>
      <p:cxnSp>
        <p:nvCxnSpPr>
          <p:cNvPr id="61" name="꺾인 연결선 60"/>
          <p:cNvCxnSpPr/>
          <p:nvPr/>
        </p:nvCxnSpPr>
        <p:spPr>
          <a:xfrm rot="16200000" flipH="1">
            <a:off x="5381526" y="2530649"/>
            <a:ext cx="363538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037095" y="4359250"/>
            <a:ext cx="1555750" cy="869950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rIns="27000"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최종 예측 모델 선정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71800" y="1772816"/>
            <a:ext cx="1440160" cy="19442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b="1" kern="0" dirty="0">
              <a:solidFill>
                <a:schemeClr val="bg1"/>
              </a:solidFill>
              <a:latin typeface="+mn-ea"/>
              <a:sym typeface="Arial"/>
            </a:endParaRPr>
          </a:p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데이터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병합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서울시 </a:t>
            </a: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11</a:t>
            </a:r>
            <a:r>
              <a:rPr lang="ko-KR" altLang="en-US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개 구에 대한 공공자전거 대여 횟수</a:t>
            </a: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)</a:t>
            </a:r>
            <a:endParaRPr lang="en-US" altLang="ko-KR" sz="9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데이터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전처리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9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이상값</a:t>
            </a:r>
            <a:r>
              <a:rPr lang="ko-KR" altLang="en-US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 제거 및 </a:t>
            </a:r>
            <a:endParaRPr lang="en-US" altLang="ko-KR" sz="9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결측값</a:t>
            </a:r>
            <a:r>
              <a:rPr lang="ko-KR" altLang="en-US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 보완</a:t>
            </a: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)</a:t>
            </a:r>
            <a:endParaRPr lang="en-US" altLang="ko-KR" sz="9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90157" y="2839467"/>
            <a:ext cx="1944688" cy="517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상관 분석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590157" y="5044521"/>
            <a:ext cx="1970088" cy="1408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LASSO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Ridge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Elastic net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Decision Tree</a:t>
            </a:r>
            <a:endParaRPr lang="en-US" altLang="ko-KR" sz="9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SVR(Support Vector Regression)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Random Forest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Multiple Linear Regression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590157" y="3919587"/>
            <a:ext cx="1944688" cy="517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stepwise method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에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/>
            </a:r>
            <a:b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</a:b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의한 변수 선택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sym typeface="Arial"/>
            </a:endParaRPr>
          </a:p>
        </p:txBody>
      </p:sp>
      <p:cxnSp>
        <p:nvCxnSpPr>
          <p:cNvPr id="82" name="꺾인 연결선 72"/>
          <p:cNvCxnSpPr/>
          <p:nvPr/>
        </p:nvCxnSpPr>
        <p:spPr>
          <a:xfrm rot="16200000" flipH="1">
            <a:off x="5406926" y="3632671"/>
            <a:ext cx="312737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직사각형 21"/>
          <p:cNvSpPr/>
          <p:nvPr/>
        </p:nvSpPr>
        <p:spPr>
          <a:xfrm>
            <a:off x="6938670" y="1772815"/>
            <a:ext cx="1724025" cy="4680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kern="0">
              <a:sym typeface="Arial"/>
            </a:endParaRPr>
          </a:p>
        </p:txBody>
      </p:sp>
      <p:cxnSp>
        <p:nvCxnSpPr>
          <p:cNvPr id="85" name="꺾인 연결선 72"/>
          <p:cNvCxnSpPr/>
          <p:nvPr/>
        </p:nvCxnSpPr>
        <p:spPr>
          <a:xfrm rot="16200000" flipH="1">
            <a:off x="5423006" y="4671152"/>
            <a:ext cx="2520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128645" y="1438484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1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206765" y="1438484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2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44766" y="1438076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3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cxnSp>
        <p:nvCxnSpPr>
          <p:cNvPr id="99" name="꺾인 연결선 72"/>
          <p:cNvCxnSpPr/>
          <p:nvPr/>
        </p:nvCxnSpPr>
        <p:spPr>
          <a:xfrm rot="16200000" flipH="1">
            <a:off x="3030304" y="4347152"/>
            <a:ext cx="9000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오른쪽 화살표 101"/>
          <p:cNvSpPr/>
          <p:nvPr/>
        </p:nvSpPr>
        <p:spPr>
          <a:xfrm>
            <a:off x="2488530" y="2996952"/>
            <a:ext cx="4437092" cy="1440160"/>
          </a:xfrm>
          <a:prstGeom prst="rightArrow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123641" y="2490986"/>
            <a:ext cx="1366837" cy="3619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예측 모델 성능 </a:t>
            </a:r>
            <a:r>
              <a: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평가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n-ea"/>
              <a:sym typeface="Arial"/>
            </a:endParaRPr>
          </a:p>
        </p:txBody>
      </p:sp>
      <p:cxnSp>
        <p:nvCxnSpPr>
          <p:cNvPr id="105" name="꺾인 연결선 72"/>
          <p:cNvCxnSpPr/>
          <p:nvPr/>
        </p:nvCxnSpPr>
        <p:spPr>
          <a:xfrm rot="16200000" flipH="1">
            <a:off x="7263851" y="3680969"/>
            <a:ext cx="10800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597236" y="1772816"/>
            <a:ext cx="1944688" cy="517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변수탐색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–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모든 가능한 조합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sym typeface="Arial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33477" y="1914922"/>
            <a:ext cx="1366837" cy="3619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다중선형회귀모형 적합 결과 해석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n-ea"/>
              <a:sym typeface="Arial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768" y="2380249"/>
            <a:ext cx="1728192" cy="58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>
          <a:xfrm>
            <a:off x="491202" y="2068643"/>
            <a:ext cx="2040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1.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공공자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전거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이용 현황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794950" y="5157312"/>
            <a:ext cx="1397387" cy="1080000"/>
            <a:chOff x="2639359" y="4653256"/>
            <a:chExt cx="1397387" cy="1080000"/>
          </a:xfrm>
        </p:grpSpPr>
        <p:pic>
          <p:nvPicPr>
            <p:cNvPr id="44034" name="Picture 2" descr="폴더 아이콘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9359" y="4653256"/>
              <a:ext cx="1397387" cy="1080000"/>
            </a:xfrm>
            <a:prstGeom prst="rect">
              <a:avLst/>
            </a:prstGeom>
            <a:noFill/>
          </p:spPr>
        </p:pic>
        <p:sp>
          <p:nvSpPr>
            <p:cNvPr id="98" name="직사각형 91"/>
            <p:cNvSpPr>
              <a:spLocks noChangeArrowheads="1"/>
            </p:cNvSpPr>
            <p:nvPr/>
          </p:nvSpPr>
          <p:spPr bwMode="auto">
            <a:xfrm>
              <a:off x="2750022" y="5131484"/>
              <a:ext cx="117390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8588" indent="-128588" latinLnBrk="0">
                <a:buClr>
                  <a:srgbClr val="007E97"/>
                </a:buClr>
                <a:buSzPct val="80000"/>
                <a:buFont typeface="Arial" panose="020B0604020202020204" pitchFamily="34" charset="0"/>
                <a:buChar char="•"/>
                <a:tabLst>
                  <a:tab pos="4233863" algn="l"/>
                </a:tabLst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latin typeface="+mj-ea"/>
                  <a:ea typeface="+mj-ea"/>
                  <a:sym typeface="Arial"/>
                </a:rPr>
                <a:t>분석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latin typeface="+mj-ea"/>
                  <a:ea typeface="+mj-ea"/>
                  <a:sym typeface="Arial"/>
                </a:rPr>
                <a:t>데이터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latin typeface="+mj-ea"/>
                  <a:ea typeface="+mj-ea"/>
                  <a:sym typeface="Arial"/>
                </a:rPr>
                <a:t>셋</a:t>
              </a:r>
            </a:p>
          </p:txBody>
        </p:sp>
      </p:grp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1043" y="3389823"/>
            <a:ext cx="1800200" cy="25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785" y="4051920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직사각형 67"/>
          <p:cNvSpPr/>
          <p:nvPr/>
        </p:nvSpPr>
        <p:spPr>
          <a:xfrm>
            <a:off x="482947" y="4622939"/>
            <a:ext cx="19575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아파트 매매가격지수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7343" y="4916242"/>
            <a:ext cx="1728192" cy="45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직사각형 69"/>
          <p:cNvSpPr/>
          <p:nvPr/>
        </p:nvSpPr>
        <p:spPr>
          <a:xfrm>
            <a:off x="493760" y="5415027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5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읍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면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동 별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주민등록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인구데이터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437" y="1823632"/>
            <a:ext cx="4638676" cy="369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8774" y="836712"/>
              <a:ext cx="1566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단계별 변수 선택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733256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중심화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(centering),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척도화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(scaling)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작업을 통해 변수마다 단위가 다른 문제를 해결함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stepwise method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이용한 변수 선택결과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개의 변수 중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변수가 선택 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다중회귀분석 결과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p.sunshine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c_monoxide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유의하지 않아 제거하기로 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11560" y="1484784"/>
          <a:ext cx="3456192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/>
                  </a:extLst>
                </a:gridCol>
                <a:gridCol w="1296144">
                  <a:extLst>
                    <a:ext uri="{9D8B030D-6E8A-4147-A177-3AD203B41FA5}"/>
                  </a:extLst>
                </a:gridCol>
                <a:gridCol w="432000">
                  <a:extLst>
                    <a:ext uri="{9D8B030D-6E8A-4147-A177-3AD203B41FA5}"/>
                  </a:extLst>
                </a:gridCol>
                <a:gridCol w="1296000"/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단계별 변수 선택 결과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p.sunshine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s.a_snow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a.atmos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m.min_temp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m.see_level.pre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m.gs_temp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m.water_vap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total_census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m.dew_point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m.rel_hum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ozone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s.a_precipitation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c_monoxide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m.windspeed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fp_matter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m.mla_cloud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3968532" y="3284984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455388" y="4581128"/>
            <a:ext cx="36004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55388" y="3933056"/>
            <a:ext cx="3600400" cy="276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39752" y="2144006"/>
            <a:ext cx="1728192" cy="636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39752" y="4414810"/>
            <a:ext cx="1728192" cy="310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8774" y="836712"/>
              <a:ext cx="1566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단계별 변수 선택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733256"/>
            <a:ext cx="8175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개의 변수들로 다중선형회귀분석을 적합하였으나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절편이 유의하지 않아 제거하기로 판단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다중회귀분석 적합 결과 모든 변수가 유의한 결과가 나와서 해당 변수들을 예측 모델 선정하는데 활용하기로 함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개의 변수 중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개 변수 선택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11560" y="1484784"/>
          <a:ext cx="3456192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/>
                  </a:extLst>
                </a:gridCol>
                <a:gridCol w="1296144">
                  <a:extLst>
                    <a:ext uri="{9D8B030D-6E8A-4147-A177-3AD203B41FA5}"/>
                  </a:extLst>
                </a:gridCol>
                <a:gridCol w="432000">
                  <a:extLst>
                    <a:ext uri="{9D8B030D-6E8A-4147-A177-3AD203B41FA5}"/>
                  </a:extLst>
                </a:gridCol>
                <a:gridCol w="1296000"/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변수 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p.sunshine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s.a_snow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a.atmos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m.min_temp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m.see_level.pre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m.gs_temp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m.water_vap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total_census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m.dew_point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m.rel_hum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ozone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s.a_precipitation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c_monoxide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m.windspeed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fp_matter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m.mla_cloud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3968532" y="3284984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9097" y="1916832"/>
            <a:ext cx="4467399" cy="318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555746" y="3215953"/>
            <a:ext cx="3688661" cy="163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29240" y="836712"/>
              <a:ext cx="14855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LASSO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1,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9213" y="2490936"/>
            <a:ext cx="6505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29240" y="836712"/>
              <a:ext cx="14855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LASSO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99592" y="2276872"/>
            <a:ext cx="7367339" cy="3647316"/>
            <a:chOff x="899592" y="1607418"/>
            <a:chExt cx="7367339" cy="3647316"/>
          </a:xfrm>
        </p:grpSpPr>
        <p:sp>
          <p:nvSpPr>
            <p:cNvPr id="27" name="TextBox 26"/>
            <p:cNvSpPr txBox="1"/>
            <p:nvPr/>
          </p:nvSpPr>
          <p:spPr>
            <a:xfrm>
              <a:off x="1619672" y="4946957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LASSO - </a:t>
              </a:r>
              <a:r>
                <a:rPr lang="en-US" altLang="ko-KR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lambda.min</a:t>
              </a:r>
              <a:endPara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6136" y="4946957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LASSO - lambda.1se</a:t>
              </a:r>
              <a:endPara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592" y="1628800"/>
              <a:ext cx="3200400" cy="33242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056" y="1607418"/>
              <a:ext cx="3190875" cy="33337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변수 선택 개수는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18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개로 동일 하나 어떤 변수를 선택했는가에 있어서 약간 차이를 보임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045" y="6021288"/>
            <a:ext cx="86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이라는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즉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유의하지 않는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제외된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2251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36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69732" y="836712"/>
              <a:ext cx="140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Ridge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0,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4256" y="2490936"/>
            <a:ext cx="645548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64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37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69732" y="836712"/>
              <a:ext cx="140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Ridge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19672" y="561641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Ridge -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lambda.min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136" y="561641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Ridge - lambda.1se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9322" y="2298254"/>
            <a:ext cx="3180939" cy="3324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286212"/>
            <a:ext cx="3190875" cy="33150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LASSO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와는 다르게 별도의 변수 선택 과정은 없음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1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38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71762" y="836712"/>
            <a:ext cx="1800493" cy="435025"/>
            <a:chOff x="3671762" y="836712"/>
            <a:chExt cx="180049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71762" y="836712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Elastic Net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0.5,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7092" y="2490936"/>
            <a:ext cx="636981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05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39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71763" y="836712"/>
            <a:ext cx="1800493" cy="435025"/>
            <a:chOff x="3671763" y="836712"/>
            <a:chExt cx="180049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71763" y="836712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Elastic Net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03648" y="5616411"/>
            <a:ext cx="223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Elastic Net -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lambda.min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561641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Elastic Net - lambda.1se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9322" y="2312925"/>
            <a:ext cx="3180939" cy="3294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286212"/>
            <a:ext cx="3190874" cy="33150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6981" y="1268760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값에 따라 변수 개수가 차이가 있음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(LASSO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Ridge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의 장점을 합한 것으로 변수 선택 기능 있음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045" y="6021288"/>
            <a:ext cx="86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이라는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즉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유의하지 않는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제외된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5853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01</a:t>
            </a:r>
            <a:endParaRPr lang="ko-KR" altLang="en-US" sz="72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4058488"/>
            <a:ext cx="29962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effectLst/>
                <a:latin typeface="+mn-ea"/>
              </a:rPr>
              <a:t>분석 목적 및 필요성</a:t>
            </a: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effectLst/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분석개요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</a:t>
            </a:fld>
            <a:endParaRPr 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16" name="직사각형 1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공공자전거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" name="직선 연결선 24"/>
            <p:cNvCxnSpPr>
              <a:endCxn id="16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375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559648" y="836712"/>
            <a:ext cx="2024721" cy="435025"/>
            <a:chOff x="3559648" y="836712"/>
            <a:chExt cx="2024721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59648" y="836712"/>
              <a:ext cx="20247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Decision Tree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981" y="5013176"/>
            <a:ext cx="415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트리 개수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Prune Tree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작업을 통해 결과값을 도출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1550" y="2418346"/>
            <a:ext cx="8640901" cy="2378806"/>
            <a:chOff x="360078" y="2418346"/>
            <a:chExt cx="8640901" cy="2378806"/>
          </a:xfrm>
        </p:grpSpPr>
        <p:sp>
          <p:nvSpPr>
            <p:cNvPr id="35" name="오른쪽 화살표 34"/>
            <p:cNvSpPr/>
            <p:nvPr/>
          </p:nvSpPr>
          <p:spPr>
            <a:xfrm>
              <a:off x="4372229" y="3212976"/>
              <a:ext cx="504056" cy="504056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078" y="2418346"/>
              <a:ext cx="3888432" cy="237880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1250" y="2426242"/>
              <a:ext cx="4059729" cy="1988568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5475" y="4542993"/>
            <a:ext cx="3556997" cy="16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41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2768475" y="836712"/>
            <a:ext cx="3607078" cy="435025"/>
            <a:chOff x="2768475" y="836712"/>
            <a:chExt cx="3607078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8475" y="836712"/>
              <a:ext cx="36070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SVR (Support Vector Regression)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9090792"/>
              </p:ext>
            </p:extLst>
          </p:nvPr>
        </p:nvGraphicFramePr>
        <p:xfrm>
          <a:off x="2231740" y="2489304"/>
          <a:ext cx="468052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  <a:gridCol w="187220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Parameters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SVM-Type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eps-regression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SVM-Kernel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radial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cost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gamma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0.05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epsilon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0.1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Number of Support Vectors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483096" y="836712"/>
            <a:ext cx="2177840" cy="435025"/>
            <a:chOff x="3483096" y="836712"/>
            <a:chExt cx="2177840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83096" y="836712"/>
              <a:ext cx="21778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Random Forest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Out-of-Bag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과정이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cross validation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과정과 유사하여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cross validation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실시 하지 않음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tree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100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개로 지정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 별 중요도는 다음과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9109" y="2882008"/>
            <a:ext cx="8445782" cy="3571328"/>
            <a:chOff x="611560" y="2593976"/>
            <a:chExt cx="8445782" cy="357132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2852936"/>
              <a:ext cx="2438400" cy="30194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848" y="2593976"/>
              <a:ext cx="5853494" cy="3571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78554" y="836712"/>
              <a:ext cx="13869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예측 모형 비교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066600"/>
            <a:ext cx="8786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교차검증은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K = 10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(Random Forest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제외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모형을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train set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을 토대로 예측하여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test set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과 비교하여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RMSE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를 구하여 낮은 값을 예측 모형으로 선정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5204189"/>
              </p:ext>
            </p:extLst>
          </p:nvPr>
        </p:nvGraphicFramePr>
        <p:xfrm>
          <a:off x="323528" y="2132856"/>
          <a:ext cx="84249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94214"/>
              </a:tblGrid>
              <a:tr h="518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LASSO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Ridge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Elastic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Net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Decision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Tree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Random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Forest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Muitiple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Linear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Regression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0.48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0.67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0.39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0.36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16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0.29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0.37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56981" y="1412776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예측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 선정하기 위해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7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개 모형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(Lasso, Ridge, Elastic Net, Decision Tree, SVR, Random Forest, Multiple Linear Regression)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을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비교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06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932040" y="4130496"/>
            <a:ext cx="396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최종 예측 모형 선정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  <a:p>
            <a:pPr marL="285750" indent="-285750"/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서비스 활용 방안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한계점 및 제언</a:t>
            </a: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151099" y="3028890"/>
            <a:ext cx="3057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결론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44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공공자전거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897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308677" y="836712"/>
            <a:ext cx="2526654" cy="435025"/>
            <a:chOff x="3308677" y="836712"/>
            <a:chExt cx="2526654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08677" y="836712"/>
              <a:ext cx="2526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다중선형회귀 모형 적합 결과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7158" y="4797152"/>
            <a:ext cx="8786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결정계수가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0.8925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로 약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89%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의 설명력을 가짐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&lt; 2.2e-16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이므로 이 회귀식은 유의함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 모형은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정규성을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만족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shapiro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test : p-value = 0.249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귀무가설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채택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하고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대체적으로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선형성을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보이며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등분산성을 만족한다는 것을 알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500" y="1484784"/>
            <a:ext cx="9001000" cy="3312368"/>
            <a:chOff x="35496" y="1772816"/>
            <a:chExt cx="9001000" cy="331236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30651" y="1776698"/>
              <a:ext cx="4205845" cy="3308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6" y="1772816"/>
              <a:ext cx="4786527" cy="3135087"/>
            </a:xfrm>
            <a:prstGeom prst="rect">
              <a:avLst/>
            </a:prstGeom>
          </p:spPr>
        </p:pic>
      </p:grpSp>
      <p:grpSp>
        <p:nvGrpSpPr>
          <p:cNvPr id="28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8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7" name="이등변 삼각형 36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46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308677" y="836712"/>
            <a:ext cx="2526654" cy="435025"/>
            <a:chOff x="3308677" y="836712"/>
            <a:chExt cx="2526654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08677" y="836712"/>
              <a:ext cx="2526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다중선형회귀 모형 적합 결과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0580777"/>
              </p:ext>
            </p:extLst>
          </p:nvPr>
        </p:nvGraphicFramePr>
        <p:xfrm>
          <a:off x="611560" y="2018153"/>
          <a:ext cx="802843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860870"/>
                <a:gridCol w="1271905"/>
                <a:gridCol w="1082040"/>
                <a:gridCol w="1054418"/>
                <a:gridCol w="1227582"/>
                <a:gridCol w="762000"/>
                <a:gridCol w="100761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변수명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ozone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VIF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1813.8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2424.7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117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5.5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1.6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4.2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7158" y="3140968"/>
            <a:ext cx="8535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일반적으로 분산팽창계수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(VIF)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의심해볼 수 있고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 매우 높은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가진다는 것을 의미 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m.dew_point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m.rel_hum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VIF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문제를 고려해야 함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반응변수와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설명변수의 관계를 설명하기 위해서는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VIF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가 높은 변수를 제거하거나 다른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모형을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고려해 볼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필요가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있으나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본 연구는 예측 모형을 만드는 것이 목적이므로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문제를 고려하지 않고 진행함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6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7" name="직사각형 26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7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29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47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67762" y="836712"/>
            <a:ext cx="1808508" cy="435025"/>
            <a:chOff x="3667762" y="836712"/>
            <a:chExt cx="1808508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67762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예측 모형 선정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4778568"/>
            <a:ext cx="8786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LASSO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모형이 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 가장 좋은 성능을 보여줌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일반화 오류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(overfitting)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고려 할 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변수의 개수가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개인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LASSO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모형을 최종 예측 모형으로 선정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5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6" name="직사각형 2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6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5" name="이등변 삼각형 34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0093465"/>
              </p:ext>
            </p:extLst>
          </p:nvPr>
        </p:nvGraphicFramePr>
        <p:xfrm>
          <a:off x="323528" y="1700808"/>
          <a:ext cx="84249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94214"/>
              </a:tblGrid>
              <a:tr h="518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LASSO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Ridge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Elastic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Net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Decision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Tree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Random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Forest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Muitiple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Linear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Regression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0.48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0.67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0.39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0.36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16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0.29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0.37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48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78559" y="836712"/>
              <a:ext cx="13869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한계점 및 제언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1898248"/>
            <a:ext cx="84633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공유자전거 대여횟수에 관한 데이터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보다 많은 데이터를 확보하면 다양한 방법으로의 분석을 해볼 수 있을 것이라고 판단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성동구 월별 인구데이터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전체 주민등록인구로 대체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이는 자료해석에 있어서 문제점을 유발할 수 있으므로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본 연구는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‘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주민등록인구이면 성동구에서도 공유자전거 대여를 이용할 것이다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.’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라는 가정을 전제함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기상 변수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각 구마다의 정확한 기상에 관한 데이터를 확보한다면 분석의 정확성을 높일 수 있을 것이라고 판단함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본 분석은 기상 변수를 서울시 전체로 함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한 가지 다른 방법으로는 관심이 있는 좌표에서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관측값을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추정하는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‘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크리깅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보간법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’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등으로 대체할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6" name="직사각형 2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5" name="이등변 삼각형 34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993482" y="2060848"/>
            <a:ext cx="5157036" cy="2736304"/>
            <a:chOff x="3825094" y="2353521"/>
            <a:chExt cx="2624140" cy="1569803"/>
          </a:xfrm>
        </p:grpSpPr>
        <p:grpSp>
          <p:nvGrpSpPr>
            <p:cNvPr id="30" name="그룹 29"/>
            <p:cNvGrpSpPr/>
            <p:nvPr/>
          </p:nvGrpSpPr>
          <p:grpSpPr>
            <a:xfrm>
              <a:off x="3825094" y="2662109"/>
              <a:ext cx="2592286" cy="929732"/>
              <a:chOff x="3825094" y="2662109"/>
              <a:chExt cx="2592286" cy="9297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825094" y="3221044"/>
                <a:ext cx="2592286" cy="370797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rgbClr val="313131">
                          <a:alpha val="33000"/>
                        </a:srgbClr>
                      </a:solidFill>
                    </a:ln>
                    <a:solidFill>
                      <a:srgbClr val="3131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Q &amp; A</a:t>
                </a:r>
                <a:endParaRPr lang="ko-KR" altLang="en-US" sz="36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418122" y="2662109"/>
                <a:ext cx="1214715" cy="494395"/>
                <a:chOff x="7597943" y="5253333"/>
                <a:chExt cx="1214715" cy="494395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7737736" y="5253333"/>
                  <a:ext cx="464176" cy="467841"/>
                </a:xfrm>
                <a:prstGeom prst="rect">
                  <a:avLst/>
                </a:prstGeom>
                <a:solidFill>
                  <a:srgbClr val="DD81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40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597943" y="5253333"/>
                  <a:ext cx="1214715" cy="494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algn="ctr">
                    <a:defRPr sz="240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latin typeface="Helvetica" pitchFamily="34" charset="0"/>
                    </a:defRPr>
                  </a:lvl1pPr>
                </a:lstStyle>
                <a:p>
                  <a:r>
                    <a:rPr lang="en-US" altLang="ko-KR" sz="3200" b="1" dirty="0" smtClean="0">
                      <a:ln w="3175">
                        <a:solidFill>
                          <a:srgbClr val="FFFFFF">
                            <a:alpha val="30000"/>
                          </a:srgbClr>
                        </a:solidFill>
                      </a:ln>
                      <a:solidFill>
                        <a:srgbClr val="FFFFFF"/>
                      </a:solidFill>
                    </a:rPr>
                    <a:t>    </a:t>
                  </a:r>
                  <a:r>
                    <a:rPr lang="en-US" altLang="ko-KR" sz="5000" b="1" dirty="0" smtClean="0">
                      <a:ln w="3175">
                        <a:solidFill>
                          <a:srgbClr val="FFFFFF">
                            <a:alpha val="30000"/>
                          </a:srgbClr>
                        </a:solidFill>
                      </a:ln>
                      <a:solidFill>
                        <a:srgbClr val="FFFFFF"/>
                      </a:solidFill>
                    </a:rPr>
                    <a:t>T</a:t>
                  </a:r>
                  <a:r>
                    <a:rPr lang="en-US" altLang="ko-KR" sz="25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고딕" panose="020B0600000101010101" charset="-127"/>
                      <a:ea typeface="나눔고딕" panose="020B0600000101010101" charset="-127"/>
                    </a:rPr>
                    <a:t>hank you</a:t>
                  </a:r>
                  <a:endParaRPr lang="en-US" altLang="ko-KR" sz="25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</p:grpSp>
        </p:grpSp>
        <p:grpSp>
          <p:nvGrpSpPr>
            <p:cNvPr id="29" name="그룹 28"/>
            <p:cNvGrpSpPr/>
            <p:nvPr/>
          </p:nvGrpSpPr>
          <p:grpSpPr>
            <a:xfrm>
              <a:off x="5137164" y="3130003"/>
              <a:ext cx="1312070" cy="793321"/>
              <a:chOff x="5124464" y="3104603"/>
              <a:chExt cx="1312070" cy="793321"/>
            </a:xfrm>
          </p:grpSpPr>
          <p:sp>
            <p:nvSpPr>
              <p:cNvPr id="24" name="직각 삼각형 23"/>
              <p:cNvSpPr/>
              <p:nvPr/>
            </p:nvSpPr>
            <p:spPr>
              <a:xfrm flipH="1">
                <a:off x="5644446" y="3105835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5124464" y="3104603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4278800" y="2353521"/>
              <a:ext cx="792088" cy="793321"/>
              <a:chOff x="4272450" y="2340821"/>
              <a:chExt cx="792088" cy="793321"/>
            </a:xfrm>
          </p:grpSpPr>
          <p:sp>
            <p:nvSpPr>
              <p:cNvPr id="26" name="직각 삼각형 25"/>
              <p:cNvSpPr/>
              <p:nvPr/>
            </p:nvSpPr>
            <p:spPr>
              <a:xfrm flipV="1">
                <a:off x="4272450" y="2342053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4272450" y="2340821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직사각형 37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5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" name="직사각형 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24" name="이등변 삼각형 23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</a:t>
            </a:fld>
            <a:endParaRPr lang="en-US" dirty="0"/>
          </a:p>
        </p:txBody>
      </p:sp>
      <p:graphicFrame>
        <p:nvGraphicFramePr>
          <p:cNvPr id="79" name="표 1"/>
          <p:cNvGraphicFramePr>
            <a:graphicFrameLocks noGrp="1"/>
          </p:cNvGraphicFramePr>
          <p:nvPr/>
        </p:nvGraphicFramePr>
        <p:xfrm>
          <a:off x="214298" y="1563504"/>
          <a:ext cx="8715404" cy="46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793"/>
                <a:gridCol w="7028611"/>
              </a:tblGrid>
              <a:tr h="4946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분석 목적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90000"/>
                        </a:lnSpc>
                        <a:spcAft>
                          <a:spcPct val="0"/>
                        </a:spcAft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 수요 예측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27418">
                <a:tc>
                  <a:txBody>
                    <a:bodyPr/>
                    <a:lstStyle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분석 필요성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공공자전거</a:t>
                      </a:r>
                      <a:r>
                        <a:rPr lang="ko-KR" altLang="en-US" sz="1250" b="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시스템은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Rental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및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Return Back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의 전체 프로세스가 자동으로 이루어지는 전통적인 자전거 렌탈의 차세대 제품이다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이 시스템은 버스나 지하철과 같은 다른 운송 서비스와는 달리 여행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출발 및 도착 위치의 시간이 시스템에 명시적으로 기록되는 원리이다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이러한 시스템은 교통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환경 및 건강 문제에서 중요한 역할을 하기 때문에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현재 전 세계적으로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500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개 이상의 자전거 공유 프로그램이 구성되어 있다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따라서 이러한 시스템을 좀 더 효과적으로 체계화 시키기 위해 공유자전거 대여 수요를 예측해 볼 필요가 있다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5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107990" marB="107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9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보유데이터 현황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따릉이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대여</a:t>
                      </a:r>
                      <a:r>
                        <a:rPr lang="ko-KR" altLang="en-US" sz="1400" b="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현황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(2016.01.01 ~ 2017.12.31)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대기환경 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(2016.01.01 ~ 2017.12.31)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</a:t>
                      </a:r>
                      <a:r>
                        <a:rPr lang="ko-KR" altLang="en-US" sz="14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읍면동별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주민등록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인구 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(10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~69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(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2016.01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2017.12)</a:t>
                      </a: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날씨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(2016.01.01 ~ 2017.12.31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아파트 매매가격지수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종합주택유형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(2016.01 ~ 2017.12)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982" marR="91431" marT="107990" marB="107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n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6</a:t>
            </a:fld>
            <a:endParaRPr 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07125" y="1748503"/>
          <a:ext cx="8929750" cy="3752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0731"/>
                <a:gridCol w="6559019"/>
              </a:tblGrid>
              <a:tr h="32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름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소 개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누구나 언제나 어디서나 쉽고 편리하게 이용할 수 있는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교통체증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대기오염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고유가 문제를 해결하고 건강한 사회 및 시민들의 삶의 질을 높이고자 마련됨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404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언제나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어디서나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자유롭게 자전거를 이용하여 목적지로 이동할 수 있는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대전시민을 위한 녹색대중교통 수단으로 운영하는 자전거 대여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'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타슈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~'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라는 명칭은 언뜻 듣기에는 러시아말 비슷하게 들릴 수 있으나 우리 충청도 고유의 사투리어조로 약간 길게 부르면 자연스럽게 웃음이 배어나는 정겨운 이름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58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누구나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언제나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어디서나 편리하고 손쉽게 이용할 수 있도록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유비쿼터스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기술이 적용된 순천시 공영자전거 </a:t>
                      </a:r>
                      <a:r>
                        <a:rPr lang="en-US" altLang="ko-KR" sz="10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무인대여시스템의 새로운 명칭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온누리는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모든 세상을 뜻하는 옛 우리말로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온천지를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자전거를 타고 다니는 모습을 담고 있음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언제나 어디서나 손쉽게 이용할 수 있도록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유비쿼터스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기술이 적용된 무인대여 공용 자전거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누비자는 창원시 곳곳을 자유로이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다니다는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의미로 누비다와 자전거의 합성어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042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친환경 신 대중 교통 수단으로서 이용체계 개발하고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저탄소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녹색성장과 시민 편익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건강증진에 기여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794" y="2143116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691" y="2714620"/>
            <a:ext cx="979227" cy="90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612175" y="1345156"/>
            <a:ext cx="356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국내 시행중인 공공자전거 대여 시스템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185" y="3785563"/>
            <a:ext cx="1571636" cy="5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185" y="4440283"/>
            <a:ext cx="1579522" cy="55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705" y="5107229"/>
            <a:ext cx="2014530" cy="31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582622" y="5643578"/>
            <a:ext cx="82042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수원시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양산시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공주시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세종시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안산시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고양시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시흥시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이천시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과천시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부천시 등 많은 지역들이 공공자전거 시스템을 운영 중에 있음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5" name="직사각형 4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8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7" name="이등변 삼각형 46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n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7</a:t>
            </a:fld>
            <a:endParaRPr lang="en-US" dirty="0"/>
          </a:p>
        </p:txBody>
      </p:sp>
      <p:grpSp>
        <p:nvGrpSpPr>
          <p:cNvPr id="3" name="그룹 4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5" name="직사각형 4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7" name="이등변 삼각형 46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163" y="1700808"/>
            <a:ext cx="647967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12174" y="1345156"/>
            <a:ext cx="359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동아일보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Twitter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를 활용한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Wordcloud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622" y="6168709"/>
            <a:ext cx="233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Keyword : ‘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’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8</a:t>
            </a:fld>
            <a:endParaRPr 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0" name="직사각형 29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9" name="이등변 삼각형 38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11560" y="1345156"/>
            <a:ext cx="378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국내 공공자전거 수요의 감소와 증가 사례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4680520" cy="232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2780928"/>
            <a:ext cx="4680000" cy="365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8504" y="5565583"/>
            <a:ext cx="4680000" cy="88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http://img.hankyung.com/photo/201803/AA.16259627.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429000"/>
            <a:ext cx="4680520" cy="2008095"/>
          </a:xfrm>
          <a:prstGeom prst="rect">
            <a:avLst/>
          </a:prstGeom>
          <a:noFill/>
        </p:spPr>
      </p:pic>
      <p:cxnSp>
        <p:nvCxnSpPr>
          <p:cNvPr id="37" name="직선 연결선 36"/>
          <p:cNvCxnSpPr/>
          <p:nvPr/>
        </p:nvCxnSpPr>
        <p:spPr>
          <a:xfrm>
            <a:off x="7210588" y="5986562"/>
            <a:ext cx="180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427984" y="5986562"/>
            <a:ext cx="180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428184" y="6214161"/>
            <a:ext cx="36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64088" y="1628800"/>
            <a:ext cx="3779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공공자전거 수요에 영향을 주는 변수들을 조사하여 수요를 예측해보는 것이 필요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 수요 예측으로 공공자전거를 효과적으로 보급하기 위한 방안 모색 필요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9168" y="1666083"/>
            <a:ext cx="92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경남신문</a:t>
            </a:r>
            <a:endParaRPr lang="ko-KR" altLang="en-US" sz="8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78859" y="5433649"/>
            <a:ext cx="8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한국경제</a:t>
            </a:r>
            <a:endParaRPr lang="ko-KR" altLang="en-US" sz="8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7200" dirty="0"/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정의서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9</a:t>
            </a:fld>
            <a:endParaRPr 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932040" y="4058488"/>
            <a:ext cx="2996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목록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 및 설명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31" name="직사각형 3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공공자전거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연결선 31"/>
            <p:cNvCxnSpPr>
              <a:endCxn id="3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806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32586</TotalTime>
  <Words>4690</Words>
  <Application>Microsoft Office PowerPoint</Application>
  <PresentationFormat>화면 슬라이드 쇼(4:3)</PresentationFormat>
  <Paragraphs>1604</Paragraphs>
  <Slides>49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굴림</vt:lpstr>
      <vt:lpstr>Arial</vt:lpstr>
      <vt:lpstr>나눔고딕</vt:lpstr>
      <vt:lpstr>맑은 고딕</vt:lpstr>
      <vt:lpstr>Wingdings</vt:lpstr>
      <vt:lpstr>Microsoft YaHei</vt:lpstr>
      <vt:lpstr>Mangal</vt:lpstr>
      <vt:lpstr>Helvetica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TitlesOfParts>
  <Company>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kitcoop</cp:lastModifiedBy>
  <cp:revision>1873</cp:revision>
  <cp:lastPrinted>2017-09-02T13:05:46Z</cp:lastPrinted>
  <dcterms:created xsi:type="dcterms:W3CDTF">2013-12-04T08:36:26Z</dcterms:created>
  <dcterms:modified xsi:type="dcterms:W3CDTF">2018-04-13T09:16:30Z</dcterms:modified>
</cp:coreProperties>
</file>