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34" r:id="rId2"/>
    <p:sldId id="474" r:id="rId3"/>
    <p:sldId id="290" r:id="rId4"/>
    <p:sldId id="267" r:id="rId5"/>
    <p:sldId id="400" r:id="rId6"/>
    <p:sldId id="416" r:id="rId7"/>
    <p:sldId id="471" r:id="rId8"/>
    <p:sldId id="415" r:id="rId9"/>
    <p:sldId id="298" r:id="rId10"/>
    <p:sldId id="414" r:id="rId11"/>
    <p:sldId id="418" r:id="rId12"/>
    <p:sldId id="420" r:id="rId13"/>
    <p:sldId id="417" r:id="rId14"/>
    <p:sldId id="421" r:id="rId15"/>
    <p:sldId id="423" r:id="rId16"/>
    <p:sldId id="427" r:id="rId17"/>
    <p:sldId id="428" r:id="rId18"/>
    <p:sldId id="419" r:id="rId19"/>
    <p:sldId id="422" r:id="rId20"/>
    <p:sldId id="424" r:id="rId21"/>
    <p:sldId id="425" r:id="rId22"/>
    <p:sldId id="426" r:id="rId23"/>
    <p:sldId id="443" r:id="rId24"/>
    <p:sldId id="292" r:id="rId25"/>
    <p:sldId id="429" r:id="rId26"/>
    <p:sldId id="431" r:id="rId27"/>
    <p:sldId id="430" r:id="rId28"/>
    <p:sldId id="432" r:id="rId29"/>
    <p:sldId id="320" r:id="rId30"/>
    <p:sldId id="442" r:id="rId31"/>
    <p:sldId id="447" r:id="rId32"/>
    <p:sldId id="435" r:id="rId33"/>
    <p:sldId id="436" r:id="rId34"/>
    <p:sldId id="437" r:id="rId35"/>
    <p:sldId id="451" r:id="rId36"/>
    <p:sldId id="321" r:id="rId37"/>
    <p:sldId id="445" r:id="rId38"/>
    <p:sldId id="449" r:id="rId39"/>
    <p:sldId id="452" r:id="rId40"/>
    <p:sldId id="455" r:id="rId41"/>
    <p:sldId id="460" r:id="rId42"/>
    <p:sldId id="465" r:id="rId43"/>
    <p:sldId id="466" r:id="rId44"/>
    <p:sldId id="467" r:id="rId45"/>
    <p:sldId id="468" r:id="rId46"/>
    <p:sldId id="469" r:id="rId47"/>
    <p:sldId id="461" r:id="rId48"/>
    <p:sldId id="462" r:id="rId49"/>
    <p:sldId id="463" r:id="rId50"/>
    <p:sldId id="453" r:id="rId51"/>
    <p:sldId id="322" r:id="rId52"/>
    <p:sldId id="457" r:id="rId53"/>
    <p:sldId id="470" r:id="rId54"/>
    <p:sldId id="458" r:id="rId55"/>
    <p:sldId id="472" r:id="rId56"/>
    <p:sldId id="408" r:id="rId57"/>
  </p:sldIdLst>
  <p:sldSz cx="9144000" cy="6858000" type="screen4x3"/>
  <p:notesSz cx="6797675" cy="9874250"/>
  <p:embeddedFontLst>
    <p:embeddedFont>
      <p:font typeface="나눔고딕" charset="-127"/>
      <p:regular r:id="rId60"/>
      <p:bold r:id="rId61"/>
    </p:embeddedFont>
    <p:embeddedFont>
      <p:font typeface="맑은 고딕" pitchFamily="50" charset="-127"/>
      <p:regular r:id="rId62"/>
      <p:bold r:id="rId63"/>
    </p:embeddedFont>
    <p:embeddedFont>
      <p:font typeface="Microsoft YaHei" pitchFamily="34" charset="-122"/>
      <p:regular r:id="rId64"/>
      <p:bold r:id="rId65"/>
    </p:embeddedFont>
    <p:embeddedFont>
      <p:font typeface="Mangal" pitchFamily="18" charset="0"/>
      <p:regular r:id="rId66"/>
      <p:bold r:id="rId67"/>
    </p:embeddedFont>
    <p:embeddedFont>
      <p:font typeface="Helvetica" pitchFamily="34" charset="0"/>
      <p:regular r:id="rId68"/>
      <p:bold r:id="rId69"/>
      <p:italic r:id="rId70"/>
      <p:boldItalic r:id="rId7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F3F3"/>
    <a:srgbClr val="2FEBAA"/>
    <a:srgbClr val="C2C2C2"/>
    <a:srgbClr val="3C7DB8"/>
    <a:srgbClr val="CBCBCB"/>
    <a:srgbClr val="BB76B8"/>
    <a:srgbClr val="3B59AE"/>
    <a:srgbClr val="38EBAA"/>
    <a:srgbClr val="F48476"/>
    <a:srgbClr val="E27E7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5" autoAdjust="0"/>
    <p:restoredTop sz="94065" autoAdjust="0"/>
  </p:normalViewPr>
  <p:slideViewPr>
    <p:cSldViewPr>
      <p:cViewPr varScale="1">
        <p:scale>
          <a:sx n="82" d="100"/>
          <a:sy n="82" d="100"/>
        </p:scale>
        <p:origin x="-172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1D652-648E-41FF-AA0F-2E9EAD2265E4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70BD-FDF6-47E0-A9E4-68985DCAEE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28341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DF2A8-2F9C-4C7F-9C25-C99BCD0B4E15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96011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EE9D-3AD7-45EA-8D1D-B5DCAA37FC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5409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9486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439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759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9439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344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7448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7057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6157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77198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59418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751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7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3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80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95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67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821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123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38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841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4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86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61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64288" y="6618602"/>
            <a:ext cx="1979712" cy="33879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algn="r"/>
            <a:fld id="{655E36B0-F3F2-466F-8968-79D13CE48AA2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Dn_Wg2u_YAhVMKJQKHQkHDwoQjRwIBw&amp;url=http://news.kmib.co.kr/article/view.asp?arcid=0011199143&amp;code=61121111&amp;sid1=i&amp;psig=AOvVaw08wUE7P09cnqyALtPGzyfK&amp;ust=151685252188724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5836" y="5661248"/>
            <a:ext cx="29523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김현수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이승환</a:t>
            </a:r>
            <a:r>
              <a:rPr lang="en-US" altLang="ko-KR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dirty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박지현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5696" y="6011996"/>
            <a:ext cx="547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rgbClr val="F3F3F3"/>
                </a:solidFill>
                <a:latin typeface="나눔고딕" pitchFamily="50" charset="-127"/>
                <a:ea typeface="나눔고딕" pitchFamily="50" charset="-127"/>
              </a:rPr>
              <a:t>인하대학교 통계학과</a:t>
            </a:r>
            <a:endParaRPr lang="ko-KR" altLang="en-US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</a:t>
            </a:fld>
            <a:endParaRPr lang="en-US" dirty="0"/>
          </a:p>
        </p:txBody>
      </p:sp>
      <p:pic>
        <p:nvPicPr>
          <p:cNvPr id="18" name="Picture 2" descr="따릉이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 t="5517"/>
          <a:stretch>
            <a:fillRect/>
          </a:stretch>
        </p:blipFill>
        <p:spPr bwMode="auto">
          <a:xfrm>
            <a:off x="-32" y="678776"/>
            <a:ext cx="9144000" cy="578647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-32" y="654069"/>
            <a:ext cx="9155979" cy="584463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00958" y="5500702"/>
            <a:ext cx="1143662" cy="4131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rgbClr val="F3F3F3">
                      <a:alpha val="31000"/>
                    </a:srgbClr>
                  </a:solidFill>
                </a:ln>
                <a:solidFill>
                  <a:schemeClr val="bg1"/>
                </a:solidFill>
                <a:latin typeface="+mn-ea"/>
              </a:rPr>
              <a:t>Sponge</a:t>
            </a:r>
            <a:endParaRPr lang="ko-KR" altLang="en-US" b="1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9361" y="2089184"/>
            <a:ext cx="520527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2FEB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서울시 공공자전거 수요 예측</a:t>
            </a:r>
            <a:endParaRPr lang="ko-KR" altLang="en-US" sz="3000" b="1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2FEB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목록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10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5369907"/>
              </p:ext>
            </p:extLst>
          </p:nvPr>
        </p:nvGraphicFramePr>
        <p:xfrm>
          <a:off x="155865" y="1628800"/>
          <a:ext cx="8820000" cy="257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00"/>
                <a:gridCol w="2160000"/>
                <a:gridCol w="3240000"/>
                <a:gridCol w="2700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보유기관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 및 내용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정보공개포털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이용 현황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 2017-12-31)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https://www.open.go.kr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대기환경정보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http://cleanair.seoul.go.kr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자동관측기상시스템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날씨 데이터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http://aws.seoul.go.kr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한국 감정원 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(Korea Appraisal Board)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 아파트 매매가격지수</a:t>
                      </a:r>
                      <a:r>
                        <a:rPr lang="en-US" altLang="ko-KR" sz="12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종합주택유형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(2016-01-01 ~ 2017-12-31)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http://www.kab.co.kr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57158" y="458112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공공자전거 수요를 예측하기 위해 서울시 공공자전거 이용 현황 데이터와 기상 및 대기환경 데이터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인구 데이터를 융합하여 분석하기로 결정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1865971" y="836712"/>
            <a:ext cx="5412059" cy="435025"/>
            <a:chOff x="1865971" y="836712"/>
            <a:chExt cx="5412059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865971" y="836712"/>
              <a:ext cx="5412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대여소의 대여 현황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11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 공유자전거 대여소의 대여 현황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공공데이터 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000364" y="4544708"/>
          <a:ext cx="470056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047"/>
                <a:gridCol w="1299176"/>
                <a:gridCol w="1267673"/>
                <a:gridCol w="1267673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/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/>
                        <a:t>응봉대여소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/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/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12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43050"/>
          <a:ext cx="7371571" cy="246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2012, ∙∙∙, 2015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1, 2, 3, ∙∙∙, 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옥수대여소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옥수대여소 공공자전거 대여횟수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응봉대여소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응봉대여소 공공자전거 대여횟수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23"/>
          <p:cNvGrpSpPr/>
          <p:nvPr/>
        </p:nvGrpSpPr>
        <p:grpSpPr>
          <a:xfrm>
            <a:off x="1865971" y="836712"/>
            <a:ext cx="5412059" cy="435025"/>
            <a:chOff x="1865971" y="836712"/>
            <a:chExt cx="5412059" cy="43502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이등변 삼각형 51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865971" y="836712"/>
              <a:ext cx="5412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대여소의 대여 현황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13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400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날씨 관련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기상청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8582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071670" y="4467700"/>
          <a:ext cx="6613532" cy="1033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647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지점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평균기온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평균수증기압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평균이슬점온도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평균상대습도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평균풍속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평균운량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평균</a:t>
                      </a:r>
                      <a:endParaRPr lang="en-US" altLang="ko-KR" sz="1100" b="0" i="0" u="none" strike="noStrike" dirty="0" smtClean="0">
                        <a:solidFill>
                          <a:schemeClr val="bg1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일조율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 최저초상온도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평균지면온도</a:t>
                      </a:r>
                    </a:p>
                  </a:txBody>
                  <a:tcPr marL="9525" marR="9525" marT="9525" marB="0" anchor="ctr"/>
                </a:tc>
              </a:tr>
              <a:tr h="3529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1015.1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1026.1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-2.3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14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3048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832400">
                  <a:extLst>
                    <a:ext uri="{9D8B030D-6E8A-4147-A177-3AD203B41FA5}"/>
                  </a:extLst>
                </a:gridCol>
                <a:gridCol w="784800">
                  <a:extLst>
                    <a:ext uri="{9D8B030D-6E8A-4147-A177-3AD203B41FA5}"/>
                  </a:extLst>
                </a:gridCol>
                <a:gridCol w="3758400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지점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서울시를 나타내는 코드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108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일시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날짜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) 2012-01-01, ∙∙∙, 2015-12-31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평균기온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기온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평균현지기압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현지 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평균해면기압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해면 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평균수증기압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수증기압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평균이슬점온도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이슬점온도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평균상대습도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월 평균 상대습도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9" name="직사각형 3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15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1571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831081">
                  <a:extLst>
                    <a:ext uri="{9D8B030D-6E8A-4147-A177-3AD203B41FA5}"/>
                  </a:extLst>
                </a:gridCol>
                <a:gridCol w="785818">
                  <a:extLst>
                    <a:ext uri="{9D8B030D-6E8A-4147-A177-3AD203B41FA5}"/>
                  </a:extLst>
                </a:gridCol>
                <a:gridCol w="3757224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월합강수량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강수량 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평균풍속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풍속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평균하층운량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평균 하층운량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일조율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월적설량합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한달 동안 눈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내린량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합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평균최저초상온도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땅 위에 접해 있는 풀 위의 공기온도의 평균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평균지면온도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맨땅이나 짧은 잔디 밑에서 측정된 지면온도의 평균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1" name="이등변 삼각형 4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23"/>
          <p:cNvGrpSpPr/>
          <p:nvPr/>
        </p:nvGrpSpPr>
        <p:grpSpPr>
          <a:xfrm>
            <a:off x="2576903" y="836712"/>
            <a:ext cx="3990195" cy="435025"/>
            <a:chOff x="2576903" y="836712"/>
            <a:chExt cx="3990195" cy="43502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이등변 삼각형 51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76903" y="836712"/>
              <a:ext cx="3990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397366" y="836712"/>
            <a:ext cx="4349269" cy="435025"/>
            <a:chOff x="2397366" y="836712"/>
            <a:chExt cx="4349269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397366" y="836712"/>
              <a:ext cx="434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16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성동구 대기오염 관련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(1987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 2018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서울시열린데이터광장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333652" y="4544708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측정소명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이산화질소농도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오존농도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일산화탄소농도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아황산가스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미세먼지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17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371571" cy="408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1616767">
                  <a:extLst>
                    <a:ext uri="{9D8B030D-6E8A-4147-A177-3AD203B41FA5}"/>
                  </a:extLst>
                </a:gridCol>
                <a:gridCol w="785818">
                  <a:extLst>
                    <a:ext uri="{9D8B030D-6E8A-4147-A177-3AD203B41FA5}"/>
                  </a:extLst>
                </a:gridCol>
                <a:gridCol w="3971538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측정월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측정소명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성동구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초미세먼지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결측값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존재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397366" y="836712"/>
            <a:ext cx="4349269" cy="435025"/>
            <a:chOff x="2397366" y="836712"/>
            <a:chExt cx="4349269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97366" y="836712"/>
              <a:ext cx="43492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186571" y="836712"/>
            <a:ext cx="4770858" cy="435025"/>
            <a:chOff x="2186571" y="836712"/>
            <a:chExt cx="4770858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86571" y="836712"/>
              <a:ext cx="4770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인구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18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 월별 주민등록 인구 데이터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(2012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~2015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KOSIS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국가통계포털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214546" y="4500570"/>
          <a:ext cx="6315075" cy="80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075"/>
                <a:gridCol w="1016000"/>
                <a:gridCol w="1016000"/>
                <a:gridCol w="1016000"/>
                <a:gridCol w="1016000"/>
                <a:gridCol w="1016000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2012. 01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latin typeface="맑은 고딕"/>
                        </a:rPr>
                        <a:t>2012. 04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2012. 05</a:t>
                      </a:r>
                    </a:p>
                  </a:txBody>
                  <a:tcPr marL="9525" marR="9525" marT="9525" marB="0" anchor="ctr"/>
                </a:tc>
              </a:tr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10251297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10245782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10241387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10237054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9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1" name="이등변 삼각형 30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19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857364"/>
          <a:ext cx="7429842" cy="16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81605">
                  <a:extLst>
                    <a:ext uri="{9D8B030D-6E8A-4147-A177-3AD203B41FA5}"/>
                  </a:extLst>
                </a:gridCol>
              </a:tblGrid>
              <a:tr h="44654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0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403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2012. 01, ∙∙∙, 2015. 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4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주민등록총인구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 주민등록 인구 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186571" y="836712"/>
            <a:ext cx="4770858" cy="435025"/>
            <a:chOff x="2186571" y="836712"/>
            <a:chExt cx="4770858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86571" y="836712"/>
              <a:ext cx="47708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</a:rPr>
                <a:t>-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인구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</a:t>
            </a:fld>
            <a:endParaRPr lang="en-US" dirty="0"/>
          </a:p>
        </p:txBody>
      </p:sp>
      <p:pic>
        <p:nvPicPr>
          <p:cNvPr id="14" name="Picture 2" descr="C:\Users\kitcoop\Desktop\자전거명언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013" y="643538"/>
            <a:ext cx="9154800" cy="584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20</a:t>
            </a:fld>
            <a:endParaRPr 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57158" y="1571612"/>
          <a:ext cx="8429684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64"/>
                <a:gridCol w="6805020"/>
              </a:tblGrid>
              <a:tr h="324037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기본정보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</a:tcPr>
                </a:tc>
              </a:tr>
              <a:tr h="36567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공유자전거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연관 키워드 데이터 분석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72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보유기관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16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법적사항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47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개인정보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386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비식별화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해당사항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051">
                <a:tc grid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유형 및 저장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37131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데이터 제공방식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200" kern="1200" dirty="0" err="1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292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200" kern="120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7025" y="4605350"/>
            <a:ext cx="3409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9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21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09481"/>
          <a:ext cx="7371571" cy="388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행번호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내용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우리도 혁신적으로 서울에 공유자전거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천만대 공급하자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!!!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favorited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좋아요 누른 것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FALSE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favoriteCount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좋아요 누른 횟수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replyToSN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회신하는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트위터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계정명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created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글 생성 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 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truncated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공백 절단 여부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FALSE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replayToSID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22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886215" y="1612439"/>
          <a:ext cx="7371571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48">
                  <a:extLst>
                    <a:ext uri="{9D8B030D-6E8A-4147-A177-3AD203B41FA5}"/>
                  </a:extLst>
                </a:gridCol>
                <a:gridCol w="3156722">
                  <a:extLst>
                    <a:ext uri="{9D8B030D-6E8A-4147-A177-3AD203B41FA5}"/>
                  </a:extLst>
                </a:gridCol>
                <a:gridCol w="694067">
                  <a:extLst>
                    <a:ext uri="{9D8B030D-6E8A-4147-A177-3AD203B41FA5}"/>
                  </a:extLst>
                </a:gridCol>
                <a:gridCol w="2523334">
                  <a:extLst>
                    <a:ext uri="{9D8B030D-6E8A-4147-A177-3AD203B41FA5}"/>
                  </a:extLst>
                </a:gridCol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replyToUID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statusSource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screenName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retweetCount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isRetweet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retweeted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논리형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longitude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latitude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language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profileImageURL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문자형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23"/>
          <p:cNvGrpSpPr/>
          <p:nvPr/>
        </p:nvGrpSpPr>
        <p:grpSpPr>
          <a:xfrm>
            <a:off x="2029477" y="836712"/>
            <a:ext cx="5085046" cy="435025"/>
            <a:chOff x="2029477" y="836712"/>
            <a:chExt cx="5085046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29477" y="836712"/>
              <a:ext cx="5085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정의 및 설명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- “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공유자전거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”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연관 키워드 데이터 분석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23</a:t>
            </a:fld>
            <a:endParaRPr 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8" name="직사각형 27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2" name="이등변 삼각형 41"/>
            <p:cNvSpPr/>
            <p:nvPr/>
          </p:nvSpPr>
          <p:spPr>
            <a:xfrm>
              <a:off x="185564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이등변 삼각형 52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정형화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4000" y="1538456"/>
          <a:ext cx="628784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109984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  <a:gridCol w="468000"/>
              </a:tblGrid>
              <a:tr h="199337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문서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993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단어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 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estima7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https 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li1pn4hg8g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mbc</a:t>
                      </a:r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rt</a:t>
                      </a:r>
                      <a:endParaRPr lang="ko-KR" altLang="en-US" sz="13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고비를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곳곳에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1993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때문에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3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2622" y="5229200"/>
            <a:ext cx="8204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관련 키워드 추출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공유자전거와 관련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트위터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데이터에서 단어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-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문서 테이블로 가공하여 데이터 구조적 정형화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7384" y="2957452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</a:t>
            </a:r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검증 결과서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</a:t>
            </a:r>
            <a:endParaRPr lang="ko-KR" altLang="en-US" sz="7200" dirty="0"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24</a:t>
            </a:fld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405848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연계안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최종 데이터</a:t>
            </a:r>
            <a:endParaRPr lang="ko-KR" altLang="en-US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53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25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9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연계안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09139" y="1571612"/>
            <a:ext cx="3791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대여소의 대여 현황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285852" y="1928802"/>
          <a:ext cx="3000396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1000132"/>
                <a:gridCol w="1000132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옥수대여소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응봉대여소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507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02243" y="2478281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265234" y="2857502"/>
          <a:ext cx="6613532" cy="8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73"/>
                <a:gridCol w="454661"/>
                <a:gridCol w="382873"/>
                <a:gridCol w="590761"/>
                <a:gridCol w="590761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  <a:gridCol w="382873"/>
              </a:tblGrid>
              <a:tr h="5643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평균기온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현지기압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해면기압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평균수증기압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평균이슬점온도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평균상대습도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월합강수량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평균풍속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평균</a:t>
                      </a:r>
                      <a:endParaRPr lang="en-US" altLang="ko-KR" sz="1100" u="none" strike="noStrike" dirty="0" smtClean="0"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하층운량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일조율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월적설량합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 최저초상온도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평균지면온도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61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smtClean="0">
                          <a:latin typeface="+mn-ea"/>
                          <a:ea typeface="+mn-ea"/>
                        </a:rPr>
                        <a:t>12-Jan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1015.1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1026.1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6.7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3.6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62.05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9.6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-12.5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-2.3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700360" y="3835603"/>
            <a:ext cx="2728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417646" y="4238317"/>
          <a:ext cx="6308709" cy="5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1046163"/>
                <a:gridCol w="690546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측정월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측정소명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이산화질소농도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오존농도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일산화탄소농도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아황산가스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latin typeface="+mn-ea"/>
                          <a:ea typeface="+mn-ea"/>
                        </a:rPr>
                        <a:t>초미세먼지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성동구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NA</a:t>
                      </a:r>
                    </a:p>
                  </a:txBody>
                  <a:tcPr marL="9525" marR="9525" marT="9525" marB="0" anchor="ctr">
                    <a:solidFill>
                      <a:srgbClr val="C2C2C2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14348" y="4907173"/>
            <a:ext cx="3150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인구 데이터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285985" y="5324201"/>
          <a:ext cx="4572030" cy="748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4032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2012. 05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968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latin typeface="+mn-ea"/>
                          <a:ea typeface="+mn-ea"/>
                        </a:rPr>
                        <a:t>주민등록총인구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 smtClean="0">
                          <a:latin typeface="+mn-ea"/>
                          <a:ea typeface="+mn-ea"/>
                        </a:rPr>
                        <a:t>10250134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10251297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10245782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10241387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10237054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6643702" y="1628764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47" name="TextBox 33"/>
          <p:cNvSpPr txBox="1">
            <a:spLocks noChangeArrowheads="1"/>
          </p:cNvSpPr>
          <p:nvPr/>
        </p:nvSpPr>
        <p:spPr bwMode="auto">
          <a:xfrm>
            <a:off x="7096139" y="1685914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불필요 열 삭제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650417" y="1285860"/>
          <a:ext cx="388937" cy="228600"/>
        </p:xfrm>
        <a:graphic>
          <a:graphicData uri="http://schemas.openxmlformats.org/drawingml/2006/table">
            <a:tbl>
              <a:tblPr/>
              <a:tblGrid>
                <a:gridCol w="388937"/>
              </a:tblGrid>
              <a:tr h="0">
                <a:tc>
                  <a:txBody>
                    <a:bodyPr/>
                    <a:lstStyle>
                      <a:lvl1pPr defTabSz="912813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1pPr>
                      <a:lvl2pPr marL="742950" indent="-28575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2pPr>
                      <a:lvl3pPr marL="11430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3pPr>
                      <a:lvl4pPr marL="16002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4pPr>
                      <a:lvl5pPr marL="2057400" indent="-228600" defTabSz="912813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5pPr>
                      <a:lvl6pPr marL="25146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6pPr>
                      <a:lvl7pPr marL="29718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7pPr>
                      <a:lvl8pPr marL="34290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8pPr>
                      <a:lvl9pPr marL="3886200" indent="-228600" defTabSz="912813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400">
                          <a:solidFill>
                            <a:schemeClr val="tx1"/>
                          </a:solidFill>
                          <a:latin typeface="Lato" pitchFamily="34" charset="0"/>
                          <a:ea typeface="Microsoft YaHei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Microsoft YaHei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33"/>
          <p:cNvSpPr txBox="1">
            <a:spLocks noChangeArrowheads="1"/>
          </p:cNvSpPr>
          <p:nvPr/>
        </p:nvSpPr>
        <p:spPr bwMode="auto">
          <a:xfrm>
            <a:off x="7092280" y="1343010"/>
            <a:ext cx="924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90000"/>
              </a:lnSpc>
              <a:tabLst>
                <a:tab pos="749300" algn="l"/>
              </a:tabLst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병합 기준 변수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28599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3606472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711495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＋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54" name="직사각형 5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7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8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56" name="이등변 삼각형 55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72066" y="1918012"/>
          <a:ext cx="2071703" cy="439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84"/>
                <a:gridCol w="345284"/>
                <a:gridCol w="1381135"/>
              </a:tblGrid>
              <a:tr h="2622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err="1" smtClean="0"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129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>
            <a:off x="4511713" y="1989089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948264" y="482909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전체데이터의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37.5%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ko-KR" altLang="en-US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결측값인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관계로 열 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26</a:t>
            </a:fld>
            <a:endParaRPr lang="en-US" dirty="0"/>
          </a:p>
        </p:txBody>
      </p:sp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60" y="1809241"/>
            <a:ext cx="8858280" cy="293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357158" y="5018142"/>
            <a:ext cx="864399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데이터 구조는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48,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총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이루어져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Target Variable =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total_rental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Missing Value =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없음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2" name="직사각형 41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4" name="이등변 삼각형 43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27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565" y="1612439"/>
          <a:ext cx="826887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3">
                  <a:extLst>
                    <a:ext uri="{9D8B030D-6E8A-4147-A177-3AD203B41FA5}"/>
                  </a:extLst>
                </a:gridCol>
                <a:gridCol w="1629881">
                  <a:extLst>
                    <a:ext uri="{9D8B030D-6E8A-4147-A177-3AD203B41FA5}"/>
                  </a:extLst>
                </a:gridCol>
                <a:gridCol w="662463">
                  <a:extLst>
                    <a:ext uri="{9D8B030D-6E8A-4147-A177-3AD203B41FA5}"/>
                  </a:extLst>
                </a:gridCol>
                <a:gridCol w="662463"/>
                <a:gridCol w="4489200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2012-01, ∙∙∙, 2015-12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기온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-2.8, 2, ∙∙∙, 1.6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a.atmos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현지기압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1015.1, 1013, ∙∙∙, 2015-12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m.see_level.pre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해면기압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1026.1, 1024,  ∙∙∙, 1025.6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m.water_vap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수증기압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hPa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2.6, 2.4, ∙∙∙, 4.3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m.dew_point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1~6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이슬점온도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-12.8, -13.8, ∙∙∙, -5.9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m.rel_hum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상대습도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(%)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49, 43, ∙∙∙, 60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s.a_precipitation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합 강수량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(00~24h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만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)(mm)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6.7, 0.8, ∙∙∙, 29.1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m.windspeed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풍속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(m/s)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2.5, 2.9, ∙∙∙, 2.3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3.6, 3.4, ∙∙∙, 4.1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m.mla_cloud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</a:t>
                      </a: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중하층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운량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2.2, 1.4, ∙∙∙, 2.7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28</a:t>
            </a:fld>
            <a:endParaRPr lang="en-US" dirty="0"/>
          </a:p>
        </p:txBody>
      </p:sp>
      <p:graphicFrame>
        <p:nvGraphicFramePr>
          <p:cNvPr id="27" name="표 26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37160" y="1612439"/>
          <a:ext cx="8269680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62">
                  <a:extLst>
                    <a:ext uri="{9D8B030D-6E8A-4147-A177-3AD203B41FA5}"/>
                  </a:extLst>
                </a:gridCol>
                <a:gridCol w="1630323">
                  <a:extLst>
                    <a:ext uri="{9D8B030D-6E8A-4147-A177-3AD203B41FA5}"/>
                  </a:extLst>
                </a:gridCol>
                <a:gridCol w="663350">
                  <a:extLst>
                    <a:ext uri="{9D8B030D-6E8A-4147-A177-3AD203B41FA5}"/>
                  </a:extLst>
                </a:gridCol>
                <a:gridCol w="663350"/>
                <a:gridCol w="4487595">
                  <a:extLst>
                    <a:ext uri="{9D8B030D-6E8A-4147-A177-3AD203B41FA5}"/>
                  </a:extLst>
                </a:gridCol>
              </a:tblGrid>
              <a:tr h="324000"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상세항목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열이름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길이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p.sunshine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en-US" altLang="ko-KR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일조율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62.05, 71.74, ∙∙∙, 59.48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13.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s.a_snow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월 적설량 합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9.6, 0.7, ∙∙∙, 7.5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14.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m.min_temp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최저초상온도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-12.5, -12.2, ∙∙∙, -5.4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15.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m.gs_temp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1~4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평균 지면온도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(°C)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-2.3, -0.7, ∙∙∙, 2.2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16.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total_census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주민등록 총인구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10250134, 10251297, ∙∙∙, 10022181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17.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n_dioxide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en-US" altLang="ko-KR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이산화질소농도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0.029, 0.028, ∙∙∙, 0.036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18.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ozone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4~5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오존농도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0.011, 0.016, ∙∙∙, 0.008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19.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c_monoxide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일산화탄소농도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0.8, 0.6, ∙∙∙, 0.7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20.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s_dioxide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아황산가스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ppm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0.009, 0.007, ∙∙∙, 0.005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21.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fp_matter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미세먼지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㎍/m³)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61, 53, ∙∙∙, 51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22.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total_rental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숫자형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3~4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총 대여 횟수 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) 905, 1448, ∙∙∙, 854</a:t>
                      </a:r>
                      <a:endParaRPr lang="ko-KR" altLang="en-US" sz="12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9568" y="836712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데이터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2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3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3571868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04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산점도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상관관계 행렬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기초통계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변수탐색 </a:t>
            </a:r>
            <a:r>
              <a:rPr lang="en-US" altLang="ko-KR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– </a:t>
            </a: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모든 가능한 선형 모형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탐색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29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330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056" y="2199869"/>
            <a:ext cx="25490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01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분석개요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02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03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검증 결과서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04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탐색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05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분석 보고서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06     </a:t>
            </a:r>
            <a:r>
              <a:rPr lang="ko-KR" altLang="en-US" sz="16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결론</a:t>
            </a:r>
            <a:endParaRPr lang="en-US" altLang="ko-KR" sz="16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8124" y="3208020"/>
            <a:ext cx="329699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313131"/>
                </a:solidFill>
                <a:latin typeface="+mn-ea"/>
              </a:rPr>
              <a:t>CONTENTS</a:t>
            </a:r>
          </a:p>
        </p:txBody>
      </p:sp>
      <p:grpSp>
        <p:nvGrpSpPr>
          <p:cNvPr id="2" name="그룹 1"/>
          <p:cNvGrpSpPr/>
          <p:nvPr/>
        </p:nvGrpSpPr>
        <p:grpSpPr>
          <a:xfrm rot="16200000">
            <a:off x="2793304" y="3551512"/>
            <a:ext cx="3701408" cy="144016"/>
            <a:chOff x="3754393" y="1302227"/>
            <a:chExt cx="1635213" cy="127248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754393" y="1302227"/>
              <a:ext cx="1635213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31313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이등변 삼각형 56"/>
            <p:cNvSpPr/>
            <p:nvPr/>
          </p:nvSpPr>
          <p:spPr>
            <a:xfrm flipV="1">
              <a:off x="4508375" y="1302227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원형 59"/>
          <p:cNvSpPr/>
          <p:nvPr/>
        </p:nvSpPr>
        <p:spPr>
          <a:xfrm flipV="1">
            <a:off x="1043608" y="3342556"/>
            <a:ext cx="115444" cy="115444"/>
          </a:xfrm>
          <a:prstGeom prst="pie">
            <a:avLst/>
          </a:pr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10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210362" y="83671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산점도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619672" y="1484784"/>
            <a:ext cx="5904656" cy="4578362"/>
            <a:chOff x="1223628" y="1340768"/>
            <a:chExt cx="6696744" cy="50824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23628" y="1340768"/>
              <a:ext cx="6696744" cy="5082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1384224" y="6032439"/>
              <a:ext cx="6068096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58" y="6130171"/>
            <a:ext cx="8643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  <a:ea typeface="+mj-ea"/>
              </a:rPr>
              <a:t>설명변수와 종속변수와의 관계가 대체적으로 비선형이라는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798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상관관계 행렬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9144000" cy="29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57158" y="4725144"/>
            <a:ext cx="8643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반응변수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와 나머지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설명변수와의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상관관계를 알아보기 위해 상관관계 행렬을 작성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en-US" altLang="ko-KR" sz="1400" dirty="0" err="1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correlation)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대각성분을 기준으로 위쪽은 상관계수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아래쪽은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표시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m.atmos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m.see_level.pre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m.water_vap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m.min_temp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m.gs_temp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            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n_dioxide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ozone,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total_rental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 상관계수가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도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414810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4542" y="1207903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coefficient of correlation : </a:t>
            </a:r>
            <a:r>
              <a:rPr lang="en-US" altLang="ko-KR" sz="10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pearson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endParaRPr lang="ko-KR" altLang="en-US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m.atmos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m.see_level.pre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-4.10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999.3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1007.0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9.65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12.90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1005.9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11.15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1011.3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16.35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27.70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1015.3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25.60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s.a_precipitation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m.windspeed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43.00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2.100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-5.925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4.490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59.85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96.9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2.715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13.800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100.6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21.400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79.00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676.2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3.500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m.mla_cloud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p.sunshine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3.750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51.53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2.800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57.66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4.746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3.038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56.03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2.417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3.325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63.86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73.07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24.900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m.min_temp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-12.500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-2.300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10022181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0.0130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-4.575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4.525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10105033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0.0270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5.650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10143909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5.485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14.652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10150799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0.0321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15.150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25.300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10195597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0.0380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22.500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29.700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10251297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0.0520 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89336" y="836712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기초 통계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9572" y="1397000"/>
          <a:ext cx="7704856" cy="4768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40593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c_monoxide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fp_matter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0.001000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16.00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0.01200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0.003000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32.75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44.50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0.01965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0.4417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0.004396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44.88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0.02625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0.5250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0.006000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54.25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0.04000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0.8000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0.009000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81.00  </a:t>
                      </a:r>
                    </a:p>
                  </a:txBody>
                  <a:tcPr marL="9525" marR="9525" marT="9525" marB="0" anchor="ctr"/>
                </a:tc>
              </a:tr>
              <a:tr h="340593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total_rental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grid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1st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1488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3556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3349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3rd Qu.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4814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4059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Max.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7341  </a:t>
                      </a:r>
                    </a:p>
                  </a:txBody>
                  <a:tcPr marL="9525" marR="9525" marT="9525" marB="0" anchor="ctr"/>
                </a:tc>
                <a:tc gridSpan="6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 hMerge="1" v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079444" y="836712"/>
            <a:ext cx="2985113" cy="435025"/>
            <a:chOff x="3079444" y="836712"/>
            <a:chExt cx="29851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079444" y="836712"/>
              <a:ext cx="298511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변수 탐색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모든 가능한 선형 모형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5308682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95536" y="1686560"/>
          <a:ext cx="8352928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856"/>
                <a:gridCol w="72320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변수의 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포함 되어야 할 변수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m.water_vap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m.gs_temp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s.a_snow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ozone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158" y="5283785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가장 많이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total_census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적게 포함된 변수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번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 </a:t>
            </a: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가장 유의한 변수의 개수가 많으면서도 결정계수 값이 클 때는 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때로 확인됨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05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716015" y="4130496"/>
            <a:ext cx="4424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개념 </a:t>
            </a:r>
            <a:r>
              <a:rPr lang="ko-KR" altLang="en-US" sz="12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아키텍쳐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분석 시나리오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/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변수 선택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모델링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예측 모형 비교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데이터 분석 보고서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36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003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99010" y="836712"/>
            <a:ext cx="1745992" cy="435025"/>
            <a:chOff x="3699010" y="836712"/>
            <a:chExt cx="1745992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99010" y="836712"/>
              <a:ext cx="17459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개념 </a:t>
              </a:r>
              <a:r>
                <a:rPr lang="ko-KR" altLang="en-US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아키텍쳐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55031" y="1556792"/>
            <a:ext cx="7433939" cy="4896544"/>
            <a:chOff x="855031" y="1556792"/>
            <a:chExt cx="7433939" cy="4896544"/>
          </a:xfrm>
        </p:grpSpPr>
        <p:sp>
          <p:nvSpPr>
            <p:cNvPr id="28" name="직사각형 27"/>
            <p:cNvSpPr/>
            <p:nvPr/>
          </p:nvSpPr>
          <p:spPr>
            <a:xfrm>
              <a:off x="883222" y="1556792"/>
              <a:ext cx="1888578" cy="489654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kern="0">
                <a:sym typeface="Arial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77369" y="1961768"/>
              <a:ext cx="1855788" cy="197061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62907" y="2509984"/>
              <a:ext cx="1168400" cy="28632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050" b="1" kern="0" dirty="0">
                <a:latin typeface="+mn-ea"/>
                <a:sym typeface="Arial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167695" y="3155610"/>
              <a:ext cx="784225" cy="1865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CSV</a:t>
              </a: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다운로드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77369" y="1728935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데이터 </a:t>
              </a:r>
              <a:endParaRPr lang="en-US" altLang="ko-KR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  <a:sym typeface="Arial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처리 및 저장</a:t>
              </a:r>
            </a:p>
          </p:txBody>
        </p:sp>
        <p:cxnSp>
          <p:nvCxnSpPr>
            <p:cNvPr id="37" name="꺾인 연결선 36"/>
            <p:cNvCxnSpPr>
              <a:stCxn id="32" idx="3"/>
              <a:endCxn id="36" idx="1"/>
            </p:cNvCxnSpPr>
            <p:nvPr/>
          </p:nvCxnSpPr>
          <p:spPr>
            <a:xfrm flipV="1">
              <a:off x="4131307" y="1987169"/>
              <a:ext cx="246062" cy="195443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4482144" y="2418968"/>
              <a:ext cx="1633538" cy="11832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R</a:t>
              </a:r>
              <a:endParaRPr lang="ko-KR" altLang="en-US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77369" y="4484836"/>
              <a:ext cx="1855788" cy="19685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77369" y="4260468"/>
              <a:ext cx="1855788" cy="5164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분석 모델링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82144" y="4950502"/>
              <a:ext cx="1644650" cy="340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수요 요인 상관분석</a:t>
              </a:r>
              <a:endPara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80558" y="540135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공유자전거 </a:t>
              </a:r>
              <a:r>
                <a:rPr lang="mr-IN" altLang="ko-KR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–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 요소 간 회귀분석</a:t>
              </a:r>
            </a:p>
          </p:txBody>
        </p:sp>
        <p:cxnSp>
          <p:nvCxnSpPr>
            <p:cNvPr id="52" name="꺾인 연결선 51"/>
            <p:cNvCxnSpPr>
              <a:stCxn id="29" idx="2"/>
              <a:endCxn id="43" idx="0"/>
            </p:cNvCxnSpPr>
            <p:nvPr/>
          </p:nvCxnSpPr>
          <p:spPr>
            <a:xfrm rot="16200000" flipH="1">
              <a:off x="5140427" y="4096427"/>
              <a:ext cx="328084" cy="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4490083" y="5852202"/>
              <a:ext cx="1646237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0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 도출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26883" y="2791502"/>
              <a:ext cx="1462087" cy="231774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788" kern="0" dirty="0">
                <a:solidFill>
                  <a:schemeClr val="tx1"/>
                </a:solidFill>
                <a:latin typeface="+mn-ea"/>
                <a:sym typeface="Arial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826883" y="2782880"/>
              <a:ext cx="1462087" cy="609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  <a:sym typeface="Arial"/>
                </a:rPr>
                <a:t>시각화 및 활용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930070" y="3748235"/>
              <a:ext cx="1298575" cy="90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수요 </a:t>
              </a:r>
              <a:r>
                <a:rPr lang="ko-KR" altLang="en-US" sz="15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예측 모델을 이용한 </a:t>
              </a:r>
              <a:r>
                <a:rPr lang="ko-KR" altLang="en-US" sz="15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  <a:sym typeface="Arial"/>
                </a:rPr>
                <a:t>적정 수요예측</a:t>
              </a:r>
              <a:endParaRPr lang="en-US" altLang="ko-KR" sz="15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endParaRPr>
            </a:p>
          </p:txBody>
        </p:sp>
        <p:cxnSp>
          <p:nvCxnSpPr>
            <p:cNvPr id="57" name="꺾인 연결선 56"/>
            <p:cNvCxnSpPr>
              <a:stCxn id="42" idx="3"/>
              <a:endCxn id="55" idx="1"/>
            </p:cNvCxnSpPr>
            <p:nvPr/>
          </p:nvCxnSpPr>
          <p:spPr>
            <a:xfrm flipV="1">
              <a:off x="6233157" y="3087680"/>
              <a:ext cx="593726" cy="238140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975880" y="2068643"/>
              <a:ext cx="16466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1.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옥수</a:t>
              </a:r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응봉 공유자전거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대여소의 대여 현황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64856" y="3046558"/>
              <a:ext cx="1745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2.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날씨 관련 데이터</a:t>
              </a:r>
              <a:endParaRPr lang="en-US" altLang="ko-KR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55031" y="4280548"/>
              <a:ext cx="20024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대기오염 관련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36742" y="5301208"/>
              <a:ext cx="1617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4. </a:t>
              </a:r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서울시 월별 주민등록 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인구 데이터</a:t>
              </a:r>
              <a:endPara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79630" y="1564587"/>
              <a:ext cx="1890528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algn="ctr" fontAlgn="auto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외부 자료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6865" y="2500691"/>
              <a:ext cx="1569982" cy="30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4064" y="3365419"/>
              <a:ext cx="1584176" cy="37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3411" y="4588923"/>
              <a:ext cx="1728192" cy="399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25713" y="5728674"/>
              <a:ext cx="1656184" cy="436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직사각형 67"/>
            <p:cNvSpPr/>
            <p:nvPr/>
          </p:nvSpPr>
          <p:spPr>
            <a:xfrm>
              <a:off x="2958778" y="2484000"/>
              <a:ext cx="1170000" cy="327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txBody>
            <a:bodyPr anchor="ctr"/>
            <a:lstStyle/>
            <a:p>
              <a:pPr marL="86365" algn="ctr" defTabSz="899639" fontAlgn="auto" latinLnBrk="0">
                <a:spcBef>
                  <a:spcPts val="500"/>
                </a:spcBef>
                <a:buClr>
                  <a:srgbClr val="00A8CA">
                    <a:lumMod val="75000"/>
                  </a:srgbClr>
                </a:buClr>
                <a:buSzPct val="80000"/>
                <a:tabLst>
                  <a:tab pos="5670709" algn="l"/>
                </a:tabLst>
                <a:defRPr lang="ko-KR"/>
              </a:pPr>
              <a:r>
                <a:rPr lang="ko-KR" altLang="en-US" sz="12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데이터 수집</a:t>
              </a:r>
              <a:endPara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2483768" y="3789040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09806" y="836712"/>
              <a:ext cx="13244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시나리오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5" name="직사각형 2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00987" y="1556792"/>
            <a:ext cx="1888578" cy="48965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3645" y="2068643"/>
            <a:ext cx="1646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옥수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응봉 공유자전거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대여소의 대여 현황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2621" y="3046558"/>
            <a:ext cx="1745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날씨 관련 데이터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72796" y="428054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3.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대기오염 관련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4507" y="5261138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4.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서울시 월별 주민등록 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인구 데이터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7395" y="1564587"/>
            <a:ext cx="1890528" cy="327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anchor="ctr"/>
          <a:lstStyle/>
          <a:p>
            <a:pPr algn="ctr" fontAlgn="auto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ko-KR" altLang="en-US" sz="12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외부 자료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630" y="2500691"/>
            <a:ext cx="1569982" cy="30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829" y="3365419"/>
            <a:ext cx="1584176" cy="3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176" y="4588923"/>
            <a:ext cx="1728192" cy="39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478" y="5728674"/>
            <a:ext cx="1656184" cy="43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오른쪽 화살표 79"/>
          <p:cNvSpPr/>
          <p:nvPr/>
        </p:nvSpPr>
        <p:spPr>
          <a:xfrm>
            <a:off x="2101533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23"/>
          <p:cNvSpPr/>
          <p:nvPr/>
        </p:nvSpPr>
        <p:spPr>
          <a:xfrm>
            <a:off x="2621241" y="2008441"/>
            <a:ext cx="1365250" cy="39519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latin typeface="+mn-ea"/>
              <a:sym typeface="Arial"/>
            </a:endParaRPr>
          </a:p>
        </p:txBody>
      </p:sp>
      <p:cxnSp>
        <p:nvCxnSpPr>
          <p:cNvPr id="61" name="꺾인 연결선 60"/>
          <p:cNvCxnSpPr>
            <a:endCxn id="73" idx="0"/>
          </p:cNvCxnSpPr>
          <p:nvPr/>
        </p:nvCxnSpPr>
        <p:spPr>
          <a:xfrm rot="16200000" flipH="1">
            <a:off x="5285860" y="2772822"/>
            <a:ext cx="363538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045604" y="4509120"/>
            <a:ext cx="1555750" cy="8699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rIns="27000"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최종 예측 모델 선정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700616" y="2792079"/>
            <a:ext cx="1216025" cy="8529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b="1" kern="0" dirty="0">
              <a:solidFill>
                <a:schemeClr val="bg1"/>
              </a:solidFill>
              <a:latin typeface="+mn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병합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데이터 전처리</a:t>
            </a: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ko-KR" sz="1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94491" y="2954591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상관 분석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494491" y="4551615"/>
            <a:ext cx="1970088" cy="14088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LASSO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Ridge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Elastic net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Decision Tree</a:t>
            </a:r>
            <a:endParaRPr lang="en-US" altLang="ko-KR" sz="9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  <a:sym typeface="Arial"/>
            </a:endParaRP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SVR(Support Vector Regression)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Random Forest</a:t>
            </a:r>
          </a:p>
          <a:p>
            <a:pPr marL="128588" indent="-128588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9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Arial"/>
              </a:rPr>
              <a:t>Multiple Linear Regression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94491" y="3772153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stepwise method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에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/>
            </a:r>
            <a:b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</a:b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의한 변수 선택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cxnSp>
        <p:nvCxnSpPr>
          <p:cNvPr id="82" name="꺾인 연결선 72"/>
          <p:cNvCxnSpPr>
            <a:endCxn id="75" idx="0"/>
          </p:cNvCxnSpPr>
          <p:nvPr/>
        </p:nvCxnSpPr>
        <p:spPr>
          <a:xfrm rot="16200000" flipH="1">
            <a:off x="5311260" y="3615785"/>
            <a:ext cx="312737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직사각형 21"/>
          <p:cNvSpPr/>
          <p:nvPr/>
        </p:nvSpPr>
        <p:spPr>
          <a:xfrm>
            <a:off x="6947179" y="2054478"/>
            <a:ext cx="1724025" cy="390595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50" kern="0">
              <a:sym typeface="Arial"/>
            </a:endParaRPr>
          </a:p>
        </p:txBody>
      </p:sp>
      <p:cxnSp>
        <p:nvCxnSpPr>
          <p:cNvPr id="85" name="꺾인 연결선 72"/>
          <p:cNvCxnSpPr/>
          <p:nvPr/>
        </p:nvCxnSpPr>
        <p:spPr>
          <a:xfrm rot="16200000" flipH="1">
            <a:off x="5327340" y="4407946"/>
            <a:ext cx="252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982841" y="1630659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1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122674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2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30125" y="16288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>
                <a:srgbClr val="00A8CA">
                  <a:lumMod val="75000"/>
                </a:srgbClr>
              </a:buClr>
              <a:buSzPct val="80000"/>
              <a:tabLst>
                <a:tab pos="5670709" algn="l"/>
              </a:tabLst>
              <a:defRPr lang="ko-KR"/>
            </a:pPr>
            <a:r>
              <a:rPr lang="en-US" altLang="ko-KR" sz="15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 3</a:t>
            </a:r>
            <a:endParaRPr lang="ko-KR" altLang="en-US" sz="15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97" name="Picture 987" descr="설명회(도식) copy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34761" y="4653136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직사각형 91"/>
          <p:cNvSpPr>
            <a:spLocks noChangeArrowheads="1"/>
          </p:cNvSpPr>
          <p:nvPr/>
        </p:nvSpPr>
        <p:spPr bwMode="auto">
          <a:xfrm>
            <a:off x="2822030" y="4712464"/>
            <a:ext cx="9578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8588" indent="-128588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latin typeface="+mj-ea"/>
                <a:ea typeface="+mj-ea"/>
                <a:sym typeface="Arial"/>
              </a:rPr>
              <a:t>최종 데이터 셋</a:t>
            </a:r>
          </a:p>
        </p:txBody>
      </p:sp>
      <p:cxnSp>
        <p:nvCxnSpPr>
          <p:cNvPr id="99" name="꺾인 연결선 72"/>
          <p:cNvCxnSpPr/>
          <p:nvPr/>
        </p:nvCxnSpPr>
        <p:spPr>
          <a:xfrm rot="16200000" flipH="1">
            <a:off x="2825855" y="4095024"/>
            <a:ext cx="90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오른쪽 화살표 101"/>
          <p:cNvSpPr/>
          <p:nvPr/>
        </p:nvSpPr>
        <p:spPr>
          <a:xfrm>
            <a:off x="3968532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6455359" y="3789040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132150" y="299504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예측 모델 성능 </a:t>
            </a:r>
            <a:r>
              <a:rPr lang="ko-KR" altLang="en-US" sz="10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평가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  <p:cxnSp>
        <p:nvCxnSpPr>
          <p:cNvPr id="105" name="꺾인 연결선 72"/>
          <p:cNvCxnSpPr/>
          <p:nvPr/>
        </p:nvCxnSpPr>
        <p:spPr>
          <a:xfrm rot="16200000" flipH="1">
            <a:off x="7272360" y="3897112"/>
            <a:ext cx="10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4488369" y="2060848"/>
            <a:ext cx="1944688" cy="5175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fontAlgn="auto" latinLnBrk="0">
              <a:spcBef>
                <a:spcPts val="0"/>
              </a:spcBef>
              <a:spcAft>
                <a:spcPts val="0"/>
              </a:spcAft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변수탐색 </a:t>
            </a:r>
            <a:r>
              <a:rPr lang="en-US" altLang="ko-KR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– </a:t>
            </a: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j-ea"/>
                <a:sym typeface="Arial"/>
              </a:rPr>
              <a:t>모든 가능한 조합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j-ea"/>
              <a:sym typeface="Arial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41986" y="2274962"/>
            <a:ext cx="1366837" cy="361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28588" indent="-128588" algn="ctr" latinLnBrk="0">
              <a:buClr>
                <a:srgbClr val="007E97"/>
              </a:buClr>
              <a:buSzPct val="80000"/>
              <a:buFont typeface="Arial" panose="020B0604020202020204" pitchFamily="34" charset="0"/>
              <a:buChar char="•"/>
              <a:tabLst>
                <a:tab pos="4233863" algn="l"/>
              </a:tabLst>
              <a:defRPr/>
            </a:pPr>
            <a:r>
              <a:rPr lang="ko-KR" altLang="en-US" sz="1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chemeClr val="tx1"/>
                </a:solidFill>
                <a:latin typeface="+mn-ea"/>
                <a:sym typeface="Arial"/>
              </a:rPr>
              <a:t>다중선형회귀모형 적합 결과 해석</a:t>
            </a:r>
            <a:endParaRPr lang="en-US" altLang="ko-KR" sz="10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chemeClr val="tx1"/>
              </a:solidFill>
              <a:latin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437" y="1823632"/>
            <a:ext cx="4638676" cy="369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39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중심화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(centering),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척도화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(scaling)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변수마다 단위가 다른 문제를 해결함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stepwise method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이용한 변수 선택결과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 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변수가 선택 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결과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p.sunshine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s.a_snow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c_monoxide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유의하지 않아 제거하기로 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변수 선택 결과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455388" y="4581128"/>
            <a:ext cx="36004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55388" y="3933056"/>
            <a:ext cx="3600400" cy="276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39752" y="2144006"/>
            <a:ext cx="1728192" cy="636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39752" y="4414810"/>
            <a:ext cx="1728192" cy="310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200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01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4058488"/>
            <a:ext cx="29962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effectLst/>
                <a:latin typeface="+mn-ea"/>
              </a:rPr>
              <a:t>분석 목적 및 필요성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분석개요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16" name="직사각형 1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5" name="직선 연결선 24"/>
            <p:cNvCxnSpPr>
              <a:endCxn id="16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375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88774" y="836712"/>
              <a:ext cx="15664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단계별 변수 선택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733256"/>
            <a:ext cx="8175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개의 변수들로 다중선형회귀분석을 적합하였으나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절편이 유의하지 않아 제거하기로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다중회귀분석 적합 결과 모든 변수가 유의한 결과가 나와서 해당 변수들을 예측 모델 선정하는데 활용하기로 함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(22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개의 변수 중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개 변수 선택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11560" y="1484784"/>
          <a:ext cx="3456192" cy="42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/>
                  </a:extLst>
                </a:gridCol>
                <a:gridCol w="1296144">
                  <a:extLst>
                    <a:ext uri="{9D8B030D-6E8A-4147-A177-3AD203B41FA5}"/>
                  </a:extLst>
                </a:gridCol>
                <a:gridCol w="432000">
                  <a:extLst>
                    <a:ext uri="{9D8B030D-6E8A-4147-A177-3AD203B41FA5}"/>
                  </a:extLst>
                </a:gridCol>
                <a:gridCol w="1296000"/>
              </a:tblGrid>
              <a:tr h="32400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변수 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p.sunshine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s.a_snow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a.atmos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m.min_temp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/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m.see_level.pre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m.gs_temp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m.water_vap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total_census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m.dew_point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m.rel_hum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ozone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s.a_precipitation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c_monoxide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m.windspeed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s_dioxide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fp_matter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m.mla_cloud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total_rental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6" marR="91446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3968532" y="3284984"/>
            <a:ext cx="504056" cy="504056"/>
          </a:xfrm>
          <a:prstGeom prst="rightArrow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9097" y="1916832"/>
            <a:ext cx="4467399" cy="318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555746" y="3215953"/>
            <a:ext cx="3688661" cy="16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41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1,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9213" y="2490936"/>
            <a:ext cx="6505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9240" y="836712"/>
              <a:ext cx="14855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LASSO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99592" y="2276872"/>
            <a:ext cx="7367339" cy="3647316"/>
            <a:chOff x="899592" y="1607418"/>
            <a:chExt cx="7367339" cy="3647316"/>
          </a:xfrm>
        </p:grpSpPr>
        <p:sp>
          <p:nvSpPr>
            <p:cNvPr id="27" name="TextBox 26"/>
            <p:cNvSpPr txBox="1"/>
            <p:nvPr/>
          </p:nvSpPr>
          <p:spPr>
            <a:xfrm>
              <a:off x="1619672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</a:t>
              </a:r>
              <a:r>
                <a:rPr lang="en-US" altLang="ko-KR" sz="1400" dirty="0" err="1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lambda.min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6136" y="4946957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LASSO - lambda.1se</a:t>
              </a:r>
              <a:endPara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592" y="1628800"/>
              <a:ext cx="3200400" cy="33242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056" y="1607418"/>
              <a:ext cx="3190875" cy="33337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변수 선택 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18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개로 동일 하나 어떤 변수를 선택했는가에 있어서 약간 차이를 보임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251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56" y="2490936"/>
            <a:ext cx="64554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4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69732" y="836712"/>
              <a:ext cx="14045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Ridge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19672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61641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Ridge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322" y="2298254"/>
            <a:ext cx="3180939" cy="332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5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와는 다르게 별도의 변수 선택 과정은 없음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1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2" y="836712"/>
            <a:ext cx="1800493" cy="435025"/>
            <a:chOff x="3671762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2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alpha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=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0.5,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값을 찾기 위해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단계를 적용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7092" y="2490936"/>
            <a:ext cx="636981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5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46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71763" y="836712"/>
            <a:ext cx="1800493" cy="435025"/>
            <a:chOff x="3671763" y="836712"/>
            <a:chExt cx="180049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71763" y="836712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Elastic Net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03648" y="5616411"/>
            <a:ext cx="223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lambda.min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61641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Elastic Net - lambda.1se</a:t>
            </a:r>
            <a:endParaRPr lang="ko-KR" altLang="en-US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9322" y="2312925"/>
            <a:ext cx="3180939" cy="3294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286212"/>
            <a:ext cx="3190874" cy="331507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6981" y="126876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tuning parameter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통하여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값은 아래와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lambda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값에 따라 변수 개수가 차이가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Ridge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의 장점을 합한 것으로 변수 선택 기능 있음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045" y="6021288"/>
            <a:ext cx="864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추정된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beta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값이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이라는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즉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유의하지 않는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제외된 변수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의미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585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47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559648" y="836712"/>
            <a:ext cx="2024721" cy="435025"/>
            <a:chOff x="3559648" y="836712"/>
            <a:chExt cx="2024721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59648" y="836712"/>
              <a:ext cx="20247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Decision Tree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981" y="5013176"/>
            <a:ext cx="41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최적의 트리 개수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= 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Prune 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작업을 통해 결과값을 도출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1550" y="2418346"/>
            <a:ext cx="8640901" cy="2378806"/>
            <a:chOff x="360078" y="2418346"/>
            <a:chExt cx="8640901" cy="2378806"/>
          </a:xfrm>
        </p:grpSpPr>
        <p:sp>
          <p:nvSpPr>
            <p:cNvPr id="35" name="오른쪽 화살표 34"/>
            <p:cNvSpPr/>
            <p:nvPr/>
          </p:nvSpPr>
          <p:spPr>
            <a:xfrm>
              <a:off x="4372229" y="3212976"/>
              <a:ext cx="504056" cy="504056"/>
            </a:xfrm>
            <a:prstGeom prst="rightArrow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78" y="2418346"/>
              <a:ext cx="3888432" cy="237880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1250" y="2426242"/>
              <a:ext cx="4059729" cy="1988568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5475" y="4542993"/>
            <a:ext cx="3556997" cy="16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48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2768475" y="836712"/>
            <a:ext cx="3607078" cy="435025"/>
            <a:chOff x="2768475" y="836712"/>
            <a:chExt cx="360707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68475" y="836712"/>
              <a:ext cx="36070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SVR (Support Vector Regression)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교차검증은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K =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( 10-fold cross validation 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9090792"/>
              </p:ext>
            </p:extLst>
          </p:nvPr>
        </p:nvGraphicFramePr>
        <p:xfrm>
          <a:off x="2231740" y="2489304"/>
          <a:ext cx="468052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872208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Parameters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SVM-Type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eps-regression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SVM-Kernel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radial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cost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gamma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0.05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epsilon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Number of Support Vectors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49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483096" y="836712"/>
            <a:ext cx="2177840" cy="435025"/>
            <a:chOff x="3483096" y="836712"/>
            <a:chExt cx="2177840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83096" y="836712"/>
              <a:ext cx="21778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모델링 </a:t>
              </a:r>
              <a:r>
                <a:rPr lang="en-US" altLang="ko-KR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– Random Forest</a:t>
              </a:r>
            </a:p>
          </p:txBody>
        </p:sp>
      </p:grp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6981" y="1268760"/>
            <a:ext cx="86439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모두 사용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Out-of-Bag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과정이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과정과 유사하여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cross validation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실시 하지 않음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tree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개로 지정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 별 중요도는 다음과 같음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9109" y="2882008"/>
            <a:ext cx="8445782" cy="3571328"/>
            <a:chOff x="611560" y="2593976"/>
            <a:chExt cx="8445782" cy="35713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2852936"/>
              <a:ext cx="2438400" cy="30194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848" y="2593976"/>
              <a:ext cx="5853494" cy="357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" name="직사각형 3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24" name="이등변 삼각형 23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</a:t>
            </a:fld>
            <a:endParaRPr lang="en-US" dirty="0"/>
          </a:p>
        </p:txBody>
      </p:sp>
      <p:graphicFrame>
        <p:nvGraphicFramePr>
          <p:cNvPr id="79" name="표 1"/>
          <p:cNvGraphicFramePr>
            <a:graphicFrameLocks noGrp="1"/>
          </p:cNvGraphicFramePr>
          <p:nvPr/>
        </p:nvGraphicFramePr>
        <p:xfrm>
          <a:off x="214298" y="1563504"/>
          <a:ext cx="8715404" cy="428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793"/>
                <a:gridCol w="7028611"/>
              </a:tblGrid>
              <a:tr h="49469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목적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90000"/>
                        </a:lnSpc>
                        <a:spcAft>
                          <a:spcPct val="0"/>
                        </a:spcAft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 수요 예측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27418">
                <a:tc>
                  <a:txBody>
                    <a:bodyPr/>
                    <a:lstStyle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분석 필요성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공공자전거</a:t>
                      </a:r>
                      <a:r>
                        <a:rPr lang="ko-KR" altLang="en-US" sz="125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시스템은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Rental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및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Return Back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의 전체 프로세스가 자동으로 이루어지는 전통적인 자전거 렌탈의 차세대 제품이다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이 시스템은 버스나 지하철과 같은 다른 운송 서비스와는 달리 여행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출발 및 도착 위치의 시간이 시스템에 명시적으로 기록되는 원리이다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이러한 시스템은 교통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환경 및 건강 문제에서 중요한 역할을 하기 때문에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현재 전 세계적으로 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개 이상의 자전거 공유 프로그램이 구성되어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따라서 이러한 시스템을 좀 더 효과적으로 체계화 시키기 위해 공유자전거 대여 수요를 예측해 볼 필요가 있다</a:t>
                      </a:r>
                      <a:r>
                        <a:rPr lang="en-US" altLang="ko-KR" sz="125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25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916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보유데이터 현황</a:t>
                      </a:r>
                      <a:endParaRPr lang="ko-KR" altLang="en-US" sz="1400" b="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43986" marR="91431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공공자전거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따릉이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대여</a:t>
                      </a:r>
                      <a:r>
                        <a:rPr lang="ko-KR" altLang="en-US" sz="1400" b="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현황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대기환경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n-ea"/>
                          <a:cs typeface="+mn-cs"/>
                        </a:rPr>
                        <a:t>(2016.01.01 ~ 2017.12.31)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</a:t>
                      </a:r>
                      <a:r>
                        <a:rPr lang="ko-KR" altLang="en-US" sz="1400" b="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읍면동별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주민등록 인구데이터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(10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~69</a:t>
                      </a: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세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) (2016.01 ~ 2017.12)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endParaRPr lang="en-US" altLang="ko-KR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</a:tabLst>
                        <a:defRPr lang="ko-KR" altLang="en-US"/>
                      </a:pPr>
                      <a:r>
                        <a:rPr lang="ko-KR" altLang="en-US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서울시 구 별 기상 데이터 </a:t>
                      </a:r>
                      <a:r>
                        <a:rPr lang="en-US" altLang="ko-KR" sz="1400" b="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(2016.01.01 ~ 2017.12.31)</a:t>
                      </a:r>
                      <a:endParaRPr lang="ko-KR" altLang="en-US" sz="1400" b="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79982" marR="91431" marT="107990" marB="107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50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4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예측 모형 비교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5066600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교차검증은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K = 10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으로 실시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(Random Forest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제외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train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토대로 예측하여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test set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과 비교하여 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RMSE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를 구하여 낮은 값을 예측 모형으로 선정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3" name="이등변 삼각형 32"/>
            <p:cNvSpPr/>
            <p:nvPr/>
          </p:nvSpPr>
          <p:spPr>
            <a:xfrm>
              <a:off x="6876256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5204189"/>
              </p:ext>
            </p:extLst>
          </p:nvPr>
        </p:nvGraphicFramePr>
        <p:xfrm>
          <a:off x="323528" y="2132856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56981" y="1412776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예측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 선정하기 위해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7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개 모형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(Lasso, Ridge, Elastic Net, Decision Tree, SVR, Random Forest, Multiple Linear Regression)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비교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06</a:t>
            </a:r>
            <a:endParaRPr lang="ko-KR" altLang="en-US" sz="7200" dirty="0"/>
          </a:p>
        </p:txBody>
      </p:sp>
      <p:sp>
        <p:nvSpPr>
          <p:cNvPr id="10" name="직사각형 9"/>
          <p:cNvSpPr/>
          <p:nvPr/>
        </p:nvSpPr>
        <p:spPr>
          <a:xfrm>
            <a:off x="4932040" y="4130496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다중선형회귀 모형 적합 결과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최종 예측 모형 선정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한계점 및 제언</a:t>
            </a:r>
            <a:endParaRPr lang="en-US" altLang="ko-KR" sz="12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1099" y="3028890"/>
            <a:ext cx="3057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결론</a:t>
            </a:r>
            <a:endParaRPr lang="en-US" altLang="ko-KR" sz="2000" dirty="0" smtClean="0">
              <a:ln>
                <a:solidFill>
                  <a:srgbClr val="313131">
                    <a:alpha val="31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51</a:t>
            </a:fld>
            <a:endParaRPr 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21" name="직사각형 2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>
              <a:endCxn id="2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897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52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7158" y="4797152"/>
            <a:ext cx="8786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결정계수가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0.8925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로 약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89%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의 설명력을 가짐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p-value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&lt; 2.2e-16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이 회귀식은 유의함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 모형은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정규성을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만족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shapiro</a:t>
            </a:r>
            <a:r>
              <a: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test : p-value = 0.249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귀무가설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채택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하고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대체적으로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선형성을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보이며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등분산성을 만족한다는 것을 알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500" y="1484784"/>
            <a:ext cx="9001000" cy="3312368"/>
            <a:chOff x="35496" y="1772816"/>
            <a:chExt cx="9001000" cy="331236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30651" y="1776698"/>
              <a:ext cx="4205845" cy="3308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6" y="1772816"/>
              <a:ext cx="4786527" cy="3135087"/>
            </a:xfrm>
            <a:prstGeom prst="rect">
              <a:avLst/>
            </a:prstGeom>
          </p:spPr>
        </p:pic>
      </p:grpSp>
      <p:grpSp>
        <p:nvGrpSpPr>
          <p:cNvPr id="28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9" name="직사각형 28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7" name="이등변 삼각형 36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53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308677" y="836712"/>
            <a:ext cx="2526654" cy="435025"/>
            <a:chOff x="3308677" y="836712"/>
            <a:chExt cx="2526654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08677" y="836712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다중선형회귀 모형 적합 결과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0580777"/>
              </p:ext>
            </p:extLst>
          </p:nvPr>
        </p:nvGraphicFramePr>
        <p:xfrm>
          <a:off x="611560" y="2018153"/>
          <a:ext cx="80284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860870"/>
                <a:gridCol w="1271905"/>
                <a:gridCol w="1082040"/>
                <a:gridCol w="1054418"/>
                <a:gridCol w="1227582"/>
                <a:gridCol w="762000"/>
                <a:gridCol w="100761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변수명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m.temp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m.dew_point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m.rel_hum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m.a_cloud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total_census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ozone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n_dioxide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VIF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1813.8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2424.7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117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5.5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1.6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4.2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1.8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7158" y="3140968"/>
            <a:ext cx="8535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일반적으로 분산팽창계수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(VIF)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4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의심해볼 수 있고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이상이면 매우 높은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가진다는 것을 의미 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m.temp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m.dew_point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m.rel_hum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10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이상이므로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고려해야 함</a:t>
            </a: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반응변수와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설명변수의 관계를 설명하기 위해서는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VIF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가 높은 변수를 제거하거나 다른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모형을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고려해 볼 </a:t>
            </a:r>
            <a:r>
              <a:rPr lang="ko-KR" altLang="en-US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필요가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있으나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본 연구는 예측 모형을 만드는 것이 목적이므로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다중공선성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문제를 고려하지 않고 진행함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6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7" name="직사각형 26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3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37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0" name="이등변 삼각형 29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29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54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667762" y="836712"/>
            <a:ext cx="1808508" cy="435025"/>
            <a:chOff x="3667762" y="836712"/>
            <a:chExt cx="1808508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67762" y="836712"/>
              <a:ext cx="18085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최종 예측 모형 선정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4778568"/>
            <a:ext cx="8786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모형이 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21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 일 때 가장 좋은 성능을 보여줌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일반화 오류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(overfitting)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를 고려 할 때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변수의 개수가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8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개인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LASSO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모형을 최종 예측 모형으로 선정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</p:txBody>
      </p:sp>
      <p:grpSp>
        <p:nvGrpSpPr>
          <p:cNvPr id="25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36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4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0093465"/>
              </p:ext>
            </p:extLst>
          </p:nvPr>
        </p:nvGraphicFramePr>
        <p:xfrm>
          <a:off x="323528" y="1700808"/>
          <a:ext cx="84249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47246"/>
                <a:gridCol w="1094214"/>
              </a:tblGrid>
              <a:tr h="518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Model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LASSO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Ridge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Elastic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Net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Decision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Tree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SVR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Random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Forest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Muitiple</a:t>
                      </a:r>
                      <a:endParaRPr lang="en-US" altLang="ko-KR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Linear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 Regression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0.48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0.67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0.39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0.36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16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0.29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(lambda.min)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0.42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0.47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0.44</a:t>
                      </a:r>
                      <a:endParaRPr lang="ko-KR" altLang="en-US" sz="14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0.33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0.50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0.37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j-ea"/>
                          <a:ea typeface="+mj-ea"/>
                          <a:cs typeface="+mn-cs"/>
                        </a:rPr>
                        <a:t>(lambda.1se)</a:t>
                      </a:r>
                      <a:endParaRPr lang="ko-KR" altLang="en-US" sz="12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55</a:t>
            </a:fld>
            <a:endParaRPr lang="en-US" dirty="0"/>
          </a:p>
        </p:txBody>
      </p:sp>
      <p:grpSp>
        <p:nvGrpSpPr>
          <p:cNvPr id="2" name="그룹 23"/>
          <p:cNvGrpSpPr/>
          <p:nvPr/>
        </p:nvGrpSpPr>
        <p:grpSpPr>
          <a:xfrm>
            <a:off x="3754393" y="836712"/>
            <a:ext cx="1635213" cy="435025"/>
            <a:chOff x="3754393" y="836712"/>
            <a:chExt cx="1635213" cy="43502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3754393" y="1144489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38"/>
            <p:cNvSpPr/>
            <p:nvPr/>
          </p:nvSpPr>
          <p:spPr>
            <a:xfrm flipV="1">
              <a:off x="4508375" y="1144489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78559" y="836712"/>
              <a:ext cx="13869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한계점 및 제언</a:t>
              </a:r>
              <a:endPara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7158" y="1898248"/>
            <a:ext cx="84633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공유자전거 대여횟수에 관한 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보다 많은 데이터를 확보하면 다양한 방법으로의 분석을 해볼 수 있을 것이라고 판단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endParaRPr lang="en-US" altLang="ko-KR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성동구 월별 인구데이터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전체 주민등록인구로 대체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이는 자료해석에 있어서 문제점을 유발할 수 있으므로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연구는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주민등록인구이면 성동구에서도 공유자전거 대여를 이용할 것이다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.’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라는 가정을 전제함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rPr>
              <a:t>기상 변수 확보의 어려움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  <a:ea typeface="+mj-ea"/>
            </a:endParaRPr>
          </a:p>
          <a:p>
            <a:pPr marL="285750" indent="-285750"/>
            <a:r>
              <a:rPr lang="ko-KR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→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서울시 각 구마다의 정확한 기상에 관한 데이터를 확보한다면 분석의 정확성을 높일 수 있을 것이라고 판단함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(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본 분석은 기상 변수를 서울시 전체로 함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),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한 가지 다른 방법으로는 관심이 있는 좌표에서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관측값을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추정하는 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‘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크리깅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보간법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’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</a:rPr>
              <a:t>등으로 대체할 수 있음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j-ea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26" name="직사각형 25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5" name="이등변 삼각형 34"/>
            <p:cNvSpPr/>
            <p:nvPr/>
          </p:nvSpPr>
          <p:spPr>
            <a:xfrm>
              <a:off x="807809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993482" y="2060848"/>
            <a:ext cx="5157036" cy="2736304"/>
            <a:chOff x="3825094" y="2353521"/>
            <a:chExt cx="2624140" cy="1569803"/>
          </a:xfrm>
        </p:grpSpPr>
        <p:grpSp>
          <p:nvGrpSpPr>
            <p:cNvPr id="30" name="그룹 29"/>
            <p:cNvGrpSpPr/>
            <p:nvPr/>
          </p:nvGrpSpPr>
          <p:grpSpPr>
            <a:xfrm>
              <a:off x="3825094" y="2662109"/>
              <a:ext cx="2592286" cy="929732"/>
              <a:chOff x="3825094" y="2662109"/>
              <a:chExt cx="2592286" cy="9297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825094" y="3221044"/>
                <a:ext cx="2592286" cy="370797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rgbClr val="313131">
                          <a:alpha val="33000"/>
                        </a:srgbClr>
                      </a:solidFill>
                    </a:ln>
                    <a:solidFill>
                      <a:srgbClr val="3131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itchFamily="50" charset="-127"/>
                    <a:ea typeface="나눔고딕" pitchFamily="50" charset="-127"/>
                  </a:rPr>
                  <a:t>Q &amp; A</a:t>
                </a:r>
                <a:endParaRPr lang="ko-KR" altLang="en-US" sz="3600" dirty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418122" y="2662109"/>
                <a:ext cx="1214715" cy="494395"/>
                <a:chOff x="7597943" y="5253333"/>
                <a:chExt cx="1214715" cy="494395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7737736" y="5253333"/>
                  <a:ext cx="464176" cy="467841"/>
                </a:xfrm>
                <a:prstGeom prst="rect">
                  <a:avLst/>
                </a:prstGeom>
                <a:solidFill>
                  <a:srgbClr val="DD811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40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597943" y="5253333"/>
                  <a:ext cx="1214715" cy="494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algn="ctr">
                    <a:defRPr sz="2400">
                      <a:ln>
                        <a:solidFill>
                          <a:schemeClr val="tx1">
                            <a:alpha val="30000"/>
                          </a:schemeClr>
                        </a:solidFill>
                      </a:ln>
                      <a:latin typeface="Helvetica" pitchFamily="34" charset="0"/>
                    </a:defRPr>
                  </a:lvl1pPr>
                </a:lstStyle>
                <a:p>
                  <a:r>
                    <a:rPr lang="en-US" altLang="ko-KR" sz="32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    </a:t>
                  </a:r>
                  <a:r>
                    <a:rPr lang="en-US" altLang="ko-KR" sz="5000" b="1" dirty="0" smtClean="0">
                      <a:ln w="3175">
                        <a:solidFill>
                          <a:srgbClr val="FFFFFF">
                            <a:alpha val="30000"/>
                          </a:srgbClr>
                        </a:solidFill>
                      </a:ln>
                      <a:solidFill>
                        <a:srgbClr val="FFFFFF"/>
                      </a:solidFill>
                    </a:rPr>
                    <a:t>T</a:t>
                  </a:r>
                  <a:r>
                    <a:rPr lang="en-US" altLang="ko-KR" sz="2500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고딕" panose="020B0600000101010101" charset="-127"/>
                      <a:ea typeface="나눔고딕" panose="020B0600000101010101" charset="-127"/>
                    </a:rPr>
                    <a:t>hank you</a:t>
                  </a:r>
                  <a:endParaRPr lang="en-US" altLang="ko-KR" sz="25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" panose="020B0600000101010101" charset="-127"/>
                    <a:ea typeface="나눔고딕" panose="020B0600000101010101" charset="-127"/>
                  </a:endParaRPr>
                </a:p>
              </p:txBody>
            </p:sp>
          </p:grpSp>
        </p:grpSp>
        <p:grpSp>
          <p:nvGrpSpPr>
            <p:cNvPr id="29" name="그룹 28"/>
            <p:cNvGrpSpPr/>
            <p:nvPr/>
          </p:nvGrpSpPr>
          <p:grpSpPr>
            <a:xfrm>
              <a:off x="5137164" y="3130003"/>
              <a:ext cx="1312070" cy="793321"/>
              <a:chOff x="5124464" y="3104603"/>
              <a:chExt cx="1312070" cy="793321"/>
            </a:xfrm>
          </p:grpSpPr>
          <p:sp>
            <p:nvSpPr>
              <p:cNvPr id="24" name="직각 삼각형 23"/>
              <p:cNvSpPr/>
              <p:nvPr/>
            </p:nvSpPr>
            <p:spPr>
              <a:xfrm flipH="1">
                <a:off x="5644446" y="3105835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 flipH="1">
                <a:off x="5124464" y="3104603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4278800" y="2353521"/>
              <a:ext cx="792088" cy="793321"/>
              <a:chOff x="4272450" y="2340821"/>
              <a:chExt cx="792088" cy="793321"/>
            </a:xfrm>
          </p:grpSpPr>
          <p:sp>
            <p:nvSpPr>
              <p:cNvPr id="26" name="직각 삼각형 25"/>
              <p:cNvSpPr/>
              <p:nvPr/>
            </p:nvSpPr>
            <p:spPr>
              <a:xfrm flipV="1">
                <a:off x="4272450" y="2342053"/>
                <a:ext cx="792088" cy="792089"/>
              </a:xfrm>
              <a:prstGeom prst="rtTriangl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3F3F3"/>
                  </a:solidFill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4272450" y="2340821"/>
                <a:ext cx="792088" cy="79208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1313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직사각형 37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-2070"/>
            <a:ext cx="9144000" cy="62275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3F3F3">
                    <a:alpha val="30000"/>
                  </a:srgbClr>
                </a:solidFill>
              </a:ln>
              <a:solidFill>
                <a:srgbClr val="F3F3F3"/>
              </a:solidFill>
              <a:latin typeface="Helvetica" pitchFamily="34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5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6</a:t>
            </a:fld>
            <a:endParaRPr 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07125" y="1748503"/>
          <a:ext cx="8929750" cy="375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0731"/>
                <a:gridCol w="6559019"/>
              </a:tblGrid>
              <a:tr h="32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4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름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소 개</a:t>
                      </a:r>
                      <a:endParaRPr lang="ko-KR" altLang="en-US" sz="14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 언제나 어디서나 쉽고 편리하게 이용할 수 있는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서울시의 교통체증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대기오염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고유가 문제를 해결하고 건강한 사회 및 시민들의 삶의 질을 높이고자 마련됨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04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자유롭게 자전거를 이용하여 목적지로 이동할 수 있는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대전시민을 위한 녹색대중교통 수단으로 운영하는 자전거 대여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'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타슈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~'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라는 명칭은 언뜻 듣기에는 러시아말 비슷하게 들릴 수 있으나 우리 충청도 고유의 사투리어조로 약간 길게 부르면 자연스럽게 웃음이 배어나는 정겨운 이름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58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누구나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언제나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어디서나 편리하고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순천시 공영자전거 </a:t>
                      </a:r>
                      <a:r>
                        <a:rPr lang="en-US" altLang="ko-KR" sz="1000" kern="1200" baseline="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무인대여시스템의 새로운 명칭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온누리는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모든 세상을 뜻하는 옛 우리말로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온천지를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자전거를 타고 다니는 모습을 담고 있음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언제나 어디서나 손쉽게 이용할 수 있도록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유비쿼터스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기술이 적용된 무인대여 공용 자전거 시스템</a:t>
                      </a: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000" kern="1200" dirty="0" smtClean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누비자는 창원시 곳곳을 자유로이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다니다는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의미로 누비다와 자전거의 합성어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042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친환경 신 대중 교통 수단으로서 이용체계 개발하고 </a:t>
                      </a:r>
                      <a:r>
                        <a:rPr lang="ko-KR" altLang="en-US" sz="1000" kern="1200" dirty="0" err="1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저탄소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 녹색성장과 시민 편익</a:t>
                      </a:r>
                      <a:r>
                        <a:rPr lang="en-US" altLang="ko-KR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ln>
                            <a:solidFill>
                              <a:srgbClr val="313131">
                                <a:alpha val="33000"/>
                              </a:srgbClr>
                            </a:solidFill>
                          </a:ln>
                          <a:solidFill>
                            <a:srgbClr val="313131"/>
                          </a:solidFill>
                          <a:latin typeface="+mn-ea"/>
                          <a:ea typeface="+mn-ea"/>
                          <a:cs typeface="+mn-cs"/>
                        </a:rPr>
                        <a:t>건강증진에 기여</a:t>
                      </a:r>
                      <a:endParaRPr lang="ko-KR" altLang="en-US" sz="1000" kern="1200" dirty="0">
                        <a:ln>
                          <a:solidFill>
                            <a:srgbClr val="313131">
                              <a:alpha val="33000"/>
                            </a:srgbClr>
                          </a:solidFill>
                        </a:ln>
                        <a:solidFill>
                          <a:srgbClr val="31313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794" y="2143116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691" y="2714620"/>
            <a:ext cx="979227" cy="9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612175" y="1345156"/>
            <a:ext cx="356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시행중인 공공자전거 대여 시스템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185" y="3785563"/>
            <a:ext cx="1571636" cy="57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1185" y="4440283"/>
            <a:ext cx="1579522" cy="55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705" y="5107229"/>
            <a:ext cx="2014530" cy="3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582622" y="5643578"/>
            <a:ext cx="82042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수원시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양산시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공주시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세종시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안산시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고양시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시흥시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이천시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과천시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부천시 등 많은 지역들이 공공자전거 시스템을 운영 중에 있음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8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51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n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7</a:t>
            </a:fld>
            <a:endParaRPr lang="en-US" dirty="0"/>
          </a:p>
        </p:txBody>
      </p:sp>
      <p:grpSp>
        <p:nvGrpSpPr>
          <p:cNvPr id="3" name="그룹 43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45" name="직사각형 44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5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47" name="이등변 삼각형 46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163" y="1700808"/>
            <a:ext cx="647967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612174" y="1345156"/>
            <a:ext cx="359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동아일보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, Twitter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를 활용한 </a:t>
            </a:r>
            <a:r>
              <a:rPr lang="en-US" altLang="ko-KR" sz="1400" dirty="0" err="1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Wordcloud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622" y="6168709"/>
            <a:ext cx="2333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Keyword : ‘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</a:t>
            </a: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’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41"/>
          <p:cNvGrpSpPr/>
          <p:nvPr/>
        </p:nvGrpSpPr>
        <p:grpSpPr>
          <a:xfrm>
            <a:off x="3672555" y="836712"/>
            <a:ext cx="1798890" cy="435025"/>
            <a:chOff x="627248" y="1275587"/>
            <a:chExt cx="1798890" cy="43502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709086" y="1583364"/>
              <a:ext cx="1635213" cy="0"/>
            </a:xfrm>
            <a:prstGeom prst="line">
              <a:avLst/>
            </a:prstGeom>
            <a:ln>
              <a:solidFill>
                <a:srgbClr val="3131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이등변 삼각형 48"/>
            <p:cNvSpPr/>
            <p:nvPr/>
          </p:nvSpPr>
          <p:spPr>
            <a:xfrm flipV="1">
              <a:off x="1463068" y="1583364"/>
              <a:ext cx="127248" cy="127248"/>
            </a:xfrm>
            <a:prstGeom prst="triangle">
              <a:avLst/>
            </a:prstGeom>
            <a:solidFill>
              <a:srgbClr val="3131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7248" y="1275587"/>
              <a:ext cx="17988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rgbClr val="313131">
                        <a:alpha val="33000"/>
                      </a:srgbClr>
                    </a:solidFill>
                  </a:ln>
                  <a:solidFill>
                    <a:srgbClr val="313131"/>
                  </a:solidFill>
                  <a:latin typeface="+mj-ea"/>
                  <a:ea typeface="+mj-ea"/>
                </a:rPr>
                <a:t>분석 목적 및 필요성</a:t>
              </a:r>
              <a:endParaRPr lang="en-US" altLang="ko-KR" sz="1400" dirty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8</a:t>
            </a:fld>
            <a:endParaRPr 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0" y="-2070"/>
            <a:ext cx="9144000" cy="675165"/>
            <a:chOff x="0" y="-2070"/>
            <a:chExt cx="9144000" cy="675165"/>
          </a:xfrm>
        </p:grpSpPr>
        <p:sp>
          <p:nvSpPr>
            <p:cNvPr id="30" name="직사각형 29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15"/>
            <p:cNvGrpSpPr/>
            <p:nvPr/>
          </p:nvGrpSpPr>
          <p:grpSpPr>
            <a:xfrm>
              <a:off x="329625" y="170809"/>
              <a:ext cx="8100027" cy="292388"/>
              <a:chOff x="1297980" y="170809"/>
              <a:chExt cx="6650181" cy="292388"/>
            </a:xfrm>
          </p:grpSpPr>
          <p:grpSp>
            <p:nvGrpSpPr>
              <p:cNvPr id="41" name="그룹 14"/>
              <p:cNvGrpSpPr/>
              <p:nvPr/>
            </p:nvGrpSpPr>
            <p:grpSpPr>
              <a:xfrm>
                <a:off x="1297980" y="170809"/>
                <a:ext cx="3541672" cy="292388"/>
                <a:chOff x="1297980" y="170809"/>
                <a:chExt cx="3541672" cy="29238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034722" y="170809"/>
                  <a:ext cx="122134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정의서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242033" y="170809"/>
                  <a:ext cx="159761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검증 결과서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297980" y="170809"/>
                  <a:ext cx="72641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분석개요</a:t>
                  </a:r>
                  <a:endParaRPr lang="en-US" altLang="ko-KR" sz="1300" dirty="0" smtClean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4986271" y="170809"/>
                <a:ext cx="2961890" cy="292388"/>
                <a:chOff x="4986271" y="170809"/>
                <a:chExt cx="2961890" cy="292388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6071325" y="170809"/>
                  <a:ext cx="134397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분석 보고서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522804" y="170809"/>
                  <a:ext cx="42535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결론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986271" y="170809"/>
                  <a:ext cx="88466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300" dirty="0" smtClean="0">
                      <a:ln>
                        <a:solidFill>
                          <a:srgbClr val="F3F3F3">
                            <a:alpha val="31000"/>
                          </a:srgbClr>
                        </a:solidFill>
                      </a:ln>
                      <a:solidFill>
                        <a:srgbClr val="F3F3F3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j-ea"/>
                      <a:ea typeface="+mj-ea"/>
                    </a:rPr>
                    <a:t>데이터 탐색</a:t>
                  </a:r>
                  <a:endParaRPr lang="ko-KR" altLang="en-US" sz="1300" dirty="0">
                    <a:ln>
                      <a:solidFill>
                        <a:srgbClr val="F3F3F3">
                          <a:alpha val="31000"/>
                        </a:srgbClr>
                      </a:solidFill>
                    </a:ln>
                    <a:solidFill>
                      <a:srgbClr val="F3F3F3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39" name="이등변 삼각형 38"/>
            <p:cNvSpPr/>
            <p:nvPr/>
          </p:nvSpPr>
          <p:spPr>
            <a:xfrm>
              <a:off x="642910" y="457071"/>
              <a:ext cx="216024" cy="216024"/>
            </a:xfrm>
            <a:prstGeom prst="triangle">
              <a:avLst/>
            </a:prstGeom>
            <a:solidFill>
              <a:srgbClr val="DD811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1560" y="1345156"/>
            <a:ext cx="378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국내 공공자전거 수요의 감소와 증가 사례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680520" cy="232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2780928"/>
            <a:ext cx="4680000" cy="365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8504" y="5565583"/>
            <a:ext cx="4680000" cy="88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http://img.hankyung.com/photo/201803/AA.16259627.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429000"/>
            <a:ext cx="4680520" cy="2008095"/>
          </a:xfrm>
          <a:prstGeom prst="rect">
            <a:avLst/>
          </a:prstGeom>
          <a:noFill/>
        </p:spPr>
      </p:pic>
      <p:cxnSp>
        <p:nvCxnSpPr>
          <p:cNvPr id="37" name="직선 연결선 36"/>
          <p:cNvCxnSpPr/>
          <p:nvPr/>
        </p:nvCxnSpPr>
        <p:spPr>
          <a:xfrm>
            <a:off x="7210588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27984" y="5986562"/>
            <a:ext cx="180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428184" y="6214161"/>
            <a:ext cx="3600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64088" y="1628800"/>
            <a:ext cx="377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공공자전거 수요에 영향을 주는 변수들을 조사하여 수요를 예측해보는 것이 필요</a:t>
            </a: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4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4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공공자전거 수요 예측으로 공공자전거를 효과적으로 보급하기 위한 방안 모색 필요</a:t>
            </a:r>
            <a:endParaRPr lang="ko-KR" altLang="en-US" sz="14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69168" y="1666083"/>
            <a:ext cx="92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경남신문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78859" y="5433649"/>
            <a:ext cx="852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출처 </a:t>
            </a:r>
            <a:r>
              <a:rPr lang="en-US" altLang="ko-KR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한국경제</a:t>
            </a:r>
            <a:endParaRPr lang="ko-KR" altLang="en-US" sz="800" dirty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068638" y="2530380"/>
            <a:ext cx="13035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rgbClr val="31313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7200" dirty="0"/>
          </a:p>
        </p:txBody>
      </p:sp>
      <p:sp>
        <p:nvSpPr>
          <p:cNvPr id="14" name="자유형 13"/>
          <p:cNvSpPr/>
          <p:nvPr/>
        </p:nvSpPr>
        <p:spPr>
          <a:xfrm>
            <a:off x="4867275" y="3706897"/>
            <a:ext cx="4286250" cy="127000"/>
          </a:xfrm>
          <a:custGeom>
            <a:avLst/>
            <a:gdLst>
              <a:gd name="connsiteX0" fmla="*/ 76200 w 4286250"/>
              <a:gd name="connsiteY0" fmla="*/ 6350 h 127000"/>
              <a:gd name="connsiteX1" fmla="*/ 0 w 4286250"/>
              <a:gd name="connsiteY1" fmla="*/ 127000 h 127000"/>
              <a:gd name="connsiteX2" fmla="*/ 4286250 w 4286250"/>
              <a:gd name="connsiteY2" fmla="*/ 127000 h 127000"/>
              <a:gd name="connsiteX3" fmla="*/ 4286250 w 4286250"/>
              <a:gd name="connsiteY3" fmla="*/ 0 h 127000"/>
              <a:gd name="connsiteX4" fmla="*/ 76200 w 4286250"/>
              <a:gd name="connsiteY4" fmla="*/ 635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250" h="127000">
                <a:moveTo>
                  <a:pt x="76200" y="6350"/>
                </a:moveTo>
                <a:lnTo>
                  <a:pt x="0" y="127000"/>
                </a:lnTo>
                <a:lnTo>
                  <a:pt x="4286250" y="127000"/>
                </a:lnTo>
                <a:lnTo>
                  <a:pt x="4286250" y="0"/>
                </a:lnTo>
                <a:lnTo>
                  <a:pt x="76200" y="6350"/>
                </a:lnTo>
                <a:close/>
              </a:path>
            </a:pathLst>
          </a:custGeom>
          <a:solidFill>
            <a:srgbClr val="DD8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533335"/>
            <a:ext cx="4211960" cy="197374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1967"/>
            <a:ext cx="9144000" cy="35709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rgbClr val="F3F3F3">
                    <a:alpha val="31000"/>
                  </a:srgbClr>
                </a:solidFill>
              </a:ln>
              <a:solidFill>
                <a:srgbClr val="F3F3F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0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801073" y="309309"/>
            <a:ext cx="2339752" cy="0"/>
          </a:xfrm>
          <a:prstGeom prst="line">
            <a:avLst/>
          </a:prstGeom>
          <a:ln>
            <a:solidFill>
              <a:srgbClr val="F3F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0" y="668269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649143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67384" y="3028890"/>
            <a:ext cx="242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정의서</a:t>
            </a:r>
            <a:endParaRPr lang="en-US" altLang="ko-KR" sz="20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655E36B0-F3F2-466F-8968-79D13CE48AA2}" type="slidenum">
              <a:rPr lang="en-US" altLang="ko-KR" smtClean="0"/>
              <a:pPr algn="r"/>
              <a:t>9</a:t>
            </a:fld>
            <a:endParaRPr 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932040" y="4058488"/>
            <a:ext cx="2996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목록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정의 및 설명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solidFill>
                  <a:srgbClr val="313131"/>
                </a:solidFill>
                <a:latin typeface="+mn-ea"/>
              </a:rPr>
              <a:t>데이터 정형화</a:t>
            </a:r>
            <a:endParaRPr lang="en-US" altLang="ko-KR" sz="1200" dirty="0" smtClean="0">
              <a:ln>
                <a:solidFill>
                  <a:srgbClr val="313131">
                    <a:alpha val="33000"/>
                  </a:srgbClr>
                </a:solidFill>
              </a:ln>
              <a:solidFill>
                <a:srgbClr val="31313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0" y="-2070"/>
            <a:ext cx="9144000" cy="622758"/>
            <a:chOff x="0" y="-2070"/>
            <a:chExt cx="9144000" cy="622758"/>
          </a:xfrm>
        </p:grpSpPr>
        <p:sp>
          <p:nvSpPr>
            <p:cNvPr id="31" name="직사각형 30"/>
            <p:cNvSpPr/>
            <p:nvPr/>
          </p:nvSpPr>
          <p:spPr>
            <a:xfrm>
              <a:off x="0" y="-2070"/>
              <a:ext cx="9144000" cy="622758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n>
                    <a:solidFill>
                      <a:srgbClr val="313131">
                        <a:alpha val="3100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서울시 성동구 공유자전거 수요 예측</a:t>
              </a:r>
              <a:endParaRPr lang="ko-KR" altLang="en-US" sz="1400" b="1" dirty="0">
                <a:ln>
                  <a:solidFill>
                    <a:srgbClr val="313131">
                      <a:alpha val="3100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연결선 31"/>
            <p:cNvCxnSpPr>
              <a:endCxn id="31" idx="1"/>
            </p:cNvCxnSpPr>
            <p:nvPr/>
          </p:nvCxnSpPr>
          <p:spPr>
            <a:xfrm flipH="1">
              <a:off x="0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6948504" y="309309"/>
              <a:ext cx="2160000" cy="0"/>
            </a:xfrm>
            <a:prstGeom prst="line">
              <a:avLst/>
            </a:prstGeom>
            <a:ln>
              <a:solidFill>
                <a:srgbClr val="F3F3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806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32223</TotalTime>
  <Words>4572</Words>
  <Application>Microsoft Office PowerPoint</Application>
  <PresentationFormat>화면 슬라이드 쇼(4:3)</PresentationFormat>
  <Paragraphs>1861</Paragraphs>
  <Slides>56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굴림</vt:lpstr>
      <vt:lpstr>Arial</vt:lpstr>
      <vt:lpstr>나눔고딕</vt:lpstr>
      <vt:lpstr>맑은 고딕</vt:lpstr>
      <vt:lpstr>Wingdings</vt:lpstr>
      <vt:lpstr>Microsoft YaHei</vt:lpstr>
      <vt:lpstr>Mangal</vt:lpstr>
      <vt:lpstr>Helvetica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</vt:vector>
  </TitlesOfParts>
  <Company>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kitcoop</cp:lastModifiedBy>
  <cp:revision>1785</cp:revision>
  <cp:lastPrinted>2017-09-02T13:05:46Z</cp:lastPrinted>
  <dcterms:created xsi:type="dcterms:W3CDTF">2013-12-04T08:36:26Z</dcterms:created>
  <dcterms:modified xsi:type="dcterms:W3CDTF">2018-04-10T08:44:03Z</dcterms:modified>
</cp:coreProperties>
</file>