
<file path=[Content_Types].xml><?xml version="1.0" encoding="utf-8"?>
<Types xmlns="http://schemas.openxmlformats.org/package/2006/content-types">
  <Default Extension="png" ContentType="image/png"/>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75" r:id="rId4"/>
    <p:sldId id="276" r:id="rId5"/>
    <p:sldId id="277" r:id="rId6"/>
    <p:sldId id="278" r:id="rId7"/>
    <p:sldId id="283" r:id="rId8"/>
    <p:sldId id="282" r:id="rId9"/>
    <p:sldId id="284" r:id="rId10"/>
    <p:sldId id="279" r:id="rId11"/>
    <p:sldId id="280" r:id="rId12"/>
    <p:sldId id="281" r:id="rId13"/>
    <p:sldId id="286" r:id="rId14"/>
    <p:sldId id="285" r:id="rId15"/>
    <p:sldId id="274"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31E"/>
    <a:srgbClr val="3D60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85680" autoAdjust="0"/>
  </p:normalViewPr>
  <p:slideViewPr>
    <p:cSldViewPr snapToGrid="0">
      <p:cViewPr varScale="1">
        <p:scale>
          <a:sx n="76" d="100"/>
          <a:sy n="76" d="100"/>
        </p:scale>
        <p:origin x="955"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534540-D16C-4765-AFB3-3F9A414ABD27}" type="datetimeFigureOut">
              <a:rPr lang="zh-CN" altLang="en-US" smtClean="0"/>
              <a:t>2018/5/26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4B4767-23C8-455B-A219-511EDE072F86}" type="slidenum">
              <a:rPr lang="zh-CN" altLang="en-US" smtClean="0"/>
              <a:t>‹#›</a:t>
            </a:fld>
            <a:endParaRPr lang="zh-CN" altLang="en-US"/>
          </a:p>
        </p:txBody>
      </p:sp>
    </p:spTree>
    <p:extLst>
      <p:ext uri="{BB962C8B-B14F-4D97-AF65-F5344CB8AC3E}">
        <p14:creationId xmlns:p14="http://schemas.microsoft.com/office/powerpoint/2010/main" val="2159897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4B4767-23C8-455B-A219-511EDE072F86}" type="slidenum">
              <a:rPr lang="zh-CN" altLang="en-US" smtClean="0"/>
              <a:t>1</a:t>
            </a:fld>
            <a:endParaRPr lang="zh-CN" altLang="en-US"/>
          </a:p>
        </p:txBody>
      </p:sp>
    </p:spTree>
    <p:extLst>
      <p:ext uri="{BB962C8B-B14F-4D97-AF65-F5344CB8AC3E}">
        <p14:creationId xmlns:p14="http://schemas.microsoft.com/office/powerpoint/2010/main" val="2678832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4B4767-23C8-455B-A219-511EDE072F86}" type="slidenum">
              <a:rPr lang="zh-CN" altLang="en-US" smtClean="0"/>
              <a:t>2</a:t>
            </a:fld>
            <a:endParaRPr lang="zh-CN" altLang="en-US"/>
          </a:p>
        </p:txBody>
      </p:sp>
    </p:spTree>
    <p:extLst>
      <p:ext uri="{BB962C8B-B14F-4D97-AF65-F5344CB8AC3E}">
        <p14:creationId xmlns:p14="http://schemas.microsoft.com/office/powerpoint/2010/main" val="1470570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我想，绝地求生也就是大家常说的吃鸡，大家肯定不会陌生。而其开发公司对于游戏的维护，往往是大家诟病所在，从去年九月到</a:t>
            </a:r>
            <a:r>
              <a:rPr lang="en-US" altLang="zh-CN" dirty="0" smtClean="0"/>
              <a:t>11</a:t>
            </a:r>
            <a:r>
              <a:rPr lang="zh-CN" altLang="en-US" dirty="0" smtClean="0"/>
              <a:t>月的每日道歉，乃至</a:t>
            </a:r>
            <a:r>
              <a:rPr lang="en-US" altLang="zh-CN" dirty="0" smtClean="0"/>
              <a:t>6</a:t>
            </a:r>
            <a:r>
              <a:rPr lang="zh-CN" altLang="en-US" dirty="0" smtClean="0"/>
              <a:t>小时道歉三次。到每次一维护更新完，玩家就吐槽游戏越更新越卡，游戏优化越来越烂，同时又由于公司对于泛滥的外挂毫无办法，造成了其口碑直线下滑，玩家流失。由此可见，软件后期的维护不做好，对于软件将是一个灾难性的后果</a:t>
            </a:r>
            <a:endParaRPr lang="zh-CN" altLang="en-US" dirty="0"/>
          </a:p>
        </p:txBody>
      </p:sp>
      <p:sp>
        <p:nvSpPr>
          <p:cNvPr id="4" name="灯片编号占位符 3"/>
          <p:cNvSpPr>
            <a:spLocks noGrp="1"/>
          </p:cNvSpPr>
          <p:nvPr>
            <p:ph type="sldNum" sz="quarter" idx="10"/>
          </p:nvPr>
        </p:nvSpPr>
        <p:spPr/>
        <p:txBody>
          <a:bodyPr/>
          <a:lstStyle/>
          <a:p>
            <a:fld id="{9B4B4767-23C8-455B-A219-511EDE072F86}" type="slidenum">
              <a:rPr lang="zh-CN" altLang="en-US" smtClean="0"/>
              <a:t>5</a:t>
            </a:fld>
            <a:endParaRPr lang="zh-CN" altLang="en-US"/>
          </a:p>
        </p:txBody>
      </p:sp>
    </p:spTree>
    <p:extLst>
      <p:ext uri="{BB962C8B-B14F-4D97-AF65-F5344CB8AC3E}">
        <p14:creationId xmlns:p14="http://schemas.microsoft.com/office/powerpoint/2010/main" val="3759194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4B4767-23C8-455B-A219-511EDE072F86}" type="slidenum">
              <a:rPr lang="zh-CN" altLang="en-US" smtClean="0"/>
              <a:t>6</a:t>
            </a:fld>
            <a:endParaRPr lang="zh-CN" altLang="en-US"/>
          </a:p>
        </p:txBody>
      </p:sp>
    </p:spTree>
    <p:extLst>
      <p:ext uri="{BB962C8B-B14F-4D97-AF65-F5344CB8AC3E}">
        <p14:creationId xmlns:p14="http://schemas.microsoft.com/office/powerpoint/2010/main" val="1392037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由于开发系统的开发人员及后续维护人员频繁的更换</a:t>
            </a:r>
            <a:r>
              <a:rPr lang="en-US" altLang="zh-CN" dirty="0" smtClean="0"/>
              <a:t>	</a:t>
            </a:r>
            <a:r>
              <a:rPr lang="zh-CN" altLang="en-US" dirty="0" smtClean="0"/>
              <a:t>而且软件本身缺少注释又没有说明文档而引发的问题</a:t>
            </a:r>
            <a:endParaRPr lang="zh-CN" altLang="en-US" dirty="0"/>
          </a:p>
        </p:txBody>
      </p:sp>
      <p:sp>
        <p:nvSpPr>
          <p:cNvPr id="4" name="灯片编号占位符 3"/>
          <p:cNvSpPr>
            <a:spLocks noGrp="1"/>
          </p:cNvSpPr>
          <p:nvPr>
            <p:ph type="sldNum" sz="quarter" idx="10"/>
          </p:nvPr>
        </p:nvSpPr>
        <p:spPr/>
        <p:txBody>
          <a:bodyPr/>
          <a:lstStyle/>
          <a:p>
            <a:fld id="{9B4B4767-23C8-455B-A219-511EDE072F86}" type="slidenum">
              <a:rPr lang="zh-CN" altLang="en-US" smtClean="0"/>
              <a:t>8</a:t>
            </a:fld>
            <a:endParaRPr lang="zh-CN" altLang="en-US"/>
          </a:p>
        </p:txBody>
      </p:sp>
    </p:spTree>
    <p:extLst>
      <p:ext uri="{BB962C8B-B14F-4D97-AF65-F5344CB8AC3E}">
        <p14:creationId xmlns:p14="http://schemas.microsoft.com/office/powerpoint/2010/main" val="2154924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对于软件维护不重视造成软件维护时出现这样那样的问题最后导致抛弃软件</a:t>
            </a:r>
            <a:endParaRPr lang="zh-CN" altLang="en-US" dirty="0"/>
          </a:p>
        </p:txBody>
      </p:sp>
      <p:sp>
        <p:nvSpPr>
          <p:cNvPr id="4" name="灯片编号占位符 3"/>
          <p:cNvSpPr>
            <a:spLocks noGrp="1"/>
          </p:cNvSpPr>
          <p:nvPr>
            <p:ph type="sldNum" sz="quarter" idx="10"/>
          </p:nvPr>
        </p:nvSpPr>
        <p:spPr/>
        <p:txBody>
          <a:bodyPr/>
          <a:lstStyle/>
          <a:p>
            <a:fld id="{9B4B4767-23C8-455B-A219-511EDE072F86}" type="slidenum">
              <a:rPr lang="zh-CN" altLang="en-US" smtClean="0"/>
              <a:t>9</a:t>
            </a:fld>
            <a:endParaRPr lang="zh-CN" altLang="en-US"/>
          </a:p>
        </p:txBody>
      </p:sp>
    </p:spTree>
    <p:extLst>
      <p:ext uri="{BB962C8B-B14F-4D97-AF65-F5344CB8AC3E}">
        <p14:creationId xmlns:p14="http://schemas.microsoft.com/office/powerpoint/2010/main" val="311940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4B4767-23C8-455B-A219-511EDE072F86}" type="slidenum">
              <a:rPr lang="zh-CN" altLang="en-US" smtClean="0"/>
              <a:t>15</a:t>
            </a:fld>
            <a:endParaRPr lang="zh-CN" altLang="en-US"/>
          </a:p>
        </p:txBody>
      </p:sp>
    </p:spTree>
    <p:extLst>
      <p:ext uri="{BB962C8B-B14F-4D97-AF65-F5344CB8AC3E}">
        <p14:creationId xmlns:p14="http://schemas.microsoft.com/office/powerpoint/2010/main" val="307405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641523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9AD6C4A-D610-43A0-95DD-B077D0948095}" type="datetimeFigureOut">
              <a:rPr lang="zh-CN" altLang="en-US" smtClean="0"/>
              <a:t>2018/5/26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BB25A2-675F-46E8-984A-1FAA804386D5}" type="slidenum">
              <a:rPr lang="zh-CN" altLang="en-US" smtClean="0"/>
              <a:t>‹#›</a:t>
            </a:fld>
            <a:endParaRPr lang="zh-CN" altLang="en-US"/>
          </a:p>
        </p:txBody>
      </p:sp>
    </p:spTree>
    <p:extLst>
      <p:ext uri="{BB962C8B-B14F-4D97-AF65-F5344CB8AC3E}">
        <p14:creationId xmlns:p14="http://schemas.microsoft.com/office/powerpoint/2010/main" val="1159087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9AD6C4A-D610-43A0-95DD-B077D0948095}" type="datetimeFigureOut">
              <a:rPr lang="zh-CN" altLang="en-US" smtClean="0"/>
              <a:t>2018/5/26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BB25A2-675F-46E8-984A-1FAA804386D5}" type="slidenum">
              <a:rPr lang="zh-CN" altLang="en-US" smtClean="0"/>
              <a:t>‹#›</a:t>
            </a:fld>
            <a:endParaRPr lang="zh-CN" altLang="en-US"/>
          </a:p>
        </p:txBody>
      </p:sp>
    </p:spTree>
    <p:extLst>
      <p:ext uri="{BB962C8B-B14F-4D97-AF65-F5344CB8AC3E}">
        <p14:creationId xmlns:p14="http://schemas.microsoft.com/office/powerpoint/2010/main" val="81561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66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矩形 3">
            <a:hlinkClick r:id="" action="ppaction://hlinkshowjump?jump=previousslide"/>
          </p:cNvPr>
          <p:cNvSpPr/>
          <p:nvPr userDrawn="1"/>
        </p:nvSpPr>
        <p:spPr>
          <a:xfrm>
            <a:off x="10885462" y="6451104"/>
            <a:ext cx="342314" cy="342314"/>
          </a:xfrm>
          <a:prstGeom prst="rect">
            <a:avLst/>
          </a:prstGeom>
          <a:solidFill>
            <a:srgbClr val="FF4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&lt;</a:t>
            </a:r>
            <a:endParaRPr lang="zh-CN" altLang="en-US" dirty="0">
              <a:latin typeface="微软雅黑" panose="020B0503020204020204" pitchFamily="34" charset="-122"/>
              <a:ea typeface="微软雅黑" panose="020B0503020204020204" pitchFamily="34" charset="-122"/>
            </a:endParaRPr>
          </a:p>
        </p:txBody>
      </p:sp>
      <p:sp>
        <p:nvSpPr>
          <p:cNvPr id="5" name="矩形 4">
            <a:hlinkClick r:id="" action="ppaction://hlinkshowjump?jump=nextslide"/>
          </p:cNvPr>
          <p:cNvSpPr/>
          <p:nvPr userDrawn="1"/>
        </p:nvSpPr>
        <p:spPr>
          <a:xfrm>
            <a:off x="11401277" y="6451104"/>
            <a:ext cx="342314" cy="342314"/>
          </a:xfrm>
          <a:prstGeom prst="rect">
            <a:avLst/>
          </a:prstGeom>
          <a:solidFill>
            <a:srgbClr val="FF4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6" name="文本框 5"/>
          <p:cNvSpPr txBox="1"/>
          <p:nvPr userDrawn="1"/>
        </p:nvSpPr>
        <p:spPr>
          <a:xfrm>
            <a:off x="252662" y="6436842"/>
            <a:ext cx="998804" cy="338554"/>
          </a:xfrm>
          <a:prstGeom prst="rect">
            <a:avLst/>
          </a:prstGeom>
          <a:noFill/>
        </p:spPr>
        <p:txBody>
          <a:bodyPr wrap="square" rtlCol="0">
            <a:spAutoFit/>
          </a:bodyPr>
          <a:lstStyle/>
          <a:p>
            <a:pPr algn="ct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rPr>
              <a:t>LOGO</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9" name="直接连接符 8"/>
          <p:cNvCxnSpPr/>
          <p:nvPr userDrawn="1"/>
        </p:nvCxnSpPr>
        <p:spPr>
          <a:xfrm>
            <a:off x="270654" y="6353615"/>
            <a:ext cx="1160269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userDrawn="1"/>
        </p:nvSpPr>
        <p:spPr>
          <a:xfrm>
            <a:off x="3308518" y="6452231"/>
            <a:ext cx="5269822" cy="307777"/>
          </a:xfrm>
          <a:prstGeom prst="rect">
            <a:avLst/>
          </a:prstGeom>
          <a:noFill/>
        </p:spPr>
        <p:txBody>
          <a:bodyPr wrap="square" rtlCol="0">
            <a:spAutoFit/>
          </a:bodyPr>
          <a:lstStyle/>
          <a:p>
            <a:pPr algn="ct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CORPORATION CO., LTD.</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8776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80915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9AD6C4A-D610-43A0-95DD-B077D0948095}" type="datetimeFigureOut">
              <a:rPr lang="zh-CN" altLang="en-US" smtClean="0"/>
              <a:t>2018/5/26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ABB25A2-675F-46E8-984A-1FAA804386D5}" type="slidenum">
              <a:rPr lang="zh-CN" altLang="en-US" smtClean="0"/>
              <a:t>‹#›</a:t>
            </a:fld>
            <a:endParaRPr lang="zh-CN" altLang="en-US"/>
          </a:p>
        </p:txBody>
      </p:sp>
    </p:spTree>
    <p:extLst>
      <p:ext uri="{BB962C8B-B14F-4D97-AF65-F5344CB8AC3E}">
        <p14:creationId xmlns:p14="http://schemas.microsoft.com/office/powerpoint/2010/main" val="1675577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9AD6C4A-D610-43A0-95DD-B077D0948095}" type="datetimeFigureOut">
              <a:rPr lang="zh-CN" altLang="en-US" smtClean="0"/>
              <a:t>2018/5/26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ABB25A2-675F-46E8-984A-1FAA804386D5}" type="slidenum">
              <a:rPr lang="zh-CN" altLang="en-US" smtClean="0"/>
              <a:t>‹#›</a:t>
            </a:fld>
            <a:endParaRPr lang="zh-CN" altLang="en-US"/>
          </a:p>
        </p:txBody>
      </p:sp>
    </p:spTree>
    <p:extLst>
      <p:ext uri="{BB962C8B-B14F-4D97-AF65-F5344CB8AC3E}">
        <p14:creationId xmlns:p14="http://schemas.microsoft.com/office/powerpoint/2010/main" val="2946419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9AD6C4A-D610-43A0-95DD-B077D0948095}" type="datetimeFigureOut">
              <a:rPr lang="zh-CN" altLang="en-US" smtClean="0"/>
              <a:t>2018/5/26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ABB25A2-675F-46E8-984A-1FAA804386D5}" type="slidenum">
              <a:rPr lang="zh-CN" altLang="en-US" smtClean="0"/>
              <a:t>‹#›</a:t>
            </a:fld>
            <a:endParaRPr lang="zh-CN" altLang="en-US"/>
          </a:p>
        </p:txBody>
      </p:sp>
    </p:spTree>
    <p:extLst>
      <p:ext uri="{BB962C8B-B14F-4D97-AF65-F5344CB8AC3E}">
        <p14:creationId xmlns:p14="http://schemas.microsoft.com/office/powerpoint/2010/main" val="9020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9AD6C4A-D610-43A0-95DD-B077D0948095}" type="datetimeFigureOut">
              <a:rPr lang="zh-CN" altLang="en-US" smtClean="0"/>
              <a:t>2018/5/26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BB25A2-675F-46E8-984A-1FAA804386D5}" type="slidenum">
              <a:rPr lang="zh-CN" altLang="en-US" smtClean="0"/>
              <a:t>‹#›</a:t>
            </a:fld>
            <a:endParaRPr lang="zh-CN" altLang="en-US"/>
          </a:p>
        </p:txBody>
      </p:sp>
    </p:spTree>
    <p:extLst>
      <p:ext uri="{BB962C8B-B14F-4D97-AF65-F5344CB8AC3E}">
        <p14:creationId xmlns:p14="http://schemas.microsoft.com/office/powerpoint/2010/main" val="467637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9AD6C4A-D610-43A0-95DD-B077D0948095}" type="datetimeFigureOut">
              <a:rPr lang="zh-CN" altLang="en-US" smtClean="0"/>
              <a:t>2018/5/26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BB25A2-675F-46E8-984A-1FAA804386D5}" type="slidenum">
              <a:rPr lang="zh-CN" altLang="en-US" smtClean="0"/>
              <a:t>‹#›</a:t>
            </a:fld>
            <a:endParaRPr lang="zh-CN" altLang="en-US"/>
          </a:p>
        </p:txBody>
      </p:sp>
    </p:spTree>
    <p:extLst>
      <p:ext uri="{BB962C8B-B14F-4D97-AF65-F5344CB8AC3E}">
        <p14:creationId xmlns:p14="http://schemas.microsoft.com/office/powerpoint/2010/main" val="2177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AD6C4A-D610-43A0-95DD-B077D0948095}" type="datetimeFigureOut">
              <a:rPr lang="zh-CN" altLang="en-US" smtClean="0"/>
              <a:t>2018/5/26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BB25A2-675F-46E8-984A-1FAA804386D5}" type="slidenum">
              <a:rPr lang="zh-CN" altLang="en-US" smtClean="0"/>
              <a:t>‹#›</a:t>
            </a:fld>
            <a:endParaRPr lang="zh-CN" altLang="en-US"/>
          </a:p>
        </p:txBody>
      </p:sp>
    </p:spTree>
    <p:extLst>
      <p:ext uri="{BB962C8B-B14F-4D97-AF65-F5344CB8AC3E}">
        <p14:creationId xmlns:p14="http://schemas.microsoft.com/office/powerpoint/2010/main" val="2127010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blog.csdn.net/ycy258325/article/details/64121695" TargetMode="External"/><Relationship Id="rId2" Type="http://schemas.openxmlformats.org/officeDocument/2006/relationships/hyperlink" Target="http://www.yiper.cn/baidudata/k-%E8%BD%AF%E4%BB%B6%E7%BB%B4%E6%8A%A4%E8%B4%B9%E7%94%A8%E9%AB%98" TargetMode="External"/><Relationship Id="rId1" Type="http://schemas.openxmlformats.org/officeDocument/2006/relationships/slideLayout" Target="../slideLayouts/slideLayout2.xml"/><Relationship Id="rId5" Type="http://schemas.openxmlformats.org/officeDocument/2006/relationships/hyperlink" Target="https://www.zhihu.com/question/51849484/answer/127768880" TargetMode="External"/><Relationship Id="rId4" Type="http://schemas.openxmlformats.org/officeDocument/2006/relationships/hyperlink" Target="https://www.zhihu.com/question/30036978"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jpg"/><Relationship Id="rId11" Type="http://schemas.openxmlformats.org/officeDocument/2006/relationships/image" Target="../media/image7.PNG"/><Relationship Id="rId5" Type="http://schemas.openxmlformats.org/officeDocument/2006/relationships/image" Target="../media/image1.png"/><Relationship Id="rId10" Type="http://schemas.openxmlformats.org/officeDocument/2006/relationships/image" Target="../media/image6.PNG"/><Relationship Id="rId4" Type="http://schemas.openxmlformats.org/officeDocument/2006/relationships/oleObject" Target="../embeddings/Microsoft_Excel___1.xls"/><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726057" y="2519263"/>
            <a:ext cx="7216231" cy="707886"/>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4000" b="1" dirty="0" smtClean="0">
                <a:solidFill>
                  <a:srgbClr val="FF431E"/>
                </a:solidFill>
                <a:latin typeface="微软雅黑" panose="020B0503020204020204" pitchFamily="34" charset="-122"/>
                <a:ea typeface="微软雅黑" panose="020B0503020204020204" pitchFamily="34" charset="-122"/>
              </a:rPr>
              <a:t>8.2 </a:t>
            </a:r>
            <a:r>
              <a:rPr lang="zh-CN" altLang="en-US" sz="4000" b="1" dirty="0" smtClean="0">
                <a:solidFill>
                  <a:srgbClr val="FF431E"/>
                </a:solidFill>
                <a:latin typeface="微软雅黑" panose="020B0503020204020204" pitchFamily="34" charset="-122"/>
                <a:ea typeface="微软雅黑" panose="020B0503020204020204" pitchFamily="34" charset="-122"/>
              </a:rPr>
              <a:t>软件维护的特点</a:t>
            </a:r>
            <a:endParaRPr lang="zh-CN" altLang="en-US" sz="4000" b="1" dirty="0">
              <a:solidFill>
                <a:srgbClr val="FF431E"/>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3726057" y="3104352"/>
            <a:ext cx="4168693"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2400" dirty="0" smtClean="0">
                <a:solidFill>
                  <a:schemeClr val="tx1">
                    <a:lumMod val="50000"/>
                    <a:lumOff val="50000"/>
                  </a:schemeClr>
                </a:solidFill>
                <a:latin typeface="微软雅黑" panose="020B0503020204020204" pitchFamily="34" charset="-122"/>
                <a:ea typeface="微软雅黑" panose="020B0503020204020204" pitchFamily="34" charset="-122"/>
              </a:rPr>
              <a:t>SE2018</a:t>
            </a:r>
            <a:r>
              <a:rPr lang="zh-CN" altLang="en-US" sz="2400" dirty="0" smtClean="0">
                <a:solidFill>
                  <a:schemeClr val="tx1">
                    <a:lumMod val="50000"/>
                    <a:lumOff val="50000"/>
                  </a:schemeClr>
                </a:solidFill>
                <a:latin typeface="微软雅黑" panose="020B0503020204020204" pitchFamily="34" charset="-122"/>
                <a:ea typeface="微软雅黑" panose="020B0503020204020204" pitchFamily="34" charset="-122"/>
              </a:rPr>
              <a:t>春</a:t>
            </a:r>
            <a:r>
              <a:rPr lang="en-US" altLang="zh-CN" sz="2400" dirty="0" smtClean="0">
                <a:solidFill>
                  <a:schemeClr val="tx1">
                    <a:lumMod val="50000"/>
                    <a:lumOff val="50000"/>
                  </a:schemeClr>
                </a:solidFill>
                <a:latin typeface="微软雅黑" panose="020B0503020204020204" pitchFamily="34" charset="-122"/>
                <a:ea typeface="微软雅黑" panose="020B0503020204020204" pitchFamily="34" charset="-122"/>
              </a:rPr>
              <a:t>-G08</a:t>
            </a:r>
            <a:endPar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矩形标注 1"/>
          <p:cNvSpPr/>
          <p:nvPr/>
        </p:nvSpPr>
        <p:spPr>
          <a:xfrm>
            <a:off x="1972004" y="2636971"/>
            <a:ext cx="1553587" cy="839862"/>
          </a:xfrm>
          <a:prstGeom prst="wedgeRectCallout">
            <a:avLst>
              <a:gd name="adj1" fmla="val 61410"/>
              <a:gd name="adj2" fmla="val -22211"/>
            </a:avLst>
          </a:prstGeom>
          <a:solidFill>
            <a:srgbClr val="FF431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latin typeface="微软雅黑" panose="020B0503020204020204" pitchFamily="34" charset="-122"/>
                <a:ea typeface="微软雅黑" panose="020B0503020204020204" pitchFamily="34" charset="-122"/>
              </a:rPr>
              <a:t>2020</a:t>
            </a:r>
            <a:endParaRPr lang="zh-CN" altLang="en-US" sz="4000" dirty="0">
              <a:latin typeface="微软雅黑" panose="020B0503020204020204" pitchFamily="34" charset="-122"/>
              <a:ea typeface="微软雅黑" panose="020B0503020204020204" pitchFamily="34" charset="-122"/>
            </a:endParaRPr>
          </a:p>
        </p:txBody>
      </p:sp>
      <p:sp>
        <p:nvSpPr>
          <p:cNvPr id="11" name="矩形 10"/>
          <p:cNvSpPr/>
          <p:nvPr/>
        </p:nvSpPr>
        <p:spPr>
          <a:xfrm>
            <a:off x="7894750" y="4018569"/>
            <a:ext cx="1396516" cy="579549"/>
          </a:xfrm>
          <a:prstGeom prst="rect">
            <a:avLst/>
          </a:prstGeom>
          <a:solidFill>
            <a:srgbClr val="FF4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latin typeface="微软雅黑" panose="020B0503020204020204" pitchFamily="34" charset="-122"/>
                <a:ea typeface="微软雅黑" panose="020B0503020204020204" pitchFamily="34" charset="-122"/>
              </a:rPr>
              <a:t>DATE</a:t>
            </a:r>
          </a:p>
          <a:p>
            <a:pPr algn="ctr"/>
            <a:r>
              <a:rPr lang="en-US" altLang="zh-CN" sz="1600" dirty="0" smtClean="0">
                <a:latin typeface="微软雅黑" panose="020B0503020204020204" pitchFamily="34" charset="-122"/>
                <a:ea typeface="微软雅黑" panose="020B0503020204020204" pitchFamily="34" charset="-122"/>
              </a:rPr>
              <a:t>2018.05.26</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8007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par>
                                <p:cTn id="19" presetID="10" presetClass="entr" presetSubtype="0" fill="hold" grpId="0" nodeType="withEffect">
                                  <p:stCondLst>
                                    <p:cond delay="50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2" grpId="0" animBg="1"/>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3383" y="612950"/>
            <a:ext cx="1778559" cy="707886"/>
          </a:xfrm>
          <a:prstGeom prst="rect">
            <a:avLst/>
          </a:prstGeom>
          <a:noFill/>
        </p:spPr>
        <p:txBody>
          <a:bodyPr wrap="square" rtlCol="0">
            <a:spAutoFit/>
          </a:bodyPr>
          <a:lstStyle/>
          <a:p>
            <a:r>
              <a:rPr lang="zh-CN" altLang="en-US" sz="4000" b="1" dirty="0" smtClean="0">
                <a:solidFill>
                  <a:srgbClr val="FF431E"/>
                </a:solidFill>
                <a:latin typeface="微软雅黑" panose="020B0503020204020204" pitchFamily="34" charset="-122"/>
                <a:ea typeface="微软雅黑" panose="020B0503020204020204" pitchFamily="34" charset="-122"/>
              </a:rPr>
              <a:t>问题</a:t>
            </a:r>
            <a:r>
              <a:rPr lang="en-US" altLang="zh-CN" sz="4000" b="1" dirty="0" smtClean="0">
                <a:solidFill>
                  <a:srgbClr val="FF431E"/>
                </a:solidFill>
                <a:latin typeface="微软雅黑" panose="020B0503020204020204" pitchFamily="34" charset="-122"/>
                <a:ea typeface="微软雅黑" panose="020B0503020204020204" pitchFamily="34" charset="-122"/>
              </a:rPr>
              <a:t>1</a:t>
            </a:r>
            <a:endParaRPr lang="zh-CN" altLang="en-US" sz="4000" b="1" dirty="0">
              <a:solidFill>
                <a:srgbClr val="FF431E"/>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823965" y="1698171"/>
            <a:ext cx="4963886" cy="369332"/>
          </a:xfrm>
          <a:prstGeom prst="rect">
            <a:avLst/>
          </a:prstGeom>
          <a:noFill/>
        </p:spPr>
        <p:txBody>
          <a:bodyPr wrap="square" rtlCol="0">
            <a:spAutoFit/>
          </a:bodyPr>
          <a:lstStyle/>
          <a:p>
            <a:r>
              <a:rPr lang="zh-CN" altLang="en-US" dirty="0" smtClean="0"/>
              <a:t>软件维护的代价有哪几个？（说出两个 即可）</a:t>
            </a:r>
            <a:endParaRPr lang="zh-CN" altLang="en-US" dirty="0"/>
          </a:p>
        </p:txBody>
      </p:sp>
      <p:sp>
        <p:nvSpPr>
          <p:cNvPr id="5" name="文本框 4"/>
          <p:cNvSpPr txBox="1"/>
          <p:nvPr/>
        </p:nvSpPr>
        <p:spPr>
          <a:xfrm>
            <a:off x="964642" y="2351314"/>
            <a:ext cx="5154804" cy="3368871"/>
          </a:xfrm>
          <a:prstGeom prst="rect">
            <a:avLst/>
          </a:prstGeom>
          <a:noFill/>
        </p:spPr>
        <p:txBody>
          <a:bodyPr wrap="square" rtlCol="0">
            <a:spAutoFit/>
          </a:bodyPr>
          <a:lstStyle/>
          <a:p>
            <a:pPr>
              <a:lnSpc>
                <a:spcPct val="150000"/>
              </a:lnSpc>
              <a:defRPr/>
            </a:pPr>
            <a:r>
              <a:rPr lang="en-US" altLang="zh-CN" dirty="0">
                <a:solidFill>
                  <a:srgbClr val="FF0000"/>
                </a:solidFill>
                <a:latin typeface="宋体" panose="02010600030101010101" pitchFamily="2" charset="-122"/>
              </a:rPr>
              <a:t>1</a:t>
            </a:r>
            <a:r>
              <a:rPr lang="zh-CN" altLang="en-US" dirty="0">
                <a:solidFill>
                  <a:srgbClr val="FF0000"/>
                </a:solidFill>
                <a:latin typeface="宋体" panose="02010600030101010101" pitchFamily="2" charset="-122"/>
              </a:rPr>
              <a:t>、软件维护费用高</a:t>
            </a:r>
            <a:endParaRPr lang="en-US" altLang="zh-CN" dirty="0">
              <a:solidFill>
                <a:srgbClr val="FF0000"/>
              </a:solidFill>
              <a:latin typeface="宋体" panose="02010600030101010101" pitchFamily="2" charset="-122"/>
            </a:endParaRPr>
          </a:p>
          <a:p>
            <a:pPr>
              <a:lnSpc>
                <a:spcPct val="150000"/>
              </a:lnSpc>
              <a:defRPr/>
            </a:pPr>
            <a:r>
              <a:rPr lang="en-US" altLang="zh-CN" dirty="0">
                <a:solidFill>
                  <a:srgbClr val="FF0000"/>
                </a:solidFill>
                <a:latin typeface="宋体" panose="02010600030101010101" pitchFamily="2" charset="-122"/>
              </a:rPr>
              <a:t>2</a:t>
            </a:r>
            <a:r>
              <a:rPr lang="zh-CN" altLang="en-US" dirty="0">
                <a:solidFill>
                  <a:srgbClr val="FF0000"/>
                </a:solidFill>
                <a:latin typeface="宋体" panose="02010600030101010101" pitchFamily="2" charset="-122"/>
              </a:rPr>
              <a:t>、当看来合理的有关改错或修改的要求不能及时满足时将引起用户不满。</a:t>
            </a:r>
          </a:p>
          <a:p>
            <a:pPr>
              <a:lnSpc>
                <a:spcPct val="150000"/>
              </a:lnSpc>
              <a:defRPr/>
            </a:pPr>
            <a:r>
              <a:rPr lang="en-US" altLang="zh-CN" dirty="0">
                <a:solidFill>
                  <a:srgbClr val="FF0000"/>
                </a:solidFill>
                <a:latin typeface="宋体" panose="02010600030101010101" pitchFamily="2" charset="-122"/>
              </a:rPr>
              <a:t>3</a:t>
            </a:r>
            <a:r>
              <a:rPr lang="zh-CN" altLang="en-US" dirty="0">
                <a:solidFill>
                  <a:srgbClr val="FF0000"/>
                </a:solidFill>
                <a:latin typeface="宋体" panose="02010600030101010101" pitchFamily="2" charset="-122"/>
              </a:rPr>
              <a:t>、由于</a:t>
            </a:r>
            <a:r>
              <a:rPr lang="zh-CN" altLang="en-US" dirty="0">
                <a:solidFill>
                  <a:srgbClr val="FF0000"/>
                </a:solidFill>
                <a:latin typeface="宋体" panose="02010600030101010101" pitchFamily="2" charset="-122"/>
              </a:rPr>
              <a:t>维护时的改动，在软件中引入了潜伏的错误，从而降低了软件的质量。</a:t>
            </a:r>
          </a:p>
          <a:p>
            <a:pPr>
              <a:lnSpc>
                <a:spcPct val="150000"/>
              </a:lnSpc>
              <a:defRPr/>
            </a:pPr>
            <a:r>
              <a:rPr lang="en-US" altLang="zh-CN" dirty="0">
                <a:solidFill>
                  <a:srgbClr val="FF0000"/>
                </a:solidFill>
                <a:latin typeface="宋体" panose="02010600030101010101" pitchFamily="2" charset="-122"/>
              </a:rPr>
              <a:t>4</a:t>
            </a:r>
            <a:r>
              <a:rPr lang="zh-CN" altLang="en-US" dirty="0">
                <a:solidFill>
                  <a:srgbClr val="FF0000"/>
                </a:solidFill>
                <a:latin typeface="宋体" panose="02010600030101010101" pitchFamily="2" charset="-122"/>
              </a:rPr>
              <a:t>、当</a:t>
            </a:r>
            <a:r>
              <a:rPr lang="zh-CN" altLang="en-US" dirty="0">
                <a:solidFill>
                  <a:srgbClr val="FF0000"/>
                </a:solidFill>
                <a:latin typeface="宋体" panose="02010600030101010101" pitchFamily="2" charset="-122"/>
              </a:rPr>
              <a:t>必须把软件工程师调去从事维护工作时，将在开发过程中造成混乱。</a:t>
            </a:r>
          </a:p>
          <a:p>
            <a:pPr>
              <a:lnSpc>
                <a:spcPct val="150000"/>
              </a:lnSpc>
              <a:defRPr/>
            </a:pPr>
            <a:r>
              <a:rPr lang="en-US" altLang="zh-CN" dirty="0">
                <a:solidFill>
                  <a:srgbClr val="FF0000"/>
                </a:solidFill>
                <a:latin typeface="宋体" panose="02010600030101010101" pitchFamily="2" charset="-122"/>
              </a:rPr>
              <a:t>5</a:t>
            </a:r>
            <a:r>
              <a:rPr lang="zh-CN" altLang="en-US" dirty="0">
                <a:solidFill>
                  <a:srgbClr val="FF0000"/>
                </a:solidFill>
                <a:latin typeface="宋体" panose="02010600030101010101" pitchFamily="2" charset="-122"/>
              </a:rPr>
              <a:t>、生产率的大幅度下降</a:t>
            </a:r>
            <a:endParaRPr lang="zh-CN" altLang="en-US" dirty="0">
              <a:solidFill>
                <a:srgbClr val="FF0000"/>
              </a:solidFill>
              <a:latin typeface="宋体" panose="02010600030101010101" pitchFamily="2" charset="-122"/>
            </a:endParaRPr>
          </a:p>
        </p:txBody>
      </p:sp>
    </p:spTree>
    <p:extLst>
      <p:ext uri="{BB962C8B-B14F-4D97-AF65-F5344CB8AC3E}">
        <p14:creationId xmlns:p14="http://schemas.microsoft.com/office/powerpoint/2010/main" val="499603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3383" y="612950"/>
            <a:ext cx="1778559" cy="707886"/>
          </a:xfrm>
          <a:prstGeom prst="rect">
            <a:avLst/>
          </a:prstGeom>
          <a:noFill/>
        </p:spPr>
        <p:txBody>
          <a:bodyPr wrap="square" rtlCol="0">
            <a:spAutoFit/>
          </a:bodyPr>
          <a:lstStyle/>
          <a:p>
            <a:r>
              <a:rPr lang="zh-CN" altLang="en-US" sz="4000" b="1" dirty="0" smtClean="0">
                <a:solidFill>
                  <a:srgbClr val="FF431E"/>
                </a:solidFill>
                <a:latin typeface="微软雅黑" panose="020B0503020204020204" pitchFamily="34" charset="-122"/>
                <a:ea typeface="微软雅黑" panose="020B0503020204020204" pitchFamily="34" charset="-122"/>
              </a:rPr>
              <a:t>问题</a:t>
            </a:r>
            <a:r>
              <a:rPr lang="en-US" altLang="zh-CN" sz="4000" b="1" dirty="0" smtClean="0">
                <a:solidFill>
                  <a:srgbClr val="FF431E"/>
                </a:solidFill>
                <a:latin typeface="微软雅黑" panose="020B0503020204020204" pitchFamily="34" charset="-122"/>
                <a:ea typeface="微软雅黑" panose="020B0503020204020204" pitchFamily="34" charset="-122"/>
              </a:rPr>
              <a:t>2</a:t>
            </a:r>
            <a:endParaRPr lang="zh-CN" altLang="en-US" sz="4000" b="1" dirty="0">
              <a:solidFill>
                <a:srgbClr val="FF431E"/>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823964" y="1698171"/>
            <a:ext cx="5556739" cy="369332"/>
          </a:xfrm>
          <a:prstGeom prst="rect">
            <a:avLst/>
          </a:prstGeom>
          <a:noFill/>
        </p:spPr>
        <p:txBody>
          <a:bodyPr wrap="square" rtlCol="0">
            <a:spAutoFit/>
          </a:bodyPr>
          <a:lstStyle/>
          <a:p>
            <a:r>
              <a:rPr lang="zh-CN" altLang="en-US" dirty="0" smtClean="0"/>
              <a:t>在进行软件维护时，需要编写程序代码和修改设计吗？</a:t>
            </a:r>
            <a:endParaRPr lang="zh-CN" altLang="en-US" dirty="0"/>
          </a:p>
        </p:txBody>
      </p:sp>
      <p:sp>
        <p:nvSpPr>
          <p:cNvPr id="5" name="文本框 4"/>
          <p:cNvSpPr txBox="1"/>
          <p:nvPr/>
        </p:nvSpPr>
        <p:spPr>
          <a:xfrm>
            <a:off x="964642" y="2351314"/>
            <a:ext cx="5275384" cy="507831"/>
          </a:xfrm>
          <a:prstGeom prst="rect">
            <a:avLst/>
          </a:prstGeom>
          <a:noFill/>
        </p:spPr>
        <p:txBody>
          <a:bodyPr wrap="square" rtlCol="0">
            <a:spAutoFit/>
          </a:bodyPr>
          <a:lstStyle/>
          <a:p>
            <a:pPr>
              <a:lnSpc>
                <a:spcPct val="150000"/>
              </a:lnSpc>
              <a:defRPr/>
            </a:pPr>
            <a:r>
              <a:rPr lang="zh-CN" altLang="en-US" dirty="0" smtClean="0">
                <a:solidFill>
                  <a:srgbClr val="FF0000"/>
                </a:solidFill>
                <a:latin typeface="宋体" panose="02010600030101010101" pitchFamily="2" charset="-122"/>
              </a:rPr>
              <a:t>需要，此两项活动包括在维护工作的生产性活动中</a:t>
            </a:r>
            <a:endParaRPr lang="zh-CN" altLang="en-US" dirty="0">
              <a:solidFill>
                <a:srgbClr val="FF0000"/>
              </a:solidFill>
              <a:latin typeface="宋体" panose="02010600030101010101" pitchFamily="2" charset="-122"/>
            </a:endParaRPr>
          </a:p>
        </p:txBody>
      </p:sp>
    </p:spTree>
    <p:extLst>
      <p:ext uri="{BB962C8B-B14F-4D97-AF65-F5344CB8AC3E}">
        <p14:creationId xmlns:p14="http://schemas.microsoft.com/office/powerpoint/2010/main" val="208631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3383" y="612950"/>
            <a:ext cx="1778559" cy="707886"/>
          </a:xfrm>
          <a:prstGeom prst="rect">
            <a:avLst/>
          </a:prstGeom>
          <a:noFill/>
        </p:spPr>
        <p:txBody>
          <a:bodyPr wrap="square" rtlCol="0">
            <a:spAutoFit/>
          </a:bodyPr>
          <a:lstStyle/>
          <a:p>
            <a:r>
              <a:rPr lang="zh-CN" altLang="en-US" sz="4000" b="1" dirty="0" smtClean="0">
                <a:solidFill>
                  <a:srgbClr val="FF431E"/>
                </a:solidFill>
                <a:latin typeface="微软雅黑" panose="020B0503020204020204" pitchFamily="34" charset="-122"/>
                <a:ea typeface="微软雅黑" panose="020B0503020204020204" pitchFamily="34" charset="-122"/>
              </a:rPr>
              <a:t>问题</a:t>
            </a:r>
            <a:r>
              <a:rPr lang="en-US" altLang="zh-CN" sz="4000" b="1" dirty="0" smtClean="0">
                <a:solidFill>
                  <a:srgbClr val="FF431E"/>
                </a:solidFill>
                <a:latin typeface="微软雅黑" panose="020B0503020204020204" pitchFamily="34" charset="-122"/>
                <a:ea typeface="微软雅黑" panose="020B0503020204020204" pitchFamily="34" charset="-122"/>
              </a:rPr>
              <a:t>3</a:t>
            </a:r>
            <a:endParaRPr lang="zh-CN" altLang="en-US" sz="4000" b="1" dirty="0">
              <a:solidFill>
                <a:srgbClr val="FF431E"/>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823965" y="1698171"/>
            <a:ext cx="4963886" cy="369332"/>
          </a:xfrm>
          <a:prstGeom prst="rect">
            <a:avLst/>
          </a:prstGeom>
          <a:noFill/>
        </p:spPr>
        <p:txBody>
          <a:bodyPr wrap="square" rtlCol="0">
            <a:spAutoFit/>
          </a:bodyPr>
          <a:lstStyle/>
          <a:p>
            <a:r>
              <a:rPr lang="zh-CN" altLang="en-US" dirty="0" smtClean="0"/>
              <a:t>软件维护的问题有哪些？（说出两个 即可）</a:t>
            </a:r>
            <a:endParaRPr lang="zh-CN" altLang="en-US" dirty="0"/>
          </a:p>
        </p:txBody>
      </p:sp>
      <p:sp>
        <p:nvSpPr>
          <p:cNvPr id="5" name="文本框 4"/>
          <p:cNvSpPr txBox="1"/>
          <p:nvPr/>
        </p:nvSpPr>
        <p:spPr>
          <a:xfrm>
            <a:off x="964642" y="2351314"/>
            <a:ext cx="5154804" cy="3351367"/>
          </a:xfrm>
          <a:prstGeom prst="rect">
            <a:avLst/>
          </a:prstGeom>
          <a:noFill/>
        </p:spPr>
        <p:txBody>
          <a:bodyPr wrap="square" rtlCol="0">
            <a:spAutoFit/>
          </a:bodyPr>
          <a:lstStyle/>
          <a:p>
            <a:pPr>
              <a:lnSpc>
                <a:spcPct val="150000"/>
              </a:lnSpc>
              <a:defRPr/>
            </a:pPr>
            <a:r>
              <a:rPr lang="zh-CN" altLang="en-US" dirty="0">
                <a:solidFill>
                  <a:srgbClr val="FF0000"/>
                </a:solidFill>
                <a:latin typeface="宋体" panose="02010600030101010101" pitchFamily="2" charset="-122"/>
              </a:rPr>
              <a:t>（</a:t>
            </a:r>
            <a:r>
              <a:rPr lang="en-US" altLang="zh-CN" dirty="0">
                <a:solidFill>
                  <a:srgbClr val="FF0000"/>
                </a:solidFill>
                <a:latin typeface="宋体" panose="02010600030101010101" pitchFamily="2" charset="-122"/>
              </a:rPr>
              <a:t>1</a:t>
            </a:r>
            <a:r>
              <a:rPr lang="zh-CN" altLang="en-US" dirty="0">
                <a:solidFill>
                  <a:srgbClr val="FF0000"/>
                </a:solidFill>
                <a:latin typeface="宋体" panose="02010600030101010101" pitchFamily="2" charset="-122"/>
              </a:rPr>
              <a:t>）理解别人写的程序通常非常困难，而且困难程度随着软件配置成分的减少而迅速增加。如果仅有程序代码没有说明文档，则会出现严重的问题</a:t>
            </a:r>
            <a:r>
              <a:rPr lang="zh-CN" altLang="en-US" dirty="0" smtClean="0">
                <a:solidFill>
                  <a:srgbClr val="FF0000"/>
                </a:solidFill>
                <a:latin typeface="宋体" panose="02010600030101010101" pitchFamily="2" charset="-122"/>
              </a:rPr>
              <a:t>。</a:t>
            </a:r>
            <a:endParaRPr lang="zh-CN" altLang="en-US" dirty="0">
              <a:solidFill>
                <a:srgbClr val="FF0000"/>
              </a:solidFill>
              <a:latin typeface="宋体" panose="02010600030101010101" pitchFamily="2" charset="-122"/>
            </a:endParaRPr>
          </a:p>
          <a:p>
            <a:pPr>
              <a:lnSpc>
                <a:spcPct val="150000"/>
              </a:lnSpc>
              <a:defRPr/>
            </a:pPr>
            <a:r>
              <a:rPr lang="zh-CN" altLang="en-US" dirty="0">
                <a:solidFill>
                  <a:srgbClr val="FF0000"/>
                </a:solidFill>
                <a:latin typeface="宋体" panose="02010600030101010101" pitchFamily="2" charset="-122"/>
              </a:rPr>
              <a:t>（</a:t>
            </a:r>
            <a:r>
              <a:rPr lang="en-US" altLang="zh-CN" dirty="0">
                <a:solidFill>
                  <a:srgbClr val="FF0000"/>
                </a:solidFill>
                <a:latin typeface="宋体" panose="02010600030101010101" pitchFamily="2" charset="-122"/>
              </a:rPr>
              <a:t>2</a:t>
            </a:r>
            <a:r>
              <a:rPr lang="zh-CN" altLang="en-US" dirty="0">
                <a:solidFill>
                  <a:srgbClr val="FF0000"/>
                </a:solidFill>
                <a:latin typeface="宋体" panose="02010600030101010101" pitchFamily="2" charset="-122"/>
              </a:rPr>
              <a:t>） 需要维护的软件往往没有合格的文档，或者文档资料显著不足。认识到软件必须有文档仅仅是第一步，容易理解的并且和程序代码完全一致的文档才真正有价值。</a:t>
            </a:r>
          </a:p>
        </p:txBody>
      </p:sp>
      <p:sp>
        <p:nvSpPr>
          <p:cNvPr id="6" name="文本框 5"/>
          <p:cNvSpPr txBox="1"/>
          <p:nvPr/>
        </p:nvSpPr>
        <p:spPr>
          <a:xfrm>
            <a:off x="6290269" y="2351314"/>
            <a:ext cx="5194998" cy="4108817"/>
          </a:xfrm>
          <a:prstGeom prst="rect">
            <a:avLst/>
          </a:prstGeom>
          <a:noFill/>
        </p:spPr>
        <p:txBody>
          <a:bodyPr wrap="square" rtlCol="0">
            <a:spAutoFit/>
          </a:bodyPr>
          <a:lstStyle/>
          <a:p>
            <a:pPr>
              <a:lnSpc>
                <a:spcPct val="150000"/>
              </a:lnSpc>
            </a:pPr>
            <a:r>
              <a:rPr lang="zh-CN" altLang="en-US" dirty="0">
                <a:solidFill>
                  <a:srgbClr val="FF0000"/>
                </a:solidFill>
                <a:latin typeface="宋体" panose="02010600030101010101" pitchFamily="2" charset="-122"/>
              </a:rPr>
              <a:t>（</a:t>
            </a:r>
            <a:r>
              <a:rPr lang="en-US" altLang="zh-CN" dirty="0">
                <a:solidFill>
                  <a:srgbClr val="FF0000"/>
                </a:solidFill>
                <a:latin typeface="宋体" panose="02010600030101010101" pitchFamily="2" charset="-122"/>
              </a:rPr>
              <a:t>3</a:t>
            </a:r>
            <a:r>
              <a:rPr lang="zh-CN" altLang="en-US" dirty="0">
                <a:solidFill>
                  <a:srgbClr val="FF0000"/>
                </a:solidFill>
                <a:latin typeface="宋体" panose="02010600030101010101" pitchFamily="2" charset="-122"/>
              </a:rPr>
              <a:t>） 当要求对软件进行维护时，不能指望由开发人员给人们仔细说明软件。由于维护阶段持续的时间很长，因此，当需要解释软件时，往往原来写程序的人已经不在附近了</a:t>
            </a:r>
            <a:r>
              <a:rPr lang="zh-CN" altLang="en-US" dirty="0" smtClean="0">
                <a:solidFill>
                  <a:srgbClr val="FF0000"/>
                </a:solidFill>
                <a:latin typeface="宋体" panose="02010600030101010101" pitchFamily="2" charset="-122"/>
              </a:rPr>
              <a:t>。</a:t>
            </a:r>
            <a:endParaRPr lang="zh-CN" altLang="en-US" dirty="0">
              <a:solidFill>
                <a:srgbClr val="FF0000"/>
              </a:solidFill>
              <a:latin typeface="宋体" panose="02010600030101010101" pitchFamily="2" charset="-122"/>
            </a:endParaRPr>
          </a:p>
          <a:p>
            <a:pPr>
              <a:lnSpc>
                <a:spcPct val="150000"/>
              </a:lnSpc>
            </a:pPr>
            <a:r>
              <a:rPr lang="zh-CN" altLang="en-US" dirty="0">
                <a:solidFill>
                  <a:srgbClr val="FF0000"/>
                </a:solidFill>
                <a:latin typeface="宋体" panose="02010600030101010101" pitchFamily="2" charset="-122"/>
              </a:rPr>
              <a:t>（</a:t>
            </a:r>
            <a:r>
              <a:rPr lang="en-US" altLang="zh-CN" dirty="0">
                <a:solidFill>
                  <a:srgbClr val="FF0000"/>
                </a:solidFill>
                <a:latin typeface="宋体" panose="02010600030101010101" pitchFamily="2" charset="-122"/>
              </a:rPr>
              <a:t>4</a:t>
            </a:r>
            <a:r>
              <a:rPr lang="zh-CN" altLang="en-US" dirty="0">
                <a:solidFill>
                  <a:srgbClr val="FF0000"/>
                </a:solidFill>
                <a:latin typeface="宋体" panose="02010600030101010101" pitchFamily="2" charset="-122"/>
              </a:rPr>
              <a:t>） 绝大多数软件在设计时没有考虑将来的修改。除非使用强调模块独立原理的设计方法学，否则修改软件既困难又容易发生差错</a:t>
            </a:r>
            <a:r>
              <a:rPr lang="zh-CN" altLang="en-US" dirty="0" smtClean="0">
                <a:solidFill>
                  <a:srgbClr val="FF0000"/>
                </a:solidFill>
                <a:latin typeface="宋体" panose="02010600030101010101" pitchFamily="2" charset="-122"/>
              </a:rPr>
              <a:t>。</a:t>
            </a:r>
            <a:endParaRPr lang="zh-CN" altLang="en-US" dirty="0">
              <a:solidFill>
                <a:srgbClr val="FF0000"/>
              </a:solidFill>
              <a:latin typeface="宋体" panose="02010600030101010101" pitchFamily="2" charset="-122"/>
            </a:endParaRPr>
          </a:p>
          <a:p>
            <a:pPr>
              <a:lnSpc>
                <a:spcPct val="150000"/>
              </a:lnSpc>
            </a:pPr>
            <a:r>
              <a:rPr lang="zh-CN" altLang="en-US" dirty="0">
                <a:solidFill>
                  <a:srgbClr val="FF0000"/>
                </a:solidFill>
                <a:latin typeface="宋体" panose="02010600030101010101" pitchFamily="2" charset="-122"/>
              </a:rPr>
              <a:t>（</a:t>
            </a:r>
            <a:r>
              <a:rPr lang="en-US" altLang="zh-CN" dirty="0">
                <a:solidFill>
                  <a:srgbClr val="FF0000"/>
                </a:solidFill>
                <a:latin typeface="宋体" panose="02010600030101010101" pitchFamily="2" charset="-122"/>
              </a:rPr>
              <a:t>5</a:t>
            </a:r>
            <a:r>
              <a:rPr lang="zh-CN" altLang="en-US" dirty="0">
                <a:solidFill>
                  <a:srgbClr val="FF0000"/>
                </a:solidFill>
                <a:latin typeface="宋体" panose="02010600030101010101" pitchFamily="2" charset="-122"/>
              </a:rPr>
              <a:t>）  软件维护不是一项吸引人的工作。形成这种观念很大程度上是因为维护工作经常遭受挫折。</a:t>
            </a:r>
            <a:endParaRPr lang="en-US" altLang="zh-CN" dirty="0">
              <a:solidFill>
                <a:srgbClr val="FF0000"/>
              </a:solidFill>
              <a:latin typeface="宋体" panose="02010600030101010101" pitchFamily="2" charset="-122"/>
            </a:endParaRPr>
          </a:p>
          <a:p>
            <a:endParaRPr lang="zh-CN" altLang="en-US" dirty="0"/>
          </a:p>
        </p:txBody>
      </p:sp>
    </p:spTree>
    <p:extLst>
      <p:ext uri="{BB962C8B-B14F-4D97-AF65-F5344CB8AC3E}">
        <p14:creationId xmlns:p14="http://schemas.microsoft.com/office/powerpoint/2010/main" val="3576675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randombar(horizont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82804" y="612949"/>
            <a:ext cx="2311121" cy="707886"/>
          </a:xfrm>
          <a:prstGeom prst="rect">
            <a:avLst/>
          </a:prstGeom>
          <a:noFill/>
        </p:spPr>
        <p:txBody>
          <a:bodyPr wrap="square" rtlCol="0">
            <a:spAutoFit/>
          </a:bodyPr>
          <a:lstStyle/>
          <a:p>
            <a:r>
              <a:rPr lang="zh-CN" altLang="en-US" sz="4000" b="1" dirty="0">
                <a:solidFill>
                  <a:srgbClr val="FF431E"/>
                </a:solidFill>
                <a:latin typeface="微软雅黑" panose="020B0503020204020204" pitchFamily="34" charset="-122"/>
                <a:ea typeface="微软雅黑" panose="020B0503020204020204" pitchFamily="34" charset="-122"/>
              </a:rPr>
              <a:t>组员分工</a:t>
            </a:r>
            <a:endParaRPr lang="zh-CN" altLang="en-US" sz="4000" b="1" dirty="0">
              <a:solidFill>
                <a:srgbClr val="FF431E"/>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53142" y="1919235"/>
            <a:ext cx="9746901" cy="2554545"/>
          </a:xfrm>
          <a:prstGeom prst="rect">
            <a:avLst/>
          </a:prstGeom>
          <a:noFill/>
        </p:spPr>
        <p:txBody>
          <a:bodyPr wrap="square" rtlCol="0">
            <a:spAutoFit/>
          </a:bodyPr>
          <a:lstStyle/>
          <a:p>
            <a:r>
              <a:rPr lang="zh-CN" altLang="en-US" sz="2000" b="1" dirty="0">
                <a:solidFill>
                  <a:srgbClr val="FF431E"/>
                </a:solidFill>
                <a:latin typeface="微软雅黑" panose="020B0503020204020204" pitchFamily="34" charset="-122"/>
                <a:ea typeface="微软雅黑" panose="020B0503020204020204" pitchFamily="34" charset="-122"/>
              </a:rPr>
              <a:t>组长：吴子乔</a:t>
            </a:r>
            <a:endParaRPr lang="en-US" altLang="zh-CN" sz="2000" b="1" dirty="0">
              <a:solidFill>
                <a:srgbClr val="FF431E"/>
              </a:solidFill>
              <a:latin typeface="微软雅黑" panose="020B0503020204020204" pitchFamily="34" charset="-122"/>
              <a:ea typeface="微软雅黑" panose="020B0503020204020204" pitchFamily="34" charset="-122"/>
            </a:endParaRPr>
          </a:p>
          <a:p>
            <a:r>
              <a:rPr lang="zh-CN" altLang="en-US" sz="2000" b="1" dirty="0">
                <a:solidFill>
                  <a:srgbClr val="FF431E"/>
                </a:solidFill>
                <a:latin typeface="微软雅黑" panose="020B0503020204020204" pitchFamily="34" charset="-122"/>
                <a:ea typeface="微软雅黑" panose="020B0503020204020204" pitchFamily="34" charset="-122"/>
              </a:rPr>
              <a:t>任务：</a:t>
            </a:r>
            <a:r>
              <a:rPr lang="en-US" altLang="zh-CN" sz="2000" b="1" dirty="0">
                <a:solidFill>
                  <a:srgbClr val="FF431E"/>
                </a:solidFill>
                <a:latin typeface="微软雅黑" panose="020B0503020204020204" pitchFamily="34" charset="-122"/>
                <a:ea typeface="微软雅黑" panose="020B0503020204020204" pitchFamily="34" charset="-122"/>
              </a:rPr>
              <a:t>PPT</a:t>
            </a:r>
            <a:r>
              <a:rPr lang="zh-CN" altLang="en-US" sz="2000" b="1" dirty="0">
                <a:solidFill>
                  <a:srgbClr val="FF431E"/>
                </a:solidFill>
                <a:latin typeface="微软雅黑" panose="020B0503020204020204" pitchFamily="34" charset="-122"/>
                <a:ea typeface="微软雅黑" panose="020B0503020204020204" pitchFamily="34" charset="-122"/>
              </a:rPr>
              <a:t>的整合及案列分析</a:t>
            </a:r>
            <a:endParaRPr lang="en-US" altLang="zh-CN" sz="2000" b="1" dirty="0">
              <a:solidFill>
                <a:srgbClr val="FF431E"/>
              </a:solidFill>
              <a:latin typeface="微软雅黑" panose="020B0503020204020204" pitchFamily="34" charset="-122"/>
              <a:ea typeface="微软雅黑" panose="020B0503020204020204" pitchFamily="34" charset="-122"/>
            </a:endParaRPr>
          </a:p>
          <a:p>
            <a:endParaRPr lang="en-US" altLang="zh-CN" sz="2000" b="1" dirty="0">
              <a:solidFill>
                <a:srgbClr val="FF431E"/>
              </a:solidFill>
              <a:latin typeface="微软雅黑" panose="020B0503020204020204" pitchFamily="34" charset="-122"/>
              <a:ea typeface="微软雅黑" panose="020B0503020204020204" pitchFamily="34" charset="-122"/>
            </a:endParaRPr>
          </a:p>
          <a:p>
            <a:r>
              <a:rPr lang="zh-CN" altLang="en-US" sz="2000" b="1" dirty="0">
                <a:solidFill>
                  <a:srgbClr val="FF431E"/>
                </a:solidFill>
                <a:latin typeface="微软雅黑" panose="020B0503020204020204" pitchFamily="34" charset="-122"/>
                <a:ea typeface="微软雅黑" panose="020B0503020204020204" pitchFamily="34" charset="-122"/>
              </a:rPr>
              <a:t>组员：陈栩</a:t>
            </a:r>
            <a:endParaRPr lang="en-US" altLang="zh-CN" sz="2000" b="1" dirty="0">
              <a:solidFill>
                <a:srgbClr val="FF431E"/>
              </a:solidFill>
              <a:latin typeface="微软雅黑" panose="020B0503020204020204" pitchFamily="34" charset="-122"/>
              <a:ea typeface="微软雅黑" panose="020B0503020204020204" pitchFamily="34" charset="-122"/>
            </a:endParaRPr>
          </a:p>
          <a:p>
            <a:r>
              <a:rPr lang="zh-CN" altLang="en-US" sz="2000" b="1" dirty="0">
                <a:solidFill>
                  <a:srgbClr val="FF431E"/>
                </a:solidFill>
                <a:latin typeface="微软雅黑" panose="020B0503020204020204" pitchFamily="34" charset="-122"/>
                <a:ea typeface="微软雅黑" panose="020B0503020204020204" pitchFamily="34" charset="-122"/>
              </a:rPr>
              <a:t>任务：</a:t>
            </a:r>
            <a:r>
              <a:rPr lang="en-US" altLang="zh-CN" sz="2000" b="1" dirty="0">
                <a:solidFill>
                  <a:srgbClr val="FF431E"/>
                </a:solidFill>
                <a:latin typeface="微软雅黑" panose="020B0503020204020204" pitchFamily="34" charset="-122"/>
                <a:ea typeface="微软雅黑" panose="020B0503020204020204" pitchFamily="34" charset="-122"/>
              </a:rPr>
              <a:t>PPT</a:t>
            </a:r>
            <a:r>
              <a:rPr lang="zh-CN" altLang="en-US" sz="2000" b="1" dirty="0">
                <a:solidFill>
                  <a:srgbClr val="FF431E"/>
                </a:solidFill>
                <a:latin typeface="微软雅黑" panose="020B0503020204020204" pitchFamily="34" charset="-122"/>
                <a:ea typeface="微软雅黑" panose="020B0503020204020204" pitchFamily="34" charset="-122"/>
              </a:rPr>
              <a:t>前半部分的制作及问题</a:t>
            </a:r>
            <a:r>
              <a:rPr lang="en-US" altLang="zh-CN" sz="2000" b="1" dirty="0">
                <a:solidFill>
                  <a:srgbClr val="FF431E"/>
                </a:solidFill>
                <a:latin typeface="微软雅黑" panose="020B0503020204020204" pitchFamily="34" charset="-122"/>
                <a:ea typeface="微软雅黑" panose="020B0503020204020204" pitchFamily="34" charset="-122"/>
              </a:rPr>
              <a:t>1</a:t>
            </a:r>
            <a:r>
              <a:rPr lang="zh-CN" altLang="en-US" sz="2000" b="1" dirty="0">
                <a:solidFill>
                  <a:srgbClr val="FF431E"/>
                </a:solidFill>
                <a:latin typeface="微软雅黑" panose="020B0503020204020204" pitchFamily="34" charset="-122"/>
                <a:ea typeface="微软雅黑" panose="020B0503020204020204" pitchFamily="34" charset="-122"/>
              </a:rPr>
              <a:t>、</a:t>
            </a:r>
            <a:r>
              <a:rPr lang="en-US" altLang="zh-CN" sz="2000" b="1" dirty="0">
                <a:solidFill>
                  <a:srgbClr val="FF431E"/>
                </a:solidFill>
                <a:latin typeface="微软雅黑" panose="020B0503020204020204" pitchFamily="34" charset="-122"/>
                <a:ea typeface="微软雅黑" panose="020B0503020204020204" pitchFamily="34" charset="-122"/>
              </a:rPr>
              <a:t>2</a:t>
            </a:r>
            <a:r>
              <a:rPr lang="zh-CN" altLang="en-US" sz="2000" b="1" dirty="0">
                <a:solidFill>
                  <a:srgbClr val="FF431E"/>
                </a:solidFill>
                <a:latin typeface="微软雅黑" panose="020B0503020204020204" pitchFamily="34" charset="-122"/>
                <a:ea typeface="微软雅黑" panose="020B0503020204020204" pitchFamily="34" charset="-122"/>
              </a:rPr>
              <a:t>的提出</a:t>
            </a:r>
            <a:endParaRPr lang="en-US" altLang="zh-CN" sz="2000" b="1" dirty="0">
              <a:solidFill>
                <a:srgbClr val="FF431E"/>
              </a:solidFill>
              <a:latin typeface="微软雅黑" panose="020B0503020204020204" pitchFamily="34" charset="-122"/>
              <a:ea typeface="微软雅黑" panose="020B0503020204020204" pitchFamily="34" charset="-122"/>
            </a:endParaRPr>
          </a:p>
          <a:p>
            <a:endParaRPr lang="en-US" altLang="zh-CN" sz="2000" b="1" dirty="0">
              <a:solidFill>
                <a:srgbClr val="FF431E"/>
              </a:solidFill>
              <a:latin typeface="微软雅黑" panose="020B0503020204020204" pitchFamily="34" charset="-122"/>
              <a:ea typeface="微软雅黑" panose="020B0503020204020204" pitchFamily="34" charset="-122"/>
            </a:endParaRPr>
          </a:p>
          <a:p>
            <a:r>
              <a:rPr lang="zh-CN" altLang="en-US" sz="2000" b="1" dirty="0">
                <a:solidFill>
                  <a:srgbClr val="FF431E"/>
                </a:solidFill>
                <a:latin typeface="微软雅黑" panose="020B0503020204020204" pitchFamily="34" charset="-122"/>
                <a:ea typeface="微软雅黑" panose="020B0503020204020204" pitchFamily="34" charset="-122"/>
              </a:rPr>
              <a:t>组员：石梦韬</a:t>
            </a:r>
            <a:endParaRPr lang="en-US" altLang="zh-CN" sz="2000" b="1" dirty="0">
              <a:solidFill>
                <a:srgbClr val="FF431E"/>
              </a:solidFill>
              <a:latin typeface="微软雅黑" panose="020B0503020204020204" pitchFamily="34" charset="-122"/>
              <a:ea typeface="微软雅黑" panose="020B0503020204020204" pitchFamily="34" charset="-122"/>
            </a:endParaRPr>
          </a:p>
          <a:p>
            <a:r>
              <a:rPr lang="zh-CN" altLang="en-US" sz="2000" b="1" dirty="0">
                <a:solidFill>
                  <a:srgbClr val="FF431E"/>
                </a:solidFill>
                <a:latin typeface="微软雅黑" panose="020B0503020204020204" pitchFamily="34" charset="-122"/>
                <a:ea typeface="微软雅黑" panose="020B0503020204020204" pitchFamily="34" charset="-122"/>
              </a:rPr>
              <a:t>任务：</a:t>
            </a:r>
            <a:r>
              <a:rPr lang="en-US" altLang="zh-CN" sz="2000" b="1" dirty="0">
                <a:solidFill>
                  <a:srgbClr val="FF431E"/>
                </a:solidFill>
                <a:latin typeface="微软雅黑" panose="020B0503020204020204" pitchFamily="34" charset="-122"/>
                <a:ea typeface="微软雅黑" panose="020B0503020204020204" pitchFamily="34" charset="-122"/>
              </a:rPr>
              <a:t>PPT</a:t>
            </a:r>
            <a:r>
              <a:rPr lang="zh-CN" altLang="en-US" sz="2000" b="1" dirty="0">
                <a:solidFill>
                  <a:srgbClr val="FF431E"/>
                </a:solidFill>
                <a:latin typeface="微软雅黑" panose="020B0503020204020204" pitchFamily="34" charset="-122"/>
                <a:ea typeface="微软雅黑" panose="020B0503020204020204" pitchFamily="34" charset="-122"/>
              </a:rPr>
              <a:t>后半部分的制作及问题</a:t>
            </a:r>
            <a:r>
              <a:rPr lang="en-US" altLang="zh-CN" sz="2000" b="1" dirty="0">
                <a:solidFill>
                  <a:srgbClr val="FF431E"/>
                </a:solidFill>
                <a:latin typeface="微软雅黑" panose="020B0503020204020204" pitchFamily="34" charset="-122"/>
                <a:ea typeface="微软雅黑" panose="020B0503020204020204" pitchFamily="34" charset="-122"/>
              </a:rPr>
              <a:t>3</a:t>
            </a:r>
            <a:r>
              <a:rPr lang="zh-CN" altLang="en-US" sz="2000" b="1" dirty="0">
                <a:solidFill>
                  <a:srgbClr val="FF431E"/>
                </a:solidFill>
                <a:latin typeface="微软雅黑" panose="020B0503020204020204" pitchFamily="34" charset="-122"/>
                <a:ea typeface="微软雅黑" panose="020B0503020204020204" pitchFamily="34" charset="-122"/>
              </a:rPr>
              <a:t>的提出</a:t>
            </a:r>
            <a:endParaRPr lang="zh-CN" altLang="en-US" sz="2000" b="1" dirty="0">
              <a:solidFill>
                <a:srgbClr val="FF431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213627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2611" y="381837"/>
            <a:ext cx="2371411" cy="707886"/>
          </a:xfrm>
          <a:prstGeom prst="rect">
            <a:avLst/>
          </a:prstGeom>
          <a:noFill/>
        </p:spPr>
        <p:txBody>
          <a:bodyPr wrap="square" rtlCol="0">
            <a:spAutoFit/>
          </a:bodyPr>
          <a:lstStyle/>
          <a:p>
            <a:r>
              <a:rPr lang="zh-CN" altLang="en-US" sz="4000" b="1" dirty="0">
                <a:solidFill>
                  <a:srgbClr val="FF431E"/>
                </a:solidFill>
                <a:latin typeface="微软雅黑" panose="020B0503020204020204" pitchFamily="34" charset="-122"/>
                <a:ea typeface="微软雅黑" panose="020B0503020204020204" pitchFamily="34" charset="-122"/>
              </a:rPr>
              <a:t>参考资料</a:t>
            </a:r>
            <a:endParaRPr lang="zh-CN" altLang="en-US" sz="4000" b="1" dirty="0">
              <a:solidFill>
                <a:srgbClr val="FF431E"/>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42611" y="1487156"/>
            <a:ext cx="9907675" cy="5601533"/>
          </a:xfrm>
          <a:prstGeom prst="rect">
            <a:avLst/>
          </a:prstGeom>
          <a:noFill/>
        </p:spPr>
        <p:txBody>
          <a:bodyPr wrap="square" rtlCol="0">
            <a:spAutoFit/>
          </a:bodyPr>
          <a:lstStyle/>
          <a:p>
            <a:r>
              <a:rPr lang="zh-CN" altLang="en-US" sz="2000" b="1" dirty="0">
                <a:solidFill>
                  <a:srgbClr val="FF431E"/>
                </a:solidFill>
                <a:latin typeface="微软雅黑" panose="020B0503020204020204" pitchFamily="34" charset="-122"/>
                <a:ea typeface="微软雅黑" panose="020B0503020204020204" pitchFamily="34" charset="-122"/>
              </a:rPr>
              <a:t>张海藩、牟永敏</a:t>
            </a:r>
            <a:r>
              <a:rPr lang="en-US" altLang="zh-CN" sz="2000" b="1" dirty="0">
                <a:solidFill>
                  <a:srgbClr val="FF431E"/>
                </a:solidFill>
                <a:latin typeface="微软雅黑" panose="020B0503020204020204" pitchFamily="34" charset="-122"/>
                <a:ea typeface="微软雅黑" panose="020B0503020204020204" pitchFamily="34" charset="-122"/>
              </a:rPr>
              <a:t>.《</a:t>
            </a:r>
            <a:r>
              <a:rPr lang="zh-CN" altLang="en-US" sz="2000" b="1" dirty="0">
                <a:solidFill>
                  <a:srgbClr val="FF431E"/>
                </a:solidFill>
                <a:latin typeface="微软雅黑" panose="020B0503020204020204" pitchFamily="34" charset="-122"/>
                <a:ea typeface="微软雅黑" panose="020B0503020204020204" pitchFamily="34" charset="-122"/>
              </a:rPr>
              <a:t>软件工程导论</a:t>
            </a:r>
            <a:r>
              <a:rPr lang="en-US" altLang="zh-CN" sz="2000" b="1" dirty="0">
                <a:solidFill>
                  <a:srgbClr val="FF431E"/>
                </a:solidFill>
                <a:latin typeface="微软雅黑" panose="020B0503020204020204" pitchFamily="34" charset="-122"/>
                <a:ea typeface="微软雅黑" panose="020B0503020204020204" pitchFamily="34" charset="-122"/>
              </a:rPr>
              <a:t>》-6</a:t>
            </a:r>
            <a:r>
              <a:rPr lang="zh-CN" altLang="en-US" sz="2000" b="1" dirty="0">
                <a:solidFill>
                  <a:srgbClr val="FF431E"/>
                </a:solidFill>
                <a:latin typeface="微软雅黑" panose="020B0503020204020204" pitchFamily="34" charset="-122"/>
                <a:ea typeface="微软雅黑" panose="020B0503020204020204" pitchFamily="34" charset="-122"/>
              </a:rPr>
              <a:t>版 北京：清华大学出版社，</a:t>
            </a:r>
            <a:r>
              <a:rPr lang="en-US" altLang="zh-CN" sz="2000" b="1" dirty="0">
                <a:solidFill>
                  <a:srgbClr val="FF431E"/>
                </a:solidFill>
                <a:latin typeface="微软雅黑" panose="020B0503020204020204" pitchFamily="34" charset="-122"/>
                <a:ea typeface="微软雅黑" panose="020B0503020204020204" pitchFamily="34" charset="-122"/>
              </a:rPr>
              <a:t>2013</a:t>
            </a:r>
            <a:r>
              <a:rPr lang="zh-CN" altLang="en-US" sz="2000" b="1" dirty="0">
                <a:solidFill>
                  <a:srgbClr val="FF431E"/>
                </a:solidFill>
                <a:latin typeface="微软雅黑" panose="020B0503020204020204" pitchFamily="34" charset="-122"/>
                <a:ea typeface="微软雅黑" panose="020B0503020204020204" pitchFamily="34" charset="-122"/>
              </a:rPr>
              <a:t>（</a:t>
            </a:r>
            <a:r>
              <a:rPr lang="en-US" altLang="zh-CN" sz="2000" b="1" dirty="0">
                <a:solidFill>
                  <a:srgbClr val="FF431E"/>
                </a:solidFill>
                <a:latin typeface="微软雅黑" panose="020B0503020204020204" pitchFamily="34" charset="-122"/>
                <a:ea typeface="微软雅黑" panose="020B0503020204020204" pitchFamily="34" charset="-122"/>
              </a:rPr>
              <a:t>2018.1</a:t>
            </a:r>
            <a:r>
              <a:rPr lang="zh-CN" altLang="en-US" sz="2000" b="1" dirty="0">
                <a:solidFill>
                  <a:srgbClr val="FF431E"/>
                </a:solidFill>
                <a:latin typeface="微软雅黑" panose="020B0503020204020204" pitchFamily="34" charset="-122"/>
                <a:ea typeface="微软雅黑" panose="020B0503020204020204" pitchFamily="34" charset="-122"/>
              </a:rPr>
              <a:t>重印）</a:t>
            </a:r>
          </a:p>
          <a:p>
            <a:endParaRPr lang="en-US" altLang="zh-CN" sz="2000" b="1" dirty="0">
              <a:solidFill>
                <a:srgbClr val="FF431E"/>
              </a:solidFill>
              <a:latin typeface="微软雅黑" panose="020B0503020204020204" pitchFamily="34" charset="-122"/>
              <a:ea typeface="微软雅黑" panose="020B0503020204020204" pitchFamily="34" charset="-122"/>
            </a:endParaRPr>
          </a:p>
          <a:p>
            <a:r>
              <a:rPr lang="zh-CN" altLang="en-US" sz="2000" b="1" dirty="0">
                <a:solidFill>
                  <a:srgbClr val="FF431E"/>
                </a:solidFill>
                <a:latin typeface="微软雅黑" panose="020B0503020204020204" pitchFamily="34" charset="-122"/>
                <a:ea typeface="微软雅黑" panose="020B0503020204020204" pitchFamily="34" charset="-122"/>
              </a:rPr>
              <a:t>“软件维护费用高”相关资讯      </a:t>
            </a:r>
            <a:r>
              <a:rPr lang="en-US" altLang="zh-CN" sz="2000" b="1" dirty="0">
                <a:solidFill>
                  <a:srgbClr val="FF431E"/>
                </a:solidFill>
                <a:latin typeface="微软雅黑" panose="020B0503020204020204" pitchFamily="34" charset="-122"/>
                <a:ea typeface="微软雅黑" panose="020B0503020204020204" pitchFamily="34" charset="-122"/>
              </a:rPr>
              <a:t>2018</a:t>
            </a:r>
            <a:r>
              <a:rPr lang="zh-CN" altLang="en-US" sz="2000" b="1" dirty="0">
                <a:solidFill>
                  <a:srgbClr val="FF431E"/>
                </a:solidFill>
                <a:latin typeface="微软雅黑" panose="020B0503020204020204" pitchFamily="34" charset="-122"/>
                <a:ea typeface="微软雅黑" panose="020B0503020204020204" pitchFamily="34" charset="-122"/>
              </a:rPr>
              <a:t>年</a:t>
            </a:r>
            <a:r>
              <a:rPr lang="en-US" altLang="zh-CN" sz="2000" b="1" dirty="0">
                <a:solidFill>
                  <a:srgbClr val="FF431E"/>
                </a:solidFill>
                <a:latin typeface="微软雅黑" panose="020B0503020204020204" pitchFamily="34" charset="-122"/>
                <a:ea typeface="微软雅黑" panose="020B0503020204020204" pitchFamily="34" charset="-122"/>
              </a:rPr>
              <a:t>5</a:t>
            </a:r>
            <a:r>
              <a:rPr lang="zh-CN" altLang="en-US" sz="2000" b="1" dirty="0">
                <a:solidFill>
                  <a:srgbClr val="FF431E"/>
                </a:solidFill>
                <a:latin typeface="微软雅黑" panose="020B0503020204020204" pitchFamily="34" charset="-122"/>
                <a:ea typeface="微软雅黑" panose="020B0503020204020204" pitchFamily="34" charset="-122"/>
              </a:rPr>
              <a:t>月</a:t>
            </a:r>
            <a:r>
              <a:rPr lang="en-US" altLang="zh-CN" sz="2000" b="1" dirty="0">
                <a:solidFill>
                  <a:srgbClr val="FF431E"/>
                </a:solidFill>
                <a:latin typeface="微软雅黑" panose="020B0503020204020204" pitchFamily="34" charset="-122"/>
                <a:ea typeface="微软雅黑" panose="020B0503020204020204" pitchFamily="34" charset="-122"/>
              </a:rPr>
              <a:t>26</a:t>
            </a:r>
            <a:r>
              <a:rPr lang="zh-CN" altLang="en-US" sz="2000" b="1" dirty="0">
                <a:solidFill>
                  <a:srgbClr val="FF431E"/>
                </a:solidFill>
                <a:latin typeface="微软雅黑" panose="020B0503020204020204" pitchFamily="34" charset="-122"/>
                <a:ea typeface="微软雅黑" panose="020B0503020204020204" pitchFamily="34" charset="-122"/>
              </a:rPr>
              <a:t>日</a:t>
            </a:r>
            <a:endParaRPr lang="en-US" altLang="zh-CN" sz="2000" b="1" dirty="0">
              <a:solidFill>
                <a:srgbClr val="FF431E"/>
              </a:solidFill>
              <a:latin typeface="微软雅黑" panose="020B0503020204020204" pitchFamily="34" charset="-122"/>
              <a:ea typeface="微软雅黑" panose="020B0503020204020204" pitchFamily="34" charset="-122"/>
            </a:endParaRPr>
          </a:p>
          <a:p>
            <a:r>
              <a:rPr lang="en-US" altLang="zh-CN" sz="2000" b="1" dirty="0">
                <a:solidFill>
                  <a:srgbClr val="FF431E"/>
                </a:solidFill>
                <a:latin typeface="微软雅黑" panose="020B0503020204020204" pitchFamily="34" charset="-122"/>
                <a:ea typeface="微软雅黑" panose="020B0503020204020204" pitchFamily="34" charset="-122"/>
                <a:hlinkClick r:id="rId2"/>
              </a:rPr>
              <a:t>http</a:t>
            </a:r>
            <a:r>
              <a:rPr lang="en-US" altLang="zh-CN" sz="2000" b="1" dirty="0">
                <a:solidFill>
                  <a:srgbClr val="FF431E"/>
                </a:solidFill>
                <a:latin typeface="微软雅黑" panose="020B0503020204020204" pitchFamily="34" charset="-122"/>
                <a:ea typeface="微软雅黑" panose="020B0503020204020204" pitchFamily="34" charset="-122"/>
                <a:hlinkClick r:id="rId2"/>
              </a:rPr>
              <a:t>://www.yiper.cn/baidudata/k-%</a:t>
            </a:r>
            <a:r>
              <a:rPr lang="en-US" altLang="zh-CN" sz="2000" b="1" dirty="0">
                <a:solidFill>
                  <a:srgbClr val="FF431E"/>
                </a:solidFill>
                <a:latin typeface="微软雅黑" panose="020B0503020204020204" pitchFamily="34" charset="-122"/>
                <a:ea typeface="微软雅黑" panose="020B0503020204020204" pitchFamily="34" charset="-122"/>
                <a:hlinkClick r:id="rId2"/>
              </a:rPr>
              <a:t>E8%BD%AF%E4%BB%B6%E7%BB%B4%E6%8A%A4%E8%B4%B9%E7%94%A8%E9%AB%98</a:t>
            </a:r>
            <a:endParaRPr lang="en-US" altLang="zh-CN" sz="2000" b="1" dirty="0">
              <a:solidFill>
                <a:srgbClr val="FF431E"/>
              </a:solidFill>
              <a:latin typeface="微软雅黑" panose="020B0503020204020204" pitchFamily="34" charset="-122"/>
              <a:ea typeface="微软雅黑" panose="020B0503020204020204" pitchFamily="34" charset="-122"/>
            </a:endParaRPr>
          </a:p>
          <a:p>
            <a:endParaRPr lang="en-US" altLang="zh-CN" sz="2000" b="1" dirty="0">
              <a:solidFill>
                <a:srgbClr val="FF431E"/>
              </a:solidFill>
              <a:latin typeface="微软雅黑" panose="020B0503020204020204" pitchFamily="34" charset="-122"/>
              <a:ea typeface="微软雅黑" panose="020B0503020204020204" pitchFamily="34" charset="-122"/>
            </a:endParaRPr>
          </a:p>
          <a:p>
            <a:r>
              <a:rPr lang="zh-CN" altLang="en-US" sz="2000" b="1" dirty="0">
                <a:solidFill>
                  <a:srgbClr val="FF431E"/>
                </a:solidFill>
                <a:latin typeface="微软雅黑" panose="020B0503020204020204" pitchFamily="34" charset="-122"/>
                <a:ea typeface="微软雅黑" panose="020B0503020204020204" pitchFamily="34" charset="-122"/>
              </a:rPr>
              <a:t>软件维护</a:t>
            </a:r>
            <a:r>
              <a:rPr lang="zh-CN" altLang="en-US" sz="2000" b="1" dirty="0">
                <a:solidFill>
                  <a:srgbClr val="FF431E"/>
                </a:solidFill>
                <a:latin typeface="微软雅黑" panose="020B0503020204020204" pitchFamily="34" charset="-122"/>
                <a:ea typeface="微软雅黑" panose="020B0503020204020204" pitchFamily="34" charset="-122"/>
              </a:rPr>
              <a:t>资讯      </a:t>
            </a:r>
            <a:r>
              <a:rPr lang="en-US" altLang="zh-CN" sz="2000" b="1" dirty="0">
                <a:solidFill>
                  <a:srgbClr val="FF431E"/>
                </a:solidFill>
                <a:latin typeface="微软雅黑" panose="020B0503020204020204" pitchFamily="34" charset="-122"/>
                <a:ea typeface="微软雅黑" panose="020B0503020204020204" pitchFamily="34" charset="-122"/>
              </a:rPr>
              <a:t>2018</a:t>
            </a:r>
            <a:r>
              <a:rPr lang="zh-CN" altLang="en-US" sz="2000" b="1" dirty="0">
                <a:solidFill>
                  <a:srgbClr val="FF431E"/>
                </a:solidFill>
                <a:latin typeface="微软雅黑" panose="020B0503020204020204" pitchFamily="34" charset="-122"/>
                <a:ea typeface="微软雅黑" panose="020B0503020204020204" pitchFamily="34" charset="-122"/>
              </a:rPr>
              <a:t>年</a:t>
            </a:r>
            <a:r>
              <a:rPr lang="en-US" altLang="zh-CN" sz="2000" b="1" dirty="0">
                <a:solidFill>
                  <a:srgbClr val="FF431E"/>
                </a:solidFill>
                <a:latin typeface="微软雅黑" panose="020B0503020204020204" pitchFamily="34" charset="-122"/>
                <a:ea typeface="微软雅黑" panose="020B0503020204020204" pitchFamily="34" charset="-122"/>
              </a:rPr>
              <a:t>5</a:t>
            </a:r>
            <a:r>
              <a:rPr lang="zh-CN" altLang="en-US" sz="2000" b="1" dirty="0">
                <a:solidFill>
                  <a:srgbClr val="FF431E"/>
                </a:solidFill>
                <a:latin typeface="微软雅黑" panose="020B0503020204020204" pitchFamily="34" charset="-122"/>
                <a:ea typeface="微软雅黑" panose="020B0503020204020204" pitchFamily="34" charset="-122"/>
              </a:rPr>
              <a:t>月</a:t>
            </a:r>
            <a:r>
              <a:rPr lang="en-US" altLang="zh-CN" sz="2000" b="1" dirty="0">
                <a:solidFill>
                  <a:srgbClr val="FF431E"/>
                </a:solidFill>
                <a:latin typeface="微软雅黑" panose="020B0503020204020204" pitchFamily="34" charset="-122"/>
                <a:ea typeface="微软雅黑" panose="020B0503020204020204" pitchFamily="34" charset="-122"/>
              </a:rPr>
              <a:t>26</a:t>
            </a:r>
            <a:r>
              <a:rPr lang="zh-CN" altLang="en-US" sz="2000" b="1" dirty="0">
                <a:solidFill>
                  <a:srgbClr val="FF431E"/>
                </a:solidFill>
                <a:latin typeface="微软雅黑" panose="020B0503020204020204" pitchFamily="34" charset="-122"/>
                <a:ea typeface="微软雅黑" panose="020B0503020204020204" pitchFamily="34" charset="-122"/>
              </a:rPr>
              <a:t>日</a:t>
            </a:r>
            <a:endParaRPr lang="en-US" altLang="zh-CN" sz="2000" b="1" dirty="0">
              <a:solidFill>
                <a:srgbClr val="FF431E"/>
              </a:solidFill>
              <a:latin typeface="微软雅黑" panose="020B0503020204020204" pitchFamily="34" charset="-122"/>
              <a:ea typeface="微软雅黑" panose="020B0503020204020204" pitchFamily="34" charset="-122"/>
            </a:endParaRPr>
          </a:p>
          <a:p>
            <a:r>
              <a:rPr lang="en-US" altLang="zh-CN" sz="2000" b="1" dirty="0">
                <a:solidFill>
                  <a:srgbClr val="FF431E"/>
                </a:solidFill>
                <a:latin typeface="微软雅黑" panose="020B0503020204020204" pitchFamily="34" charset="-122"/>
                <a:ea typeface="微软雅黑" panose="020B0503020204020204" pitchFamily="34" charset="-122"/>
                <a:hlinkClick r:id="rId3"/>
              </a:rPr>
              <a:t>https://</a:t>
            </a:r>
            <a:r>
              <a:rPr lang="en-US" altLang="zh-CN" sz="2000" b="1" dirty="0" smtClean="0">
                <a:solidFill>
                  <a:srgbClr val="FF431E"/>
                </a:solidFill>
                <a:latin typeface="微软雅黑" panose="020B0503020204020204" pitchFamily="34" charset="-122"/>
                <a:ea typeface="微软雅黑" panose="020B0503020204020204" pitchFamily="34" charset="-122"/>
                <a:hlinkClick r:id="rId3"/>
              </a:rPr>
              <a:t>blog.csdn.net/ycy258325/article/details/64121695</a:t>
            </a:r>
            <a:endParaRPr lang="en-US" altLang="zh-CN" sz="2000" b="1" dirty="0" smtClean="0">
              <a:solidFill>
                <a:srgbClr val="FF431E"/>
              </a:solidFill>
              <a:latin typeface="微软雅黑" panose="020B0503020204020204" pitchFamily="34" charset="-122"/>
              <a:ea typeface="微软雅黑" panose="020B0503020204020204" pitchFamily="34" charset="-122"/>
            </a:endParaRPr>
          </a:p>
          <a:p>
            <a:endParaRPr lang="en-US" altLang="zh-CN" sz="2000" b="1" dirty="0" smtClean="0">
              <a:solidFill>
                <a:srgbClr val="FF431E"/>
              </a:solidFill>
              <a:latin typeface="微软雅黑" panose="020B0503020204020204" pitchFamily="34" charset="-122"/>
              <a:ea typeface="微软雅黑" panose="020B0503020204020204" pitchFamily="34" charset="-122"/>
            </a:endParaRPr>
          </a:p>
          <a:p>
            <a:r>
              <a:rPr lang="zh-CN" altLang="en-US" sz="2000" b="1" dirty="0" smtClean="0">
                <a:solidFill>
                  <a:srgbClr val="FF431E"/>
                </a:solidFill>
                <a:latin typeface="微软雅黑" panose="020B0503020204020204" pitchFamily="34" charset="-122"/>
                <a:ea typeface="微软雅黑" panose="020B0503020204020204" pitchFamily="34" charset="-122"/>
              </a:rPr>
              <a:t>维护一个烂系统是什么体验</a:t>
            </a:r>
            <a:r>
              <a:rPr lang="en-US" altLang="zh-CN" sz="2000" b="1" dirty="0" smtClean="0">
                <a:solidFill>
                  <a:srgbClr val="FF431E"/>
                </a:solidFill>
                <a:latin typeface="微软雅黑" panose="020B0503020204020204" pitchFamily="34" charset="-122"/>
                <a:ea typeface="微软雅黑" panose="020B0503020204020204" pitchFamily="34" charset="-122"/>
              </a:rPr>
              <a:t>	2018</a:t>
            </a:r>
            <a:r>
              <a:rPr lang="zh-CN" altLang="en-US" sz="2000" b="1" dirty="0">
                <a:solidFill>
                  <a:srgbClr val="FF431E"/>
                </a:solidFill>
                <a:latin typeface="微软雅黑" panose="020B0503020204020204" pitchFamily="34" charset="-122"/>
                <a:ea typeface="微软雅黑" panose="020B0503020204020204" pitchFamily="34" charset="-122"/>
              </a:rPr>
              <a:t>年</a:t>
            </a:r>
            <a:r>
              <a:rPr lang="en-US" altLang="zh-CN" sz="2000" b="1" dirty="0">
                <a:solidFill>
                  <a:srgbClr val="FF431E"/>
                </a:solidFill>
                <a:latin typeface="微软雅黑" panose="020B0503020204020204" pitchFamily="34" charset="-122"/>
                <a:ea typeface="微软雅黑" panose="020B0503020204020204" pitchFamily="34" charset="-122"/>
              </a:rPr>
              <a:t>5</a:t>
            </a:r>
            <a:r>
              <a:rPr lang="zh-CN" altLang="en-US" sz="2000" b="1" dirty="0">
                <a:solidFill>
                  <a:srgbClr val="FF431E"/>
                </a:solidFill>
                <a:latin typeface="微软雅黑" panose="020B0503020204020204" pitchFamily="34" charset="-122"/>
                <a:ea typeface="微软雅黑" panose="020B0503020204020204" pitchFamily="34" charset="-122"/>
              </a:rPr>
              <a:t>月</a:t>
            </a:r>
            <a:r>
              <a:rPr lang="en-US" altLang="zh-CN" sz="2000" b="1" dirty="0">
                <a:solidFill>
                  <a:srgbClr val="FF431E"/>
                </a:solidFill>
                <a:latin typeface="微软雅黑" panose="020B0503020204020204" pitchFamily="34" charset="-122"/>
                <a:ea typeface="微软雅黑" panose="020B0503020204020204" pitchFamily="34" charset="-122"/>
              </a:rPr>
              <a:t>26</a:t>
            </a:r>
            <a:r>
              <a:rPr lang="zh-CN" altLang="en-US" sz="2000" b="1" dirty="0">
                <a:solidFill>
                  <a:srgbClr val="FF431E"/>
                </a:solidFill>
                <a:latin typeface="微软雅黑" panose="020B0503020204020204" pitchFamily="34" charset="-122"/>
                <a:ea typeface="微软雅黑" panose="020B0503020204020204" pitchFamily="34" charset="-122"/>
              </a:rPr>
              <a:t>日</a:t>
            </a:r>
            <a:endParaRPr lang="en-US" altLang="zh-CN" sz="2000" b="1" dirty="0">
              <a:solidFill>
                <a:srgbClr val="FF431E"/>
              </a:solidFill>
              <a:latin typeface="微软雅黑" panose="020B0503020204020204" pitchFamily="34" charset="-122"/>
              <a:ea typeface="微软雅黑" panose="020B0503020204020204" pitchFamily="34" charset="-122"/>
            </a:endParaRPr>
          </a:p>
          <a:p>
            <a:r>
              <a:rPr lang="en-US" altLang="zh-CN" sz="2000" b="1" dirty="0">
                <a:solidFill>
                  <a:srgbClr val="FF431E"/>
                </a:solidFill>
                <a:latin typeface="微软雅黑" panose="020B0503020204020204" pitchFamily="34" charset="-122"/>
                <a:ea typeface="微软雅黑" panose="020B0503020204020204" pitchFamily="34" charset="-122"/>
                <a:hlinkClick r:id="rId4"/>
              </a:rPr>
              <a:t>https://</a:t>
            </a:r>
            <a:r>
              <a:rPr lang="en-US" altLang="zh-CN" sz="2000" b="1" dirty="0" smtClean="0">
                <a:solidFill>
                  <a:srgbClr val="FF431E"/>
                </a:solidFill>
                <a:latin typeface="微软雅黑" panose="020B0503020204020204" pitchFamily="34" charset="-122"/>
                <a:ea typeface="微软雅黑" panose="020B0503020204020204" pitchFamily="34" charset="-122"/>
                <a:hlinkClick r:id="rId4"/>
              </a:rPr>
              <a:t>www.zhihu.com/question/30036978</a:t>
            </a:r>
            <a:endParaRPr lang="en-US" altLang="zh-CN" sz="2000" b="1" dirty="0" smtClean="0">
              <a:solidFill>
                <a:srgbClr val="FF431E"/>
              </a:solidFill>
              <a:latin typeface="微软雅黑" panose="020B0503020204020204" pitchFamily="34" charset="-122"/>
              <a:ea typeface="微软雅黑" panose="020B0503020204020204" pitchFamily="34" charset="-122"/>
            </a:endParaRPr>
          </a:p>
          <a:p>
            <a:endParaRPr lang="en-US" altLang="zh-CN" sz="2000" b="1" dirty="0" smtClean="0">
              <a:solidFill>
                <a:srgbClr val="FF431E"/>
              </a:solidFill>
              <a:latin typeface="微软雅黑" panose="020B0503020204020204" pitchFamily="34" charset="-122"/>
              <a:ea typeface="微软雅黑" panose="020B0503020204020204" pitchFamily="34" charset="-122"/>
            </a:endParaRPr>
          </a:p>
          <a:p>
            <a:r>
              <a:rPr lang="zh-CN" altLang="en-US" sz="2000" b="1" dirty="0">
                <a:solidFill>
                  <a:srgbClr val="FF431E"/>
                </a:solidFill>
                <a:latin typeface="微软雅黑" panose="020B0503020204020204" pitchFamily="34" charset="-122"/>
                <a:ea typeface="微软雅黑" panose="020B0503020204020204" pitchFamily="34" charset="-122"/>
              </a:rPr>
              <a:t>是否存在那种，已经复杂到无法继续有效维护的软件</a:t>
            </a:r>
            <a:r>
              <a:rPr lang="zh-CN" altLang="en-US" sz="2000" b="1" dirty="0" smtClean="0">
                <a:solidFill>
                  <a:srgbClr val="FF431E"/>
                </a:solidFill>
                <a:latin typeface="微软雅黑" panose="020B0503020204020204" pitchFamily="34" charset="-122"/>
                <a:ea typeface="微软雅黑" panose="020B0503020204020204" pitchFamily="34" charset="-122"/>
              </a:rPr>
              <a:t>？</a:t>
            </a:r>
            <a:r>
              <a:rPr lang="en-US" altLang="zh-CN" sz="2000" b="1" dirty="0" smtClean="0">
                <a:solidFill>
                  <a:srgbClr val="FF431E"/>
                </a:solidFill>
                <a:latin typeface="微软雅黑" panose="020B0503020204020204" pitchFamily="34" charset="-122"/>
                <a:ea typeface="微软雅黑" panose="020B0503020204020204" pitchFamily="34" charset="-122"/>
              </a:rPr>
              <a:t>	</a:t>
            </a:r>
            <a:r>
              <a:rPr lang="en-US" altLang="zh-CN" sz="2000" b="1" dirty="0">
                <a:solidFill>
                  <a:srgbClr val="FF431E"/>
                </a:solidFill>
                <a:latin typeface="微软雅黑" panose="020B0503020204020204" pitchFamily="34" charset="-122"/>
                <a:ea typeface="微软雅黑" panose="020B0503020204020204" pitchFamily="34" charset="-122"/>
              </a:rPr>
              <a:t>2018</a:t>
            </a:r>
            <a:r>
              <a:rPr lang="zh-CN" altLang="en-US" sz="2000" b="1" dirty="0">
                <a:solidFill>
                  <a:srgbClr val="FF431E"/>
                </a:solidFill>
                <a:latin typeface="微软雅黑" panose="020B0503020204020204" pitchFamily="34" charset="-122"/>
                <a:ea typeface="微软雅黑" panose="020B0503020204020204" pitchFamily="34" charset="-122"/>
              </a:rPr>
              <a:t>年</a:t>
            </a:r>
            <a:r>
              <a:rPr lang="en-US" altLang="zh-CN" sz="2000" b="1" dirty="0">
                <a:solidFill>
                  <a:srgbClr val="FF431E"/>
                </a:solidFill>
                <a:latin typeface="微软雅黑" panose="020B0503020204020204" pitchFamily="34" charset="-122"/>
                <a:ea typeface="微软雅黑" panose="020B0503020204020204" pitchFamily="34" charset="-122"/>
              </a:rPr>
              <a:t>5</a:t>
            </a:r>
            <a:r>
              <a:rPr lang="zh-CN" altLang="en-US" sz="2000" b="1" dirty="0">
                <a:solidFill>
                  <a:srgbClr val="FF431E"/>
                </a:solidFill>
                <a:latin typeface="微软雅黑" panose="020B0503020204020204" pitchFamily="34" charset="-122"/>
                <a:ea typeface="微软雅黑" panose="020B0503020204020204" pitchFamily="34" charset="-122"/>
              </a:rPr>
              <a:t>月</a:t>
            </a:r>
            <a:r>
              <a:rPr lang="en-US" altLang="zh-CN" sz="2000" b="1" dirty="0">
                <a:solidFill>
                  <a:srgbClr val="FF431E"/>
                </a:solidFill>
                <a:latin typeface="微软雅黑" panose="020B0503020204020204" pitchFamily="34" charset="-122"/>
                <a:ea typeface="微软雅黑" panose="020B0503020204020204" pitchFamily="34" charset="-122"/>
              </a:rPr>
              <a:t>26</a:t>
            </a:r>
            <a:r>
              <a:rPr lang="zh-CN" altLang="en-US" sz="2000" b="1" dirty="0" smtClean="0">
                <a:solidFill>
                  <a:srgbClr val="FF431E"/>
                </a:solidFill>
                <a:latin typeface="微软雅黑" panose="020B0503020204020204" pitchFamily="34" charset="-122"/>
                <a:ea typeface="微软雅黑" panose="020B0503020204020204" pitchFamily="34" charset="-122"/>
              </a:rPr>
              <a:t>日</a:t>
            </a:r>
            <a:endParaRPr lang="en-US" altLang="zh-CN" sz="2000" b="1" dirty="0" smtClean="0">
              <a:solidFill>
                <a:srgbClr val="FF431E"/>
              </a:solidFill>
              <a:latin typeface="微软雅黑" panose="020B0503020204020204" pitchFamily="34" charset="-122"/>
              <a:ea typeface="微软雅黑" panose="020B0503020204020204" pitchFamily="34" charset="-122"/>
            </a:endParaRPr>
          </a:p>
          <a:p>
            <a:r>
              <a:rPr lang="en-US" altLang="zh-CN" sz="2000" b="1" dirty="0" smtClean="0">
                <a:solidFill>
                  <a:srgbClr val="FF431E"/>
                </a:solidFill>
                <a:latin typeface="微软雅黑" panose="020B0503020204020204" pitchFamily="34" charset="-122"/>
                <a:ea typeface="微软雅黑" panose="020B0503020204020204" pitchFamily="34" charset="-122"/>
                <a:hlinkClick r:id="rId5"/>
              </a:rPr>
              <a:t>https</a:t>
            </a:r>
            <a:r>
              <a:rPr lang="en-US" altLang="zh-CN" sz="2000" b="1" dirty="0">
                <a:solidFill>
                  <a:srgbClr val="FF431E"/>
                </a:solidFill>
                <a:latin typeface="微软雅黑" panose="020B0503020204020204" pitchFamily="34" charset="-122"/>
                <a:ea typeface="微软雅黑" panose="020B0503020204020204" pitchFamily="34" charset="-122"/>
                <a:hlinkClick r:id="rId5"/>
              </a:rPr>
              <a:t>://</a:t>
            </a:r>
            <a:r>
              <a:rPr lang="en-US" altLang="zh-CN" sz="2000" b="1" dirty="0" smtClean="0">
                <a:solidFill>
                  <a:srgbClr val="FF431E"/>
                </a:solidFill>
                <a:latin typeface="微软雅黑" panose="020B0503020204020204" pitchFamily="34" charset="-122"/>
                <a:ea typeface="微软雅黑" panose="020B0503020204020204" pitchFamily="34" charset="-122"/>
                <a:hlinkClick r:id="rId5"/>
              </a:rPr>
              <a:t>www.zhihu.com/question/51849484/answer/127768880</a:t>
            </a:r>
            <a:endParaRPr lang="en-US" altLang="zh-CN" sz="2000" b="1" dirty="0" smtClean="0">
              <a:solidFill>
                <a:srgbClr val="FF431E"/>
              </a:solidFill>
              <a:latin typeface="微软雅黑" panose="020B0503020204020204" pitchFamily="34" charset="-122"/>
              <a:ea typeface="微软雅黑" panose="020B0503020204020204" pitchFamily="34" charset="-122"/>
            </a:endParaRPr>
          </a:p>
          <a:p>
            <a:endParaRPr lang="en-US" altLang="zh-CN" sz="2000" b="1" dirty="0" smtClean="0">
              <a:solidFill>
                <a:srgbClr val="FF431E"/>
              </a:solidFill>
              <a:latin typeface="微软雅黑" panose="020B0503020204020204" pitchFamily="34" charset="-122"/>
              <a:ea typeface="微软雅黑" panose="020B0503020204020204" pitchFamily="34" charset="-122"/>
            </a:endParaRPr>
          </a:p>
          <a:p>
            <a:endParaRPr lang="en-US" altLang="zh-CN" sz="2000" b="1" dirty="0">
              <a:solidFill>
                <a:srgbClr val="FF431E"/>
              </a:solidFill>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3898580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7223445" y="2781539"/>
            <a:ext cx="3816365" cy="1015663"/>
          </a:xfrm>
          <a:prstGeom prst="rect">
            <a:avLst/>
          </a:prstGeom>
          <a:noFill/>
        </p:spPr>
        <p:txBody>
          <a:bodyPr wrap="square" rtlCol="0">
            <a:spAutoFit/>
          </a:bodyPr>
          <a:lstStyle/>
          <a:p>
            <a:r>
              <a:rPr lang="en-US" altLang="zh-CN" sz="6000" b="1" dirty="0" smtClean="0">
                <a:solidFill>
                  <a:srgbClr val="FF431E"/>
                </a:solidFill>
                <a:latin typeface="微软雅黑" panose="020B0503020204020204" pitchFamily="34" charset="-122"/>
                <a:ea typeface="微软雅黑" panose="020B0503020204020204" pitchFamily="34" charset="-122"/>
              </a:rPr>
              <a:t>THE END</a:t>
            </a:r>
            <a:endParaRPr lang="zh-CN" altLang="en-US" sz="6000" b="1" dirty="0">
              <a:solidFill>
                <a:srgbClr val="FF431E"/>
              </a:solidFill>
              <a:latin typeface="微软雅黑" panose="020B0503020204020204" pitchFamily="34" charset="-122"/>
              <a:ea typeface="微软雅黑" panose="020B0503020204020204" pitchFamily="34" charset="-122"/>
            </a:endParaRPr>
          </a:p>
        </p:txBody>
      </p:sp>
      <p:cxnSp>
        <p:nvCxnSpPr>
          <p:cNvPr id="33" name="直接连接符 32"/>
          <p:cNvCxnSpPr/>
          <p:nvPr/>
        </p:nvCxnSpPr>
        <p:spPr>
          <a:xfrm>
            <a:off x="1756438" y="3952885"/>
            <a:ext cx="8910843" cy="0"/>
          </a:xfrm>
          <a:prstGeom prst="line">
            <a:avLst/>
          </a:prstGeom>
          <a:ln>
            <a:solidFill>
              <a:srgbClr val="3D607C"/>
            </a:solidFill>
            <a:prstDash val="dash"/>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756438" y="2988079"/>
            <a:ext cx="5747019" cy="564038"/>
          </a:xfrm>
          <a:prstGeom prst="rect">
            <a:avLst/>
          </a:prstGeom>
          <a:solidFill>
            <a:srgbClr val="FF431E"/>
          </a:solidFill>
          <a:ln>
            <a:solidFill>
              <a:srgbClr val="FF431E"/>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微软雅黑" panose="020B0503020204020204" pitchFamily="34" charset="-122"/>
                <a:ea typeface="微软雅黑" panose="020B0503020204020204" pitchFamily="34" charset="-122"/>
              </a:rPr>
              <a:t>THANKS FOR YOUR TIME</a:t>
            </a:r>
            <a:endParaRPr lang="zh-CN" altLang="en-US" sz="28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772392" y="4003742"/>
            <a:ext cx="6902105" cy="338554"/>
          </a:xfrm>
          <a:prstGeom prst="rect">
            <a:avLst/>
          </a:prstGeom>
          <a:noFill/>
        </p:spPr>
        <p:txBody>
          <a:bodyPr wrap="square" rtlCol="0">
            <a:spAutoFit/>
          </a:bodyPr>
          <a:lstStyle/>
          <a:p>
            <a:pPr algn="r"/>
            <a:r>
              <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rPr>
              <a:t>SE2018</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春</a:t>
            </a:r>
            <a:r>
              <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rPr>
              <a:t>-G08		2018.05.26</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42535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0-#ppt_w/2"/>
                                          </p:val>
                                        </p:tav>
                                        <p:tav tm="100000">
                                          <p:val>
                                            <p:strVal val="#ppt_x"/>
                                          </p:val>
                                        </p:tav>
                                      </p:tavLst>
                                    </p:anim>
                                    <p:anim calcmode="lin" valueType="num">
                                      <p:cBhvr additive="base">
                                        <p:cTn id="8" dur="75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0-#ppt_w/2"/>
                                          </p:val>
                                        </p:tav>
                                        <p:tav tm="100000">
                                          <p:val>
                                            <p:strVal val="#ppt_x"/>
                                          </p:val>
                                        </p:tav>
                                      </p:tavLst>
                                    </p:anim>
                                    <p:anim calcmode="lin" valueType="num">
                                      <p:cBhvr additive="base">
                                        <p:cTn id="12" dur="750" fill="hold"/>
                                        <p:tgtEl>
                                          <p:spTgt spid="2"/>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22" presetClass="entr" presetSubtype="2"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right)">
                                      <p:cBhvr>
                                        <p:cTn id="16" dur="750"/>
                                        <p:tgtEl>
                                          <p:spTgt spid="33"/>
                                        </p:tgtEl>
                                      </p:cBhvr>
                                    </p:animEffect>
                                  </p:childTnLst>
                                </p:cTn>
                              </p:par>
                            </p:childTnLst>
                          </p:cTn>
                        </p:par>
                        <p:par>
                          <p:cTn id="17" fill="hold">
                            <p:stCondLst>
                              <p:cond delay="1500"/>
                            </p:stCondLst>
                            <p:childTnLst>
                              <p:par>
                                <p:cTn id="18" presetID="22" presetClass="entr" presetSubtype="2"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 grpId="0" animBg="1"/>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rot="16200000">
            <a:off x="358943" y="1700309"/>
            <a:ext cx="577821" cy="577821"/>
          </a:xfrm>
          <a:prstGeom prst="ellipse">
            <a:avLst/>
          </a:prstGeom>
          <a:solidFill>
            <a:srgbClr val="FF431E"/>
          </a:solidFill>
          <a:ln w="38100">
            <a:solidFill>
              <a:schemeClr val="bg1"/>
            </a:solidFill>
          </a:ln>
        </p:spPr>
        <p:txBody>
          <a:bodyPr wrap="square" rtlCol="0" anchor="ctr" anchorCtr="0">
            <a:noAutofit/>
          </a:bodyPr>
          <a:lstStyle/>
          <a:p>
            <a:pPr algn="ctr"/>
            <a:endParaRPr lang="zh-CN" altLang="en-US" b="1" dirty="0">
              <a:solidFill>
                <a:schemeClr val="bg1"/>
              </a:solidFill>
              <a:latin typeface="微软雅黑" pitchFamily="34" charset="-122"/>
              <a:ea typeface="微软雅黑" pitchFamily="34" charset="-122"/>
            </a:endParaRPr>
          </a:p>
        </p:txBody>
      </p:sp>
      <p:sp>
        <p:nvSpPr>
          <p:cNvPr id="25" name="椭圆 24"/>
          <p:cNvSpPr/>
          <p:nvPr/>
        </p:nvSpPr>
        <p:spPr>
          <a:xfrm rot="16200000">
            <a:off x="923691" y="2026720"/>
            <a:ext cx="278051" cy="278051"/>
          </a:xfrm>
          <a:prstGeom prst="ellipse">
            <a:avLst/>
          </a:prstGeom>
          <a:solidFill>
            <a:srgbClr val="FF431E"/>
          </a:solidFill>
          <a:ln w="38100">
            <a:solidFill>
              <a:schemeClr val="bg1"/>
            </a:solidFill>
          </a:ln>
        </p:spPr>
        <p:txBody>
          <a:bodyPr wrap="square" rtlCol="0" anchor="ctr" anchorCtr="0">
            <a:noAutofit/>
          </a:bodyPr>
          <a:lstStyle/>
          <a:p>
            <a:pPr algn="ctr"/>
            <a:endParaRPr lang="zh-CN" altLang="en-US" b="1" dirty="0">
              <a:solidFill>
                <a:schemeClr val="bg1"/>
              </a:solidFill>
              <a:latin typeface="微软雅黑" pitchFamily="34" charset="-122"/>
              <a:ea typeface="微软雅黑" pitchFamily="34" charset="-122"/>
            </a:endParaRPr>
          </a:p>
        </p:txBody>
      </p:sp>
      <p:sp>
        <p:nvSpPr>
          <p:cNvPr id="26" name="椭圆 25"/>
          <p:cNvSpPr/>
          <p:nvPr/>
        </p:nvSpPr>
        <p:spPr>
          <a:xfrm rot="16200000">
            <a:off x="1075144" y="1799404"/>
            <a:ext cx="126597" cy="126597"/>
          </a:xfrm>
          <a:prstGeom prst="ellipse">
            <a:avLst/>
          </a:prstGeom>
          <a:solidFill>
            <a:srgbClr val="FF431E"/>
          </a:solidFill>
          <a:ln w="38100">
            <a:solidFill>
              <a:schemeClr val="bg1"/>
            </a:solidFill>
          </a:ln>
        </p:spPr>
        <p:txBody>
          <a:bodyPr wrap="square" rtlCol="0" anchor="ctr" anchorCtr="0">
            <a:noAutofit/>
          </a:bodyPr>
          <a:lstStyle/>
          <a:p>
            <a:pPr algn="ctr"/>
            <a:endParaRPr lang="zh-CN" altLang="en-US" b="1" dirty="0">
              <a:solidFill>
                <a:schemeClr val="bg1"/>
              </a:solidFill>
              <a:latin typeface="微软雅黑" pitchFamily="34" charset="-122"/>
              <a:ea typeface="微软雅黑" pitchFamily="34" charset="-122"/>
            </a:endParaRPr>
          </a:p>
        </p:txBody>
      </p:sp>
      <p:sp>
        <p:nvSpPr>
          <p:cNvPr id="27" name="椭圆 26"/>
          <p:cNvSpPr/>
          <p:nvPr/>
        </p:nvSpPr>
        <p:spPr>
          <a:xfrm rot="16200000">
            <a:off x="666347" y="1543679"/>
            <a:ext cx="382321" cy="382321"/>
          </a:xfrm>
          <a:prstGeom prst="ellipse">
            <a:avLst/>
          </a:prstGeom>
          <a:solidFill>
            <a:srgbClr val="FF431E"/>
          </a:solidFill>
          <a:ln w="38100">
            <a:solidFill>
              <a:schemeClr val="bg1"/>
            </a:solidFill>
          </a:ln>
        </p:spPr>
        <p:txBody>
          <a:bodyPr wrap="square" rtlCol="0" anchor="ctr" anchorCtr="0">
            <a:noAutofit/>
          </a:bodyPr>
          <a:lstStyle/>
          <a:p>
            <a:pPr algn="ctr"/>
            <a:endParaRPr lang="zh-CN" altLang="en-US" b="1" dirty="0">
              <a:solidFill>
                <a:schemeClr val="bg1"/>
              </a:solidFill>
              <a:latin typeface="微软雅黑" pitchFamily="34" charset="-122"/>
              <a:ea typeface="微软雅黑" pitchFamily="34" charset="-122"/>
            </a:endParaRPr>
          </a:p>
        </p:txBody>
      </p:sp>
      <p:sp>
        <p:nvSpPr>
          <p:cNvPr id="28" name="椭圆 27"/>
          <p:cNvSpPr/>
          <p:nvPr/>
        </p:nvSpPr>
        <p:spPr>
          <a:xfrm rot="16200000">
            <a:off x="4591382" y="2908449"/>
            <a:ext cx="179969" cy="179969"/>
          </a:xfrm>
          <a:prstGeom prst="ellipse">
            <a:avLst/>
          </a:prstGeom>
          <a:solidFill>
            <a:srgbClr val="FF431E"/>
          </a:solidFill>
          <a:ln w="38100">
            <a:solidFill>
              <a:schemeClr val="bg1"/>
            </a:solidFill>
          </a:ln>
        </p:spPr>
        <p:txBody>
          <a:bodyPr wrap="square" rtlCol="0" anchor="ctr" anchorCtr="0">
            <a:noAutofit/>
          </a:bodyPr>
          <a:lstStyle/>
          <a:p>
            <a:pPr algn="ctr"/>
            <a:endParaRPr lang="zh-CN" altLang="en-US" b="1" dirty="0">
              <a:solidFill>
                <a:schemeClr val="bg1"/>
              </a:solidFill>
              <a:latin typeface="微软雅黑" pitchFamily="34" charset="-122"/>
              <a:ea typeface="微软雅黑" pitchFamily="34" charset="-122"/>
            </a:endParaRPr>
          </a:p>
        </p:txBody>
      </p:sp>
      <p:grpSp>
        <p:nvGrpSpPr>
          <p:cNvPr id="29" name="组合 28"/>
          <p:cNvGrpSpPr/>
          <p:nvPr/>
        </p:nvGrpSpPr>
        <p:grpSpPr>
          <a:xfrm>
            <a:off x="1198460" y="1754845"/>
            <a:ext cx="2873748" cy="461585"/>
            <a:chOff x="1585762" y="1067946"/>
            <a:chExt cx="2873748" cy="461585"/>
          </a:xfrm>
        </p:grpSpPr>
        <p:sp>
          <p:nvSpPr>
            <p:cNvPr id="30" name="文本框 29"/>
            <p:cNvSpPr txBox="1"/>
            <p:nvPr/>
          </p:nvSpPr>
          <p:spPr>
            <a:xfrm>
              <a:off x="1723351" y="1067946"/>
              <a:ext cx="2736159" cy="461585"/>
            </a:xfrm>
            <a:prstGeom prst="rect">
              <a:avLst/>
            </a:prstGeom>
            <a:noFill/>
          </p:spPr>
          <p:txBody>
            <a:bodyPr wrap="square" rtlCol="0">
              <a:spAutoFit/>
            </a:bodyPr>
            <a:lstStyle/>
            <a:p>
              <a:r>
                <a:rPr lang="zh-CN" altLang="en-US" sz="2400" b="1" dirty="0" smtClean="0">
                  <a:solidFill>
                    <a:srgbClr val="FF431E"/>
                  </a:solidFill>
                  <a:latin typeface="微软雅黑" panose="020B0503020204020204" pitchFamily="34" charset="-122"/>
                  <a:ea typeface="微软雅黑" panose="020B0503020204020204" pitchFamily="34" charset="-122"/>
                </a:rPr>
                <a:t>软件维护的特点</a:t>
              </a:r>
              <a:endParaRPr lang="zh-CN" altLang="en-US" sz="2400" b="1" dirty="0">
                <a:solidFill>
                  <a:srgbClr val="FF431E"/>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1585762" y="1479430"/>
              <a:ext cx="2554266" cy="0"/>
            </a:xfrm>
            <a:prstGeom prst="line">
              <a:avLst/>
            </a:prstGeom>
            <a:ln w="12700">
              <a:solidFill>
                <a:srgbClr val="FF431E"/>
              </a:solidFill>
              <a:prstDash val="solid"/>
            </a:ln>
          </p:spPr>
          <p:style>
            <a:lnRef idx="1">
              <a:schemeClr val="accent1"/>
            </a:lnRef>
            <a:fillRef idx="0">
              <a:schemeClr val="accent1"/>
            </a:fillRef>
            <a:effectRef idx="0">
              <a:schemeClr val="accent1"/>
            </a:effectRef>
            <a:fontRef idx="minor">
              <a:schemeClr val="tx1"/>
            </a:fontRef>
          </p:style>
        </p:cxnSp>
      </p:grpSp>
      <p:sp>
        <p:nvSpPr>
          <p:cNvPr id="33" name="文本框 32"/>
          <p:cNvSpPr txBox="1"/>
          <p:nvPr/>
        </p:nvSpPr>
        <p:spPr>
          <a:xfrm>
            <a:off x="4771351" y="2813800"/>
            <a:ext cx="5839636" cy="369268"/>
          </a:xfrm>
          <a:prstGeom prst="rect">
            <a:avLst/>
          </a:prstGeom>
          <a:noFill/>
        </p:spPr>
        <p:txBody>
          <a:bodyPr wrap="square" rtlCol="0">
            <a:spAutoFit/>
          </a:bodyPr>
          <a:lstStyle/>
          <a:p>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01.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结构化维护与非结构化维护</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6352364" y="3655597"/>
            <a:ext cx="5839636" cy="369268"/>
          </a:xfrm>
          <a:prstGeom prst="rect">
            <a:avLst/>
          </a:prstGeom>
          <a:noFill/>
        </p:spPr>
        <p:txBody>
          <a:bodyPr wrap="square" rtlCol="0">
            <a:spAutoFit/>
          </a:bodyPr>
          <a:lstStyle/>
          <a:p>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02.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维护的代价高昂</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5388140" y="4531137"/>
            <a:ext cx="5839636" cy="369268"/>
          </a:xfrm>
          <a:prstGeom prst="rect">
            <a:avLst/>
          </a:prstGeom>
          <a:noFill/>
        </p:spPr>
        <p:txBody>
          <a:bodyPr wrap="square" rtlCol="0">
            <a:spAutoFit/>
          </a:bodyPr>
          <a:lstStyle/>
          <a:p>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03.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维护的问题很多</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椭圆 36"/>
          <p:cNvSpPr/>
          <p:nvPr/>
        </p:nvSpPr>
        <p:spPr>
          <a:xfrm rot="16200000">
            <a:off x="5208171" y="4625786"/>
            <a:ext cx="179969" cy="179969"/>
          </a:xfrm>
          <a:prstGeom prst="ellipse">
            <a:avLst/>
          </a:prstGeom>
          <a:solidFill>
            <a:srgbClr val="FF431E"/>
          </a:solidFill>
          <a:ln w="38100">
            <a:solidFill>
              <a:schemeClr val="bg1"/>
            </a:solidFill>
          </a:ln>
        </p:spPr>
        <p:txBody>
          <a:bodyPr wrap="square" rtlCol="0" anchor="ctr" anchorCtr="0">
            <a:noAutofit/>
          </a:bodyPr>
          <a:lstStyle/>
          <a:p>
            <a:pPr algn="ctr"/>
            <a:endParaRPr lang="zh-CN" altLang="en-US" b="1" dirty="0">
              <a:solidFill>
                <a:schemeClr val="bg1"/>
              </a:solidFill>
              <a:latin typeface="微软雅黑" pitchFamily="34" charset="-122"/>
              <a:ea typeface="微软雅黑" pitchFamily="34" charset="-122"/>
            </a:endParaRPr>
          </a:p>
        </p:txBody>
      </p:sp>
      <p:sp>
        <p:nvSpPr>
          <p:cNvPr id="39" name="椭圆 38"/>
          <p:cNvSpPr/>
          <p:nvPr/>
        </p:nvSpPr>
        <p:spPr>
          <a:xfrm rot="16200000">
            <a:off x="6172395" y="3750246"/>
            <a:ext cx="179969" cy="179969"/>
          </a:xfrm>
          <a:prstGeom prst="ellipse">
            <a:avLst/>
          </a:prstGeom>
          <a:solidFill>
            <a:srgbClr val="FF431E"/>
          </a:solidFill>
          <a:ln w="38100">
            <a:solidFill>
              <a:schemeClr val="bg1"/>
            </a:solidFill>
          </a:ln>
        </p:spPr>
        <p:txBody>
          <a:bodyPr wrap="square" rtlCol="0" anchor="ctr" anchorCtr="0">
            <a:noAutofit/>
          </a:bodyPr>
          <a:lstStyle/>
          <a:p>
            <a:pPr algn="ctr"/>
            <a:endParaRPr lang="zh-CN" altLang="en-US"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234531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750"/>
                                        <p:tgtEl>
                                          <p:spTgt spid="24"/>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750"/>
                                        <p:tgtEl>
                                          <p:spTgt spid="27"/>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750"/>
                                        <p:tgtEl>
                                          <p:spTgt spid="25"/>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750"/>
                                        <p:tgtEl>
                                          <p:spTgt spid="26"/>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left)">
                                      <p:cBhvr>
                                        <p:cTn id="20" dur="750"/>
                                        <p:tgtEl>
                                          <p:spTgt spid="29"/>
                                        </p:tgtEl>
                                      </p:cBhvr>
                                    </p:animEffect>
                                  </p:childTnLst>
                                </p:cTn>
                              </p:par>
                            </p:childTnLst>
                          </p:cTn>
                        </p:par>
                        <p:par>
                          <p:cTn id="21" fill="hold">
                            <p:stCondLst>
                              <p:cond delay="2250"/>
                            </p:stCondLst>
                            <p:childTnLst>
                              <p:par>
                                <p:cTn id="22" presetID="10" presetClass="entr" presetSubtype="0" fill="hold" grpId="0" nodeType="after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750"/>
                                        <p:tgtEl>
                                          <p:spTgt spid="28"/>
                                        </p:tgtEl>
                                      </p:cBhvr>
                                    </p:animEffect>
                                  </p:childTnLst>
                                </p:cTn>
                              </p:par>
                            </p:childTnLst>
                          </p:cTn>
                        </p:par>
                        <p:par>
                          <p:cTn id="25" fill="hold">
                            <p:stCondLst>
                              <p:cond delay="3000"/>
                            </p:stCondLst>
                            <p:childTnLst>
                              <p:par>
                                <p:cTn id="26" presetID="22" presetClass="entr" presetSubtype="8" fill="hold" grpId="0" nodeType="after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wipe(left)">
                                      <p:cBhvr>
                                        <p:cTn id="28" dur="750"/>
                                        <p:tgtEl>
                                          <p:spTgt spid="33"/>
                                        </p:tgtEl>
                                      </p:cBhvr>
                                    </p:animEffect>
                                  </p:childTnLst>
                                </p:cTn>
                              </p:par>
                            </p:childTnLst>
                          </p:cTn>
                        </p:par>
                        <p:par>
                          <p:cTn id="29" fill="hold">
                            <p:stCondLst>
                              <p:cond delay="3750"/>
                            </p:stCondLst>
                            <p:childTnLst>
                              <p:par>
                                <p:cTn id="30" presetID="10" presetClass="entr" presetSubtype="0" fill="hold" grpId="0" nodeType="after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750"/>
                                        <p:tgtEl>
                                          <p:spTgt spid="39"/>
                                        </p:tgtEl>
                                      </p:cBhvr>
                                    </p:animEffect>
                                  </p:childTnLst>
                                </p:cTn>
                              </p:par>
                            </p:childTnLst>
                          </p:cTn>
                        </p:par>
                        <p:par>
                          <p:cTn id="33" fill="hold">
                            <p:stCondLst>
                              <p:cond delay="4500"/>
                            </p:stCondLst>
                            <p:childTnLst>
                              <p:par>
                                <p:cTn id="34" presetID="22" presetClass="entr" presetSubtype="8" fill="hold" grpId="0" nodeType="after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wipe(left)">
                                      <p:cBhvr>
                                        <p:cTn id="36" dur="750"/>
                                        <p:tgtEl>
                                          <p:spTgt spid="34"/>
                                        </p:tgtEl>
                                      </p:cBhvr>
                                    </p:animEffect>
                                  </p:childTnLst>
                                </p:cTn>
                              </p:par>
                            </p:childTnLst>
                          </p:cTn>
                        </p:par>
                        <p:par>
                          <p:cTn id="37" fill="hold">
                            <p:stCondLst>
                              <p:cond delay="5250"/>
                            </p:stCondLst>
                            <p:childTnLst>
                              <p:par>
                                <p:cTn id="38" presetID="10" presetClass="entr" presetSubtype="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750"/>
                                        <p:tgtEl>
                                          <p:spTgt spid="37"/>
                                        </p:tgtEl>
                                      </p:cBhvr>
                                    </p:animEffect>
                                  </p:childTnLst>
                                </p:cTn>
                              </p:par>
                            </p:childTnLst>
                          </p:cTn>
                        </p:par>
                        <p:par>
                          <p:cTn id="41" fill="hold">
                            <p:stCondLst>
                              <p:cond delay="6000"/>
                            </p:stCondLst>
                            <p:childTnLst>
                              <p:par>
                                <p:cTn id="42" presetID="22" presetClass="entr" presetSubtype="8" fill="hold" grpId="0" nodeType="after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wipe(left)">
                                      <p:cBhvr>
                                        <p:cTn id="44" dur="7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33" grpId="0"/>
      <p:bldP spid="34" grpId="0"/>
      <p:bldP spid="35" grpId="0"/>
      <p:bldP spid="37" grpId="0" animBg="1"/>
      <p:bldP spid="3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26392" y="444382"/>
            <a:ext cx="2281727" cy="707886"/>
          </a:xfrm>
          <a:prstGeom prst="rect">
            <a:avLst/>
          </a:prstGeom>
          <a:noFill/>
        </p:spPr>
        <p:txBody>
          <a:bodyPr wrap="square" rtlCol="0">
            <a:spAutoFit/>
          </a:bodyPr>
          <a:lstStyle/>
          <a:p>
            <a:r>
              <a:rPr lang="zh-CN" altLang="en-US" sz="4000" b="1" dirty="0">
                <a:solidFill>
                  <a:srgbClr val="FF431E"/>
                </a:solidFill>
                <a:latin typeface="微软雅黑" panose="020B0503020204020204" pitchFamily="34" charset="-122"/>
                <a:ea typeface="微软雅黑" panose="020B0503020204020204" pitchFamily="34" charset="-122"/>
              </a:rPr>
              <a:t>软件维护</a:t>
            </a:r>
            <a:endParaRPr lang="zh-CN" altLang="en-US" sz="4000" b="1" dirty="0">
              <a:solidFill>
                <a:srgbClr val="FF431E"/>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26392" y="1862983"/>
            <a:ext cx="3418318" cy="369332"/>
          </a:xfrm>
          <a:prstGeom prst="rect">
            <a:avLst/>
          </a:prstGeom>
          <a:noFill/>
        </p:spPr>
        <p:txBody>
          <a:bodyPr wrap="square" rtlCol="0">
            <a:spAutoFit/>
          </a:bodyPr>
          <a:lstStyle/>
          <a:p>
            <a:r>
              <a:rPr lang="zh-CN" altLang="en-US" b="1" dirty="0" smtClean="0">
                <a:solidFill>
                  <a:srgbClr val="FF431E"/>
                </a:solidFill>
                <a:latin typeface="微软雅黑" panose="020B0503020204020204" pitchFamily="34" charset="-122"/>
                <a:ea typeface="微软雅黑" panose="020B0503020204020204" pitchFamily="34" charset="-122"/>
              </a:rPr>
              <a:t>一、结构化</a:t>
            </a:r>
            <a:r>
              <a:rPr lang="zh-CN" altLang="en-US" b="1" dirty="0">
                <a:solidFill>
                  <a:srgbClr val="FF431E"/>
                </a:solidFill>
                <a:latin typeface="微软雅黑" panose="020B0503020204020204" pitchFamily="34" charset="-122"/>
                <a:ea typeface="微软雅黑" panose="020B0503020204020204" pitchFamily="34" charset="-122"/>
              </a:rPr>
              <a:t>维护与非结构化维护</a:t>
            </a:r>
            <a:endParaRPr lang="zh-CN" altLang="en-US" b="1" dirty="0">
              <a:solidFill>
                <a:srgbClr val="FF431E"/>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726392" y="2478280"/>
            <a:ext cx="8853444" cy="3046988"/>
          </a:xfrm>
          <a:prstGeom prst="rect">
            <a:avLst/>
          </a:prstGeom>
          <a:noFill/>
        </p:spPr>
        <p:txBody>
          <a:bodyPr wrap="square" rtlCol="0">
            <a:spAutoFit/>
          </a:bodyPr>
          <a:lstStyle/>
          <a:p>
            <a:pPr marL="285750" indent="-285750">
              <a:lnSpc>
                <a:spcPct val="150000"/>
              </a:lnSpc>
              <a:buFont typeface="Wingdings" panose="05000000000000000000" pitchFamily="2" charset="2"/>
              <a:buChar char="Ø"/>
              <a:defRPr/>
            </a:pPr>
            <a:r>
              <a:rPr lang="en-US" altLang="zh-CN" b="1" dirty="0">
                <a:solidFill>
                  <a:srgbClr val="FF431E"/>
                </a:solidFill>
                <a:latin typeface="微软雅黑" panose="020B0503020204020204" pitchFamily="34" charset="-122"/>
                <a:ea typeface="微软雅黑" panose="020B0503020204020204" pitchFamily="34" charset="-122"/>
              </a:rPr>
              <a:t>1.</a:t>
            </a:r>
            <a:r>
              <a:rPr lang="zh-CN" altLang="en-US" b="1" dirty="0">
                <a:solidFill>
                  <a:srgbClr val="FF431E"/>
                </a:solidFill>
                <a:latin typeface="微软雅黑" panose="020B0503020204020204" pitchFamily="34" charset="-122"/>
                <a:ea typeface="微软雅黑" panose="020B0503020204020204" pitchFamily="34" charset="-122"/>
              </a:rPr>
              <a:t>非结构化维护</a:t>
            </a:r>
            <a:endParaRPr lang="en-US" altLang="zh-CN" b="1" dirty="0">
              <a:solidFill>
                <a:srgbClr val="FF431E"/>
              </a:solidFill>
              <a:latin typeface="微软雅黑" panose="020B0503020204020204" pitchFamily="34" charset="-122"/>
              <a:ea typeface="微软雅黑" panose="020B0503020204020204" pitchFamily="34" charset="-122"/>
            </a:endParaRPr>
          </a:p>
          <a:p>
            <a:pPr>
              <a:lnSpc>
                <a:spcPct val="150000"/>
              </a:lnSpc>
              <a:defRPr/>
            </a:pPr>
            <a:r>
              <a:rPr lang="zh-CN" altLang="en-US" dirty="0">
                <a:latin typeface="+mn-ea"/>
              </a:rPr>
              <a:t>    如果软件配置的唯一成分是</a:t>
            </a:r>
            <a:r>
              <a:rPr lang="zh-CN" altLang="en-US" dirty="0">
                <a:solidFill>
                  <a:srgbClr val="FF0000"/>
                </a:solidFill>
                <a:latin typeface="+mn-ea"/>
              </a:rPr>
              <a:t>程序代码</a:t>
            </a:r>
            <a:r>
              <a:rPr lang="zh-CN" altLang="en-US" dirty="0">
                <a:latin typeface="+mn-ea"/>
              </a:rPr>
              <a:t>，那么维护活动从艰苦地评价程序代码开始，而且常常由于程序内部</a:t>
            </a:r>
            <a:r>
              <a:rPr lang="zh-CN" altLang="en-US" dirty="0">
                <a:solidFill>
                  <a:srgbClr val="FF0000"/>
                </a:solidFill>
                <a:latin typeface="+mn-ea"/>
              </a:rPr>
              <a:t>文档不足</a:t>
            </a:r>
            <a:r>
              <a:rPr lang="zh-CN" altLang="en-US" dirty="0">
                <a:latin typeface="+mn-ea"/>
              </a:rPr>
              <a:t>而使评价更困难，对于软件结构、全程数据结构、系统接口、性能和</a:t>
            </a:r>
            <a:r>
              <a:rPr lang="en-US" altLang="zh-CN" dirty="0">
                <a:latin typeface="+mn-ea"/>
              </a:rPr>
              <a:t>(</a:t>
            </a:r>
            <a:r>
              <a:rPr lang="zh-CN" altLang="en-US" dirty="0">
                <a:latin typeface="+mn-ea"/>
              </a:rPr>
              <a:t>或</a:t>
            </a:r>
            <a:r>
              <a:rPr lang="en-US" altLang="zh-CN" dirty="0">
                <a:latin typeface="+mn-ea"/>
              </a:rPr>
              <a:t>)</a:t>
            </a:r>
            <a:r>
              <a:rPr lang="zh-CN" altLang="en-US" dirty="0">
                <a:latin typeface="+mn-ea"/>
              </a:rPr>
              <a:t>设计约束等经常会产生误解，而且对程序代码所做的改动的后果也是难于估量的。</a:t>
            </a:r>
            <a:endParaRPr lang="en-US" altLang="zh-CN" dirty="0">
              <a:latin typeface="+mn-ea"/>
            </a:endParaRPr>
          </a:p>
          <a:p>
            <a:pPr>
              <a:lnSpc>
                <a:spcPct val="150000"/>
              </a:lnSpc>
              <a:defRPr/>
            </a:pPr>
            <a:r>
              <a:rPr lang="zh-CN" altLang="en-US" dirty="0">
                <a:latin typeface="+mn-ea"/>
              </a:rPr>
              <a:t>    </a:t>
            </a:r>
            <a:r>
              <a:rPr lang="zh-CN" altLang="en-US" dirty="0">
                <a:solidFill>
                  <a:srgbClr val="FF0000"/>
                </a:solidFill>
                <a:latin typeface="+mn-ea"/>
              </a:rPr>
              <a:t>非结构化维护</a:t>
            </a:r>
            <a:r>
              <a:rPr lang="zh-CN" altLang="en-US" dirty="0">
                <a:latin typeface="+mn-ea"/>
              </a:rPr>
              <a:t>需要付出很大代价</a:t>
            </a:r>
            <a:r>
              <a:rPr lang="en-US" altLang="zh-CN" dirty="0">
                <a:latin typeface="+mn-ea"/>
              </a:rPr>
              <a:t>(</a:t>
            </a:r>
            <a:r>
              <a:rPr lang="zh-CN" altLang="en-US" dirty="0">
                <a:latin typeface="+mn-ea"/>
              </a:rPr>
              <a:t>浪费精力并且遭受挫折的打击</a:t>
            </a:r>
            <a:r>
              <a:rPr lang="en-US" altLang="zh-CN" dirty="0">
                <a:latin typeface="+mn-ea"/>
              </a:rPr>
              <a:t>)</a:t>
            </a:r>
            <a:r>
              <a:rPr lang="zh-CN" altLang="en-US" dirty="0">
                <a:latin typeface="+mn-ea"/>
              </a:rPr>
              <a:t>，这种维护方式是没有使用良好定义的方法学开发出来的软件的必然结果。</a:t>
            </a:r>
            <a:endParaRPr lang="en-US" altLang="zh-CN" dirty="0">
              <a:latin typeface="+mn-ea"/>
            </a:endParaRPr>
          </a:p>
        </p:txBody>
      </p:sp>
    </p:spTree>
    <p:extLst>
      <p:ext uri="{BB962C8B-B14F-4D97-AF65-F5344CB8AC3E}">
        <p14:creationId xmlns:p14="http://schemas.microsoft.com/office/powerpoint/2010/main" val="32368488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26392" y="444382"/>
            <a:ext cx="2281727" cy="707886"/>
          </a:xfrm>
          <a:prstGeom prst="rect">
            <a:avLst/>
          </a:prstGeom>
          <a:noFill/>
        </p:spPr>
        <p:txBody>
          <a:bodyPr wrap="square" rtlCol="0">
            <a:spAutoFit/>
          </a:bodyPr>
          <a:lstStyle/>
          <a:p>
            <a:r>
              <a:rPr lang="zh-CN" altLang="en-US" sz="4000" b="1" dirty="0">
                <a:solidFill>
                  <a:srgbClr val="FF431E"/>
                </a:solidFill>
                <a:latin typeface="微软雅黑" panose="020B0503020204020204" pitchFamily="34" charset="-122"/>
                <a:ea typeface="微软雅黑" panose="020B0503020204020204" pitchFamily="34" charset="-122"/>
              </a:rPr>
              <a:t>软件维护</a:t>
            </a:r>
            <a:endParaRPr lang="zh-CN" altLang="en-US" sz="4000" b="1" dirty="0">
              <a:solidFill>
                <a:srgbClr val="FF431E"/>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726392" y="1598063"/>
            <a:ext cx="8853444" cy="4708981"/>
          </a:xfrm>
          <a:prstGeom prst="rect">
            <a:avLst/>
          </a:prstGeom>
          <a:noFill/>
        </p:spPr>
        <p:txBody>
          <a:bodyPr wrap="square" rtlCol="0">
            <a:spAutoFit/>
          </a:bodyPr>
          <a:lstStyle/>
          <a:p>
            <a:pPr indent="-285750">
              <a:lnSpc>
                <a:spcPct val="150000"/>
              </a:lnSpc>
              <a:buFont typeface="Wingdings" panose="05000000000000000000" pitchFamily="2" charset="2"/>
              <a:buChar char="Ø"/>
              <a:defRPr/>
            </a:pPr>
            <a:r>
              <a:rPr lang="en-US" altLang="zh-CN" b="1" dirty="0">
                <a:solidFill>
                  <a:srgbClr val="FF431E"/>
                </a:solidFill>
                <a:latin typeface="微软雅黑" panose="020B0503020204020204" pitchFamily="34" charset="-122"/>
                <a:ea typeface="微软雅黑" panose="020B0503020204020204" pitchFamily="34" charset="-122"/>
              </a:rPr>
              <a:t>2.</a:t>
            </a:r>
            <a:r>
              <a:rPr lang="zh-CN" altLang="en-US" b="1" dirty="0">
                <a:solidFill>
                  <a:srgbClr val="FF431E"/>
                </a:solidFill>
                <a:latin typeface="微软雅黑" panose="020B0503020204020204" pitchFamily="34" charset="-122"/>
                <a:ea typeface="微软雅黑" panose="020B0503020204020204" pitchFamily="34" charset="-122"/>
              </a:rPr>
              <a:t>结构化维护</a:t>
            </a:r>
            <a:endParaRPr lang="en-US" altLang="zh-CN" b="1" dirty="0">
              <a:solidFill>
                <a:srgbClr val="FF431E"/>
              </a:solidFill>
              <a:latin typeface="微软雅黑" panose="020B0503020204020204" pitchFamily="34" charset="-122"/>
              <a:ea typeface="微软雅黑" panose="020B0503020204020204" pitchFamily="34" charset="-122"/>
            </a:endParaRPr>
          </a:p>
          <a:p>
            <a:pPr>
              <a:lnSpc>
                <a:spcPct val="150000"/>
              </a:lnSpc>
              <a:defRPr/>
            </a:pPr>
            <a:r>
              <a:rPr lang="zh-CN" altLang="en-US" dirty="0">
                <a:solidFill>
                  <a:prstClr val="black"/>
                </a:solidFill>
                <a:latin typeface="宋体" panose="02010600030101010101" pitchFamily="2" charset="-122"/>
              </a:rPr>
              <a:t>    如果有一个完整的软件配置存在，那么</a:t>
            </a:r>
            <a:r>
              <a:rPr lang="zh-CN" altLang="en-US" dirty="0">
                <a:solidFill>
                  <a:srgbClr val="FF0000"/>
                </a:solidFill>
                <a:latin typeface="宋体" panose="02010600030101010101" pitchFamily="2" charset="-122"/>
              </a:rPr>
              <a:t>维护工作从评价设计文档开始</a:t>
            </a:r>
            <a:r>
              <a:rPr lang="zh-CN" altLang="en-US" dirty="0">
                <a:solidFill>
                  <a:prstClr val="black"/>
                </a:solidFill>
                <a:latin typeface="宋体" panose="02010600030101010101" pitchFamily="2" charset="-122"/>
              </a:rPr>
              <a:t>，确定软件重要的结构、性能以及接口等特点；估量要求的改动将带来的影响，并且计划实施途径。然后：</a:t>
            </a:r>
            <a:endParaRPr lang="en-US" altLang="zh-CN" dirty="0">
              <a:solidFill>
                <a:prstClr val="black"/>
              </a:solidFill>
              <a:latin typeface="宋体" panose="02010600030101010101" pitchFamily="2" charset="-122"/>
            </a:endParaRPr>
          </a:p>
          <a:p>
            <a:pPr indent="-342900">
              <a:lnSpc>
                <a:spcPct val="150000"/>
              </a:lnSpc>
              <a:buSzPct val="70000"/>
              <a:buFont typeface="Wingdings" panose="05000000000000000000" pitchFamily="2" charset="2"/>
              <a:buChar char="l"/>
              <a:defRPr/>
            </a:pPr>
            <a:r>
              <a:rPr lang="zh-CN" altLang="en-US" dirty="0">
                <a:solidFill>
                  <a:prstClr val="black"/>
                </a:solidFill>
                <a:latin typeface="宋体" panose="02010600030101010101" pitchFamily="2" charset="-122"/>
              </a:rPr>
              <a:t>首先，修改设计并且对所做的修改进行</a:t>
            </a:r>
            <a:r>
              <a:rPr lang="zh-CN" altLang="en-US" dirty="0">
                <a:solidFill>
                  <a:srgbClr val="FF0000"/>
                </a:solidFill>
                <a:latin typeface="宋体" panose="02010600030101010101" pitchFamily="2" charset="-122"/>
              </a:rPr>
              <a:t>仔细复查</a:t>
            </a:r>
            <a:r>
              <a:rPr lang="zh-CN" altLang="en-US" dirty="0">
                <a:solidFill>
                  <a:prstClr val="black"/>
                </a:solidFill>
                <a:latin typeface="宋体" panose="02010600030101010101" pitchFamily="2" charset="-122"/>
              </a:rPr>
              <a:t>。</a:t>
            </a:r>
            <a:endParaRPr lang="en-US" altLang="zh-CN" dirty="0">
              <a:solidFill>
                <a:prstClr val="black"/>
              </a:solidFill>
              <a:latin typeface="宋体" panose="02010600030101010101" pitchFamily="2" charset="-122"/>
            </a:endParaRPr>
          </a:p>
          <a:p>
            <a:pPr indent="-342900">
              <a:lnSpc>
                <a:spcPct val="150000"/>
              </a:lnSpc>
              <a:buSzPct val="70000"/>
              <a:buFont typeface="Wingdings" panose="05000000000000000000" pitchFamily="2" charset="2"/>
              <a:buChar char="l"/>
              <a:defRPr/>
            </a:pPr>
            <a:r>
              <a:rPr lang="zh-CN" altLang="en-US" dirty="0">
                <a:solidFill>
                  <a:prstClr val="black"/>
                </a:solidFill>
                <a:latin typeface="宋体" panose="02010600030101010101" pitchFamily="2" charset="-122"/>
              </a:rPr>
              <a:t>然后，编写相应的源程序代码；</a:t>
            </a:r>
            <a:endParaRPr lang="en-US" altLang="zh-CN" dirty="0">
              <a:solidFill>
                <a:prstClr val="black"/>
              </a:solidFill>
              <a:latin typeface="宋体" panose="02010600030101010101" pitchFamily="2" charset="-122"/>
            </a:endParaRPr>
          </a:p>
          <a:p>
            <a:pPr indent="-342900">
              <a:lnSpc>
                <a:spcPct val="150000"/>
              </a:lnSpc>
              <a:buSzPct val="70000"/>
              <a:buFont typeface="Wingdings" panose="05000000000000000000" pitchFamily="2" charset="2"/>
              <a:buChar char="l"/>
              <a:defRPr/>
            </a:pPr>
            <a:r>
              <a:rPr lang="zh-CN" altLang="en-US" dirty="0">
                <a:solidFill>
                  <a:prstClr val="black"/>
                </a:solidFill>
                <a:latin typeface="宋体" panose="02010600030101010101" pitchFamily="2" charset="-122"/>
              </a:rPr>
              <a:t>接下来，使用在</a:t>
            </a:r>
            <a:r>
              <a:rPr lang="zh-CN" altLang="en-US" dirty="0">
                <a:solidFill>
                  <a:srgbClr val="FF0000"/>
                </a:solidFill>
                <a:latin typeface="宋体" panose="02010600030101010101" pitchFamily="2" charset="-122"/>
              </a:rPr>
              <a:t>测试说明书</a:t>
            </a:r>
            <a:r>
              <a:rPr lang="zh-CN" altLang="en-US" dirty="0">
                <a:solidFill>
                  <a:prstClr val="black"/>
                </a:solidFill>
                <a:latin typeface="宋体" panose="02010600030101010101" pitchFamily="2" charset="-122"/>
              </a:rPr>
              <a:t>中包含的信息进行</a:t>
            </a:r>
            <a:r>
              <a:rPr lang="zh-CN" altLang="en-US" dirty="0">
                <a:solidFill>
                  <a:srgbClr val="FF0000"/>
                </a:solidFill>
                <a:latin typeface="宋体" panose="02010600030101010101" pitchFamily="2" charset="-122"/>
              </a:rPr>
              <a:t>回归测试</a:t>
            </a:r>
            <a:r>
              <a:rPr lang="zh-CN" altLang="en-US" dirty="0">
                <a:solidFill>
                  <a:prstClr val="black"/>
                </a:solidFill>
                <a:latin typeface="宋体" panose="02010600030101010101" pitchFamily="2" charset="-122"/>
              </a:rPr>
              <a:t>；</a:t>
            </a:r>
            <a:endParaRPr lang="en-US" altLang="zh-CN" dirty="0">
              <a:solidFill>
                <a:prstClr val="black"/>
              </a:solidFill>
              <a:latin typeface="宋体" panose="02010600030101010101" pitchFamily="2" charset="-122"/>
            </a:endParaRPr>
          </a:p>
          <a:p>
            <a:pPr indent="-342900">
              <a:lnSpc>
                <a:spcPct val="150000"/>
              </a:lnSpc>
              <a:buSzPct val="70000"/>
              <a:buFont typeface="Wingdings" panose="05000000000000000000" pitchFamily="2" charset="2"/>
              <a:buChar char="l"/>
              <a:defRPr/>
            </a:pPr>
            <a:r>
              <a:rPr lang="zh-CN" altLang="en-US" dirty="0">
                <a:solidFill>
                  <a:prstClr val="black"/>
                </a:solidFill>
                <a:latin typeface="宋体" panose="02010600030101010101" pitchFamily="2" charset="-122"/>
              </a:rPr>
              <a:t>最后，把修改</a:t>
            </a:r>
            <a:r>
              <a:rPr lang="zh-CN" altLang="en-US" dirty="0" smtClean="0">
                <a:solidFill>
                  <a:prstClr val="black"/>
                </a:solidFill>
                <a:latin typeface="宋体" panose="02010600030101010101" pitchFamily="2" charset="-122"/>
              </a:rPr>
              <a:t>后的软件再次交付使用</a:t>
            </a:r>
            <a:r>
              <a:rPr lang="zh-CN" altLang="en-US" dirty="0">
                <a:solidFill>
                  <a:prstClr val="black"/>
                </a:solidFill>
                <a:latin typeface="宋体" panose="02010600030101010101" pitchFamily="2" charset="-122"/>
              </a:rPr>
              <a:t>。</a:t>
            </a:r>
            <a:endParaRPr lang="en-US" altLang="zh-CN" dirty="0">
              <a:solidFill>
                <a:prstClr val="black"/>
              </a:solidFill>
              <a:latin typeface="宋体" panose="02010600030101010101" pitchFamily="2" charset="-122"/>
            </a:endParaRPr>
          </a:p>
          <a:p>
            <a:pPr>
              <a:lnSpc>
                <a:spcPct val="150000"/>
              </a:lnSpc>
              <a:defRPr/>
            </a:pPr>
            <a:r>
              <a:rPr lang="zh-CN" altLang="en-US" dirty="0">
                <a:solidFill>
                  <a:prstClr val="black"/>
                </a:solidFill>
                <a:latin typeface="宋体" panose="02010600030101010101" pitchFamily="2" charset="-122"/>
              </a:rPr>
              <a:t>刚才描述的事件构成结构化</a:t>
            </a:r>
            <a:r>
              <a:rPr lang="zh-CN" altLang="en-US" dirty="0" smtClean="0">
                <a:solidFill>
                  <a:prstClr val="black"/>
                </a:solidFill>
                <a:latin typeface="宋体" panose="02010600030101010101" pitchFamily="2" charset="-122"/>
              </a:rPr>
              <a:t>维护</a:t>
            </a:r>
            <a:r>
              <a:rPr lang="zh-CN" altLang="en-US" dirty="0">
                <a:solidFill>
                  <a:prstClr val="black"/>
                </a:solidFill>
                <a:latin typeface="宋体" panose="02010600030101010101" pitchFamily="2" charset="-122"/>
              </a:rPr>
              <a:t>，它是在软件开发的早期应用软件工程方法学的结果。虽然有了软件的完整配置并不能保证维护中没有问题，但是确实能减少精力的浪费并且能提高维护的总体质量。</a:t>
            </a:r>
            <a:endParaRPr lang="zh-CN" altLang="en-US" dirty="0">
              <a:latin typeface="Arial" charset="0"/>
            </a:endParaRPr>
          </a:p>
        </p:txBody>
      </p:sp>
    </p:spTree>
    <p:extLst>
      <p:ext uri="{BB962C8B-B14F-4D97-AF65-F5344CB8AC3E}">
        <p14:creationId xmlns:p14="http://schemas.microsoft.com/office/powerpoint/2010/main" val="22187943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26392" y="444382"/>
            <a:ext cx="2281727" cy="707886"/>
          </a:xfrm>
          <a:prstGeom prst="rect">
            <a:avLst/>
          </a:prstGeom>
          <a:noFill/>
        </p:spPr>
        <p:txBody>
          <a:bodyPr wrap="square" rtlCol="0">
            <a:spAutoFit/>
          </a:bodyPr>
          <a:lstStyle/>
          <a:p>
            <a:r>
              <a:rPr lang="zh-CN" altLang="en-US" sz="4000" b="1" dirty="0">
                <a:solidFill>
                  <a:srgbClr val="FF431E"/>
                </a:solidFill>
                <a:latin typeface="微软雅黑" panose="020B0503020204020204" pitchFamily="34" charset="-122"/>
                <a:ea typeface="微软雅黑" panose="020B0503020204020204" pitchFamily="34" charset="-122"/>
              </a:rPr>
              <a:t>软件维护</a:t>
            </a:r>
            <a:endParaRPr lang="zh-CN" altLang="en-US" sz="4000" b="1" dirty="0">
              <a:solidFill>
                <a:srgbClr val="FF431E"/>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26392" y="1862983"/>
            <a:ext cx="3418318" cy="369332"/>
          </a:xfrm>
          <a:prstGeom prst="rect">
            <a:avLst/>
          </a:prstGeom>
          <a:noFill/>
        </p:spPr>
        <p:txBody>
          <a:bodyPr wrap="square" rtlCol="0">
            <a:spAutoFit/>
          </a:bodyPr>
          <a:lstStyle/>
          <a:p>
            <a:r>
              <a:rPr lang="zh-CN" altLang="en-US" b="1" dirty="0" smtClean="0">
                <a:solidFill>
                  <a:srgbClr val="FF431E"/>
                </a:solidFill>
                <a:latin typeface="微软雅黑" panose="020B0503020204020204" pitchFamily="34" charset="-122"/>
                <a:ea typeface="微软雅黑" panose="020B0503020204020204" pitchFamily="34" charset="-122"/>
              </a:rPr>
              <a:t>二、维护代价高昂</a:t>
            </a:r>
            <a:endParaRPr lang="zh-CN" altLang="en-US" b="1" dirty="0">
              <a:solidFill>
                <a:srgbClr val="FF431E"/>
              </a:solidFill>
              <a:latin typeface="微软雅黑" panose="020B0503020204020204" pitchFamily="34" charset="-122"/>
              <a:ea typeface="微软雅黑" panose="020B0503020204020204" pitchFamily="34" charset="-122"/>
            </a:endParaRPr>
          </a:p>
        </p:txBody>
      </p:sp>
      <p:graphicFrame>
        <p:nvGraphicFramePr>
          <p:cNvPr id="5" name="图表 13"/>
          <p:cNvGraphicFramePr>
            <a:graphicFrameLocks/>
          </p:cNvGraphicFramePr>
          <p:nvPr>
            <p:extLst>
              <p:ext uri="{D42A27DB-BD31-4B8C-83A1-F6EECF244321}">
                <p14:modId xmlns:p14="http://schemas.microsoft.com/office/powerpoint/2010/main" val="389560729"/>
              </p:ext>
            </p:extLst>
          </p:nvPr>
        </p:nvGraphicFramePr>
        <p:xfrm>
          <a:off x="7366474" y="2943030"/>
          <a:ext cx="4141787" cy="3095625"/>
        </p:xfrm>
        <a:graphic>
          <a:graphicData uri="http://schemas.openxmlformats.org/presentationml/2006/ole">
            <mc:AlternateContent xmlns:mc="http://schemas.openxmlformats.org/markup-compatibility/2006">
              <mc:Choice xmlns:v="urn:schemas-microsoft-com:vml" Requires="v">
                <p:oleObj spid="_x0000_s1041" name="图表" r:id="rId4" imgW="4151736" imgH="3103133" progId="Excel.Chart.8">
                  <p:embed/>
                </p:oleObj>
              </mc:Choice>
              <mc:Fallback>
                <p:oleObj name="图表" r:id="rId4" imgW="4151736" imgH="3103133" progId="Excel.Char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6474" y="2943030"/>
                        <a:ext cx="4141787" cy="309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文本框 5"/>
          <p:cNvSpPr txBox="1"/>
          <p:nvPr/>
        </p:nvSpPr>
        <p:spPr>
          <a:xfrm>
            <a:off x="726392" y="2659151"/>
            <a:ext cx="6110243" cy="3000821"/>
          </a:xfrm>
          <a:prstGeom prst="rect">
            <a:avLst/>
          </a:prstGeom>
          <a:noFill/>
        </p:spPr>
        <p:txBody>
          <a:bodyPr wrap="square" rtlCol="0">
            <a:spAutoFit/>
          </a:bodyPr>
          <a:lstStyle/>
          <a:p>
            <a:pPr>
              <a:lnSpc>
                <a:spcPct val="150000"/>
              </a:lnSpc>
              <a:defRPr/>
            </a:pPr>
            <a:r>
              <a:rPr lang="zh-CN" altLang="en-US" dirty="0">
                <a:latin typeface="+mn-ea"/>
              </a:rPr>
              <a:t>在过去的几十年中，</a:t>
            </a:r>
            <a:r>
              <a:rPr lang="zh-CN" altLang="en-US" dirty="0">
                <a:solidFill>
                  <a:srgbClr val="FF0000"/>
                </a:solidFill>
                <a:latin typeface="+mn-ea"/>
              </a:rPr>
              <a:t>软件维护的费用稳步上升</a:t>
            </a:r>
            <a:r>
              <a:rPr lang="zh-CN" altLang="en-US" dirty="0">
                <a:latin typeface="+mn-ea"/>
              </a:rPr>
              <a:t>。</a:t>
            </a:r>
            <a:r>
              <a:rPr lang="en-US" altLang="zh-CN" dirty="0">
                <a:latin typeface="+mn-ea"/>
              </a:rPr>
              <a:t>1970</a:t>
            </a:r>
            <a:r>
              <a:rPr lang="zh-CN" altLang="en-US" dirty="0">
                <a:latin typeface="+mn-ea"/>
              </a:rPr>
              <a:t>年用于维护已有软件的费用只占软件总预算的</a:t>
            </a:r>
            <a:r>
              <a:rPr lang="en-US" altLang="zh-CN" dirty="0">
                <a:latin typeface="+mn-ea"/>
              </a:rPr>
              <a:t>35</a:t>
            </a:r>
            <a:r>
              <a:rPr lang="en-US" altLang="zh-CN" dirty="0" smtClean="0">
                <a:latin typeface="+mn-ea"/>
              </a:rPr>
              <a:t>%</a:t>
            </a:r>
            <a:r>
              <a:rPr lang="zh-CN" altLang="en-US" dirty="0">
                <a:latin typeface="+mn-ea"/>
              </a:rPr>
              <a:t> ～ </a:t>
            </a:r>
            <a:r>
              <a:rPr lang="en-US" altLang="zh-CN" dirty="0" smtClean="0">
                <a:latin typeface="+mn-ea"/>
              </a:rPr>
              <a:t>40</a:t>
            </a:r>
            <a:r>
              <a:rPr lang="en-US" altLang="zh-CN" dirty="0">
                <a:latin typeface="+mn-ea"/>
              </a:rPr>
              <a:t>%</a:t>
            </a:r>
            <a:r>
              <a:rPr lang="zh-CN" altLang="en-US" dirty="0">
                <a:latin typeface="+mn-ea"/>
              </a:rPr>
              <a:t>，</a:t>
            </a:r>
            <a:r>
              <a:rPr lang="en-US" altLang="zh-CN" dirty="0">
                <a:latin typeface="+mn-ea"/>
              </a:rPr>
              <a:t>1980</a:t>
            </a:r>
            <a:r>
              <a:rPr lang="zh-CN" altLang="en-US" dirty="0">
                <a:latin typeface="+mn-ea"/>
              </a:rPr>
              <a:t>年上升为</a:t>
            </a:r>
            <a:r>
              <a:rPr lang="en-US" altLang="zh-CN" dirty="0" smtClean="0">
                <a:latin typeface="+mn-ea"/>
              </a:rPr>
              <a:t>40%</a:t>
            </a:r>
            <a:r>
              <a:rPr lang="zh-CN" altLang="en-US" dirty="0" smtClean="0">
                <a:latin typeface="+mn-ea"/>
              </a:rPr>
              <a:t>～</a:t>
            </a:r>
            <a:r>
              <a:rPr lang="en-US" altLang="zh-CN" dirty="0" smtClean="0">
                <a:latin typeface="+mn-ea"/>
              </a:rPr>
              <a:t>60</a:t>
            </a:r>
            <a:r>
              <a:rPr lang="en-US" altLang="zh-CN" dirty="0">
                <a:latin typeface="+mn-ea"/>
              </a:rPr>
              <a:t>%</a:t>
            </a:r>
            <a:r>
              <a:rPr lang="zh-CN" altLang="en-US" dirty="0">
                <a:latin typeface="+mn-ea"/>
              </a:rPr>
              <a:t>，</a:t>
            </a:r>
            <a:r>
              <a:rPr lang="en-US" altLang="zh-CN" dirty="0">
                <a:latin typeface="+mn-ea"/>
              </a:rPr>
              <a:t>1990</a:t>
            </a:r>
            <a:r>
              <a:rPr lang="zh-CN" altLang="en-US" dirty="0">
                <a:latin typeface="+mn-ea"/>
              </a:rPr>
              <a:t>年上升为</a:t>
            </a:r>
            <a:r>
              <a:rPr lang="en-US" altLang="zh-CN" dirty="0">
                <a:latin typeface="+mn-ea"/>
              </a:rPr>
              <a:t>70</a:t>
            </a:r>
            <a:r>
              <a:rPr lang="en-US" altLang="zh-CN" dirty="0" smtClean="0">
                <a:latin typeface="+mn-ea"/>
              </a:rPr>
              <a:t>%</a:t>
            </a:r>
            <a:r>
              <a:rPr lang="zh-CN" altLang="en-US" dirty="0">
                <a:latin typeface="+mn-ea"/>
              </a:rPr>
              <a:t> ～ </a:t>
            </a:r>
            <a:r>
              <a:rPr lang="en-US" altLang="zh-CN" dirty="0" smtClean="0">
                <a:latin typeface="+mn-ea"/>
              </a:rPr>
              <a:t>80%</a:t>
            </a:r>
            <a:r>
              <a:rPr lang="zh-CN" altLang="en-US" dirty="0" smtClean="0">
                <a:latin typeface="+mn-ea"/>
              </a:rPr>
              <a:t>，而到了现在，据不完全统计，一个大型应用软件的年维护费用占比高达</a:t>
            </a:r>
            <a:r>
              <a:rPr lang="zh-CN" altLang="en-US" dirty="0" smtClean="0">
                <a:solidFill>
                  <a:srgbClr val="FF0000"/>
                </a:solidFill>
                <a:latin typeface="+mn-ea"/>
              </a:rPr>
              <a:t>软件价值</a:t>
            </a:r>
            <a:r>
              <a:rPr lang="zh-CN" altLang="en-US" dirty="0" smtClean="0">
                <a:latin typeface="+mn-ea"/>
              </a:rPr>
              <a:t>的</a:t>
            </a:r>
            <a:r>
              <a:rPr lang="en-US" altLang="zh-CN" dirty="0" smtClean="0">
                <a:solidFill>
                  <a:srgbClr val="FF0000"/>
                </a:solidFill>
                <a:latin typeface="+mn-ea"/>
              </a:rPr>
              <a:t>10%</a:t>
            </a:r>
            <a:r>
              <a:rPr lang="zh-CN" altLang="en-US" dirty="0">
                <a:solidFill>
                  <a:srgbClr val="FF0000"/>
                </a:solidFill>
                <a:latin typeface="+mn-ea"/>
              </a:rPr>
              <a:t> ～ </a:t>
            </a:r>
            <a:r>
              <a:rPr lang="en-US" altLang="zh-CN" dirty="0" smtClean="0">
                <a:solidFill>
                  <a:srgbClr val="FF0000"/>
                </a:solidFill>
                <a:latin typeface="+mn-ea"/>
              </a:rPr>
              <a:t>15%</a:t>
            </a:r>
            <a:r>
              <a:rPr lang="zh-CN" altLang="en-US" dirty="0" smtClean="0">
                <a:solidFill>
                  <a:srgbClr val="FF0000"/>
                </a:solidFill>
                <a:latin typeface="+mn-ea"/>
              </a:rPr>
              <a:t>，</a:t>
            </a:r>
            <a:r>
              <a:rPr lang="zh-CN" altLang="en-US" dirty="0" smtClean="0">
                <a:latin typeface="+mn-ea"/>
              </a:rPr>
              <a:t>一般来说将会达到</a:t>
            </a:r>
            <a:r>
              <a:rPr lang="zh-CN" altLang="en-US" dirty="0" smtClean="0">
                <a:solidFill>
                  <a:srgbClr val="FF0000"/>
                </a:solidFill>
                <a:latin typeface="+mn-ea"/>
              </a:rPr>
              <a:t>软件价值的四倍</a:t>
            </a:r>
            <a:endParaRPr lang="en-US" altLang="zh-CN" dirty="0" smtClean="0">
              <a:solidFill>
                <a:srgbClr val="FF0000"/>
              </a:solidFill>
              <a:latin typeface="+mn-ea"/>
            </a:endParaRPr>
          </a:p>
          <a:p>
            <a:pPr>
              <a:lnSpc>
                <a:spcPct val="150000"/>
              </a:lnSpc>
              <a:defRPr/>
            </a:pPr>
            <a:r>
              <a:rPr lang="zh-CN" altLang="en-US" dirty="0">
                <a:latin typeface="+mn-ea"/>
              </a:rPr>
              <a:t>说到高昂的维护代价，不得不提一些</a:t>
            </a:r>
            <a:r>
              <a:rPr lang="zh-CN" altLang="en-US" dirty="0" smtClean="0">
                <a:latin typeface="+mn-ea"/>
              </a:rPr>
              <a:t>例子。</a:t>
            </a:r>
            <a:endParaRPr lang="zh-CN" altLang="en-US" dirty="0">
              <a:latin typeface="+mn-ea"/>
            </a:endParaRPr>
          </a:p>
        </p:txBody>
      </p:sp>
      <p:pic>
        <p:nvPicPr>
          <p:cNvPr id="7" name="图片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74727" y="916703"/>
            <a:ext cx="5941227" cy="3341940"/>
          </a:xfrm>
          <a:prstGeom prst="rect">
            <a:avLst/>
          </a:prstGeom>
        </p:spPr>
      </p:pic>
      <p:pic>
        <p:nvPicPr>
          <p:cNvPr id="8" name="图片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54621" y="1152267"/>
            <a:ext cx="5710117" cy="3902053"/>
          </a:xfrm>
          <a:prstGeom prst="rect">
            <a:avLst/>
          </a:prstGeom>
        </p:spPr>
      </p:pic>
      <p:pic>
        <p:nvPicPr>
          <p:cNvPr id="9" name="图片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23720" y="691800"/>
            <a:ext cx="3543607" cy="5494496"/>
          </a:xfrm>
          <a:prstGeom prst="rect">
            <a:avLst/>
          </a:prstGeom>
        </p:spPr>
      </p:pic>
      <p:pic>
        <p:nvPicPr>
          <p:cNvPr id="10" name="图片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89403" y="967928"/>
            <a:ext cx="5060118" cy="4359018"/>
          </a:xfrm>
          <a:prstGeom prst="rect">
            <a:avLst/>
          </a:prstGeom>
        </p:spPr>
      </p:pic>
      <p:pic>
        <p:nvPicPr>
          <p:cNvPr id="11" name="图片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22107" y="494324"/>
            <a:ext cx="5855196" cy="4241154"/>
          </a:xfrm>
          <a:prstGeom prst="rect">
            <a:avLst/>
          </a:prstGeom>
        </p:spPr>
      </p:pic>
      <p:pic>
        <p:nvPicPr>
          <p:cNvPr id="12" name="图片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488607" y="634902"/>
            <a:ext cx="5523967" cy="4692044"/>
          </a:xfrm>
          <a:prstGeom prst="rect">
            <a:avLst/>
          </a:prstGeom>
        </p:spPr>
      </p:pic>
    </p:spTree>
    <p:extLst>
      <p:ext uri="{BB962C8B-B14F-4D97-AF65-F5344CB8AC3E}">
        <p14:creationId xmlns:p14="http://schemas.microsoft.com/office/powerpoint/2010/main" val="420763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down)">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1000"/>
                                        <p:tgtEl>
                                          <p:spTgt spid="12"/>
                                        </p:tgtEl>
                                      </p:cBhvr>
                                    </p:animEffect>
                                    <p:anim calcmode="lin" valueType="num">
                                      <p:cBhvr>
                                        <p:cTn id="35" dur="1000" fill="hold"/>
                                        <p:tgtEl>
                                          <p:spTgt spid="12"/>
                                        </p:tgtEl>
                                        <p:attrNameLst>
                                          <p:attrName>ppt_x</p:attrName>
                                        </p:attrNameLst>
                                      </p:cBhvr>
                                      <p:tavLst>
                                        <p:tav tm="0">
                                          <p:val>
                                            <p:strVal val="#ppt_x"/>
                                          </p:val>
                                        </p:tav>
                                        <p:tav tm="100000">
                                          <p:val>
                                            <p:strVal val="#ppt_x"/>
                                          </p:val>
                                        </p:tav>
                                      </p:tavLst>
                                    </p:anim>
                                    <p:anim calcmode="lin" valueType="num">
                                      <p:cBhvr>
                                        <p:cTn id="3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26392" y="444382"/>
            <a:ext cx="2281727" cy="707886"/>
          </a:xfrm>
          <a:prstGeom prst="rect">
            <a:avLst/>
          </a:prstGeom>
          <a:noFill/>
        </p:spPr>
        <p:txBody>
          <a:bodyPr wrap="square" rtlCol="0">
            <a:spAutoFit/>
          </a:bodyPr>
          <a:lstStyle/>
          <a:p>
            <a:r>
              <a:rPr lang="zh-CN" altLang="en-US" sz="4000" b="1" dirty="0">
                <a:solidFill>
                  <a:srgbClr val="FF431E"/>
                </a:solidFill>
                <a:latin typeface="微软雅黑" panose="020B0503020204020204" pitchFamily="34" charset="-122"/>
                <a:ea typeface="微软雅黑" panose="020B0503020204020204" pitchFamily="34" charset="-122"/>
              </a:rPr>
              <a:t>软件维护</a:t>
            </a:r>
            <a:endParaRPr lang="zh-CN" altLang="en-US" sz="4000" b="1" dirty="0">
              <a:solidFill>
                <a:srgbClr val="FF431E"/>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726392" y="2120577"/>
            <a:ext cx="8853444" cy="4247317"/>
          </a:xfrm>
          <a:prstGeom prst="rect">
            <a:avLst/>
          </a:prstGeom>
          <a:noFill/>
        </p:spPr>
        <p:txBody>
          <a:bodyPr wrap="square" rtlCol="0">
            <a:spAutoFit/>
          </a:bodyPr>
          <a:lstStyle/>
          <a:p>
            <a:pPr>
              <a:lnSpc>
                <a:spcPct val="150000"/>
              </a:lnSpc>
              <a:defRPr/>
            </a:pPr>
            <a:r>
              <a:rPr lang="en-US" altLang="zh-CN" dirty="0" smtClean="0">
                <a:solidFill>
                  <a:prstClr val="black"/>
                </a:solidFill>
                <a:latin typeface="宋体" panose="02010600030101010101" pitchFamily="2" charset="-122"/>
              </a:rPr>
              <a:t>	</a:t>
            </a:r>
            <a:r>
              <a:rPr lang="zh-CN" altLang="en-US" dirty="0" smtClean="0">
                <a:solidFill>
                  <a:prstClr val="black"/>
                </a:solidFill>
                <a:latin typeface="宋体" panose="02010600030101010101" pitchFamily="2" charset="-122"/>
              </a:rPr>
              <a:t>维护费用只不过是软件维护的明显代价，其他一些现在还不明显的代价将来可能更为人们所关注。因为</a:t>
            </a:r>
            <a:r>
              <a:rPr lang="zh-CN" altLang="en-US" dirty="0">
                <a:solidFill>
                  <a:prstClr val="black"/>
                </a:solidFill>
                <a:latin typeface="宋体" panose="02010600030101010101" pitchFamily="2" charset="-122"/>
              </a:rPr>
              <a:t>可用的资源必须供维护任务使用，以致耽误甚至丧失了开发的良机，这是软件维护的一个无形的代价。其他无形的代价还有以下几个。</a:t>
            </a:r>
          </a:p>
          <a:p>
            <a:pPr indent="-342900">
              <a:lnSpc>
                <a:spcPct val="150000"/>
              </a:lnSpc>
              <a:buSzPct val="70000"/>
              <a:buFont typeface="Wingdings" panose="05000000000000000000" pitchFamily="2" charset="2"/>
              <a:buChar char="l"/>
              <a:defRPr/>
            </a:pPr>
            <a:r>
              <a:rPr lang="zh-CN" altLang="en-US" dirty="0">
                <a:solidFill>
                  <a:srgbClr val="FF0000"/>
                </a:solidFill>
                <a:latin typeface="宋体" panose="02010600030101010101" pitchFamily="2" charset="-122"/>
              </a:rPr>
              <a:t>当看来合理的有关改错或修改的要求不能及时满足时将引起用户不满。</a:t>
            </a:r>
            <a:endParaRPr lang="en-US" altLang="zh-CN" dirty="0">
              <a:solidFill>
                <a:srgbClr val="FF0000"/>
              </a:solidFill>
              <a:latin typeface="宋体" panose="02010600030101010101" pitchFamily="2" charset="-122"/>
            </a:endParaRPr>
          </a:p>
          <a:p>
            <a:pPr indent="-342900">
              <a:lnSpc>
                <a:spcPct val="150000"/>
              </a:lnSpc>
              <a:buSzPct val="70000"/>
              <a:buFont typeface="Wingdings" panose="05000000000000000000" pitchFamily="2" charset="2"/>
              <a:buChar char="l"/>
              <a:defRPr/>
            </a:pPr>
            <a:r>
              <a:rPr lang="zh-CN" altLang="en-US" dirty="0">
                <a:solidFill>
                  <a:srgbClr val="FF0000"/>
                </a:solidFill>
                <a:latin typeface="宋体" panose="02010600030101010101" pitchFamily="2" charset="-122"/>
              </a:rPr>
              <a:t>由于维护时的改动，在软件中引入了潜伏的错误，从而降低了软件的质量。</a:t>
            </a:r>
          </a:p>
          <a:p>
            <a:pPr indent="-342900">
              <a:lnSpc>
                <a:spcPct val="150000"/>
              </a:lnSpc>
              <a:buSzPct val="70000"/>
              <a:buFont typeface="Wingdings" panose="05000000000000000000" pitchFamily="2" charset="2"/>
              <a:buChar char="l"/>
              <a:defRPr/>
            </a:pPr>
            <a:r>
              <a:rPr lang="zh-CN" altLang="en-US" dirty="0">
                <a:solidFill>
                  <a:srgbClr val="FF0000"/>
                </a:solidFill>
                <a:latin typeface="宋体" panose="02010600030101010101" pitchFamily="2" charset="-122"/>
              </a:rPr>
              <a:t>当必须把软件工程师调去从事维护工作时，将在开发过程中造成混乱</a:t>
            </a:r>
            <a:r>
              <a:rPr lang="zh-CN" altLang="en-US" dirty="0" smtClean="0">
                <a:solidFill>
                  <a:srgbClr val="FF0000"/>
                </a:solidFill>
                <a:latin typeface="宋体" panose="02010600030101010101" pitchFamily="2" charset="-122"/>
              </a:rPr>
              <a:t>。</a:t>
            </a:r>
            <a:endParaRPr lang="en-US" altLang="zh-CN" dirty="0">
              <a:solidFill>
                <a:srgbClr val="FF0000"/>
              </a:solidFill>
              <a:latin typeface="宋体" panose="02010600030101010101" pitchFamily="2" charset="-122"/>
            </a:endParaRPr>
          </a:p>
          <a:p>
            <a:pPr>
              <a:lnSpc>
                <a:spcPct val="150000"/>
              </a:lnSpc>
              <a:buSzPct val="70000"/>
              <a:defRPr/>
            </a:pPr>
            <a:r>
              <a:rPr lang="en-US" altLang="zh-CN" dirty="0">
                <a:solidFill>
                  <a:prstClr val="black"/>
                </a:solidFill>
                <a:latin typeface="宋体" panose="02010600030101010101" pitchFamily="2" charset="-122"/>
              </a:rPr>
              <a:t>	</a:t>
            </a:r>
            <a:r>
              <a:rPr lang="zh-CN" altLang="en-US" dirty="0" smtClean="0">
                <a:solidFill>
                  <a:prstClr val="black"/>
                </a:solidFill>
                <a:latin typeface="宋体" panose="02010600030101010101" pitchFamily="2" charset="-122"/>
              </a:rPr>
              <a:t>此外，软件维护的最后一个代价是</a:t>
            </a:r>
            <a:r>
              <a:rPr lang="zh-CN" altLang="en-US" dirty="0" smtClean="0">
                <a:solidFill>
                  <a:srgbClr val="FF0000"/>
                </a:solidFill>
                <a:latin typeface="宋体" panose="02010600030101010101" pitchFamily="2" charset="-122"/>
              </a:rPr>
              <a:t>生产率的大幅度下降</a:t>
            </a:r>
            <a:r>
              <a:rPr lang="zh-CN" altLang="en-US" dirty="0">
                <a:latin typeface="宋体" panose="02010600030101010101" pitchFamily="2" charset="-122"/>
              </a:rPr>
              <a:t>，</a:t>
            </a:r>
            <a:r>
              <a:rPr lang="zh-CN" altLang="en-US" dirty="0">
                <a:latin typeface="宋体" panose="02010600030101010101" pitchFamily="2" charset="-122"/>
              </a:rPr>
              <a:t>据</a:t>
            </a:r>
            <a:r>
              <a:rPr lang="en-US" altLang="zh-CN" dirty="0">
                <a:latin typeface="宋体" panose="02010600030101010101" pitchFamily="2" charset="-122"/>
              </a:rPr>
              <a:t>Gausler</a:t>
            </a:r>
            <a:r>
              <a:rPr lang="zh-CN" altLang="en-US" dirty="0">
                <a:latin typeface="宋体" panose="02010600030101010101" pitchFamily="2" charset="-122"/>
              </a:rPr>
              <a:t>在</a:t>
            </a:r>
            <a:r>
              <a:rPr lang="en-US" altLang="zh-CN" dirty="0">
                <a:latin typeface="宋体" panose="02010600030101010101" pitchFamily="2" charset="-122"/>
              </a:rPr>
              <a:t>1976</a:t>
            </a:r>
            <a:r>
              <a:rPr lang="zh-CN" altLang="en-US" dirty="0">
                <a:latin typeface="宋体" panose="02010600030101010101" pitchFamily="2" charset="-122"/>
              </a:rPr>
              <a:t>年的报道，美国空军的飞行控制软件每条指令的开发成本是</a:t>
            </a:r>
            <a:r>
              <a:rPr lang="en-US" altLang="zh-CN" dirty="0">
                <a:latin typeface="宋体" panose="02010600030101010101" pitchFamily="2" charset="-122"/>
              </a:rPr>
              <a:t>75</a:t>
            </a:r>
            <a:r>
              <a:rPr lang="zh-CN" altLang="en-US" dirty="0">
                <a:latin typeface="宋体" panose="02010600030101010101" pitchFamily="2" charset="-122"/>
              </a:rPr>
              <a:t>美元，然而维护成本大约是每条指令</a:t>
            </a:r>
            <a:r>
              <a:rPr lang="en-US" altLang="zh-CN" dirty="0">
                <a:latin typeface="宋体" panose="02010600030101010101" pitchFamily="2" charset="-122"/>
              </a:rPr>
              <a:t>4000</a:t>
            </a:r>
            <a:r>
              <a:rPr lang="zh-CN" altLang="en-US" dirty="0">
                <a:latin typeface="宋体" panose="02010600030101010101" pitchFamily="2" charset="-122"/>
              </a:rPr>
              <a:t>美元，也就是说，生产率下降为约</a:t>
            </a:r>
            <a:r>
              <a:rPr lang="en-US" altLang="zh-CN" dirty="0">
                <a:latin typeface="宋体" panose="02010600030101010101" pitchFamily="2" charset="-122"/>
              </a:rPr>
              <a:t>1/50</a:t>
            </a:r>
            <a:r>
              <a:rPr lang="zh-CN" altLang="en-US" dirty="0">
                <a:latin typeface="宋体" panose="02010600030101010101" pitchFamily="2" charset="-122"/>
              </a:rPr>
              <a:t>。</a:t>
            </a:r>
            <a:endParaRPr lang="en-US" altLang="zh-CN" dirty="0">
              <a:latin typeface="宋体" panose="02010600030101010101" pitchFamily="2" charset="-122"/>
            </a:endParaRPr>
          </a:p>
          <a:p>
            <a:pPr>
              <a:lnSpc>
                <a:spcPct val="150000"/>
              </a:lnSpc>
              <a:buSzPct val="70000"/>
              <a:defRPr/>
            </a:pPr>
            <a:endParaRPr lang="en-US" altLang="zh-CN" dirty="0" smtClean="0">
              <a:solidFill>
                <a:prstClr val="black"/>
              </a:solidFill>
              <a:latin typeface="宋体" panose="02010600030101010101" pitchFamily="2" charset="-122"/>
            </a:endParaRPr>
          </a:p>
        </p:txBody>
      </p:sp>
    </p:spTree>
    <p:extLst>
      <p:ext uri="{BB962C8B-B14F-4D97-AF65-F5344CB8AC3E}">
        <p14:creationId xmlns:p14="http://schemas.microsoft.com/office/powerpoint/2010/main" val="19161527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26392" y="444382"/>
            <a:ext cx="2281727" cy="707886"/>
          </a:xfrm>
          <a:prstGeom prst="rect">
            <a:avLst/>
          </a:prstGeom>
          <a:noFill/>
        </p:spPr>
        <p:txBody>
          <a:bodyPr wrap="square" rtlCol="0">
            <a:spAutoFit/>
          </a:bodyPr>
          <a:lstStyle/>
          <a:p>
            <a:r>
              <a:rPr lang="zh-CN" altLang="en-US" sz="4000" b="1" dirty="0">
                <a:solidFill>
                  <a:srgbClr val="FF431E"/>
                </a:solidFill>
                <a:latin typeface="微软雅黑" panose="020B0503020204020204" pitchFamily="34" charset="-122"/>
                <a:ea typeface="微软雅黑" panose="020B0503020204020204" pitchFamily="34" charset="-122"/>
              </a:rPr>
              <a:t>软件维护</a:t>
            </a:r>
            <a:endParaRPr lang="zh-CN" altLang="en-US" sz="4000" b="1" dirty="0">
              <a:solidFill>
                <a:srgbClr val="FF431E"/>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726392" y="1668401"/>
            <a:ext cx="8853444" cy="4662815"/>
          </a:xfrm>
          <a:prstGeom prst="rect">
            <a:avLst/>
          </a:prstGeom>
          <a:noFill/>
        </p:spPr>
        <p:txBody>
          <a:bodyPr wrap="square" rtlCol="0">
            <a:spAutoFit/>
          </a:bodyPr>
          <a:lstStyle/>
          <a:p>
            <a:pPr>
              <a:lnSpc>
                <a:spcPct val="150000"/>
              </a:lnSpc>
              <a:defRPr/>
            </a:pPr>
            <a:r>
              <a:rPr lang="en-US" altLang="zh-CN" dirty="0">
                <a:solidFill>
                  <a:prstClr val="black"/>
                </a:solidFill>
                <a:latin typeface="宋体" panose="02010600030101010101" pitchFamily="2" charset="-122"/>
              </a:rPr>
              <a:t>	</a:t>
            </a:r>
            <a:r>
              <a:rPr lang="zh-CN" altLang="en-US" dirty="0" smtClean="0">
                <a:solidFill>
                  <a:prstClr val="black"/>
                </a:solidFill>
                <a:latin typeface="宋体" panose="02010600030101010101" pitchFamily="2" charset="-122"/>
              </a:rPr>
              <a:t>用于维护工作的劳动可以分为</a:t>
            </a:r>
            <a:r>
              <a:rPr lang="zh-CN" altLang="en-US" dirty="0" smtClean="0">
                <a:solidFill>
                  <a:srgbClr val="FF0000"/>
                </a:solidFill>
                <a:latin typeface="宋体" panose="02010600030101010101" pitchFamily="2" charset="-122"/>
              </a:rPr>
              <a:t>生产性活动</a:t>
            </a:r>
            <a:r>
              <a:rPr lang="zh-CN" altLang="en-US" dirty="0" smtClean="0">
                <a:solidFill>
                  <a:prstClr val="black"/>
                </a:solidFill>
                <a:latin typeface="宋体" panose="02010600030101010101" pitchFamily="2" charset="-122"/>
              </a:rPr>
              <a:t>（分析评价，修改设计和编写程序代码）和</a:t>
            </a:r>
            <a:r>
              <a:rPr lang="zh-CN" altLang="en-US" dirty="0" smtClean="0">
                <a:solidFill>
                  <a:srgbClr val="FF0000"/>
                </a:solidFill>
                <a:latin typeface="宋体" panose="02010600030101010101" pitchFamily="2" charset="-122"/>
              </a:rPr>
              <a:t>非生产性活动</a:t>
            </a:r>
            <a:r>
              <a:rPr lang="zh-CN" altLang="en-US" dirty="0" smtClean="0">
                <a:solidFill>
                  <a:prstClr val="black"/>
                </a:solidFill>
                <a:latin typeface="宋体" panose="02010600030101010101" pitchFamily="2" charset="-122"/>
              </a:rPr>
              <a:t>（理解程序代码的功能，解释数据结构，接口特点和性能限度）</a:t>
            </a:r>
            <a:endParaRPr lang="en-US" altLang="zh-CN" dirty="0" smtClean="0">
              <a:solidFill>
                <a:prstClr val="black"/>
              </a:solidFill>
              <a:latin typeface="宋体" panose="02010600030101010101" pitchFamily="2" charset="-122"/>
            </a:endParaRPr>
          </a:p>
          <a:p>
            <a:pPr>
              <a:lnSpc>
                <a:spcPct val="150000"/>
              </a:lnSpc>
              <a:defRPr/>
            </a:pPr>
            <a:r>
              <a:rPr lang="zh-CN" altLang="en-US" dirty="0" smtClean="0">
                <a:solidFill>
                  <a:prstClr val="black"/>
                </a:solidFill>
                <a:latin typeface="宋体" panose="02010600030101010101" pitchFamily="2" charset="-122"/>
              </a:rPr>
              <a:t>以下为维护工作量的一个模型：</a:t>
            </a:r>
            <a:endParaRPr lang="en-US" altLang="zh-CN" dirty="0" smtClean="0">
              <a:solidFill>
                <a:prstClr val="black"/>
              </a:solidFill>
              <a:latin typeface="宋体" panose="02010600030101010101" pitchFamily="2" charset="-122"/>
            </a:endParaRPr>
          </a:p>
          <a:p>
            <a:pPr>
              <a:lnSpc>
                <a:spcPct val="150000"/>
              </a:lnSpc>
              <a:defRPr/>
            </a:pPr>
            <a:r>
              <a:rPr lang="en-US" altLang="zh-CN" dirty="0">
                <a:solidFill>
                  <a:prstClr val="black"/>
                </a:solidFill>
                <a:latin typeface="宋体" panose="02010600030101010101" pitchFamily="2" charset="-122"/>
              </a:rPr>
              <a:t>	</a:t>
            </a:r>
            <a:r>
              <a:rPr lang="en-US" altLang="zh-CN" dirty="0" smtClean="0">
                <a:solidFill>
                  <a:prstClr val="black"/>
                </a:solidFill>
                <a:latin typeface="宋体" panose="02010600030101010101" pitchFamily="2" charset="-122"/>
              </a:rPr>
              <a:t>			</a:t>
            </a:r>
            <a:r>
              <a:rPr lang="en-US" altLang="zh-CN" dirty="0" smtClean="0"/>
              <a:t> </a:t>
            </a:r>
            <a:r>
              <a:rPr lang="en-US" altLang="zh-CN" dirty="0"/>
              <a:t>M=</a:t>
            </a:r>
            <a:r>
              <a:rPr lang="en-US" altLang="zh-CN" dirty="0" err="1"/>
              <a:t>P+K×exp</a:t>
            </a:r>
            <a:r>
              <a:rPr lang="en-US" altLang="zh-CN" dirty="0"/>
              <a:t>(c-d</a:t>
            </a:r>
            <a:r>
              <a:rPr lang="en-US" altLang="zh-CN" dirty="0" smtClean="0"/>
              <a:t>)</a:t>
            </a:r>
          </a:p>
          <a:p>
            <a:pPr>
              <a:lnSpc>
                <a:spcPct val="150000"/>
              </a:lnSpc>
              <a:defRPr/>
            </a:pPr>
            <a:r>
              <a:rPr lang="en-US" altLang="zh-CN" dirty="0">
                <a:solidFill>
                  <a:prstClr val="black"/>
                </a:solidFill>
                <a:latin typeface="宋体" panose="02010600030101010101" pitchFamily="2" charset="-122"/>
              </a:rPr>
              <a:t>M</a:t>
            </a:r>
            <a:r>
              <a:rPr lang="zh-CN" altLang="en-US" dirty="0">
                <a:solidFill>
                  <a:prstClr val="black"/>
                </a:solidFill>
                <a:latin typeface="宋体" panose="02010600030101010101" pitchFamily="2" charset="-122"/>
              </a:rPr>
              <a:t>：维护用的总工作量</a:t>
            </a:r>
          </a:p>
          <a:p>
            <a:pPr>
              <a:lnSpc>
                <a:spcPct val="150000"/>
              </a:lnSpc>
              <a:defRPr/>
            </a:pPr>
            <a:r>
              <a:rPr lang="en-US" altLang="zh-CN" dirty="0">
                <a:solidFill>
                  <a:prstClr val="black"/>
                </a:solidFill>
                <a:latin typeface="宋体" panose="02010600030101010101" pitchFamily="2" charset="-122"/>
              </a:rPr>
              <a:t>P</a:t>
            </a:r>
            <a:r>
              <a:rPr lang="zh-CN" altLang="en-US" dirty="0">
                <a:solidFill>
                  <a:prstClr val="black"/>
                </a:solidFill>
                <a:latin typeface="宋体" panose="02010600030101010101" pitchFamily="2" charset="-122"/>
              </a:rPr>
              <a:t>：生产性工作量</a:t>
            </a:r>
          </a:p>
          <a:p>
            <a:pPr>
              <a:lnSpc>
                <a:spcPct val="150000"/>
              </a:lnSpc>
              <a:defRPr/>
            </a:pPr>
            <a:r>
              <a:rPr lang="en-US" altLang="zh-CN" dirty="0">
                <a:solidFill>
                  <a:prstClr val="black"/>
                </a:solidFill>
                <a:latin typeface="宋体" panose="02010600030101010101" pitchFamily="2" charset="-122"/>
              </a:rPr>
              <a:t>K</a:t>
            </a:r>
            <a:r>
              <a:rPr lang="zh-CN" altLang="en-US" dirty="0">
                <a:solidFill>
                  <a:prstClr val="black"/>
                </a:solidFill>
                <a:latin typeface="宋体" panose="02010600030101010101" pitchFamily="2" charset="-122"/>
              </a:rPr>
              <a:t>：经验常数</a:t>
            </a:r>
          </a:p>
          <a:p>
            <a:pPr>
              <a:lnSpc>
                <a:spcPct val="150000"/>
              </a:lnSpc>
              <a:defRPr/>
            </a:pPr>
            <a:r>
              <a:rPr lang="en-US" altLang="zh-CN" dirty="0">
                <a:solidFill>
                  <a:prstClr val="black"/>
                </a:solidFill>
                <a:latin typeface="宋体" panose="02010600030101010101" pitchFamily="2" charset="-122"/>
              </a:rPr>
              <a:t>c</a:t>
            </a:r>
            <a:r>
              <a:rPr lang="zh-CN" altLang="en-US" dirty="0">
                <a:solidFill>
                  <a:prstClr val="black"/>
                </a:solidFill>
                <a:latin typeface="宋体" panose="02010600030101010101" pitchFamily="2" charset="-122"/>
              </a:rPr>
              <a:t>：复杂程度</a:t>
            </a:r>
          </a:p>
          <a:p>
            <a:pPr>
              <a:lnSpc>
                <a:spcPct val="150000"/>
              </a:lnSpc>
              <a:defRPr/>
            </a:pPr>
            <a:r>
              <a:rPr lang="en-US" altLang="zh-CN" dirty="0">
                <a:solidFill>
                  <a:prstClr val="black"/>
                </a:solidFill>
                <a:latin typeface="宋体" panose="02010600030101010101" pitchFamily="2" charset="-122"/>
              </a:rPr>
              <a:t>d</a:t>
            </a:r>
            <a:r>
              <a:rPr lang="zh-CN" altLang="en-US" dirty="0">
                <a:solidFill>
                  <a:prstClr val="black"/>
                </a:solidFill>
                <a:latin typeface="宋体" panose="02010600030101010101" pitchFamily="2" charset="-122"/>
              </a:rPr>
              <a:t>：维护人员对软件的熟悉</a:t>
            </a:r>
            <a:r>
              <a:rPr lang="zh-CN" altLang="en-US" dirty="0" smtClean="0">
                <a:solidFill>
                  <a:prstClr val="black"/>
                </a:solidFill>
                <a:latin typeface="宋体" panose="02010600030101010101" pitchFamily="2" charset="-122"/>
              </a:rPr>
              <a:t>程度</a:t>
            </a:r>
            <a:endParaRPr lang="en-US" altLang="zh-CN" dirty="0">
              <a:solidFill>
                <a:prstClr val="black"/>
              </a:solidFill>
              <a:latin typeface="宋体" panose="02010600030101010101" pitchFamily="2" charset="-122"/>
            </a:endParaRPr>
          </a:p>
          <a:p>
            <a:pPr>
              <a:lnSpc>
                <a:spcPct val="150000"/>
              </a:lnSpc>
              <a:defRPr/>
            </a:pPr>
            <a:r>
              <a:rPr lang="zh-CN" altLang="en-US" dirty="0" smtClean="0">
                <a:solidFill>
                  <a:prstClr val="black"/>
                </a:solidFill>
                <a:latin typeface="宋体" panose="02010600030101010101" pitchFamily="2" charset="-122"/>
              </a:rPr>
              <a:t>软件的开发途径不好（即没有使用软件工程方法学），而且原来的开发人员不能参加维护工作，那么维护工作量和费用将指数地增加</a:t>
            </a:r>
            <a:endParaRPr lang="zh-CN" altLang="en-US" dirty="0">
              <a:solidFill>
                <a:prstClr val="black"/>
              </a:solidFill>
              <a:latin typeface="宋体" panose="02010600030101010101" pitchFamily="2" charset="-122"/>
            </a:endParaRPr>
          </a:p>
        </p:txBody>
      </p:sp>
    </p:spTree>
    <p:extLst>
      <p:ext uri="{BB962C8B-B14F-4D97-AF65-F5344CB8AC3E}">
        <p14:creationId xmlns:p14="http://schemas.microsoft.com/office/powerpoint/2010/main" val="33114894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26392" y="444382"/>
            <a:ext cx="2281727" cy="707886"/>
          </a:xfrm>
          <a:prstGeom prst="rect">
            <a:avLst/>
          </a:prstGeom>
          <a:noFill/>
        </p:spPr>
        <p:txBody>
          <a:bodyPr wrap="square" rtlCol="0">
            <a:spAutoFit/>
          </a:bodyPr>
          <a:lstStyle/>
          <a:p>
            <a:r>
              <a:rPr lang="zh-CN" altLang="en-US" sz="4000" b="1" dirty="0">
                <a:solidFill>
                  <a:srgbClr val="FF431E"/>
                </a:solidFill>
                <a:latin typeface="微软雅黑" panose="020B0503020204020204" pitchFamily="34" charset="-122"/>
                <a:ea typeface="微软雅黑" panose="020B0503020204020204" pitchFamily="34" charset="-122"/>
              </a:rPr>
              <a:t>软件维护</a:t>
            </a:r>
            <a:endParaRPr lang="zh-CN" altLang="en-US" sz="4000" b="1" dirty="0">
              <a:solidFill>
                <a:srgbClr val="FF431E"/>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26392" y="1862983"/>
            <a:ext cx="3418318" cy="369332"/>
          </a:xfrm>
          <a:prstGeom prst="rect">
            <a:avLst/>
          </a:prstGeom>
          <a:noFill/>
        </p:spPr>
        <p:txBody>
          <a:bodyPr wrap="square" rtlCol="0">
            <a:spAutoFit/>
          </a:bodyPr>
          <a:lstStyle/>
          <a:p>
            <a:r>
              <a:rPr lang="zh-CN" altLang="en-US" b="1" dirty="0" smtClean="0">
                <a:solidFill>
                  <a:srgbClr val="FF431E"/>
                </a:solidFill>
                <a:latin typeface="微软雅黑" panose="020B0503020204020204" pitchFamily="34" charset="-122"/>
                <a:ea typeface="微软雅黑" panose="020B0503020204020204" pitchFamily="34" charset="-122"/>
              </a:rPr>
              <a:t>三、维护的问题很多</a:t>
            </a:r>
            <a:endParaRPr lang="zh-CN" altLang="en-US" b="1" dirty="0">
              <a:solidFill>
                <a:srgbClr val="FF431E"/>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726392" y="2478280"/>
            <a:ext cx="8853444" cy="1338828"/>
          </a:xfrm>
          <a:prstGeom prst="rect">
            <a:avLst/>
          </a:prstGeom>
          <a:noFill/>
        </p:spPr>
        <p:txBody>
          <a:bodyPr wrap="square" rtlCol="0">
            <a:spAutoFit/>
          </a:bodyPr>
          <a:lstStyle/>
          <a:p>
            <a:pPr>
              <a:lnSpc>
                <a:spcPct val="150000"/>
              </a:lnSpc>
              <a:defRPr/>
            </a:pPr>
            <a:r>
              <a:rPr lang="en-US" altLang="zh-CN" dirty="0" smtClean="0">
                <a:latin typeface="+mn-ea"/>
              </a:rPr>
              <a:t>	</a:t>
            </a:r>
            <a:r>
              <a:rPr lang="zh-CN" altLang="en-US" dirty="0" smtClean="0">
                <a:latin typeface="+mn-ea"/>
              </a:rPr>
              <a:t>与软件维护有关的绝大多数问题，都可归于软件定义和软件开发的方法有缺点。在软件生命周期的头两个周期没有严格而又科学的管理和规划，几乎必然会导致在最后阶段出现的问题。</a:t>
            </a:r>
            <a:endParaRPr lang="en-US" altLang="zh-CN" dirty="0">
              <a:latin typeface="+mn-ea"/>
            </a:endParaRPr>
          </a:p>
        </p:txBody>
      </p:sp>
      <p:sp>
        <p:nvSpPr>
          <p:cNvPr id="5" name="文本框 4"/>
          <p:cNvSpPr txBox="1"/>
          <p:nvPr/>
        </p:nvSpPr>
        <p:spPr>
          <a:xfrm>
            <a:off x="813916" y="3969099"/>
            <a:ext cx="8320036" cy="2536400"/>
          </a:xfrm>
          <a:prstGeom prst="rect">
            <a:avLst/>
          </a:prstGeom>
          <a:noFill/>
        </p:spPr>
        <p:txBody>
          <a:bodyPr wrap="square" rtlCol="0">
            <a:spAutoFit/>
          </a:bodyPr>
          <a:lstStyle/>
          <a:p>
            <a:pPr>
              <a:lnSpc>
                <a:spcPct val="150000"/>
              </a:lnSpc>
            </a:pPr>
            <a:r>
              <a:rPr lang="zh-CN" altLang="en-US" dirty="0">
                <a:solidFill>
                  <a:srgbClr val="FF431E"/>
                </a:solidFill>
                <a:latin typeface="微软雅黑" panose="020B0503020204020204" pitchFamily="34" charset="-122"/>
                <a:ea typeface="微软雅黑" panose="020B0503020204020204" pitchFamily="34" charset="-122"/>
              </a:rPr>
              <a:t>（</a:t>
            </a:r>
            <a:r>
              <a:rPr lang="en-US" altLang="zh-CN" dirty="0">
                <a:solidFill>
                  <a:srgbClr val="FF431E"/>
                </a:solidFill>
                <a:latin typeface="微软雅黑" panose="020B0503020204020204" pitchFamily="34" charset="-122"/>
                <a:ea typeface="微软雅黑" panose="020B0503020204020204" pitchFamily="34" charset="-122"/>
              </a:rPr>
              <a:t>1</a:t>
            </a:r>
            <a:r>
              <a:rPr lang="zh-CN" altLang="en-US" dirty="0">
                <a:solidFill>
                  <a:srgbClr val="FF431E"/>
                </a:solidFill>
                <a:latin typeface="微软雅黑" panose="020B0503020204020204" pitchFamily="34" charset="-122"/>
                <a:ea typeface="微软雅黑" panose="020B0503020204020204" pitchFamily="34" charset="-122"/>
              </a:rPr>
              <a:t>）理解别人写的程序通常非常困难，而且困难程度随着软件配置成分的减少而迅速增加。如果仅有程序代码没有说明文档，则会出现严重的问题</a:t>
            </a:r>
            <a:r>
              <a:rPr lang="zh-CN" altLang="en-US" dirty="0" smtClean="0">
                <a:solidFill>
                  <a:srgbClr val="FF431E"/>
                </a:solidFill>
                <a:latin typeface="微软雅黑" panose="020B0503020204020204" pitchFamily="34" charset="-122"/>
                <a:ea typeface="微软雅黑" panose="020B0503020204020204" pitchFamily="34" charset="-122"/>
              </a:rPr>
              <a:t>。</a:t>
            </a:r>
            <a:endParaRPr lang="en-US" altLang="zh-CN" dirty="0" smtClean="0">
              <a:solidFill>
                <a:srgbClr val="FF431E"/>
              </a:solidFill>
              <a:latin typeface="微软雅黑" panose="020B0503020204020204" pitchFamily="34" charset="-122"/>
              <a:ea typeface="微软雅黑" panose="020B0503020204020204" pitchFamily="34" charset="-122"/>
            </a:endParaRPr>
          </a:p>
          <a:p>
            <a:pPr>
              <a:lnSpc>
                <a:spcPct val="150000"/>
              </a:lnSpc>
            </a:pPr>
            <a:endParaRPr lang="zh-CN" altLang="en-US" dirty="0">
              <a:solidFill>
                <a:srgbClr val="FF431E"/>
              </a:solidFill>
              <a:latin typeface="微软雅黑" panose="020B0503020204020204" pitchFamily="34" charset="-122"/>
              <a:ea typeface="微软雅黑" panose="020B0503020204020204" pitchFamily="34" charset="-122"/>
            </a:endParaRPr>
          </a:p>
          <a:p>
            <a:pPr>
              <a:lnSpc>
                <a:spcPct val="150000"/>
              </a:lnSpc>
            </a:pPr>
            <a:r>
              <a:rPr lang="zh-CN" altLang="en-US" dirty="0">
                <a:solidFill>
                  <a:srgbClr val="FF431E"/>
                </a:solidFill>
                <a:latin typeface="微软雅黑" panose="020B0503020204020204" pitchFamily="34" charset="-122"/>
                <a:ea typeface="微软雅黑" panose="020B0503020204020204" pitchFamily="34" charset="-122"/>
              </a:rPr>
              <a:t>（</a:t>
            </a:r>
            <a:r>
              <a:rPr lang="en-US" altLang="zh-CN" dirty="0">
                <a:solidFill>
                  <a:srgbClr val="FF431E"/>
                </a:solidFill>
                <a:latin typeface="微软雅黑" panose="020B0503020204020204" pitchFamily="34" charset="-122"/>
                <a:ea typeface="微软雅黑" panose="020B0503020204020204" pitchFamily="34" charset="-122"/>
              </a:rPr>
              <a:t>2</a:t>
            </a:r>
            <a:r>
              <a:rPr lang="zh-CN" altLang="en-US" dirty="0">
                <a:solidFill>
                  <a:srgbClr val="FF431E"/>
                </a:solidFill>
                <a:latin typeface="微软雅黑" panose="020B0503020204020204" pitchFamily="34" charset="-122"/>
                <a:ea typeface="微软雅黑" panose="020B0503020204020204" pitchFamily="34" charset="-122"/>
              </a:rPr>
              <a:t>） 需要维护的软件往往没有合格的文档，或者文档资料显著不足。认识到软件必须有文档仅仅是第一步，容易理解的并且和程序代码完全一致的文档才真正有价值</a:t>
            </a:r>
            <a:r>
              <a:rPr lang="zh-CN" altLang="en-US" dirty="0" smtClean="0">
                <a:solidFill>
                  <a:srgbClr val="FF431E"/>
                </a:solidFill>
                <a:latin typeface="微软雅黑" panose="020B0503020204020204" pitchFamily="34" charset="-122"/>
                <a:ea typeface="微软雅黑" panose="020B0503020204020204" pitchFamily="34" charset="-122"/>
              </a:rPr>
              <a:t>。</a:t>
            </a:r>
            <a:endParaRPr lang="zh-CN" altLang="en-US" dirty="0">
              <a:solidFill>
                <a:srgbClr val="FF431E"/>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8119" y="1031966"/>
            <a:ext cx="7950343" cy="3359164"/>
          </a:xfrm>
          <a:prstGeom prst="rect">
            <a:avLst/>
          </a:prstGeom>
        </p:spPr>
      </p:pic>
    </p:spTree>
    <p:extLst>
      <p:ext uri="{BB962C8B-B14F-4D97-AF65-F5344CB8AC3E}">
        <p14:creationId xmlns:p14="http://schemas.microsoft.com/office/powerpoint/2010/main" val="328874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26392" y="444382"/>
            <a:ext cx="2281727" cy="707886"/>
          </a:xfrm>
          <a:prstGeom prst="rect">
            <a:avLst/>
          </a:prstGeom>
          <a:noFill/>
        </p:spPr>
        <p:txBody>
          <a:bodyPr wrap="square" rtlCol="0">
            <a:spAutoFit/>
          </a:bodyPr>
          <a:lstStyle/>
          <a:p>
            <a:r>
              <a:rPr lang="zh-CN" altLang="en-US" sz="4000" b="1" dirty="0">
                <a:solidFill>
                  <a:srgbClr val="FF431E"/>
                </a:solidFill>
                <a:latin typeface="微软雅黑" panose="020B0503020204020204" pitchFamily="34" charset="-122"/>
                <a:ea typeface="微软雅黑" panose="020B0503020204020204" pitchFamily="34" charset="-122"/>
              </a:rPr>
              <a:t>软件维护</a:t>
            </a:r>
            <a:endParaRPr lang="zh-CN" altLang="en-US" sz="4000" b="1" dirty="0">
              <a:solidFill>
                <a:srgbClr val="FF431E"/>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26392" y="1563476"/>
            <a:ext cx="8320036" cy="4939814"/>
          </a:xfrm>
          <a:prstGeom prst="rect">
            <a:avLst/>
          </a:prstGeom>
          <a:noFill/>
        </p:spPr>
        <p:txBody>
          <a:bodyPr wrap="square" rtlCol="0">
            <a:spAutoFit/>
          </a:bodyPr>
          <a:lstStyle/>
          <a:p>
            <a:pPr>
              <a:lnSpc>
                <a:spcPct val="150000"/>
              </a:lnSpc>
            </a:pPr>
            <a:r>
              <a:rPr lang="zh-CN" altLang="en-US" dirty="0">
                <a:solidFill>
                  <a:srgbClr val="FF431E"/>
                </a:solidFill>
                <a:latin typeface="微软雅黑" panose="020B0503020204020204" pitchFamily="34" charset="-122"/>
                <a:ea typeface="微软雅黑" panose="020B0503020204020204" pitchFamily="34" charset="-122"/>
              </a:rPr>
              <a:t>（</a:t>
            </a:r>
            <a:r>
              <a:rPr lang="en-US" altLang="zh-CN" dirty="0">
                <a:solidFill>
                  <a:srgbClr val="FF431E"/>
                </a:solidFill>
                <a:latin typeface="微软雅黑" panose="020B0503020204020204" pitchFamily="34" charset="-122"/>
                <a:ea typeface="微软雅黑" panose="020B0503020204020204" pitchFamily="34" charset="-122"/>
              </a:rPr>
              <a:t>3</a:t>
            </a:r>
            <a:r>
              <a:rPr lang="zh-CN" altLang="en-US" dirty="0">
                <a:solidFill>
                  <a:srgbClr val="FF431E"/>
                </a:solidFill>
                <a:latin typeface="微软雅黑" panose="020B0503020204020204" pitchFamily="34" charset="-122"/>
                <a:ea typeface="微软雅黑" panose="020B0503020204020204" pitchFamily="34" charset="-122"/>
              </a:rPr>
              <a:t>） 当要求对软件进行维护时，不能指望由开发人员给人们仔细说明软件。由于维护阶段持续的时间很长，因此，当需要解释软件时，往往原来写程序的人已经不在附近了</a:t>
            </a:r>
            <a:r>
              <a:rPr lang="zh-CN" altLang="en-US" dirty="0" smtClean="0">
                <a:solidFill>
                  <a:srgbClr val="FF431E"/>
                </a:solidFill>
                <a:latin typeface="微软雅黑" panose="020B0503020204020204" pitchFamily="34" charset="-122"/>
                <a:ea typeface="微软雅黑" panose="020B0503020204020204" pitchFamily="34" charset="-122"/>
              </a:rPr>
              <a:t>。</a:t>
            </a:r>
            <a:endParaRPr lang="en-US" altLang="zh-CN" dirty="0" smtClean="0">
              <a:solidFill>
                <a:srgbClr val="FF431E"/>
              </a:solidFill>
              <a:latin typeface="微软雅黑" panose="020B0503020204020204" pitchFamily="34" charset="-122"/>
              <a:ea typeface="微软雅黑" panose="020B0503020204020204" pitchFamily="34" charset="-122"/>
            </a:endParaRPr>
          </a:p>
          <a:p>
            <a:pPr>
              <a:lnSpc>
                <a:spcPct val="150000"/>
              </a:lnSpc>
            </a:pPr>
            <a:endParaRPr lang="zh-CN" altLang="en-US" dirty="0">
              <a:solidFill>
                <a:srgbClr val="FF431E"/>
              </a:solidFill>
              <a:latin typeface="微软雅黑" panose="020B0503020204020204" pitchFamily="34" charset="-122"/>
              <a:ea typeface="微软雅黑" panose="020B0503020204020204" pitchFamily="34" charset="-122"/>
            </a:endParaRPr>
          </a:p>
          <a:p>
            <a:pPr>
              <a:lnSpc>
                <a:spcPct val="150000"/>
              </a:lnSpc>
            </a:pPr>
            <a:r>
              <a:rPr lang="zh-CN" altLang="en-US" dirty="0">
                <a:solidFill>
                  <a:srgbClr val="FF431E"/>
                </a:solidFill>
                <a:latin typeface="微软雅黑" panose="020B0503020204020204" pitchFamily="34" charset="-122"/>
                <a:ea typeface="微软雅黑" panose="020B0503020204020204" pitchFamily="34" charset="-122"/>
              </a:rPr>
              <a:t>（</a:t>
            </a:r>
            <a:r>
              <a:rPr lang="en-US" altLang="zh-CN" dirty="0">
                <a:solidFill>
                  <a:srgbClr val="FF431E"/>
                </a:solidFill>
                <a:latin typeface="微软雅黑" panose="020B0503020204020204" pitchFamily="34" charset="-122"/>
                <a:ea typeface="微软雅黑" panose="020B0503020204020204" pitchFamily="34" charset="-122"/>
              </a:rPr>
              <a:t>4</a:t>
            </a:r>
            <a:r>
              <a:rPr lang="zh-CN" altLang="en-US" dirty="0">
                <a:solidFill>
                  <a:srgbClr val="FF431E"/>
                </a:solidFill>
                <a:latin typeface="微软雅黑" panose="020B0503020204020204" pitchFamily="34" charset="-122"/>
                <a:ea typeface="微软雅黑" panose="020B0503020204020204" pitchFamily="34" charset="-122"/>
              </a:rPr>
              <a:t>） 绝大多数软件在设计时没有考虑将来的修改。除非使用强调模块独立原理的设计方法学，否则修改软件既困难又容易发生差错</a:t>
            </a:r>
            <a:r>
              <a:rPr lang="zh-CN" altLang="en-US" dirty="0" smtClean="0">
                <a:solidFill>
                  <a:srgbClr val="FF431E"/>
                </a:solidFill>
                <a:latin typeface="微软雅黑" panose="020B0503020204020204" pitchFamily="34" charset="-122"/>
                <a:ea typeface="微软雅黑" panose="020B0503020204020204" pitchFamily="34" charset="-122"/>
              </a:rPr>
              <a:t>。</a:t>
            </a:r>
            <a:endParaRPr lang="en-US" altLang="zh-CN" dirty="0" smtClean="0">
              <a:solidFill>
                <a:srgbClr val="FF431E"/>
              </a:solidFill>
              <a:latin typeface="微软雅黑" panose="020B0503020204020204" pitchFamily="34" charset="-122"/>
              <a:ea typeface="微软雅黑" panose="020B0503020204020204" pitchFamily="34" charset="-122"/>
            </a:endParaRPr>
          </a:p>
          <a:p>
            <a:pPr>
              <a:lnSpc>
                <a:spcPct val="150000"/>
              </a:lnSpc>
            </a:pPr>
            <a:endParaRPr lang="zh-CN" altLang="en-US" dirty="0">
              <a:solidFill>
                <a:srgbClr val="FF431E"/>
              </a:solidFill>
              <a:latin typeface="微软雅黑" panose="020B0503020204020204" pitchFamily="34" charset="-122"/>
              <a:ea typeface="微软雅黑" panose="020B0503020204020204" pitchFamily="34" charset="-122"/>
            </a:endParaRPr>
          </a:p>
          <a:p>
            <a:pPr>
              <a:lnSpc>
                <a:spcPct val="150000"/>
              </a:lnSpc>
            </a:pPr>
            <a:r>
              <a:rPr lang="zh-CN" altLang="en-US" dirty="0">
                <a:solidFill>
                  <a:srgbClr val="FF431E"/>
                </a:solidFill>
                <a:latin typeface="微软雅黑" panose="020B0503020204020204" pitchFamily="34" charset="-122"/>
                <a:ea typeface="微软雅黑" panose="020B0503020204020204" pitchFamily="34" charset="-122"/>
              </a:rPr>
              <a:t>（</a:t>
            </a:r>
            <a:r>
              <a:rPr lang="en-US" altLang="zh-CN" dirty="0">
                <a:solidFill>
                  <a:srgbClr val="FF431E"/>
                </a:solidFill>
                <a:latin typeface="微软雅黑" panose="020B0503020204020204" pitchFamily="34" charset="-122"/>
                <a:ea typeface="微软雅黑" panose="020B0503020204020204" pitchFamily="34" charset="-122"/>
              </a:rPr>
              <a:t>5</a:t>
            </a:r>
            <a:r>
              <a:rPr lang="zh-CN" altLang="en-US" dirty="0">
                <a:solidFill>
                  <a:srgbClr val="FF431E"/>
                </a:solidFill>
                <a:latin typeface="微软雅黑" panose="020B0503020204020204" pitchFamily="34" charset="-122"/>
                <a:ea typeface="微软雅黑" panose="020B0503020204020204" pitchFamily="34" charset="-122"/>
              </a:rPr>
              <a:t>）  软件维护不是一项吸引人的工作。形成这种观念很大程度上是因为维护工作经常遭受挫折</a:t>
            </a:r>
            <a:r>
              <a:rPr lang="zh-CN" altLang="en-US" dirty="0" smtClean="0">
                <a:solidFill>
                  <a:srgbClr val="FF431E"/>
                </a:solidFill>
                <a:latin typeface="微软雅黑" panose="020B0503020204020204" pitchFamily="34" charset="-122"/>
                <a:ea typeface="微软雅黑" panose="020B0503020204020204" pitchFamily="34" charset="-122"/>
              </a:rPr>
              <a:t>。</a:t>
            </a:r>
            <a:endParaRPr lang="en-US" altLang="zh-CN" dirty="0" smtClean="0">
              <a:solidFill>
                <a:srgbClr val="FF431E"/>
              </a:solidFill>
              <a:latin typeface="微软雅黑" panose="020B0503020204020204" pitchFamily="34" charset="-122"/>
              <a:ea typeface="微软雅黑" panose="020B0503020204020204" pitchFamily="34" charset="-122"/>
            </a:endParaRPr>
          </a:p>
          <a:p>
            <a:endParaRPr lang="en-US" altLang="zh-CN" dirty="0">
              <a:solidFill>
                <a:srgbClr val="FF431E"/>
              </a:solidFill>
              <a:latin typeface="微软雅黑" panose="020B0503020204020204" pitchFamily="34" charset="-122"/>
              <a:ea typeface="微软雅黑" panose="020B0503020204020204" pitchFamily="34" charset="-122"/>
            </a:endParaRPr>
          </a:p>
          <a:p>
            <a:r>
              <a:rPr lang="zh-CN" altLang="en-US" dirty="0">
                <a:solidFill>
                  <a:srgbClr val="000000"/>
                </a:solidFill>
              </a:rPr>
              <a:t>上述种种问题在现有的没采用软件工程思想开发出来的软件中，都或多或少地存在着。</a:t>
            </a:r>
            <a:r>
              <a:rPr lang="zh-CN" altLang="en-US" dirty="0">
                <a:solidFill>
                  <a:srgbClr val="FF0000"/>
                </a:solidFill>
              </a:rPr>
              <a:t>不应该把一种科学的方法学看做万应灵药</a:t>
            </a:r>
            <a:r>
              <a:rPr lang="zh-CN" altLang="en-US" dirty="0">
                <a:solidFill>
                  <a:srgbClr val="000000"/>
                </a:solidFill>
              </a:rPr>
              <a:t>，但是，软件工程至少部分地解决了与维护有关的每一个问题</a:t>
            </a:r>
            <a:r>
              <a:rPr lang="zh-CN" altLang="en-US" dirty="0" smtClean="0">
                <a:solidFill>
                  <a:srgbClr val="000000"/>
                </a:solidFill>
              </a:rPr>
              <a:t>。</a:t>
            </a:r>
            <a:endParaRPr lang="en-US" altLang="zh-CN" dirty="0">
              <a:solidFill>
                <a:srgbClr val="000000"/>
              </a:solidFill>
            </a:endParaRPr>
          </a:p>
        </p:txBody>
      </p:sp>
      <p:pic>
        <p:nvPicPr>
          <p:cNvPr id="6" name="图片 5"/>
          <p:cNvPicPr>
            <a:picLocks noChangeAspect="1"/>
          </p:cNvPicPr>
          <p:nvPr/>
        </p:nvPicPr>
        <p:blipFill>
          <a:blip r:embed="rId3"/>
          <a:stretch>
            <a:fillRect/>
          </a:stretch>
        </p:blipFill>
        <p:spPr>
          <a:xfrm>
            <a:off x="4778170" y="117144"/>
            <a:ext cx="5090671" cy="6386146"/>
          </a:xfrm>
          <a:prstGeom prst="rect">
            <a:avLst/>
          </a:prstGeom>
        </p:spPr>
      </p:pic>
    </p:spTree>
    <p:extLst>
      <p:ext uri="{BB962C8B-B14F-4D97-AF65-F5344CB8AC3E}">
        <p14:creationId xmlns:p14="http://schemas.microsoft.com/office/powerpoint/2010/main" val="960015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1247</Words>
  <Application>Microsoft Office PowerPoint</Application>
  <PresentationFormat>宽屏</PresentationFormat>
  <Paragraphs>110</Paragraphs>
  <Slides>15</Slides>
  <Notes>7</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15</vt:i4>
      </vt:variant>
    </vt:vector>
  </HeadingPairs>
  <TitlesOfParts>
    <vt:vector size="23" baseType="lpstr">
      <vt:lpstr>宋体</vt:lpstr>
      <vt:lpstr>微软雅黑</vt:lpstr>
      <vt:lpstr>Arial</vt:lpstr>
      <vt:lpstr>Calibri</vt:lpstr>
      <vt:lpstr>Calibri Light</vt:lpstr>
      <vt:lpstr>Wingdings</vt:lpstr>
      <vt:lpstr>Office 主题</vt:lpstr>
      <vt:lpstr>Microsoft Excel 图表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大侠素材铺</dc:title>
  <dc:creator>大侠素材铺</dc:creator>
  <dc:description>大侠素材铺_x000d_
淘宝店：https://dxpu.taobao.com/</dc:description>
  <cp:lastModifiedBy>Windows 用户</cp:lastModifiedBy>
  <cp:revision>90</cp:revision>
  <dcterms:created xsi:type="dcterms:W3CDTF">2013-12-08T01:14:55Z</dcterms:created>
  <dcterms:modified xsi:type="dcterms:W3CDTF">2018-05-26T08:23:02Z</dcterms:modified>
</cp:coreProperties>
</file>